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AB_76A4EDBD.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AF_4E89B2C7.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BB_DEA8A5F3.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C7_C35D9273.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1D3_F3E42163.xml" ContentType="application/vnd.ms-powerpoint.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modernComment_1DC_1E258579.xml" ContentType="application/vnd.ms-powerpoint.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omments/modernComment_1E6_CD1E96F6.xml" ContentType="application/vnd.ms-powerpoint.comment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omments/modernComment_1EF_12EEDDF0.xml" ContentType="application/vnd.ms-powerpoint.comment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omments/modernComment_1F6_DFC780D7.xml" ContentType="application/vnd.ms-powerpoint.comment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omments/modernComment_1FC_7F11D873.xml" ContentType="application/vnd.ms-powerpoint.comment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omments/modernComment_202_C28F96F5.xml" ContentType="application/vnd.ms-powerpoint.comment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omments/modernComment_20C_934703C7.xml" ContentType="application/vnd.ms-powerpoint.comments+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comments/modernComment_218_CDBBE39F.xml" ContentType="application/vnd.ms-powerpoint.comments+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comments/modernComment_21F_9F3B5E3A.xml" ContentType="application/vnd.ms-powerpoint.comments+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comments/modernComment_227_B287C347.xml" ContentType="application/vnd.ms-powerpoint.comments+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comments/modernComment_231_904997ED.xml" ContentType="application/vnd.ms-powerpoint.comments+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comments/modernComment_238_66B7EA54.xml" ContentType="application/vnd.ms-powerpoint.comments+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comments/modernComment_23C_CF13F205.xml" ContentType="application/vnd.ms-powerpoint.comments+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comments/modernComment_244_B0BC3E6D.xml" ContentType="application/vnd.ms-powerpoint.comments+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comments/modernComment_24B_5188FB36.xml" ContentType="application/vnd.ms-powerpoint.comments+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comments/modernComment_251_EF4A552D.xml" ContentType="application/vnd.ms-powerpoint.comments+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comments/modernComment_25B_A15EF737.xml" ContentType="application/vnd.ms-powerpoint.comments+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comments/modernComment_266_8B8049ED.xml" ContentType="application/vnd.ms-powerpoint.comments+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96"/>
  </p:notesMasterIdLst>
  <p:handoutMasterIdLst>
    <p:handoutMasterId r:id="rId197"/>
  </p:handoutMasterIdLst>
  <p:sldIdLst>
    <p:sldId id="426" r:id="rId5"/>
    <p:sldId id="427" r:id="rId6"/>
    <p:sldId id="429" r:id="rId7"/>
    <p:sldId id="430" r:id="rId8"/>
    <p:sldId id="428" r:id="rId9"/>
    <p:sldId id="431"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53" r:id="rId31"/>
    <p:sldId id="454" r:id="rId32"/>
    <p:sldId id="455" r:id="rId33"/>
    <p:sldId id="456" r:id="rId34"/>
    <p:sldId id="457" r:id="rId35"/>
    <p:sldId id="458" r:id="rId36"/>
    <p:sldId id="459" r:id="rId37"/>
    <p:sldId id="460" r:id="rId38"/>
    <p:sldId id="461" r:id="rId39"/>
    <p:sldId id="462" r:id="rId40"/>
    <p:sldId id="463" r:id="rId41"/>
    <p:sldId id="464" r:id="rId42"/>
    <p:sldId id="465" r:id="rId43"/>
    <p:sldId id="466" r:id="rId44"/>
    <p:sldId id="467" r:id="rId45"/>
    <p:sldId id="468" r:id="rId46"/>
    <p:sldId id="469" r:id="rId47"/>
    <p:sldId id="470" r:id="rId48"/>
    <p:sldId id="471" r:id="rId49"/>
    <p:sldId id="472" r:id="rId50"/>
    <p:sldId id="473" r:id="rId51"/>
    <p:sldId id="474" r:id="rId52"/>
    <p:sldId id="475" r:id="rId53"/>
    <p:sldId id="476" r:id="rId54"/>
    <p:sldId id="477" r:id="rId55"/>
    <p:sldId id="478" r:id="rId56"/>
    <p:sldId id="479" r:id="rId57"/>
    <p:sldId id="480" r:id="rId58"/>
    <p:sldId id="481" r:id="rId59"/>
    <p:sldId id="482" r:id="rId60"/>
    <p:sldId id="483" r:id="rId61"/>
    <p:sldId id="484" r:id="rId62"/>
    <p:sldId id="485" r:id="rId63"/>
    <p:sldId id="486" r:id="rId64"/>
    <p:sldId id="487" r:id="rId65"/>
    <p:sldId id="488" r:id="rId66"/>
    <p:sldId id="489" r:id="rId67"/>
    <p:sldId id="490" r:id="rId68"/>
    <p:sldId id="491" r:id="rId69"/>
    <p:sldId id="492" r:id="rId70"/>
    <p:sldId id="493" r:id="rId71"/>
    <p:sldId id="494" r:id="rId72"/>
    <p:sldId id="495" r:id="rId73"/>
    <p:sldId id="496" r:id="rId74"/>
    <p:sldId id="497" r:id="rId75"/>
    <p:sldId id="498" r:id="rId76"/>
    <p:sldId id="499" r:id="rId77"/>
    <p:sldId id="500" r:id="rId78"/>
    <p:sldId id="501" r:id="rId79"/>
    <p:sldId id="502" r:id="rId80"/>
    <p:sldId id="503" r:id="rId81"/>
    <p:sldId id="504" r:id="rId82"/>
    <p:sldId id="505" r:id="rId83"/>
    <p:sldId id="506" r:id="rId84"/>
    <p:sldId id="507" r:id="rId85"/>
    <p:sldId id="508" r:id="rId86"/>
    <p:sldId id="509" r:id="rId87"/>
    <p:sldId id="510" r:id="rId88"/>
    <p:sldId id="511" r:id="rId89"/>
    <p:sldId id="512" r:id="rId90"/>
    <p:sldId id="513" r:id="rId91"/>
    <p:sldId id="514" r:id="rId92"/>
    <p:sldId id="515" r:id="rId93"/>
    <p:sldId id="516" r:id="rId94"/>
    <p:sldId id="517" r:id="rId95"/>
    <p:sldId id="518" r:id="rId96"/>
    <p:sldId id="519" r:id="rId97"/>
    <p:sldId id="520" r:id="rId98"/>
    <p:sldId id="521" r:id="rId99"/>
    <p:sldId id="522" r:id="rId100"/>
    <p:sldId id="523" r:id="rId101"/>
    <p:sldId id="524" r:id="rId102"/>
    <p:sldId id="525" r:id="rId103"/>
    <p:sldId id="526" r:id="rId104"/>
    <p:sldId id="527" r:id="rId105"/>
    <p:sldId id="528" r:id="rId106"/>
    <p:sldId id="529" r:id="rId107"/>
    <p:sldId id="530" r:id="rId108"/>
    <p:sldId id="531" r:id="rId109"/>
    <p:sldId id="532" r:id="rId110"/>
    <p:sldId id="533" r:id="rId111"/>
    <p:sldId id="534" r:id="rId112"/>
    <p:sldId id="535" r:id="rId113"/>
    <p:sldId id="536" r:id="rId114"/>
    <p:sldId id="537" r:id="rId115"/>
    <p:sldId id="538" r:id="rId116"/>
    <p:sldId id="539" r:id="rId117"/>
    <p:sldId id="540" r:id="rId118"/>
    <p:sldId id="541" r:id="rId119"/>
    <p:sldId id="542" r:id="rId120"/>
    <p:sldId id="543" r:id="rId121"/>
    <p:sldId id="544" r:id="rId122"/>
    <p:sldId id="545" r:id="rId123"/>
    <p:sldId id="547" r:id="rId124"/>
    <p:sldId id="548" r:id="rId125"/>
    <p:sldId id="549" r:id="rId126"/>
    <p:sldId id="550" r:id="rId127"/>
    <p:sldId id="551" r:id="rId128"/>
    <p:sldId id="552" r:id="rId129"/>
    <p:sldId id="553" r:id="rId130"/>
    <p:sldId id="554" r:id="rId131"/>
    <p:sldId id="555" r:id="rId132"/>
    <p:sldId id="556" r:id="rId133"/>
    <p:sldId id="557" r:id="rId134"/>
    <p:sldId id="558" r:id="rId135"/>
    <p:sldId id="559" r:id="rId136"/>
    <p:sldId id="560" r:id="rId137"/>
    <p:sldId id="561" r:id="rId138"/>
    <p:sldId id="562" r:id="rId139"/>
    <p:sldId id="563" r:id="rId140"/>
    <p:sldId id="564" r:id="rId141"/>
    <p:sldId id="565" r:id="rId142"/>
    <p:sldId id="566" r:id="rId143"/>
    <p:sldId id="567" r:id="rId144"/>
    <p:sldId id="568" r:id="rId145"/>
    <p:sldId id="569" r:id="rId146"/>
    <p:sldId id="570" r:id="rId147"/>
    <p:sldId id="571" r:id="rId148"/>
    <p:sldId id="572" r:id="rId149"/>
    <p:sldId id="573" r:id="rId150"/>
    <p:sldId id="574" r:id="rId151"/>
    <p:sldId id="575" r:id="rId152"/>
    <p:sldId id="576" r:id="rId153"/>
    <p:sldId id="577" r:id="rId154"/>
    <p:sldId id="578" r:id="rId155"/>
    <p:sldId id="579" r:id="rId156"/>
    <p:sldId id="580" r:id="rId157"/>
    <p:sldId id="581" r:id="rId158"/>
    <p:sldId id="582" r:id="rId159"/>
    <p:sldId id="583" r:id="rId160"/>
    <p:sldId id="584" r:id="rId161"/>
    <p:sldId id="585" r:id="rId162"/>
    <p:sldId id="586" r:id="rId163"/>
    <p:sldId id="587" r:id="rId164"/>
    <p:sldId id="588" r:id="rId165"/>
    <p:sldId id="589" r:id="rId166"/>
    <p:sldId id="590" r:id="rId167"/>
    <p:sldId id="591" r:id="rId168"/>
    <p:sldId id="594" r:id="rId169"/>
    <p:sldId id="592" r:id="rId170"/>
    <p:sldId id="593" r:id="rId171"/>
    <p:sldId id="595" r:id="rId172"/>
    <p:sldId id="596" r:id="rId173"/>
    <p:sldId id="597" r:id="rId174"/>
    <p:sldId id="598" r:id="rId175"/>
    <p:sldId id="599" r:id="rId176"/>
    <p:sldId id="600" r:id="rId177"/>
    <p:sldId id="601" r:id="rId178"/>
    <p:sldId id="602" r:id="rId179"/>
    <p:sldId id="603" r:id="rId180"/>
    <p:sldId id="604" r:id="rId181"/>
    <p:sldId id="605" r:id="rId182"/>
    <p:sldId id="606" r:id="rId183"/>
    <p:sldId id="607" r:id="rId184"/>
    <p:sldId id="608" r:id="rId185"/>
    <p:sldId id="609" r:id="rId186"/>
    <p:sldId id="610" r:id="rId187"/>
    <p:sldId id="611" r:id="rId188"/>
    <p:sldId id="612" r:id="rId189"/>
    <p:sldId id="613" r:id="rId190"/>
    <p:sldId id="614" r:id="rId191"/>
    <p:sldId id="615" r:id="rId192"/>
    <p:sldId id="619" r:id="rId193"/>
    <p:sldId id="617" r:id="rId194"/>
    <p:sldId id="618" r:id="rId195"/>
  </p:sldIdLst>
  <p:sldSz cx="14630400" cy="8229600"/>
  <p:notesSz cx="6858000" cy="9144000"/>
  <p:embeddedFontLst>
    <p:embeddedFont>
      <p:font typeface="Chakra Petch" panose="020B0604020202020204" charset="-34"/>
      <p:regular r:id="rId198"/>
      <p:bold r:id="rId199"/>
      <p:italic r:id="rId200"/>
      <p:boldItalic r:id="rId201"/>
    </p:embeddedFont>
    <p:embeddedFont>
      <p:font typeface="Chakra Petch Bold" panose="020B0604020202020204" charset="-34"/>
      <p:bold r:id="rId202"/>
    </p:embeddedFont>
    <p:embeddedFont>
      <p:font typeface="Chakra Petch Light" panose="020B0604020202020204" charset="-34"/>
      <p:regular r:id="rId203"/>
      <p:italic r:id="rId204"/>
    </p:embeddedFont>
    <p:embeddedFont>
      <p:font typeface="Inter" panose="020B0604020202020204" charset="0"/>
      <p:regular r:id="rId205"/>
      <p:bold r:id="rId206"/>
    </p:embeddedFont>
    <p:embeddedFont>
      <p:font typeface="Inter Light" panose="020B0604020202020204" charset="0"/>
      <p:regular r:id="rId207"/>
    </p:embeddedFont>
    <p:embeddedFont>
      <p:font typeface="Noto Sans" panose="020B0502040504020204" pitchFamily="34" charset="0"/>
      <p:regular r:id="rId208"/>
      <p:bold r:id="rId209"/>
      <p:italic r:id="rId210"/>
      <p:boldItalic r:id="rId211"/>
    </p:embeddedFont>
    <p:embeddedFont>
      <p:font typeface="Open Sans" panose="020B0606030504020204" pitchFamily="34" charset="0"/>
      <p:regular r:id="rId212"/>
      <p:bold r:id="rId213"/>
      <p:italic r:id="rId214"/>
      <p:boldItalic r:id="rId21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517" userDrawn="1">
          <p15:clr>
            <a:srgbClr val="A4A3A4"/>
          </p15:clr>
        </p15:guide>
        <p15:guide id="3" orient="horz" pos="25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5860B4-4548-E7C4-249F-F4A25603C863}" name="Alysson Manso" initials="AM" userId="3d10f7468b2845c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DEFD"/>
    <a:srgbClr val="1875E9"/>
    <a:srgbClr val="01080E"/>
    <a:srgbClr val="167386"/>
    <a:srgbClr val="0A4655"/>
    <a:srgbClr val="021017"/>
    <a:srgbClr val="041832"/>
    <a:srgbClr val="DBE4EF"/>
    <a:srgbClr val="144480"/>
    <a:srgbClr val="00F4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9892D2-A734-83F1-0150-B7EFF4291BD9}" v="4" dt="2025-07-11T16:00:52.580"/>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Estilo com Tema 2 - Ênfase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9631B5-78F2-41C9-869B-9F39066F8104}" styleName="Estilo Médio 3 - Ênfase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35758FB7-9AC5-4552-8A53-C91805E547FA}" styleName="Estilo com Tema 1 - Ênfas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2DE63D5-997A-4646-A377-4702673A728D}" styleName="Estilo Claro 2 - Ênfas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Estilo Médio 3 - Ênfas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FD4443E-F989-4FC4-A0C8-D5A2AF1F390B}" styleName="Estilo Escuro 1 - Ênfase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Estilo Escuro 1 - Ênfase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11" autoAdjust="0"/>
    <p:restoredTop sz="91111" autoAdjust="0"/>
  </p:normalViewPr>
  <p:slideViewPr>
    <p:cSldViewPr snapToGrid="0" showGuides="1">
      <p:cViewPr varScale="1">
        <p:scale>
          <a:sx n="45" d="100"/>
          <a:sy n="45" d="100"/>
        </p:scale>
        <p:origin x="1530" y="270"/>
      </p:cViewPr>
      <p:guideLst>
        <p:guide pos="4517"/>
        <p:guide orient="horz" pos="2592"/>
      </p:guideLst>
    </p:cSldViewPr>
  </p:slideViewPr>
  <p:notesTextViewPr>
    <p:cViewPr>
      <p:scale>
        <a:sx n="1" d="1"/>
        <a:sy n="1" d="1"/>
      </p:scale>
      <p:origin x="0" y="0"/>
    </p:cViewPr>
  </p:notesTextViewPr>
  <p:sorterViewPr>
    <p:cViewPr>
      <p:scale>
        <a:sx n="50" d="100"/>
        <a:sy n="50" d="100"/>
      </p:scale>
      <p:origin x="0" y="0"/>
    </p:cViewPr>
  </p:sorterViewPr>
  <p:notesViewPr>
    <p:cSldViewPr snapToGrid="0" showGuides="1">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font" Target="fonts/font8.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presProps" Target="pres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font" Target="fonts/font9.fntdata"/><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viewProps" Target="viewProps.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font" Target="fonts/font10.fntdata"/><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theme" Target="theme/theme1.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font" Target="fonts/font11.fntdata"/><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tableStyles" Target="tableStyles.xml"/><Relationship Id="rId3" Type="http://schemas.openxmlformats.org/officeDocument/2006/relationships/customXml" Target="../customXml/item3.xml"/><Relationship Id="rId214" Type="http://schemas.openxmlformats.org/officeDocument/2006/relationships/font" Target="fonts/font17.fntdata"/><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font" Target="fonts/font12.fntdata"/><Relationship Id="rId190" Type="http://schemas.openxmlformats.org/officeDocument/2006/relationships/slide" Target="slides/slide186.xml"/><Relationship Id="rId204" Type="http://schemas.openxmlformats.org/officeDocument/2006/relationships/font" Target="fonts/font7.fntdata"/><Relationship Id="rId220" Type="http://schemas.microsoft.com/office/2016/11/relationships/changesInfo" Target="changesInfos/changesInfo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font" Target="fonts/font13.fntdata"/><Relationship Id="rId215" Type="http://schemas.openxmlformats.org/officeDocument/2006/relationships/font" Target="fonts/font18.fntdata"/><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notesMaster" Target="notesMasters/notesMaster1.xml"/><Relationship Id="rId200" Type="http://schemas.openxmlformats.org/officeDocument/2006/relationships/font" Target="fonts/font3.fntdata"/><Relationship Id="rId16" Type="http://schemas.openxmlformats.org/officeDocument/2006/relationships/slide" Target="slides/slide12.xml"/><Relationship Id="rId221" Type="http://schemas.microsoft.com/office/2015/10/relationships/revisionInfo" Target="revisionInfo.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font" Target="fonts/font14.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handoutMaster" Target="handoutMasters/handoutMaster1.xml"/><Relationship Id="rId201" Type="http://schemas.openxmlformats.org/officeDocument/2006/relationships/font" Target="fonts/font4.fntdata"/><Relationship Id="rId222" Type="http://schemas.microsoft.com/office/2018/10/relationships/authors" Target="author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font" Target="fonts/font15.fntdata"/><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font" Target="fonts/font1.fntdata"/><Relationship Id="rId202" Type="http://schemas.openxmlformats.org/officeDocument/2006/relationships/font" Target="fonts/font5.fntdata"/><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font" Target="fonts/font16.fntdata"/><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font" Target="fonts/font2.fntdata"/><Relationship Id="rId203" Type="http://schemas.openxmlformats.org/officeDocument/2006/relationships/font" Target="fonts/font6.fntdata"/><Relationship Id="rId19" Type="http://schemas.openxmlformats.org/officeDocument/2006/relationships/slide" Target="slides/slide15.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ysson Manso" userId="S::alysson.manso@alura.com.br::a7843a1f-9c80-4de1-be93-fda37ff26a34" providerId="AD" clId="Web-{BD9892D2-A734-83F1-0150-B7EFF4291BD9}"/>
    <pc:docChg chg="addSld delSld">
      <pc:chgData name="Alysson Manso" userId="S::alysson.manso@alura.com.br::a7843a1f-9c80-4de1-be93-fda37ff26a34" providerId="AD" clId="Web-{BD9892D2-A734-83F1-0150-B7EFF4291BD9}" dt="2025-07-11T16:00:52.580" v="3"/>
      <pc:docMkLst>
        <pc:docMk/>
      </pc:docMkLst>
      <pc:sldChg chg="del">
        <pc:chgData name="Alysson Manso" userId="S::alysson.manso@alura.com.br::a7843a1f-9c80-4de1-be93-fda37ff26a34" providerId="AD" clId="Web-{BD9892D2-A734-83F1-0150-B7EFF4291BD9}" dt="2025-07-11T16:00:50.924" v="2"/>
        <pc:sldMkLst>
          <pc:docMk/>
          <pc:sldMk cId="935955590" sldId="418"/>
        </pc:sldMkLst>
      </pc:sldChg>
      <pc:sldChg chg="add">
        <pc:chgData name="Alysson Manso" userId="S::alysson.manso@alura.com.br::a7843a1f-9c80-4de1-be93-fda37ff26a34" providerId="AD" clId="Web-{BD9892D2-A734-83F1-0150-B7EFF4291BD9}" dt="2025-07-11T16:00:52.580" v="3"/>
        <pc:sldMkLst>
          <pc:docMk/>
          <pc:sldMk cId="935955590" sldId="425"/>
        </pc:sldMkLst>
      </pc:sldChg>
      <pc:sldChg chg="add del">
        <pc:chgData name="Alysson Manso" userId="S::alysson.manso@alura.com.br::a7843a1f-9c80-4de1-be93-fda37ff26a34" providerId="AD" clId="Web-{BD9892D2-A734-83F1-0150-B7EFF4291BD9}" dt="2025-07-11T16:00:32.908" v="1"/>
        <pc:sldMkLst>
          <pc:docMk/>
          <pc:sldMk cId="2910691169" sldId="425"/>
        </pc:sldMkLst>
      </pc:sldChg>
    </pc:docChg>
  </pc:docChgLst>
</pc:chgInfo>
</file>

<file path=ppt/comments/modernComment_1AB_76A4EDBD.xml><?xml version="1.0" encoding="utf-8"?>
<p188:cmLst xmlns:a="http://schemas.openxmlformats.org/drawingml/2006/main" xmlns:r="http://schemas.openxmlformats.org/officeDocument/2006/relationships" xmlns:p188="http://schemas.microsoft.com/office/powerpoint/2018/8/main">
  <p188:cm id="{1CA30CB0-5EBD-434E-B183-6EDADED56B6D}" authorId="{CA5860B4-4548-E7C4-249F-F4A25603C863}" created="2024-09-30T16:29:09.985">
    <ac:deMkLst xmlns:ac="http://schemas.microsoft.com/office/drawing/2013/main/command">
      <pc:docMk xmlns:pc="http://schemas.microsoft.com/office/powerpoint/2013/main/command"/>
      <pc:sldMk xmlns:pc="http://schemas.microsoft.com/office/powerpoint/2013/main/command" cId="1990520253" sldId="427"/>
      <ac:spMk id="222" creationId="{29F1C03F-5282-FD8D-67FD-50B2CB6C643B}"/>
    </ac:deMkLst>
    <p188:txBody>
      <a:bodyPr/>
      <a:lstStyle/>
      <a:p>
        <a:r>
          <a:rPr lang="pt-BR"/>
          <a:t>Títulos sempre em caixa alta</a:t>
        </a:r>
      </a:p>
    </p188:txBody>
  </p188:cm>
</p188:cmLst>
</file>

<file path=ppt/comments/modernComment_1AF_4E89B2C7.xml><?xml version="1.0" encoding="utf-8"?>
<p188:cmLst xmlns:a="http://schemas.openxmlformats.org/drawingml/2006/main" xmlns:r="http://schemas.openxmlformats.org/officeDocument/2006/relationships" xmlns:p188="http://schemas.microsoft.com/office/powerpoint/2018/8/main">
  <p188:cm id="{BDE3868E-593D-4482-B3AA-F44D9923BAD1}" authorId="{CA5860B4-4548-E7C4-249F-F4A25603C863}" created="2024-09-30T16:29:09.985">
    <ac:deMkLst xmlns:ac="http://schemas.microsoft.com/office/drawing/2013/main/command">
      <pc:docMk xmlns:pc="http://schemas.microsoft.com/office/powerpoint/2013/main/command"/>
      <pc:sldMk xmlns:pc="http://schemas.microsoft.com/office/powerpoint/2013/main/command" cId="1317647047" sldId="431"/>
      <ac:spMk id="222" creationId="{B8660989-B471-5583-3A8B-70555C253913}"/>
    </ac:deMkLst>
    <p188:txBody>
      <a:bodyPr/>
      <a:lstStyle/>
      <a:p>
        <a:r>
          <a:rPr lang="pt-BR"/>
          <a:t>Títulos sempre em caixa alta</a:t>
        </a:r>
      </a:p>
    </p188:txBody>
  </p188:cm>
</p188:cmLst>
</file>

<file path=ppt/comments/modernComment_1BB_DEA8A5F3.xml><?xml version="1.0" encoding="utf-8"?>
<p188:cmLst xmlns:a="http://schemas.openxmlformats.org/drawingml/2006/main" xmlns:r="http://schemas.openxmlformats.org/officeDocument/2006/relationships" xmlns:p188="http://schemas.microsoft.com/office/powerpoint/2018/8/main">
  <p188:cm id="{31CEADAE-58F6-4989-AF70-B3265AF56741}" authorId="{CA5860B4-4548-E7C4-249F-F4A25603C863}" created="2024-09-30T16:29:09.985">
    <ac:deMkLst xmlns:ac="http://schemas.microsoft.com/office/drawing/2013/main/command">
      <pc:docMk xmlns:pc="http://schemas.microsoft.com/office/powerpoint/2013/main/command"/>
      <pc:sldMk xmlns:pc="http://schemas.microsoft.com/office/powerpoint/2013/main/command" cId="3735594483" sldId="443"/>
      <ac:spMk id="222" creationId="{BBBC5042-EEF8-1EAE-2F18-94B105395F5F}"/>
    </ac:deMkLst>
    <p188:txBody>
      <a:bodyPr/>
      <a:lstStyle/>
      <a:p>
        <a:r>
          <a:rPr lang="pt-BR"/>
          <a:t>Títulos sempre em caixa alta</a:t>
        </a:r>
      </a:p>
    </p188:txBody>
  </p188:cm>
</p188:cmLst>
</file>

<file path=ppt/comments/modernComment_1C7_C35D9273.xml><?xml version="1.0" encoding="utf-8"?>
<p188:cmLst xmlns:a="http://schemas.openxmlformats.org/drawingml/2006/main" xmlns:r="http://schemas.openxmlformats.org/officeDocument/2006/relationships" xmlns:p188="http://schemas.microsoft.com/office/powerpoint/2018/8/main">
  <p188:cm id="{3E2975A8-A2EA-4880-B119-24B2BBEC1AD6}" authorId="{CA5860B4-4548-E7C4-249F-F4A25603C863}" created="2024-09-30T16:29:09.985">
    <ac:deMkLst xmlns:ac="http://schemas.microsoft.com/office/drawing/2013/main/command">
      <pc:docMk xmlns:pc="http://schemas.microsoft.com/office/powerpoint/2013/main/command"/>
      <pc:sldMk xmlns:pc="http://schemas.microsoft.com/office/powerpoint/2013/main/command" cId="3277689459" sldId="455"/>
      <ac:spMk id="222" creationId="{C73DA4EA-E5EC-6279-F7CF-C4B44BB16CF8}"/>
    </ac:deMkLst>
    <p188:txBody>
      <a:bodyPr/>
      <a:lstStyle/>
      <a:p>
        <a:r>
          <a:rPr lang="pt-BR"/>
          <a:t>Títulos sempre em caixa alta</a:t>
        </a:r>
      </a:p>
    </p188:txBody>
  </p188:cm>
</p188:cmLst>
</file>

<file path=ppt/comments/modernComment_1D3_F3E42163.xml><?xml version="1.0" encoding="utf-8"?>
<p188:cmLst xmlns:a="http://schemas.openxmlformats.org/drawingml/2006/main" xmlns:r="http://schemas.openxmlformats.org/officeDocument/2006/relationships" xmlns:p188="http://schemas.microsoft.com/office/powerpoint/2018/8/main">
  <p188:cm id="{E89D1B59-065C-4A9F-AACF-1D3648B6A54A}" authorId="{CA5860B4-4548-E7C4-249F-F4A25603C863}" created="2024-09-30T16:29:09.985">
    <ac:deMkLst xmlns:ac="http://schemas.microsoft.com/office/drawing/2013/main/command">
      <pc:docMk xmlns:pc="http://schemas.microsoft.com/office/powerpoint/2013/main/command"/>
      <pc:sldMk xmlns:pc="http://schemas.microsoft.com/office/powerpoint/2013/main/command" cId="4091814243" sldId="467"/>
      <ac:spMk id="222" creationId="{DC8A3D5A-49F4-3A9B-21D4-020B6F9A7D6C}"/>
    </ac:deMkLst>
    <p188:txBody>
      <a:bodyPr/>
      <a:lstStyle/>
      <a:p>
        <a:r>
          <a:rPr lang="pt-BR"/>
          <a:t>Títulos sempre em caixa alta</a:t>
        </a:r>
      </a:p>
    </p188:txBody>
  </p188:cm>
</p188:cmLst>
</file>

<file path=ppt/comments/modernComment_1DC_1E258579.xml><?xml version="1.0" encoding="utf-8"?>
<p188:cmLst xmlns:a="http://schemas.openxmlformats.org/drawingml/2006/main" xmlns:r="http://schemas.openxmlformats.org/officeDocument/2006/relationships" xmlns:p188="http://schemas.microsoft.com/office/powerpoint/2018/8/main">
  <p188:cm id="{A17A03DD-699A-47DA-AF10-B91A2B224A23}" authorId="{CA5860B4-4548-E7C4-249F-F4A25603C863}" created="2024-09-30T16:29:09.985">
    <ac:deMkLst xmlns:ac="http://schemas.microsoft.com/office/drawing/2013/main/command">
      <pc:docMk xmlns:pc="http://schemas.microsoft.com/office/powerpoint/2013/main/command"/>
      <pc:sldMk xmlns:pc="http://schemas.microsoft.com/office/powerpoint/2013/main/command" cId="505775481" sldId="476"/>
      <ac:spMk id="222" creationId="{2A5BF65C-B2CD-58BC-072D-79A000918BC0}"/>
    </ac:deMkLst>
    <p188:txBody>
      <a:bodyPr/>
      <a:lstStyle/>
      <a:p>
        <a:r>
          <a:rPr lang="pt-BR"/>
          <a:t>Títulos sempre em caixa alta</a:t>
        </a:r>
      </a:p>
    </p188:txBody>
  </p188:cm>
</p188:cmLst>
</file>

<file path=ppt/comments/modernComment_1E6_CD1E96F6.xml><?xml version="1.0" encoding="utf-8"?>
<p188:cmLst xmlns:a="http://schemas.openxmlformats.org/drawingml/2006/main" xmlns:r="http://schemas.openxmlformats.org/officeDocument/2006/relationships" xmlns:p188="http://schemas.microsoft.com/office/powerpoint/2018/8/main">
  <p188:cm id="{D4BBD3FB-212F-4DDE-85A5-ABC0B1B07476}" authorId="{CA5860B4-4548-E7C4-249F-F4A25603C863}" created="2024-09-30T16:29:09.985">
    <ac:deMkLst xmlns:ac="http://schemas.microsoft.com/office/drawing/2013/main/command">
      <pc:docMk xmlns:pc="http://schemas.microsoft.com/office/powerpoint/2013/main/command"/>
      <pc:sldMk xmlns:pc="http://schemas.microsoft.com/office/powerpoint/2013/main/command" cId="3441334006" sldId="486"/>
      <ac:spMk id="222" creationId="{7C296D2E-B6F3-8AA3-BE61-8E56A32FC104}"/>
    </ac:deMkLst>
    <p188:txBody>
      <a:bodyPr/>
      <a:lstStyle/>
      <a:p>
        <a:r>
          <a:rPr lang="pt-BR"/>
          <a:t>Títulos sempre em caixa alta</a:t>
        </a:r>
      </a:p>
    </p188:txBody>
  </p188:cm>
</p188:cmLst>
</file>

<file path=ppt/comments/modernComment_1EF_12EEDDF0.xml><?xml version="1.0" encoding="utf-8"?>
<p188:cmLst xmlns:a="http://schemas.openxmlformats.org/drawingml/2006/main" xmlns:r="http://schemas.openxmlformats.org/officeDocument/2006/relationships" xmlns:p188="http://schemas.microsoft.com/office/powerpoint/2018/8/main">
  <p188:cm id="{61DC47A2-2B4E-4DC5-BA38-EB0FC30AE8E7}" authorId="{CA5860B4-4548-E7C4-249F-F4A25603C863}" created="2024-09-30T16:29:09.985">
    <ac:deMkLst xmlns:ac="http://schemas.microsoft.com/office/drawing/2013/main/command">
      <pc:docMk xmlns:pc="http://schemas.microsoft.com/office/powerpoint/2013/main/command"/>
      <pc:sldMk xmlns:pc="http://schemas.microsoft.com/office/powerpoint/2013/main/command" cId="317644272" sldId="495"/>
      <ac:spMk id="222" creationId="{1BBBCA1F-322D-9DC1-F196-4DC795612E0C}"/>
    </ac:deMkLst>
    <p188:txBody>
      <a:bodyPr/>
      <a:lstStyle/>
      <a:p>
        <a:r>
          <a:rPr lang="pt-BR"/>
          <a:t>Títulos sempre em caixa alta</a:t>
        </a:r>
      </a:p>
    </p188:txBody>
  </p188:cm>
</p188:cmLst>
</file>

<file path=ppt/comments/modernComment_1F6_DFC780D7.xml><?xml version="1.0" encoding="utf-8"?>
<p188:cmLst xmlns:a="http://schemas.openxmlformats.org/drawingml/2006/main" xmlns:r="http://schemas.openxmlformats.org/officeDocument/2006/relationships" xmlns:p188="http://schemas.microsoft.com/office/powerpoint/2018/8/main">
  <p188:cm id="{A1BFCFD1-DB12-42C5-B096-1EB47A83DA27}" authorId="{CA5860B4-4548-E7C4-249F-F4A25603C863}" created="2024-09-30T16:29:09.985">
    <ac:deMkLst xmlns:ac="http://schemas.microsoft.com/office/drawing/2013/main/command">
      <pc:docMk xmlns:pc="http://schemas.microsoft.com/office/powerpoint/2013/main/command"/>
      <pc:sldMk xmlns:pc="http://schemas.microsoft.com/office/powerpoint/2013/main/command" cId="3754393815" sldId="502"/>
      <ac:spMk id="222" creationId="{C0DB93CE-62A1-408F-7467-ECF6C9A5986E}"/>
    </ac:deMkLst>
    <p188:txBody>
      <a:bodyPr/>
      <a:lstStyle/>
      <a:p>
        <a:r>
          <a:rPr lang="pt-BR"/>
          <a:t>Títulos sempre em caixa alta</a:t>
        </a:r>
      </a:p>
    </p188:txBody>
  </p188:cm>
</p188:cmLst>
</file>

<file path=ppt/comments/modernComment_1FC_7F11D873.xml><?xml version="1.0" encoding="utf-8"?>
<p188:cmLst xmlns:a="http://schemas.openxmlformats.org/drawingml/2006/main" xmlns:r="http://schemas.openxmlformats.org/officeDocument/2006/relationships" xmlns:p188="http://schemas.microsoft.com/office/powerpoint/2018/8/main">
  <p188:cm id="{2038E69B-7A5A-43AC-A4A1-6B2F3041016F}" authorId="{CA5860B4-4548-E7C4-249F-F4A25603C863}" created="2024-09-30T16:29:09.985">
    <ac:deMkLst xmlns:ac="http://schemas.microsoft.com/office/drawing/2013/main/command">
      <pc:docMk xmlns:pc="http://schemas.microsoft.com/office/powerpoint/2013/main/command"/>
      <pc:sldMk xmlns:pc="http://schemas.microsoft.com/office/powerpoint/2013/main/command" cId="2131875955" sldId="508"/>
      <ac:spMk id="222" creationId="{1133E620-2A3A-63DD-52A9-FEAA54636C8C}"/>
    </ac:deMkLst>
    <p188:txBody>
      <a:bodyPr/>
      <a:lstStyle/>
      <a:p>
        <a:r>
          <a:rPr lang="pt-BR"/>
          <a:t>Títulos sempre em caixa alta</a:t>
        </a:r>
      </a:p>
    </p188:txBody>
  </p188:cm>
</p188:cmLst>
</file>

<file path=ppt/comments/modernComment_202_C28F96F5.xml><?xml version="1.0" encoding="utf-8"?>
<p188:cmLst xmlns:a="http://schemas.openxmlformats.org/drawingml/2006/main" xmlns:r="http://schemas.openxmlformats.org/officeDocument/2006/relationships" xmlns:p188="http://schemas.microsoft.com/office/powerpoint/2018/8/main">
  <p188:cm id="{24C23CD5-D533-47C2-B98F-34C00FF15BA4}" authorId="{CA5860B4-4548-E7C4-249F-F4A25603C863}" created="2024-09-30T16:29:09.985">
    <ac:deMkLst xmlns:ac="http://schemas.microsoft.com/office/drawing/2013/main/command">
      <pc:docMk xmlns:pc="http://schemas.microsoft.com/office/powerpoint/2013/main/command"/>
      <pc:sldMk xmlns:pc="http://schemas.microsoft.com/office/powerpoint/2013/main/command" cId="3264190197" sldId="514"/>
      <ac:spMk id="222" creationId="{044CB852-EAAD-E354-D470-F782A66F6CAE}"/>
    </ac:deMkLst>
    <p188:txBody>
      <a:bodyPr/>
      <a:lstStyle/>
      <a:p>
        <a:r>
          <a:rPr lang="pt-BR"/>
          <a:t>Títulos sempre em caixa alta</a:t>
        </a:r>
      </a:p>
    </p188:txBody>
  </p188:cm>
</p188:cmLst>
</file>

<file path=ppt/comments/modernComment_20C_934703C7.xml><?xml version="1.0" encoding="utf-8"?>
<p188:cmLst xmlns:a="http://schemas.openxmlformats.org/drawingml/2006/main" xmlns:r="http://schemas.openxmlformats.org/officeDocument/2006/relationships" xmlns:p188="http://schemas.microsoft.com/office/powerpoint/2018/8/main">
  <p188:cm id="{5F266269-82B3-4809-BB05-8BB652740B89}" authorId="{CA5860B4-4548-E7C4-249F-F4A25603C863}" created="2024-09-30T16:29:09.985">
    <ac:deMkLst xmlns:ac="http://schemas.microsoft.com/office/drawing/2013/main/command">
      <pc:docMk xmlns:pc="http://schemas.microsoft.com/office/powerpoint/2013/main/command"/>
      <pc:sldMk xmlns:pc="http://schemas.microsoft.com/office/powerpoint/2013/main/command" cId="2470904775" sldId="524"/>
      <ac:spMk id="222" creationId="{436FCEE3-0F18-304C-80B2-67CFED1FFEF7}"/>
    </ac:deMkLst>
    <p188:txBody>
      <a:bodyPr/>
      <a:lstStyle/>
      <a:p>
        <a:r>
          <a:rPr lang="pt-BR"/>
          <a:t>Títulos sempre em caixa alta</a:t>
        </a:r>
      </a:p>
    </p188:txBody>
  </p188:cm>
</p188:cmLst>
</file>

<file path=ppt/comments/modernComment_218_CDBBE39F.xml><?xml version="1.0" encoding="utf-8"?>
<p188:cmLst xmlns:a="http://schemas.openxmlformats.org/drawingml/2006/main" xmlns:r="http://schemas.openxmlformats.org/officeDocument/2006/relationships" xmlns:p188="http://schemas.microsoft.com/office/powerpoint/2018/8/main">
  <p188:cm id="{8F7C8AC9-7523-4B2D-BE43-61BE39647832}" authorId="{CA5860B4-4548-E7C4-249F-F4A25603C863}" created="2024-09-30T16:29:09.985">
    <ac:deMkLst xmlns:ac="http://schemas.microsoft.com/office/drawing/2013/main/command">
      <pc:docMk xmlns:pc="http://schemas.microsoft.com/office/powerpoint/2013/main/command"/>
      <pc:sldMk xmlns:pc="http://schemas.microsoft.com/office/powerpoint/2013/main/command" cId="3451642783" sldId="536"/>
      <ac:spMk id="222" creationId="{FC7310F8-3EB2-0A52-D3EB-658A397E755E}"/>
    </ac:deMkLst>
    <p188:txBody>
      <a:bodyPr/>
      <a:lstStyle/>
      <a:p>
        <a:r>
          <a:rPr lang="pt-BR"/>
          <a:t>Títulos sempre em caixa alta</a:t>
        </a:r>
      </a:p>
    </p188:txBody>
  </p188:cm>
</p188:cmLst>
</file>

<file path=ppt/comments/modernComment_21F_9F3B5E3A.xml><?xml version="1.0" encoding="utf-8"?>
<p188:cmLst xmlns:a="http://schemas.openxmlformats.org/drawingml/2006/main" xmlns:r="http://schemas.openxmlformats.org/officeDocument/2006/relationships" xmlns:p188="http://schemas.microsoft.com/office/powerpoint/2018/8/main">
  <p188:cm id="{8F4959BC-4999-4403-AA0F-E1A5AF5B22AC}" authorId="{CA5860B4-4548-E7C4-249F-F4A25603C863}" created="2024-09-30T16:29:09.985">
    <ac:deMkLst xmlns:ac="http://schemas.microsoft.com/office/drawing/2013/main/command">
      <pc:docMk xmlns:pc="http://schemas.microsoft.com/office/powerpoint/2013/main/command"/>
      <pc:sldMk xmlns:pc="http://schemas.microsoft.com/office/powerpoint/2013/main/command" cId="2671468090" sldId="543"/>
      <ac:spMk id="222" creationId="{696D8E2E-80D0-C7BB-A8CC-4A47AF08D579}"/>
    </ac:deMkLst>
    <p188:txBody>
      <a:bodyPr/>
      <a:lstStyle/>
      <a:p>
        <a:r>
          <a:rPr lang="pt-BR"/>
          <a:t>Títulos sempre em caixa alta</a:t>
        </a:r>
      </a:p>
    </p188:txBody>
  </p188:cm>
</p188:cmLst>
</file>

<file path=ppt/comments/modernComment_227_B287C347.xml><?xml version="1.0" encoding="utf-8"?>
<p188:cmLst xmlns:a="http://schemas.openxmlformats.org/drawingml/2006/main" xmlns:r="http://schemas.openxmlformats.org/officeDocument/2006/relationships" xmlns:p188="http://schemas.microsoft.com/office/powerpoint/2018/8/main">
  <p188:cm id="{03F5807A-2988-4561-A876-C529D0E84475}" authorId="{CA5860B4-4548-E7C4-249F-F4A25603C863}" created="2024-09-30T16:29:09.985">
    <ac:deMkLst xmlns:ac="http://schemas.microsoft.com/office/drawing/2013/main/command">
      <pc:docMk xmlns:pc="http://schemas.microsoft.com/office/powerpoint/2013/main/command"/>
      <pc:sldMk xmlns:pc="http://schemas.microsoft.com/office/powerpoint/2013/main/command" cId="2995241799" sldId="551"/>
      <ac:spMk id="222" creationId="{80C36755-9F58-EC62-C663-02644D86765A}"/>
    </ac:deMkLst>
    <p188:txBody>
      <a:bodyPr/>
      <a:lstStyle/>
      <a:p>
        <a:r>
          <a:rPr lang="pt-BR"/>
          <a:t>Títulos sempre em caixa alta</a:t>
        </a:r>
      </a:p>
    </p188:txBody>
  </p188:cm>
</p188:cmLst>
</file>

<file path=ppt/comments/modernComment_231_904997ED.xml><?xml version="1.0" encoding="utf-8"?>
<p188:cmLst xmlns:a="http://schemas.openxmlformats.org/drawingml/2006/main" xmlns:r="http://schemas.openxmlformats.org/officeDocument/2006/relationships" xmlns:p188="http://schemas.microsoft.com/office/powerpoint/2018/8/main">
  <p188:cm id="{0AE81F24-30F5-46E6-91D6-0DD661FA3CB3}" authorId="{CA5860B4-4548-E7C4-249F-F4A25603C863}" created="2024-09-30T16:29:09.985">
    <ac:deMkLst xmlns:ac="http://schemas.microsoft.com/office/drawing/2013/main/command">
      <pc:docMk xmlns:pc="http://schemas.microsoft.com/office/powerpoint/2013/main/command"/>
      <pc:sldMk xmlns:pc="http://schemas.microsoft.com/office/powerpoint/2013/main/command" cId="2420742125" sldId="561"/>
      <ac:spMk id="222" creationId="{153511E9-DDE9-EC75-1263-ECDA14FDE58E}"/>
    </ac:deMkLst>
    <p188:txBody>
      <a:bodyPr/>
      <a:lstStyle/>
      <a:p>
        <a:r>
          <a:rPr lang="pt-BR"/>
          <a:t>Títulos sempre em caixa alta</a:t>
        </a:r>
      </a:p>
    </p188:txBody>
  </p188:cm>
</p188:cmLst>
</file>

<file path=ppt/comments/modernComment_238_66B7EA54.xml><?xml version="1.0" encoding="utf-8"?>
<p188:cmLst xmlns:a="http://schemas.openxmlformats.org/drawingml/2006/main" xmlns:r="http://schemas.openxmlformats.org/officeDocument/2006/relationships" xmlns:p188="http://schemas.microsoft.com/office/powerpoint/2018/8/main">
  <p188:cm id="{FE3E8A3C-4841-45DB-9993-889E340C5578}" authorId="{CA5860B4-4548-E7C4-249F-F4A25603C863}" created="2024-09-30T16:29:09.985">
    <ac:deMkLst xmlns:ac="http://schemas.microsoft.com/office/drawing/2013/main/command">
      <pc:docMk xmlns:pc="http://schemas.microsoft.com/office/powerpoint/2013/main/command"/>
      <pc:sldMk xmlns:pc="http://schemas.microsoft.com/office/powerpoint/2013/main/command" cId="1723329108" sldId="568"/>
      <ac:spMk id="222" creationId="{A5A18D40-1CE0-9F1A-17D3-AC2334DD8224}"/>
    </ac:deMkLst>
    <p188:txBody>
      <a:bodyPr/>
      <a:lstStyle/>
      <a:p>
        <a:r>
          <a:rPr lang="pt-BR"/>
          <a:t>Títulos sempre em caixa alta</a:t>
        </a:r>
      </a:p>
    </p188:txBody>
  </p188:cm>
</p188:cmLst>
</file>

<file path=ppt/comments/modernComment_23C_CF13F205.xml><?xml version="1.0" encoding="utf-8"?>
<p188:cmLst xmlns:a="http://schemas.openxmlformats.org/drawingml/2006/main" xmlns:r="http://schemas.openxmlformats.org/officeDocument/2006/relationships" xmlns:p188="http://schemas.microsoft.com/office/powerpoint/2018/8/main">
  <p188:cm id="{35C6B155-9122-413E-81ED-2E8E1D8B870D}" authorId="{CA5860B4-4548-E7C4-249F-F4A25603C863}" created="2024-09-30T16:26:26.977">
    <pc:sldMkLst xmlns:pc="http://schemas.microsoft.com/office/powerpoint/2013/main/command">
      <pc:docMk/>
      <pc:sldMk cId="3189993365" sldId="379"/>
    </pc:sldMkLst>
    <p188:txBody>
      <a:bodyPr/>
      <a:lstStyle/>
      <a:p>
        <a:r>
          <a:rPr lang="pt-BR"/>
          <a:t>ATENÇÃO: Utilize este slide apenas para palestras e apresentações - NÃO UTILIZAR para gravação de cursos</a:t>
        </a:r>
      </a:p>
    </p188:txBody>
  </p188:cm>
</p188:cmLst>
</file>

<file path=ppt/comments/modernComment_244_B0BC3E6D.xml><?xml version="1.0" encoding="utf-8"?>
<p188:cmLst xmlns:a="http://schemas.openxmlformats.org/drawingml/2006/main" xmlns:r="http://schemas.openxmlformats.org/officeDocument/2006/relationships" xmlns:p188="http://schemas.microsoft.com/office/powerpoint/2018/8/main">
  <p188:cm id="{3412FA6A-07E1-47DC-A667-5BFA6742A6F9}" authorId="{CA5860B4-4548-E7C4-249F-F4A25603C863}" created="2024-09-30T16:29:09.985">
    <ac:deMkLst xmlns:ac="http://schemas.microsoft.com/office/drawing/2013/main/command">
      <pc:docMk xmlns:pc="http://schemas.microsoft.com/office/powerpoint/2013/main/command"/>
      <pc:sldMk xmlns:pc="http://schemas.microsoft.com/office/powerpoint/2013/main/command" cId="2965126765" sldId="580"/>
      <ac:spMk id="222" creationId="{66EA3F78-B4D7-9B3C-5DCB-1F0EEB5C9B1D}"/>
    </ac:deMkLst>
    <p188:txBody>
      <a:bodyPr/>
      <a:lstStyle/>
      <a:p>
        <a:r>
          <a:rPr lang="pt-BR"/>
          <a:t>Títulos sempre em caixa alta</a:t>
        </a:r>
      </a:p>
    </p188:txBody>
  </p188:cm>
</p188:cmLst>
</file>

<file path=ppt/comments/modernComment_24B_5188FB36.xml><?xml version="1.0" encoding="utf-8"?>
<p188:cmLst xmlns:a="http://schemas.openxmlformats.org/drawingml/2006/main" xmlns:r="http://schemas.openxmlformats.org/officeDocument/2006/relationships" xmlns:p188="http://schemas.microsoft.com/office/powerpoint/2018/8/main">
  <p188:cm id="{A84578E8-A38D-48A6-8EAB-D14A9E1EC95B}" authorId="{CA5860B4-4548-E7C4-249F-F4A25603C863}" created="2024-09-30T16:29:09.985">
    <ac:deMkLst xmlns:ac="http://schemas.microsoft.com/office/drawing/2013/main/command">
      <pc:docMk xmlns:pc="http://schemas.microsoft.com/office/powerpoint/2013/main/command"/>
      <pc:sldMk xmlns:pc="http://schemas.microsoft.com/office/powerpoint/2013/main/command" cId="1367931702" sldId="587"/>
      <ac:spMk id="222" creationId="{9CE3D4C3-D98E-A763-FA03-185BD77E4DC3}"/>
    </ac:deMkLst>
    <p188:txBody>
      <a:bodyPr/>
      <a:lstStyle/>
      <a:p>
        <a:r>
          <a:rPr lang="pt-BR"/>
          <a:t>Títulos sempre em caixa alta</a:t>
        </a:r>
      </a:p>
    </p188:txBody>
  </p188:cm>
</p188:cmLst>
</file>

<file path=ppt/comments/modernComment_251_EF4A552D.xml><?xml version="1.0" encoding="utf-8"?>
<p188:cmLst xmlns:a="http://schemas.openxmlformats.org/drawingml/2006/main" xmlns:r="http://schemas.openxmlformats.org/officeDocument/2006/relationships" xmlns:p188="http://schemas.microsoft.com/office/powerpoint/2018/8/main">
  <p188:cm id="{5FBBFF08-4BA0-43A7-9F70-C43C1569DDBB}" authorId="{CA5860B4-4548-E7C4-249F-F4A25603C863}" created="2024-09-30T16:29:09.985">
    <ac:deMkLst xmlns:ac="http://schemas.microsoft.com/office/drawing/2013/main/command">
      <pc:docMk xmlns:pc="http://schemas.microsoft.com/office/powerpoint/2013/main/command"/>
      <pc:sldMk xmlns:pc="http://schemas.microsoft.com/office/powerpoint/2013/main/command" cId="4014626093" sldId="593"/>
      <ac:spMk id="222" creationId="{160E1730-7E55-40CF-6BFF-6B06D7CE5164}"/>
    </ac:deMkLst>
    <p188:txBody>
      <a:bodyPr/>
      <a:lstStyle/>
      <a:p>
        <a:r>
          <a:rPr lang="pt-BR"/>
          <a:t>Títulos sempre em caixa alta</a:t>
        </a:r>
      </a:p>
    </p188:txBody>
  </p188:cm>
</p188:cmLst>
</file>

<file path=ppt/comments/modernComment_25B_A15EF737.xml><?xml version="1.0" encoding="utf-8"?>
<p188:cmLst xmlns:a="http://schemas.openxmlformats.org/drawingml/2006/main" xmlns:r="http://schemas.openxmlformats.org/officeDocument/2006/relationships" xmlns:p188="http://schemas.microsoft.com/office/powerpoint/2018/8/main">
  <p188:cm id="{66D33C01-156A-4FAF-B11D-07AA573EBF3C}" authorId="{CA5860B4-4548-E7C4-249F-F4A25603C863}" created="2024-09-30T16:29:09.985">
    <ac:deMkLst xmlns:ac="http://schemas.microsoft.com/office/drawing/2013/main/command">
      <pc:docMk xmlns:pc="http://schemas.microsoft.com/office/powerpoint/2013/main/command"/>
      <pc:sldMk xmlns:pc="http://schemas.microsoft.com/office/powerpoint/2013/main/command" cId="2707355447" sldId="603"/>
      <ac:spMk id="222" creationId="{4B7628C2-C265-4E9D-4E22-5A9F5617B907}"/>
    </ac:deMkLst>
    <p188:txBody>
      <a:bodyPr/>
      <a:lstStyle/>
      <a:p>
        <a:r>
          <a:rPr lang="pt-BR"/>
          <a:t>Títulos sempre em caixa alta</a:t>
        </a:r>
      </a:p>
    </p188:txBody>
  </p188:cm>
</p188:cmLst>
</file>

<file path=ppt/comments/modernComment_266_8B8049ED.xml><?xml version="1.0" encoding="utf-8"?>
<p188:cmLst xmlns:a="http://schemas.openxmlformats.org/drawingml/2006/main" xmlns:r="http://schemas.openxmlformats.org/officeDocument/2006/relationships" xmlns:p188="http://schemas.microsoft.com/office/powerpoint/2018/8/main">
  <p188:cm id="{38F254DE-1092-4D9C-9BC3-0FD27B9648E1}" authorId="{CA5860B4-4548-E7C4-249F-F4A25603C863}" created="2024-09-30T16:29:09.985">
    <ac:deMkLst xmlns:ac="http://schemas.microsoft.com/office/drawing/2013/main/command">
      <pc:docMk xmlns:pc="http://schemas.microsoft.com/office/powerpoint/2013/main/command"/>
      <pc:sldMk xmlns:pc="http://schemas.microsoft.com/office/powerpoint/2013/main/command" cId="2340440557" sldId="614"/>
      <ac:spMk id="222" creationId="{B363543D-EB21-E83F-3505-B5F1B3E70E7E}"/>
    </ac:deMkLst>
    <p188:txBody>
      <a:bodyPr/>
      <a:lstStyle/>
      <a:p>
        <a:r>
          <a:rPr lang="pt-BR"/>
          <a:t>Títulos sempre em caixa alta</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1E88AAAE-5778-C674-71ED-37F757B1C2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CE1F0F96-A036-157D-BA29-C637834D1A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6A8D4F-B243-4166-B65D-26C99B564580}" type="datetimeFigureOut">
              <a:rPr lang="pt-BR" smtClean="0"/>
              <a:t>27/08/2025</a:t>
            </a:fld>
            <a:endParaRPr lang="pt-BR"/>
          </a:p>
        </p:txBody>
      </p:sp>
      <p:sp>
        <p:nvSpPr>
          <p:cNvPr id="4" name="Espaço Reservado para Rodapé 3">
            <a:extLst>
              <a:ext uri="{FF2B5EF4-FFF2-40B4-BE49-F238E27FC236}">
                <a16:creationId xmlns:a16="http://schemas.microsoft.com/office/drawing/2014/main" id="{7C059A78-89E6-A911-9851-F98F26283C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9981DF29-3E6C-4CCA-C462-FA39718035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4F6695-DC1E-495A-B700-BF32E5303BF7}" type="slidenum">
              <a:rPr lang="pt-BR" smtClean="0"/>
              <a:t>‹nº›</a:t>
            </a:fld>
            <a:endParaRPr lang="pt-BR"/>
          </a:p>
        </p:txBody>
      </p:sp>
    </p:spTree>
    <p:extLst>
      <p:ext uri="{BB962C8B-B14F-4D97-AF65-F5344CB8AC3E}">
        <p14:creationId xmlns:p14="http://schemas.microsoft.com/office/powerpoint/2010/main" val="321254020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80AC5A-29F8-4B7B-BD21-C77ABD64D5FA}" type="datetimeFigureOut">
              <a:rPr lang="pt-BR" smtClean="0"/>
              <a:t>27/08/2025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FDC577-62FA-4F60-AD5B-292267E62441}" type="slidenum">
              <a:rPr lang="pt-BR" smtClean="0"/>
              <a:t>‹nº›</a:t>
            </a:fld>
            <a:endParaRPr lang="pt-BR"/>
          </a:p>
        </p:txBody>
      </p:sp>
    </p:spTree>
    <p:extLst>
      <p:ext uri="{BB962C8B-B14F-4D97-AF65-F5344CB8AC3E}">
        <p14:creationId xmlns:p14="http://schemas.microsoft.com/office/powerpoint/2010/main" val="2164589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9ECD74D9-D226-179F-D061-D66172FD0BAD}"/>
            </a:ext>
          </a:extLst>
        </p:cNvPr>
        <p:cNvGrpSpPr/>
        <p:nvPr/>
      </p:nvGrpSpPr>
      <p:grpSpPr>
        <a:xfrm>
          <a:off x="0" y="0"/>
          <a:ext cx="0" cy="0"/>
          <a:chOff x="0" y="0"/>
          <a:chExt cx="0" cy="0"/>
        </a:xfrm>
      </p:grpSpPr>
      <p:sp>
        <p:nvSpPr>
          <p:cNvPr id="219" name="Google Shape;219;g25a636c3702_0_110:notes">
            <a:extLst>
              <a:ext uri="{FF2B5EF4-FFF2-40B4-BE49-F238E27FC236}">
                <a16:creationId xmlns:a16="http://schemas.microsoft.com/office/drawing/2014/main" id="{CC390724-884D-3CA3-FAA8-C9B8F664FE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a636c3702_0_110:notes">
            <a:extLst>
              <a:ext uri="{FF2B5EF4-FFF2-40B4-BE49-F238E27FC236}">
                <a16:creationId xmlns:a16="http://schemas.microsoft.com/office/drawing/2014/main" id="{E1A50A2B-4DF1-8E01-54CA-864414C190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0453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**Mensagem Chave:** A liderança deve integrar responsabilidade social e ambiental nas decisões estratégicas.</a:t>
            </a:r>
            <a:r>
              <a:rPr lang="pt-BR" dirty="0"/>
              <a:t> </a:t>
            </a:r>
            <a:r>
              <a:rPr lang="pt-BR" sz="1200" kern="1200" dirty="0">
                <a:solidFill>
                  <a:schemeClr val="tx1"/>
                </a:solidFill>
                <a:effectLst/>
                <a:latin typeface="+mn-lt"/>
                <a:ea typeface="+mn-ea"/>
                <a:cs typeface="+mn-cs"/>
              </a:rPr>
              <a:t>**Conteúdo da Fala:**</a:t>
            </a:r>
            <a:r>
              <a:rPr lang="pt-BR" dirty="0"/>
              <a:t> </a:t>
            </a:r>
            <a:r>
              <a:rPr lang="pt-BR" sz="1200" kern="1200" dirty="0">
                <a:solidFill>
                  <a:schemeClr val="tx1"/>
                </a:solidFill>
                <a:effectLst/>
                <a:latin typeface="+mn-lt"/>
                <a:ea typeface="+mn-ea"/>
                <a:cs typeface="+mn-cs"/>
              </a:rPr>
              <a:t>"A sustentabilidade deixou de ser um diferencial para se tornar uma exigência. Os líderes de hoje são chamados a pensar no tripé da sustentabilidade: equilibrar resultados econômicos com impacto social positivo e preservação ambiental. Isso implica em um engajamento profundo com todos os stakeholders, desde colaboradores e clientes até fornecedores e a comunidade. A visão de longo prazo é crucial aqui, pois as decisões tomadas hoje terão reverberações por décadas. Não se trata apenas de cumprir regulamentações, mas de construir um legado duradouro. Como nos lembra o provérbio nativo americano: 'Não herdamos a Terra de nossos ancestrais, nós a emprestamos de nossos filhos.'"</a:t>
            </a:r>
            <a:r>
              <a:rPr lang="pt-BR" dirty="0"/>
              <a:t> </a:t>
            </a:r>
            <a:r>
              <a:rPr lang="pt-BR" sz="1200" kern="1200" dirty="0">
                <a:solidFill>
                  <a:schemeClr val="tx1"/>
                </a:solidFill>
                <a:effectLst/>
                <a:latin typeface="+mn-lt"/>
                <a:ea typeface="+mn-ea"/>
                <a:cs typeface="+mn-cs"/>
              </a:rPr>
              <a:t>**Transição para o próximo slide:** "E por falar em futuro, as novas gerações estão trazendo uma nova dinâmica para o mercado de trabalho."</a:t>
            </a:r>
            <a:endParaRPr lang="pt-BR" dirty="0"/>
          </a:p>
        </p:txBody>
      </p:sp>
      <p:sp>
        <p:nvSpPr>
          <p:cNvPr id="4" name="Espaço Reservado para Número de Slide 3"/>
          <p:cNvSpPr>
            <a:spLocks noGrp="1"/>
          </p:cNvSpPr>
          <p:nvPr>
            <p:ph type="sldNum" sz="quarter" idx="5"/>
          </p:nvPr>
        </p:nvSpPr>
        <p:spPr/>
        <p:txBody>
          <a:bodyPr/>
          <a:lstStyle/>
          <a:p>
            <a:fld id="{C3FDC577-62FA-4F60-AD5B-292267E62441}" type="slidenum">
              <a:rPr lang="pt-BR" smtClean="0"/>
              <a:t>11</a:t>
            </a:fld>
            <a:endParaRPr lang="pt-BR"/>
          </a:p>
        </p:txBody>
      </p:sp>
    </p:spTree>
    <p:extLst>
      <p:ext uri="{BB962C8B-B14F-4D97-AF65-F5344CB8AC3E}">
        <p14:creationId xmlns:p14="http://schemas.microsoft.com/office/powerpoint/2010/main" val="12338842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15B4D-AB22-0CF4-A597-9B66F175F7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FCD4781-FE63-DEAA-E795-36ADE69F5E7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153CCBF-121A-FA15-A2D6-773AD52C308E}"/>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81330FF0-170A-3366-793D-3FA1C2F373AC}"/>
              </a:ext>
            </a:extLst>
          </p:cNvPr>
          <p:cNvSpPr>
            <a:spLocks noGrp="1"/>
          </p:cNvSpPr>
          <p:nvPr>
            <p:ph type="sldNum" sz="quarter" idx="5"/>
          </p:nvPr>
        </p:nvSpPr>
        <p:spPr/>
        <p:txBody>
          <a:bodyPr/>
          <a:lstStyle/>
          <a:p>
            <a:fld id="{C3FDC577-62FA-4F60-AD5B-292267E62441}" type="slidenum">
              <a:rPr lang="pt-BR" smtClean="0"/>
              <a:t>102</a:t>
            </a:fld>
            <a:endParaRPr lang="pt-BR"/>
          </a:p>
        </p:txBody>
      </p:sp>
    </p:spTree>
    <p:extLst>
      <p:ext uri="{BB962C8B-B14F-4D97-AF65-F5344CB8AC3E}">
        <p14:creationId xmlns:p14="http://schemas.microsoft.com/office/powerpoint/2010/main" val="179450005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322FF-D904-4221-12D2-AFF436E3CFC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9723547-2D42-F001-95DC-41E1AA8702E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5B5AE1B-05D7-CBED-ECA4-CDEA168CC6BC}"/>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0931C6F9-6573-FC82-C49B-1B55EAAAC9CB}"/>
              </a:ext>
            </a:extLst>
          </p:cNvPr>
          <p:cNvSpPr>
            <a:spLocks noGrp="1"/>
          </p:cNvSpPr>
          <p:nvPr>
            <p:ph type="sldNum" sz="quarter" idx="5"/>
          </p:nvPr>
        </p:nvSpPr>
        <p:spPr/>
        <p:txBody>
          <a:bodyPr/>
          <a:lstStyle/>
          <a:p>
            <a:fld id="{C3FDC577-62FA-4F60-AD5B-292267E62441}" type="slidenum">
              <a:rPr lang="pt-BR" smtClean="0"/>
              <a:t>103</a:t>
            </a:fld>
            <a:endParaRPr lang="pt-BR"/>
          </a:p>
        </p:txBody>
      </p:sp>
    </p:spTree>
    <p:extLst>
      <p:ext uri="{BB962C8B-B14F-4D97-AF65-F5344CB8AC3E}">
        <p14:creationId xmlns:p14="http://schemas.microsoft.com/office/powerpoint/2010/main" val="302144720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93A79-B4DF-5AAC-81B8-C4CC031D38B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3932432-B9B5-F052-4B64-0CACA258F7E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BB20768-4665-5972-5A6E-0F2219C2301F}"/>
              </a:ext>
            </a:extLst>
          </p:cNvPr>
          <p:cNvSpPr>
            <a:spLocks noGrp="1"/>
          </p:cNvSpPr>
          <p:nvPr>
            <p:ph type="body" idx="1"/>
          </p:nvPr>
        </p:nvSpPr>
        <p:spPr/>
        <p:txBody>
          <a:bodyPr/>
          <a:lstStyle/>
          <a:p>
            <a:r>
              <a:rPr lang="pt-BR" b="1" dirty="0">
                <a:effectLst/>
              </a:rPr>
              <a:t>Preparação é Fundamental (30 segundos)</a:t>
            </a:r>
          </a:p>
          <a:p>
            <a:r>
              <a:rPr lang="pt-BR" dirty="0">
                <a:effectLst/>
              </a:rPr>
              <a:t>"O sucesso do mapa começa antes da sessão colaborativa. Primeiro, definam o escopo - vocês estão mapeando toda a equipe ou um projeto específico? Que período de tempo? Que nível de detalhe é apropriado?"</a:t>
            </a:r>
            <a:endParaRPr lang="pt-BR" dirty="0"/>
          </a:p>
          <a:p>
            <a:r>
              <a:rPr lang="pt-BR" dirty="0">
                <a:effectLst/>
              </a:rPr>
              <a:t>Mostrar o número 1 no slide</a:t>
            </a:r>
            <a:endParaRPr lang="pt-BR" dirty="0"/>
          </a:p>
          <a:p>
            <a:r>
              <a:rPr lang="pt-BR" dirty="0">
                <a:effectLst/>
              </a:rPr>
              <a:t>"Incluam todos os membros da equipe se possível. Cada pessoa traz perspectivas únicas e informações valiosas que podem não ser óbvias para outros."</a:t>
            </a:r>
            <a:endParaRPr lang="pt-BR" dirty="0"/>
          </a:p>
          <a:p>
            <a:r>
              <a:rPr lang="pt-BR" b="1" dirty="0">
                <a:effectLst/>
              </a:rPr>
              <a:t>Processo Sistemático (45 segundos)</a:t>
            </a:r>
          </a:p>
          <a:p>
            <a:r>
              <a:rPr lang="pt-BR" dirty="0">
                <a:effectLst/>
              </a:rPr>
              <a:t>"Sigam uma sequência lógica:"</a:t>
            </a:r>
            <a:endParaRPr lang="pt-BR" dirty="0"/>
          </a:p>
          <a:p>
            <a:r>
              <a:rPr lang="pt-BR" dirty="0">
                <a:effectLst/>
              </a:rPr>
              <a:t>Apontar para cada número enquanto explica</a:t>
            </a:r>
            <a:endParaRPr lang="pt-BR" dirty="0"/>
          </a:p>
          <a:p>
            <a:r>
              <a:rPr lang="pt-BR" dirty="0">
                <a:effectLst/>
              </a:rPr>
              <a:t>"Passo 2: Comecem identificando stakeholders através de brainstorming livre. Não julguem inicialmente - capturem todas as ideias."</a:t>
            </a:r>
            <a:endParaRPr lang="pt-BR" dirty="0"/>
          </a:p>
          <a:p>
            <a:r>
              <a:rPr lang="pt-BR" dirty="0">
                <a:effectLst/>
              </a:rPr>
              <a:t>"Passo 3: Definam objetivos em múltiplos horizontes - curto, médio e longo prazo. Conectem cada objetivo com o 'por quê' estratégico."</a:t>
            </a:r>
            <a:endParaRPr lang="pt-BR" dirty="0"/>
          </a:p>
          <a:p>
            <a:r>
              <a:rPr lang="pt-BR" dirty="0">
                <a:effectLst/>
              </a:rPr>
              <a:t>"Passo 4: Mapeiem dependências examinando cada etapa do trabalho e identificando o que precisam de outros para ter sucesso."</a:t>
            </a:r>
            <a:endParaRPr lang="pt-BR" dirty="0"/>
          </a:p>
          <a:p>
            <a:r>
              <a:rPr lang="pt-BR" b="1" dirty="0">
                <a:effectLst/>
              </a:rPr>
              <a:t>Ferramentas e Duração (30 segundos)</a:t>
            </a:r>
          </a:p>
          <a:p>
            <a:r>
              <a:rPr lang="pt-BR" dirty="0">
                <a:effectLst/>
              </a:rPr>
              <a:t>"Uma sessão inicial típica leva entre 90 minutos e 3 horas, dependendo da complexidade. Podem usar ferramentas digitais como Miro para equipes distribuídas, ou métodos analógicos como </a:t>
            </a:r>
            <a:r>
              <a:rPr lang="pt-BR" dirty="0" err="1">
                <a:effectLst/>
              </a:rPr>
              <a:t>post-its</a:t>
            </a:r>
            <a:r>
              <a:rPr lang="pt-BR" dirty="0">
                <a:effectLst/>
              </a:rPr>
              <a:t> para workshops presenciais."</a:t>
            </a:r>
            <a:endParaRPr lang="pt-BR" dirty="0"/>
          </a:p>
          <a:p>
            <a:r>
              <a:rPr lang="pt-BR" b="1" dirty="0">
                <a:effectLst/>
              </a:rPr>
              <a:t>Facilitação Eficaz (15 segundos)</a:t>
            </a:r>
          </a:p>
          <a:p>
            <a:r>
              <a:rPr lang="pt-BR" dirty="0">
                <a:effectLst/>
              </a:rPr>
              <a:t>"Tenham um facilitador preparado para manter energia, garantir que todas as vozes sejam ouvidas e guiar o processo sem impor perspectivas próprias."</a:t>
            </a:r>
            <a:endParaRPr lang="pt-BR" dirty="0"/>
          </a:p>
          <a:p>
            <a:r>
              <a:rPr lang="pt-BR" dirty="0">
                <a:effectLst/>
              </a:rPr>
              <a:t>Transição: "Falando em ferramentas, vamos ver as opções disponíveis..."</a:t>
            </a:r>
            <a:endParaRPr lang="pt-BR" dirty="0"/>
          </a:p>
          <a:p>
            <a:endParaRPr lang="pt-BR" dirty="0"/>
          </a:p>
        </p:txBody>
      </p:sp>
      <p:sp>
        <p:nvSpPr>
          <p:cNvPr id="4" name="Espaço Reservado para Número de Slide 3">
            <a:extLst>
              <a:ext uri="{FF2B5EF4-FFF2-40B4-BE49-F238E27FC236}">
                <a16:creationId xmlns:a16="http://schemas.microsoft.com/office/drawing/2014/main" id="{98EBBAF0-3F21-4F13-638D-B8044BAC8D8A}"/>
              </a:ext>
            </a:extLst>
          </p:cNvPr>
          <p:cNvSpPr>
            <a:spLocks noGrp="1"/>
          </p:cNvSpPr>
          <p:nvPr>
            <p:ph type="sldNum" sz="quarter" idx="5"/>
          </p:nvPr>
        </p:nvSpPr>
        <p:spPr/>
        <p:txBody>
          <a:bodyPr/>
          <a:lstStyle/>
          <a:p>
            <a:fld id="{C3FDC577-62FA-4F60-AD5B-292267E62441}" type="slidenum">
              <a:rPr lang="pt-BR" smtClean="0"/>
              <a:t>104</a:t>
            </a:fld>
            <a:endParaRPr lang="pt-BR"/>
          </a:p>
        </p:txBody>
      </p:sp>
    </p:spTree>
    <p:extLst>
      <p:ext uri="{BB962C8B-B14F-4D97-AF65-F5344CB8AC3E}">
        <p14:creationId xmlns:p14="http://schemas.microsoft.com/office/powerpoint/2010/main" val="6521648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D1047-1397-9A6C-A657-940DBD9113E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A39E18-E8FA-B60F-627C-4DB78E22CB9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B58F48B-CEB8-7508-92C6-B76FAE20B92A}"/>
              </a:ext>
            </a:extLst>
          </p:cNvPr>
          <p:cNvSpPr>
            <a:spLocks noGrp="1"/>
          </p:cNvSpPr>
          <p:nvPr>
            <p:ph type="body" idx="1"/>
          </p:nvPr>
        </p:nvSpPr>
        <p:spPr/>
        <p:txBody>
          <a:bodyPr/>
          <a:lstStyle/>
          <a:p>
            <a:r>
              <a:rPr lang="pt-BR" b="1" dirty="0">
                <a:effectLst/>
              </a:rPr>
              <a:t>Ferramentas Digitais - Colaboração Sem Fronteiras (45 segundos)</a:t>
            </a:r>
          </a:p>
          <a:p>
            <a:r>
              <a:rPr lang="pt-BR" dirty="0">
                <a:effectLst/>
              </a:rPr>
              <a:t>"Para equipes distribuídas ou híbridas, ferramentas como Miro e Mural são game-</a:t>
            </a:r>
            <a:r>
              <a:rPr lang="pt-BR" dirty="0" err="1">
                <a:effectLst/>
              </a:rPr>
              <a:t>changers</a:t>
            </a:r>
            <a:r>
              <a:rPr lang="pt-BR" dirty="0">
                <a:effectLst/>
              </a:rPr>
              <a:t>. Elas oferecem colaboração em tempo real, </a:t>
            </a:r>
            <a:r>
              <a:rPr lang="pt-BR" dirty="0" err="1">
                <a:effectLst/>
              </a:rPr>
              <a:t>templates</a:t>
            </a:r>
            <a:r>
              <a:rPr lang="pt-BR" dirty="0">
                <a:effectLst/>
              </a:rPr>
              <a:t> prontos e capacidades avançadas de facilitação."</a:t>
            </a:r>
            <a:endParaRPr lang="pt-BR" dirty="0"/>
          </a:p>
          <a:p>
            <a:r>
              <a:rPr lang="pt-BR" dirty="0">
                <a:effectLst/>
              </a:rPr>
              <a:t>Apontar para o ícone digital azul</a:t>
            </a:r>
            <a:endParaRPr lang="pt-BR" dirty="0"/>
          </a:p>
          <a:p>
            <a:r>
              <a:rPr lang="pt-BR" dirty="0">
                <a:effectLst/>
              </a:rPr>
              <a:t>"O Miro se destaca pela interface intuitiva e vasta biblioteca de </a:t>
            </a:r>
            <a:r>
              <a:rPr lang="pt-BR" dirty="0" err="1">
                <a:effectLst/>
              </a:rPr>
              <a:t>templates</a:t>
            </a:r>
            <a:r>
              <a:rPr lang="pt-BR" dirty="0">
                <a:effectLst/>
              </a:rPr>
              <a:t>. O Mural tem foco especial em metodologias de design </a:t>
            </a:r>
            <a:r>
              <a:rPr lang="pt-BR" dirty="0" err="1">
                <a:effectLst/>
              </a:rPr>
              <a:t>thinking</a:t>
            </a:r>
            <a:r>
              <a:rPr lang="pt-BR" dirty="0">
                <a:effectLst/>
              </a:rPr>
              <a:t>. Ambos integram com outras ferramentas organizacionais."</a:t>
            </a:r>
            <a:endParaRPr lang="pt-BR" dirty="0"/>
          </a:p>
          <a:p>
            <a:r>
              <a:rPr lang="pt-BR" dirty="0">
                <a:effectLst/>
              </a:rPr>
              <a:t>"Para quem já usa Google </a:t>
            </a:r>
            <a:r>
              <a:rPr lang="pt-BR" dirty="0" err="1">
                <a:effectLst/>
              </a:rPr>
              <a:t>Workspace</a:t>
            </a:r>
            <a:r>
              <a:rPr lang="pt-BR" dirty="0">
                <a:effectLst/>
              </a:rPr>
              <a:t>, </a:t>
            </a:r>
            <a:r>
              <a:rPr lang="pt-BR" dirty="0" err="1">
                <a:effectLst/>
              </a:rPr>
              <a:t>Jamboard</a:t>
            </a:r>
            <a:r>
              <a:rPr lang="pt-BR" dirty="0">
                <a:effectLst/>
              </a:rPr>
              <a:t> e Google </a:t>
            </a:r>
            <a:r>
              <a:rPr lang="pt-BR" dirty="0" err="1">
                <a:effectLst/>
              </a:rPr>
              <a:t>Drawings</a:t>
            </a:r>
            <a:r>
              <a:rPr lang="pt-BR" dirty="0">
                <a:effectLst/>
              </a:rPr>
              <a:t> oferecem opções gratuitas e integradas, embora com funcionalidades mais básicas."</a:t>
            </a:r>
            <a:endParaRPr lang="pt-BR" dirty="0"/>
          </a:p>
          <a:p>
            <a:r>
              <a:rPr lang="pt-BR" b="1" dirty="0">
                <a:effectLst/>
              </a:rPr>
              <a:t>Software Especializado (30 segundos)</a:t>
            </a:r>
          </a:p>
          <a:p>
            <a:r>
              <a:rPr lang="pt-BR" dirty="0">
                <a:effectLst/>
              </a:rPr>
              <a:t>"</a:t>
            </a:r>
            <a:r>
              <a:rPr lang="pt-BR" dirty="0" err="1">
                <a:effectLst/>
              </a:rPr>
              <a:t>Lucidchart</a:t>
            </a:r>
            <a:r>
              <a:rPr lang="pt-BR" dirty="0">
                <a:effectLst/>
              </a:rPr>
              <a:t> e draw.io são ideais quando precisam de mapas mais estruturados ou integração com outros diagramas organizacionais. </a:t>
            </a:r>
            <a:r>
              <a:rPr lang="pt-BR" dirty="0" err="1">
                <a:effectLst/>
              </a:rPr>
              <a:t>Lucidchart</a:t>
            </a:r>
            <a:r>
              <a:rPr lang="pt-BR" dirty="0">
                <a:effectLst/>
              </a:rPr>
              <a:t> permite importação automática de dados de sistemas empresariais."</a:t>
            </a:r>
            <a:endParaRPr lang="pt-BR" dirty="0"/>
          </a:p>
          <a:p>
            <a:r>
              <a:rPr lang="pt-BR" dirty="0">
                <a:effectLst/>
              </a:rPr>
              <a:t>Apontar para o ícone verde</a:t>
            </a:r>
            <a:endParaRPr lang="pt-BR" dirty="0"/>
          </a:p>
          <a:p>
            <a:r>
              <a:rPr lang="pt-BR" b="1" dirty="0">
                <a:effectLst/>
              </a:rPr>
              <a:t>Abordagem Analógica - O Poder do Tátil (15 segundos)</a:t>
            </a:r>
          </a:p>
          <a:p>
            <a:r>
              <a:rPr lang="pt-BR" dirty="0">
                <a:effectLst/>
              </a:rPr>
              <a:t>"Não subestimem papel, </a:t>
            </a:r>
            <a:r>
              <a:rPr lang="pt-BR" dirty="0" err="1">
                <a:effectLst/>
              </a:rPr>
              <a:t>post-its</a:t>
            </a:r>
            <a:r>
              <a:rPr lang="pt-BR" dirty="0">
                <a:effectLst/>
              </a:rPr>
              <a:t> e quadros brancos. Para workshops presenciais, a experiência tátil pode estimular criatividade de formas que ferramentas digitais às vezes não conseguem replicar."</a:t>
            </a:r>
            <a:endParaRPr lang="pt-BR" dirty="0"/>
          </a:p>
          <a:p>
            <a:r>
              <a:rPr lang="pt-BR" dirty="0">
                <a:effectLst/>
              </a:rPr>
              <a:t>Apontar para o ícone laranja</a:t>
            </a:r>
            <a:endParaRPr lang="pt-BR" dirty="0"/>
          </a:p>
          <a:p>
            <a:r>
              <a:rPr lang="pt-BR" dirty="0">
                <a:effectLst/>
              </a:rPr>
              <a:t>Transição: "Independente da ferramenta escolhida, o verdadeiro valor vem da análise que fazemos com o mapa..."</a:t>
            </a:r>
            <a:endParaRPr lang="pt-BR" dirty="0"/>
          </a:p>
          <a:p>
            <a:endParaRPr lang="pt-BR" dirty="0"/>
          </a:p>
        </p:txBody>
      </p:sp>
      <p:sp>
        <p:nvSpPr>
          <p:cNvPr id="4" name="Espaço Reservado para Número de Slide 3">
            <a:extLst>
              <a:ext uri="{FF2B5EF4-FFF2-40B4-BE49-F238E27FC236}">
                <a16:creationId xmlns:a16="http://schemas.microsoft.com/office/drawing/2014/main" id="{CAF02948-5324-97EA-8746-0C4622A43939}"/>
              </a:ext>
            </a:extLst>
          </p:cNvPr>
          <p:cNvSpPr>
            <a:spLocks noGrp="1"/>
          </p:cNvSpPr>
          <p:nvPr>
            <p:ph type="sldNum" sz="quarter" idx="5"/>
          </p:nvPr>
        </p:nvSpPr>
        <p:spPr/>
        <p:txBody>
          <a:bodyPr/>
          <a:lstStyle/>
          <a:p>
            <a:fld id="{C3FDC577-62FA-4F60-AD5B-292267E62441}" type="slidenum">
              <a:rPr lang="pt-BR" smtClean="0"/>
              <a:t>105</a:t>
            </a:fld>
            <a:endParaRPr lang="pt-BR"/>
          </a:p>
        </p:txBody>
      </p:sp>
    </p:spTree>
    <p:extLst>
      <p:ext uri="{BB962C8B-B14F-4D97-AF65-F5344CB8AC3E}">
        <p14:creationId xmlns:p14="http://schemas.microsoft.com/office/powerpoint/2010/main" val="2400893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4DEAD-358C-643E-9401-C9F996798D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3C295B1-6013-AFB7-BF63-ABB12B85B31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9D42A1B-61B4-8909-C712-D9EC2AA3E189}"/>
              </a:ext>
            </a:extLst>
          </p:cNvPr>
          <p:cNvSpPr>
            <a:spLocks noGrp="1"/>
          </p:cNvSpPr>
          <p:nvPr>
            <p:ph type="body" idx="1"/>
          </p:nvPr>
        </p:nvSpPr>
        <p:spPr/>
        <p:txBody>
          <a:bodyPr/>
          <a:lstStyle/>
          <a:p>
            <a:r>
              <a:rPr lang="pt-BR" b="1" dirty="0">
                <a:effectLst/>
              </a:rPr>
              <a:t>Identificação de Gargalos (30 segundos)</a:t>
            </a:r>
          </a:p>
          <a:p>
            <a:r>
              <a:rPr lang="pt-BR" dirty="0">
                <a:effectLst/>
              </a:rPr>
              <a:t>"Uma vez criado o mapa, ele se torna uma ferramenta poderosa de análise. Procurem por pontos onde múltiplas dependências convergem - estes são seus gargalos potenciais."</a:t>
            </a:r>
            <a:endParaRPr lang="pt-BR" dirty="0"/>
          </a:p>
          <a:p>
            <a:r>
              <a:rPr lang="pt-BR" dirty="0">
                <a:effectLst/>
              </a:rPr>
              <a:t>Apontar para o ícone de lupa</a:t>
            </a:r>
            <a:endParaRPr lang="pt-BR" dirty="0"/>
          </a:p>
          <a:p>
            <a:r>
              <a:rPr lang="pt-BR" dirty="0">
                <a:effectLst/>
              </a:rPr>
              <a:t>"Gargalos podem ser pessoas específicas, sistemas únicos ou processos centralizados. Identificá-los permite desenvolver estratégias de mitigação como </a:t>
            </a:r>
            <a:r>
              <a:rPr lang="pt-BR" dirty="0" err="1">
                <a:effectLst/>
              </a:rPr>
              <a:t>cross-training</a:t>
            </a:r>
            <a:r>
              <a:rPr lang="pt-BR" dirty="0">
                <a:effectLst/>
              </a:rPr>
              <a:t> ou sistemas de backup."</a:t>
            </a:r>
            <a:endParaRPr lang="pt-BR" dirty="0"/>
          </a:p>
          <a:p>
            <a:r>
              <a:rPr lang="pt-BR" b="1" dirty="0">
                <a:effectLst/>
              </a:rPr>
              <a:t>Descoberta de Oportunidades (30 segundos)</a:t>
            </a:r>
          </a:p>
          <a:p>
            <a:r>
              <a:rPr lang="pt-BR" dirty="0">
                <a:effectLst/>
              </a:rPr>
              <a:t>"O mapa também revela oportunidades não óbvias. Procurem por sinergias - stakeholders com necessidades similares que podem ser atendidos com soluções compartilhadas, ou recursos subutilizados que podem ser melhor aproveitados."</a:t>
            </a:r>
            <a:endParaRPr lang="pt-BR" dirty="0"/>
          </a:p>
          <a:p>
            <a:r>
              <a:rPr lang="pt-BR" dirty="0">
                <a:effectLst/>
              </a:rPr>
              <a:t>Apontar para o ícone de lâmpada</a:t>
            </a:r>
            <a:endParaRPr lang="pt-BR" dirty="0"/>
          </a:p>
          <a:p>
            <a:r>
              <a:rPr lang="pt-BR" b="1" dirty="0">
                <a:effectLst/>
              </a:rPr>
              <a:t>Alinhamento de Expectativas (30 segundos)</a:t>
            </a:r>
          </a:p>
          <a:p>
            <a:r>
              <a:rPr lang="pt-BR" dirty="0">
                <a:effectLst/>
              </a:rPr>
              <a:t>"Uma das aplicações mais valiosas é usar o mapa para facilitar conversas sobre expectativas. Quando stakeholders veem como suas necessidades se relacionam com as de outros, torna-se mais fácil chegar a acordos realistas."</a:t>
            </a:r>
            <a:endParaRPr lang="pt-BR" dirty="0"/>
          </a:p>
          <a:p>
            <a:r>
              <a:rPr lang="pt-BR" dirty="0">
                <a:effectLst/>
              </a:rPr>
              <a:t>Apontar para o ícone de </a:t>
            </a:r>
            <a:r>
              <a:rPr lang="pt-BR" dirty="0" err="1">
                <a:effectLst/>
              </a:rPr>
              <a:t>handshake</a:t>
            </a:r>
            <a:endParaRPr lang="pt-BR" dirty="0"/>
          </a:p>
          <a:p>
            <a:r>
              <a:rPr lang="pt-BR" dirty="0">
                <a:effectLst/>
              </a:rPr>
              <a:t>"O processo de criação em si é uma ferramenta de alinhamento - stakeholders que participam desenvolvem compreensão mais profunda das complexidades da equipe."</a:t>
            </a:r>
            <a:endParaRPr lang="pt-BR" dirty="0"/>
          </a:p>
          <a:p>
            <a:r>
              <a:rPr lang="pt-BR" b="1" dirty="0">
                <a:effectLst/>
              </a:rPr>
              <a:t>Comunicação da Visão (30 segundos)</a:t>
            </a:r>
          </a:p>
          <a:p>
            <a:r>
              <a:rPr lang="pt-BR" dirty="0">
                <a:effectLst/>
              </a:rPr>
              <a:t>"Finalmente, o mapa serve como ferramenta de comunicação. Diferentes audiências podem focar em aspectos diferentes, mas todos veem como suas preocupações se conectam com o quadro maior."</a:t>
            </a:r>
            <a:endParaRPr lang="pt-BR" dirty="0"/>
          </a:p>
          <a:p>
            <a:r>
              <a:rPr lang="pt-BR" dirty="0">
                <a:effectLst/>
              </a:rPr>
              <a:t>Apontar para o ícone de megafone</a:t>
            </a:r>
            <a:endParaRPr lang="pt-BR" dirty="0"/>
          </a:p>
          <a:p>
            <a:r>
              <a:rPr lang="pt-BR" dirty="0">
                <a:effectLst/>
              </a:rPr>
              <a:t>"Para executivos, destaca alinhamento estratégico. Para equipes colaboradoras, mostra pontos de interface. Para a própria equipe, serve como lembrete constante de propósito."</a:t>
            </a:r>
            <a:endParaRPr lang="pt-BR" dirty="0"/>
          </a:p>
          <a:p>
            <a:r>
              <a:rPr lang="pt-BR" dirty="0">
                <a:effectLst/>
              </a:rPr>
              <a:t>Transição: "Agora vamos ver como aplicar isso na prática..."</a:t>
            </a:r>
            <a:endParaRPr lang="pt-BR" dirty="0"/>
          </a:p>
          <a:p>
            <a:endParaRPr lang="pt-BR" dirty="0"/>
          </a:p>
        </p:txBody>
      </p:sp>
      <p:sp>
        <p:nvSpPr>
          <p:cNvPr id="4" name="Espaço Reservado para Número de Slide 3">
            <a:extLst>
              <a:ext uri="{FF2B5EF4-FFF2-40B4-BE49-F238E27FC236}">
                <a16:creationId xmlns:a16="http://schemas.microsoft.com/office/drawing/2014/main" id="{8926DEBF-C15B-EEC2-C7B7-B781BFEEC4DB}"/>
              </a:ext>
            </a:extLst>
          </p:cNvPr>
          <p:cNvSpPr>
            <a:spLocks noGrp="1"/>
          </p:cNvSpPr>
          <p:nvPr>
            <p:ph type="sldNum" sz="quarter" idx="5"/>
          </p:nvPr>
        </p:nvSpPr>
        <p:spPr/>
        <p:txBody>
          <a:bodyPr/>
          <a:lstStyle/>
          <a:p>
            <a:fld id="{C3FDC577-62FA-4F60-AD5B-292267E62441}" type="slidenum">
              <a:rPr lang="pt-BR" smtClean="0"/>
              <a:t>106</a:t>
            </a:fld>
            <a:endParaRPr lang="pt-BR"/>
          </a:p>
        </p:txBody>
      </p:sp>
    </p:spTree>
    <p:extLst>
      <p:ext uri="{BB962C8B-B14F-4D97-AF65-F5344CB8AC3E}">
        <p14:creationId xmlns:p14="http://schemas.microsoft.com/office/powerpoint/2010/main" val="27156033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717E1-F034-1828-83A5-CDD7C01F606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6BF844B-2F4E-6A60-DB46-EC50E1007FF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AED8354-1E98-6743-8D51-177964563DFE}"/>
              </a:ext>
            </a:extLst>
          </p:cNvPr>
          <p:cNvSpPr>
            <a:spLocks noGrp="1"/>
          </p:cNvSpPr>
          <p:nvPr>
            <p:ph type="body" idx="1"/>
          </p:nvPr>
        </p:nvSpPr>
        <p:spPr/>
        <p:txBody>
          <a:bodyPr/>
          <a:lstStyle/>
          <a:p>
            <a:r>
              <a:rPr lang="pt-BR" b="1" dirty="0">
                <a:effectLst/>
              </a:rPr>
              <a:t>Implementação Imediata (45 segundos)</a:t>
            </a:r>
          </a:p>
          <a:p>
            <a:r>
              <a:rPr lang="pt-BR" dirty="0">
                <a:effectLst/>
              </a:rPr>
              <a:t>"A aplicação prática começa com uma decisão simples: agendar uma sessão com sua equipe na próxima semana. Não esperem pelo momento perfeito - comecem com o que têm."</a:t>
            </a:r>
            <a:endParaRPr lang="pt-BR" dirty="0"/>
          </a:p>
          <a:p>
            <a:r>
              <a:rPr lang="pt-BR" dirty="0">
                <a:effectLst/>
              </a:rPr>
              <a:t>Apontar para o passo 1</a:t>
            </a:r>
            <a:endParaRPr lang="pt-BR" dirty="0"/>
          </a:p>
          <a:p>
            <a:r>
              <a:rPr lang="pt-BR" dirty="0">
                <a:effectLst/>
              </a:rPr>
              <a:t>"Preparem o material necessário - seja um quadro virtual no Miro ou </a:t>
            </a:r>
            <a:r>
              <a:rPr lang="pt-BR" dirty="0" err="1">
                <a:effectLst/>
              </a:rPr>
              <a:t>post-its</a:t>
            </a:r>
            <a:r>
              <a:rPr lang="pt-BR" dirty="0">
                <a:effectLst/>
              </a:rPr>
              <a:t> e papel. O importante é ter um espaço onde todos possam contribuir e ver o resultado."</a:t>
            </a:r>
            <a:endParaRPr lang="pt-BR" dirty="0"/>
          </a:p>
          <a:p>
            <a:r>
              <a:rPr lang="pt-BR" dirty="0">
                <a:effectLst/>
              </a:rPr>
              <a:t>Apontar para o passo 2</a:t>
            </a:r>
            <a:endParaRPr lang="pt-BR" dirty="0"/>
          </a:p>
          <a:p>
            <a:r>
              <a:rPr lang="pt-BR" b="1" dirty="0">
                <a:effectLst/>
              </a:rPr>
              <a:t>Facilitação e Construção (30 segundos)</a:t>
            </a:r>
          </a:p>
          <a:p>
            <a:r>
              <a:rPr lang="pt-BR" dirty="0">
                <a:effectLst/>
              </a:rPr>
              <a:t>"Durante a sessão, façam perguntas direcionadoras: 'Quem mais poderia ser afetado por nosso trabalho?' 'Que obstáculos já enfrentamos antes?' 'Que recursos temos que talvez não estejamos aproveitando totalmente?'"</a:t>
            </a:r>
            <a:endParaRPr lang="pt-BR" dirty="0"/>
          </a:p>
          <a:p>
            <a:r>
              <a:rPr lang="pt-BR" dirty="0">
                <a:effectLst/>
              </a:rPr>
              <a:t>Apontar para o passo 3</a:t>
            </a:r>
            <a:endParaRPr lang="pt-BR" dirty="0"/>
          </a:p>
          <a:p>
            <a:r>
              <a:rPr lang="pt-BR" dirty="0">
                <a:effectLst/>
              </a:rPr>
              <a:t>"Lembrem-se: o primeiro mapa não será perfeito, e isso é esperado. O valor vem tanto do processo quanto do produto final."</a:t>
            </a:r>
            <a:endParaRPr lang="pt-BR" dirty="0"/>
          </a:p>
          <a:p>
            <a:r>
              <a:rPr lang="pt-BR" b="1" dirty="0">
                <a:effectLst/>
              </a:rPr>
              <a:t>Manutenção Contínua (15 segundos)</a:t>
            </a:r>
          </a:p>
          <a:p>
            <a:r>
              <a:rPr lang="pt-BR" dirty="0">
                <a:effectLst/>
              </a:rPr>
              <a:t>"Estabeleçam um processo de revisão regular - a cada 2-3 meses façam uma atualização mais profunda, mas permitam ajustes menores conforme necessário."</a:t>
            </a:r>
            <a:endParaRPr lang="pt-BR" dirty="0"/>
          </a:p>
          <a:p>
            <a:r>
              <a:rPr lang="pt-BR" dirty="0">
                <a:effectLst/>
              </a:rPr>
              <a:t>Apontar para o passo 4</a:t>
            </a:r>
            <a:endParaRPr lang="pt-BR" dirty="0"/>
          </a:p>
          <a:p>
            <a:r>
              <a:rPr lang="pt-BR" b="1" dirty="0">
                <a:effectLst/>
              </a:rPr>
              <a:t>Desafio Prático (20 segundos)</a:t>
            </a:r>
          </a:p>
          <a:p>
            <a:r>
              <a:rPr lang="pt-BR" dirty="0">
                <a:effectLst/>
              </a:rPr>
              <a:t>"Aqui está meu desafio para vocês: criem seu primeiro Mapa de Contexto na próxima semana e compartilhem os insights com sua equipe. Vocês ficarão surpresos com o que descobrirão!"</a:t>
            </a:r>
            <a:endParaRPr lang="pt-BR" dirty="0"/>
          </a:p>
          <a:p>
            <a:r>
              <a:rPr lang="pt-BR" dirty="0">
                <a:effectLst/>
              </a:rPr>
              <a:t>Apontar para a caixa de desafio</a:t>
            </a:r>
            <a:endParaRPr lang="pt-BR" dirty="0"/>
          </a:p>
          <a:p>
            <a:r>
              <a:rPr lang="pt-BR" dirty="0">
                <a:effectLst/>
              </a:rPr>
              <a:t>Transição: "Para finalizar, vamos refletir sobre o impacto transformador desta ferramenta..."</a:t>
            </a:r>
            <a:endParaRPr lang="pt-BR" dirty="0"/>
          </a:p>
          <a:p>
            <a:endParaRPr lang="pt-BR" dirty="0"/>
          </a:p>
        </p:txBody>
      </p:sp>
      <p:sp>
        <p:nvSpPr>
          <p:cNvPr id="4" name="Espaço Reservado para Número de Slide 3">
            <a:extLst>
              <a:ext uri="{FF2B5EF4-FFF2-40B4-BE49-F238E27FC236}">
                <a16:creationId xmlns:a16="http://schemas.microsoft.com/office/drawing/2014/main" id="{BDA9BBA9-3DE8-1054-A636-39255BD89535}"/>
              </a:ext>
            </a:extLst>
          </p:cNvPr>
          <p:cNvSpPr>
            <a:spLocks noGrp="1"/>
          </p:cNvSpPr>
          <p:nvPr>
            <p:ph type="sldNum" sz="quarter" idx="5"/>
          </p:nvPr>
        </p:nvSpPr>
        <p:spPr/>
        <p:txBody>
          <a:bodyPr/>
          <a:lstStyle/>
          <a:p>
            <a:fld id="{C3FDC577-62FA-4F60-AD5B-292267E62441}" type="slidenum">
              <a:rPr lang="pt-BR" smtClean="0"/>
              <a:t>107</a:t>
            </a:fld>
            <a:endParaRPr lang="pt-BR"/>
          </a:p>
        </p:txBody>
      </p:sp>
    </p:spTree>
    <p:extLst>
      <p:ext uri="{BB962C8B-B14F-4D97-AF65-F5344CB8AC3E}">
        <p14:creationId xmlns:p14="http://schemas.microsoft.com/office/powerpoint/2010/main" val="8030595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2F8EB-FFA4-A6F3-D918-A213F9FDAEA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D2271F3-6EE5-1E4D-C839-7BA3D956232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E5E473A-361C-42C1-4C7C-0E9A27A22900}"/>
              </a:ext>
            </a:extLst>
          </p:cNvPr>
          <p:cNvSpPr>
            <a:spLocks noGrp="1"/>
          </p:cNvSpPr>
          <p:nvPr>
            <p:ph type="body" idx="1"/>
          </p:nvPr>
        </p:nvSpPr>
        <p:spPr/>
        <p:txBody>
          <a:bodyPr/>
          <a:lstStyle/>
          <a:p>
            <a:r>
              <a:rPr lang="pt-BR" b="1" dirty="0">
                <a:effectLst/>
              </a:rPr>
              <a:t>O Poder Transformador (45 segundos)</a:t>
            </a:r>
          </a:p>
          <a:p>
            <a:r>
              <a:rPr lang="pt-BR" dirty="0">
                <a:effectLst/>
              </a:rPr>
              <a:t>"O Mapa de Contexto do Time é muito mais que uma ferramenta - é um catalisador para transformação organizacional. Quando implementado eficazmente, ele proporciona três benefícios fundamentais que podem revolucionar a forma como suas equipes operam."</a:t>
            </a:r>
            <a:endParaRPr lang="pt-BR" dirty="0"/>
          </a:p>
          <a:p>
            <a:r>
              <a:rPr lang="pt-BR" dirty="0">
                <a:effectLst/>
              </a:rPr>
              <a:t>Apontar para cada ícone enquanto explica</a:t>
            </a:r>
            <a:endParaRPr lang="pt-BR" dirty="0"/>
          </a:p>
          <a:p>
            <a:r>
              <a:rPr lang="pt-BR" dirty="0">
                <a:effectLst/>
              </a:rPr>
              <a:t>"Clareza - cria uma visão compartilhada que elimina ambiguidades e permite decisões mais informadas. Quando todos entendem o contexto, as decisões naturalmente se alinham."</a:t>
            </a:r>
            <a:endParaRPr lang="pt-BR" dirty="0"/>
          </a:p>
          <a:p>
            <a:r>
              <a:rPr lang="pt-BR" dirty="0">
                <a:effectLst/>
              </a:rPr>
              <a:t>"Alinhamento - estabelece uma linguagem comum que transcende barreiras departamentais. Conflitos de prioridade podem ser resolvidos através de diálogo informado."</a:t>
            </a:r>
            <a:endParaRPr lang="pt-BR" dirty="0"/>
          </a:p>
          <a:p>
            <a:r>
              <a:rPr lang="pt-BR" dirty="0">
                <a:effectLst/>
              </a:rPr>
              <a:t>"Empoderamento - fornece o contexto necessário para que equipes tomem decisões autônomas que permanecem estrategicamente alinhadas."</a:t>
            </a:r>
            <a:endParaRPr lang="pt-BR" dirty="0"/>
          </a:p>
          <a:p>
            <a:r>
              <a:rPr lang="pt-BR" b="1" dirty="0">
                <a:effectLst/>
              </a:rPr>
              <a:t>Sustentabilidade e Evolução (30 segundos)</a:t>
            </a:r>
          </a:p>
          <a:p>
            <a:r>
              <a:rPr lang="pt-BR" dirty="0">
                <a:effectLst/>
              </a:rPr>
              <a:t>"Lembrem-se: o mapa não é um documento estático. É uma ferramenta viva que deve evoluir com sua equipe e contexto organizacional. Estabeleçam processos de revisão regular e mantenham-no atualizado."</a:t>
            </a:r>
            <a:endParaRPr lang="pt-BR" dirty="0"/>
          </a:p>
          <a:p>
            <a:r>
              <a:rPr lang="pt-BR" dirty="0">
                <a:effectLst/>
              </a:rPr>
              <a:t>"O verdadeiro sucesso vem quando o mapa se torna parte natural da forma como sua equipe pensa e opera - não apenas uma atividade ocasional, mas uma lente através da qual vocês veem e navegam seu trabalho."</a:t>
            </a:r>
            <a:endParaRPr lang="pt-BR" dirty="0"/>
          </a:p>
          <a:p>
            <a:r>
              <a:rPr lang="pt-BR" b="1" dirty="0">
                <a:effectLst/>
              </a:rPr>
              <a:t>Chamada Final à Ação (15 segundos)</a:t>
            </a:r>
          </a:p>
          <a:p>
            <a:r>
              <a:rPr lang="pt-BR" dirty="0">
                <a:effectLst/>
              </a:rPr>
              <a:t>"O futuro pertence a organizações que conseguem combinar agilidade com alinhamento. O Mapa de Contexto é sua ferramenta para navegar essa tensão e criar equipes que são simultaneamente autônomas e coordenadas."</a:t>
            </a:r>
            <a:endParaRPr lang="pt-BR" dirty="0"/>
          </a:p>
          <a:p>
            <a:r>
              <a:rPr lang="pt-BR" dirty="0">
                <a:effectLst/>
              </a:rPr>
              <a:t>"Comecem hoje. Sua equipe - e sua organização - agradecerão."</a:t>
            </a:r>
            <a:endParaRPr lang="pt-BR" dirty="0"/>
          </a:p>
          <a:p>
            <a:endParaRPr lang="pt-BR" dirty="0"/>
          </a:p>
        </p:txBody>
      </p:sp>
      <p:sp>
        <p:nvSpPr>
          <p:cNvPr id="4" name="Espaço Reservado para Número de Slide 3">
            <a:extLst>
              <a:ext uri="{FF2B5EF4-FFF2-40B4-BE49-F238E27FC236}">
                <a16:creationId xmlns:a16="http://schemas.microsoft.com/office/drawing/2014/main" id="{BF88D6FB-542E-9D9C-DD02-E5EBBF039D0D}"/>
              </a:ext>
            </a:extLst>
          </p:cNvPr>
          <p:cNvSpPr>
            <a:spLocks noGrp="1"/>
          </p:cNvSpPr>
          <p:nvPr>
            <p:ph type="sldNum" sz="quarter" idx="5"/>
          </p:nvPr>
        </p:nvSpPr>
        <p:spPr/>
        <p:txBody>
          <a:bodyPr/>
          <a:lstStyle/>
          <a:p>
            <a:fld id="{C3FDC577-62FA-4F60-AD5B-292267E62441}" type="slidenum">
              <a:rPr lang="pt-BR" smtClean="0"/>
              <a:t>108</a:t>
            </a:fld>
            <a:endParaRPr lang="pt-BR"/>
          </a:p>
        </p:txBody>
      </p:sp>
    </p:spTree>
    <p:extLst>
      <p:ext uri="{BB962C8B-B14F-4D97-AF65-F5344CB8AC3E}">
        <p14:creationId xmlns:p14="http://schemas.microsoft.com/office/powerpoint/2010/main" val="257073255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57DD4-8521-8D51-A38F-24E4A3EA230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20EED3A-A70A-DA7D-1030-80C9C1FFD61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0EEB95-81D4-EAE3-6500-B6475A41A8A0}"/>
              </a:ext>
            </a:extLst>
          </p:cNvPr>
          <p:cNvSpPr>
            <a:spLocks noGrp="1"/>
          </p:cNvSpPr>
          <p:nvPr>
            <p:ph type="body" idx="1"/>
          </p:nvPr>
        </p:nvSpPr>
        <p:spPr/>
        <p:txBody>
          <a:bodyPr/>
          <a:lstStyle/>
          <a:p>
            <a:pPr lvl="0"/>
            <a:r>
              <a:rPr lang="pt-BR" sz="1200" kern="1200" dirty="0">
                <a:solidFill>
                  <a:schemeClr val="tx1"/>
                </a:solidFill>
                <a:effectLst/>
                <a:latin typeface="+mn-lt"/>
                <a:ea typeface="+mn-ea"/>
                <a:cs typeface="+mn-cs"/>
              </a:rPr>
              <a:t>Modelos de trabalho (presencial, remoto, híbrido, </a:t>
            </a:r>
            <a:r>
              <a:rPr lang="pt-BR" sz="1200" kern="1200" dirty="0" err="1">
                <a:solidFill>
                  <a:schemeClr val="tx1"/>
                </a:solidFill>
                <a:effectLst/>
                <a:latin typeface="+mn-lt"/>
                <a:ea typeface="+mn-ea"/>
                <a:cs typeface="+mn-cs"/>
              </a:rPr>
              <a:t>squads</a:t>
            </a:r>
            <a:r>
              <a:rPr lang="pt-BR" sz="1200" kern="1200" dirty="0">
                <a:solidFill>
                  <a:schemeClr val="tx1"/>
                </a:solidFill>
                <a:effectLst/>
                <a:latin typeface="+mn-lt"/>
                <a:ea typeface="+mn-ea"/>
                <a:cs typeface="+mn-cs"/>
              </a:rPr>
              <a:t>, liderança distribuída). </a:t>
            </a:r>
          </a:p>
          <a:p>
            <a:pPr lvl="0"/>
            <a:r>
              <a:rPr lang="pt-BR" sz="1200" kern="1200" dirty="0">
                <a:solidFill>
                  <a:schemeClr val="tx1"/>
                </a:solidFill>
                <a:effectLst/>
                <a:latin typeface="+mn-lt"/>
                <a:ea typeface="+mn-ea"/>
                <a:cs typeface="+mn-cs"/>
              </a:rPr>
              <a:t>Microgerenciamento x liderança por contexto.</a:t>
            </a:r>
          </a:p>
          <a:p>
            <a:r>
              <a:rPr lang="pt-BR" sz="1200" kern="1200" dirty="0">
                <a:solidFill>
                  <a:schemeClr val="tx1"/>
                </a:solidFill>
                <a:effectLst/>
                <a:latin typeface="+mn-lt"/>
                <a:ea typeface="+mn-ea"/>
                <a:cs typeface="+mn-cs"/>
              </a:rPr>
              <a:t>Case de gestão de times ágeis e multifuncionais. * Entrega parcial: mapa de contexto do time.</a:t>
            </a:r>
            <a:endParaRPr lang="pt-BR" dirty="0"/>
          </a:p>
        </p:txBody>
      </p:sp>
      <p:sp>
        <p:nvSpPr>
          <p:cNvPr id="4" name="Espaço Reservado para Número de Slide 3">
            <a:extLst>
              <a:ext uri="{FF2B5EF4-FFF2-40B4-BE49-F238E27FC236}">
                <a16:creationId xmlns:a16="http://schemas.microsoft.com/office/drawing/2014/main" id="{A6F12BE6-14D6-E1A7-A827-5007B911EAE0}"/>
              </a:ext>
            </a:extLst>
          </p:cNvPr>
          <p:cNvSpPr>
            <a:spLocks noGrp="1"/>
          </p:cNvSpPr>
          <p:nvPr>
            <p:ph type="sldNum" sz="quarter" idx="5"/>
          </p:nvPr>
        </p:nvSpPr>
        <p:spPr/>
        <p:txBody>
          <a:bodyPr/>
          <a:lstStyle/>
          <a:p>
            <a:fld id="{C3FDC577-62FA-4F60-AD5B-292267E62441}" type="slidenum">
              <a:rPr lang="pt-BR" smtClean="0"/>
              <a:t>109</a:t>
            </a:fld>
            <a:endParaRPr lang="pt-BR"/>
          </a:p>
        </p:txBody>
      </p:sp>
    </p:spTree>
    <p:extLst>
      <p:ext uri="{BB962C8B-B14F-4D97-AF65-F5344CB8AC3E}">
        <p14:creationId xmlns:p14="http://schemas.microsoft.com/office/powerpoint/2010/main" val="85070131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2559F2E5-C374-9582-9762-207D7E90D537}"/>
            </a:ext>
          </a:extLst>
        </p:cNvPr>
        <p:cNvGrpSpPr/>
        <p:nvPr/>
      </p:nvGrpSpPr>
      <p:grpSpPr>
        <a:xfrm>
          <a:off x="0" y="0"/>
          <a:ext cx="0" cy="0"/>
          <a:chOff x="0" y="0"/>
          <a:chExt cx="0" cy="0"/>
        </a:xfrm>
      </p:grpSpPr>
      <p:sp>
        <p:nvSpPr>
          <p:cNvPr id="219" name="Google Shape;219;g25a636c3702_0_110:notes">
            <a:extLst>
              <a:ext uri="{FF2B5EF4-FFF2-40B4-BE49-F238E27FC236}">
                <a16:creationId xmlns:a16="http://schemas.microsoft.com/office/drawing/2014/main" id="{3AA63F01-210F-A742-13CA-7D49083596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a636c3702_0_110:notes">
            <a:extLst>
              <a:ext uri="{FF2B5EF4-FFF2-40B4-BE49-F238E27FC236}">
                <a16:creationId xmlns:a16="http://schemas.microsoft.com/office/drawing/2014/main" id="{65AF3C16-66F4-DC7F-C5DF-4F57696CBA2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endParaRPr dirty="0"/>
          </a:p>
        </p:txBody>
      </p:sp>
    </p:spTree>
    <p:extLst>
      <p:ext uri="{BB962C8B-B14F-4D97-AF65-F5344CB8AC3E}">
        <p14:creationId xmlns:p14="http://schemas.microsoft.com/office/powerpoint/2010/main" val="237412897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17789-22D0-3D49-B0E4-87E60EB3498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172DE16-A3CA-D3DA-97A8-12B694502B9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C7A84E3-6735-F6EB-49EC-DDFAB1AED9A5}"/>
              </a:ext>
            </a:extLst>
          </p:cNvPr>
          <p:cNvSpPr>
            <a:spLocks noGrp="1"/>
          </p:cNvSpPr>
          <p:nvPr>
            <p:ph type="body" idx="1"/>
          </p:nvPr>
        </p:nvSpPr>
        <p:spPr/>
        <p:txBody>
          <a:bodyPr/>
          <a:lstStyle/>
          <a:p>
            <a:r>
              <a:rPr lang="pt-BR" dirty="0">
                <a:effectLst/>
              </a:rPr>
              <a:t>Quantos de vocês já se perguntaram: 'Para onde vai minha carreira daqui?' ou 'Existe apenas um caminho para o sucesso profissional?' Hoje vamos explorar uma verdade transformadora: não existe um único caminho para a liderança eficaz."</a:t>
            </a:r>
            <a:endParaRPr lang="pt-BR" dirty="0"/>
          </a:p>
          <a:p>
            <a:r>
              <a:rPr lang="pt-BR" dirty="0">
                <a:effectLst/>
              </a:rPr>
              <a:t>Pausa para reflexão</a:t>
            </a:r>
            <a:endParaRPr lang="pt-BR" dirty="0"/>
          </a:p>
          <a:p>
            <a:r>
              <a:rPr lang="pt-BR" dirty="0">
                <a:effectLst/>
              </a:rPr>
              <a:t>"A liderança no século XXI não é mais uma escada linear que todos devem subir da mesma forma. É uma jornada diversa, com múltiplas trilhas que reconhecem diferentes tipos de talento e contribuição."</a:t>
            </a:r>
            <a:endParaRPr lang="pt-BR" dirty="0"/>
          </a:p>
          <a:p>
            <a:r>
              <a:rPr lang="pt-BR" b="1" dirty="0">
                <a:effectLst/>
              </a:rPr>
              <a:t>Contextualização do Problema (45 segundos)</a:t>
            </a:r>
          </a:p>
          <a:p>
            <a:r>
              <a:rPr lang="pt-BR" dirty="0">
                <a:effectLst/>
              </a:rPr>
              <a:t>"Por décadas, organizações ofereciam essencialmente uma única trilha de crescimento: a progressão hierárquica através de posições de gestão. Este modelo funcionava em ambientes mais simples, mas mostrou-se inadequado para capturar a diversidade de talentos que organizações modernas necessitam."</a:t>
            </a:r>
            <a:endParaRPr lang="pt-BR" dirty="0"/>
          </a:p>
          <a:p>
            <a:r>
              <a:rPr lang="pt-BR" dirty="0">
                <a:effectLst/>
              </a:rPr>
              <a:t>Gesticular para enfatizar a limitação</a:t>
            </a:r>
            <a:endParaRPr lang="pt-BR" dirty="0"/>
          </a:p>
          <a:p>
            <a:r>
              <a:rPr lang="pt-BR" dirty="0">
                <a:effectLst/>
              </a:rPr>
              <a:t>"Quantos especialistas técnicos brilhantes vocês conhecem que foram 'promovidos' para gestão e se tornaram gestores </a:t>
            </a:r>
            <a:r>
              <a:rPr lang="pt-BR" dirty="0" err="1">
                <a:effectLst/>
              </a:rPr>
              <a:t>mediocres</a:t>
            </a:r>
            <a:r>
              <a:rPr lang="pt-BR" dirty="0">
                <a:effectLst/>
              </a:rPr>
              <a:t>? Quantos talentos valiosos foram perdidos porque não viam oportunidades de crescimento alinhadas com suas forças?"</a:t>
            </a:r>
            <a:endParaRPr lang="pt-BR" dirty="0"/>
          </a:p>
          <a:p>
            <a:r>
              <a:rPr lang="pt-BR" b="1" dirty="0">
                <a:effectLst/>
              </a:rPr>
              <a:t>Promessa de Valor (30 segundos)</a:t>
            </a:r>
          </a:p>
          <a:p>
            <a:r>
              <a:rPr lang="pt-BR" dirty="0">
                <a:effectLst/>
              </a:rPr>
              <a:t>"Hoje vamos explorar três modelos revolucionários de carreira: os níveis tradicionais de liderança, a Carreira em Y que oferece duas trilhas distintas, e a Carreira em W que reconhece um terceiro tipo de liderança - a facilitadora."</a:t>
            </a:r>
            <a:endParaRPr lang="pt-BR" dirty="0"/>
          </a:p>
          <a:p>
            <a:r>
              <a:rPr lang="pt-BR" b="1" dirty="0">
                <a:effectLst/>
              </a:rPr>
              <a:t>Preview da Sessão (15 segundos)</a:t>
            </a:r>
          </a:p>
          <a:p>
            <a:r>
              <a:rPr lang="pt-BR" dirty="0">
                <a:effectLst/>
              </a:rPr>
              <a:t>"Ao final desta apresentação, vocês terão ferramentas práticas para identificar sua trilha ideal e planejar estrategicamente os próximos passos em sua jornada de liderança."</a:t>
            </a:r>
            <a:endParaRPr lang="pt-BR" dirty="0"/>
          </a:p>
          <a:p>
            <a:r>
              <a:rPr lang="pt-BR" dirty="0">
                <a:effectLst/>
              </a:rPr>
              <a:t>Transição: "Vamos começar compreendendo os diferentes níveis de liderança..."</a:t>
            </a:r>
            <a:endParaRPr lang="pt-BR" dirty="0"/>
          </a:p>
          <a:p>
            <a:endParaRPr lang="pt-BR" dirty="0"/>
          </a:p>
        </p:txBody>
      </p:sp>
      <p:sp>
        <p:nvSpPr>
          <p:cNvPr id="4" name="Espaço Reservado para Número de Slide 3">
            <a:extLst>
              <a:ext uri="{FF2B5EF4-FFF2-40B4-BE49-F238E27FC236}">
                <a16:creationId xmlns:a16="http://schemas.microsoft.com/office/drawing/2014/main" id="{D5649768-F0B7-BF83-B619-728F5DA43F08}"/>
              </a:ext>
            </a:extLst>
          </p:cNvPr>
          <p:cNvSpPr>
            <a:spLocks noGrp="1"/>
          </p:cNvSpPr>
          <p:nvPr>
            <p:ph type="sldNum" sz="quarter" idx="5"/>
          </p:nvPr>
        </p:nvSpPr>
        <p:spPr/>
        <p:txBody>
          <a:bodyPr/>
          <a:lstStyle/>
          <a:p>
            <a:fld id="{C3FDC577-62FA-4F60-AD5B-292267E62441}" type="slidenum">
              <a:rPr lang="pt-BR" smtClean="0"/>
              <a:t>111</a:t>
            </a:fld>
            <a:endParaRPr lang="pt-BR"/>
          </a:p>
        </p:txBody>
      </p:sp>
    </p:spTree>
    <p:extLst>
      <p:ext uri="{BB962C8B-B14F-4D97-AF65-F5344CB8AC3E}">
        <p14:creationId xmlns:p14="http://schemas.microsoft.com/office/powerpoint/2010/main" val="1074110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**Mensagem Chave:** Compreender e adaptar-se às expectativas das novas gerações é vital para a liderança.</a:t>
            </a:r>
            <a:r>
              <a:rPr lang="pt-BR" dirty="0"/>
              <a:t> </a:t>
            </a:r>
            <a:r>
              <a:rPr lang="pt-BR" sz="1200" kern="1200" dirty="0">
                <a:solidFill>
                  <a:schemeClr val="tx1"/>
                </a:solidFill>
                <a:effectLst/>
                <a:latin typeface="+mn-lt"/>
                <a:ea typeface="+mn-ea"/>
                <a:cs typeface="+mn-cs"/>
              </a:rPr>
              <a:t>**Conteúdo da Fala:**</a:t>
            </a:r>
            <a:r>
              <a:rPr lang="pt-BR" dirty="0"/>
              <a:t> </a:t>
            </a:r>
            <a:r>
              <a:rPr lang="pt-BR" sz="1200" kern="1200" dirty="0">
                <a:solidFill>
                  <a:schemeClr val="tx1"/>
                </a:solidFill>
                <a:effectLst/>
                <a:latin typeface="+mn-lt"/>
                <a:ea typeface="+mn-ea"/>
                <a:cs typeface="+mn-cs"/>
              </a:rPr>
              <a:t>"</a:t>
            </a:r>
            <a:r>
              <a:rPr lang="pt-BR" sz="1200" kern="1200" dirty="0" err="1">
                <a:solidFill>
                  <a:schemeClr val="tx1"/>
                </a:solidFill>
                <a:effectLst/>
                <a:latin typeface="+mn-lt"/>
                <a:ea typeface="+mn-ea"/>
                <a:cs typeface="+mn-cs"/>
              </a:rPr>
              <a:t>Millennials</a:t>
            </a:r>
            <a:r>
              <a:rPr lang="pt-BR" sz="1200" kern="1200" dirty="0">
                <a:solidFill>
                  <a:schemeClr val="tx1"/>
                </a:solidFill>
                <a:effectLst/>
                <a:latin typeface="+mn-lt"/>
                <a:ea typeface="+mn-ea"/>
                <a:cs typeface="+mn-cs"/>
              </a:rPr>
              <a:t> e Geração Z estão redefinindo o que significa trabalhar e o que se espera de um líder. Eles buscam propósito e significado, valorizam feedback constante e priorizam o equilíbrio entre vida pessoal e profissional. Para essas gerações, a diversidade, a inclusão e a sustentabilidade não são apenas palavras da moda, mas valores inegociáveis. Isso significa que os modelos hierárquicos tradicionais estão dando lugar a estruturas mais colaborativas, e o líder se torna mais um mentor e facilitador do que um controlador. É uma mudança de paradigma que exige flexibilidade e empatia. Daniel Pink resumiu bem: 'A nova geração não quer apenas um emprego, mas um propósito; não apenas um salário, mas significado.'"</a:t>
            </a:r>
            <a:r>
              <a:rPr lang="pt-BR" dirty="0"/>
              <a:t> </a:t>
            </a:r>
            <a:r>
              <a:rPr lang="pt-BR" sz="1200" kern="1200" dirty="0">
                <a:solidFill>
                  <a:schemeClr val="tx1"/>
                </a:solidFill>
                <a:effectLst/>
                <a:latin typeface="+mn-lt"/>
                <a:ea typeface="+mn-ea"/>
                <a:cs typeface="+mn-cs"/>
              </a:rPr>
              <a:t>**Transição para o próximo slide:** "Diante de todas essas transformações, fica claro que a liderança não é apenas uma função, mas um verdadeiro diferencial."</a:t>
            </a:r>
            <a:endParaRPr lang="pt-BR" dirty="0"/>
          </a:p>
        </p:txBody>
      </p:sp>
      <p:sp>
        <p:nvSpPr>
          <p:cNvPr id="4" name="Espaço Reservado para Número de Slide 3"/>
          <p:cNvSpPr>
            <a:spLocks noGrp="1"/>
          </p:cNvSpPr>
          <p:nvPr>
            <p:ph type="sldNum" sz="quarter" idx="5"/>
          </p:nvPr>
        </p:nvSpPr>
        <p:spPr/>
        <p:txBody>
          <a:bodyPr/>
          <a:lstStyle/>
          <a:p>
            <a:fld id="{C3FDC577-62FA-4F60-AD5B-292267E62441}" type="slidenum">
              <a:rPr lang="pt-BR" smtClean="0"/>
              <a:t>12</a:t>
            </a:fld>
            <a:endParaRPr lang="pt-BR"/>
          </a:p>
        </p:txBody>
      </p:sp>
    </p:spTree>
    <p:extLst>
      <p:ext uri="{BB962C8B-B14F-4D97-AF65-F5344CB8AC3E}">
        <p14:creationId xmlns:p14="http://schemas.microsoft.com/office/powerpoint/2010/main" val="63606573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9A18D-4AC4-27CA-1A53-BF836F212F6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D3AE0B5-C00D-81CF-8E19-E9AECACA052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23EC048-8104-9F51-3439-9549418F9A3F}"/>
              </a:ext>
            </a:extLst>
          </p:cNvPr>
          <p:cNvSpPr>
            <a:spLocks noGrp="1"/>
          </p:cNvSpPr>
          <p:nvPr>
            <p:ph type="body" idx="1"/>
          </p:nvPr>
        </p:nvSpPr>
        <p:spPr/>
        <p:txBody>
          <a:bodyPr/>
          <a:lstStyle/>
          <a:p>
            <a:r>
              <a:rPr lang="pt-BR" b="1" dirty="0">
                <a:effectLst/>
              </a:rPr>
              <a:t>Introdução aos Níveis (30 segundos)</a:t>
            </a:r>
          </a:p>
          <a:p>
            <a:r>
              <a:rPr lang="pt-BR" dirty="0">
                <a:effectLst/>
              </a:rPr>
              <a:t>"A progressão em liderança não é apenas sobre títulos ou salários - é sobre crescimento em complexidade, escopo de responsabilidade e impacto organizacional. Cada nível exige competências específicas e apresenta desafios únicos."</a:t>
            </a:r>
            <a:endParaRPr lang="pt-BR" dirty="0"/>
          </a:p>
          <a:p>
            <a:r>
              <a:rPr lang="pt-BR" dirty="0">
                <a:effectLst/>
              </a:rPr>
              <a:t>Apontar para a imagem no slide</a:t>
            </a:r>
            <a:endParaRPr lang="pt-BR" dirty="0"/>
          </a:p>
          <a:p>
            <a:r>
              <a:rPr lang="pt-BR" dirty="0">
                <a:effectLst/>
              </a:rPr>
              <a:t>"Como vocês podem ver, existem quatro níveis principais, cada um com suas características distintivas."</a:t>
            </a:r>
            <a:endParaRPr lang="pt-BR" dirty="0"/>
          </a:p>
          <a:p>
            <a:r>
              <a:rPr lang="pt-BR" b="1" dirty="0">
                <a:effectLst/>
              </a:rPr>
              <a:t>Nível 1: Líder de Equipe (30 segundos)</a:t>
            </a:r>
          </a:p>
          <a:p>
            <a:r>
              <a:rPr lang="pt-BR" dirty="0">
                <a:effectLst/>
              </a:rPr>
              <a:t>"O primeiro nível representa uma transição crítica: de responsabilidade pela própria performance para responsabilidade pelos resultados de outros. Aqui, o principal desafio é aprender a delegar e medir sucesso através da equipe, não apenas do próprio trabalho."</a:t>
            </a:r>
            <a:endParaRPr lang="pt-BR" dirty="0"/>
          </a:p>
          <a:p>
            <a:r>
              <a:rPr lang="pt-BR" dirty="0">
                <a:effectLst/>
              </a:rPr>
              <a:t>Apontar para o ícone laranja</a:t>
            </a:r>
            <a:endParaRPr lang="pt-BR" dirty="0"/>
          </a:p>
          <a:p>
            <a:r>
              <a:rPr lang="pt-BR" dirty="0">
                <a:effectLst/>
              </a:rPr>
              <a:t>"Muitos novos líderes lutam para abandonar a tendência de fazer o trabalho eles mesmos, especialmente quando têm expertise superior."</a:t>
            </a:r>
            <a:endParaRPr lang="pt-BR" dirty="0"/>
          </a:p>
          <a:p>
            <a:r>
              <a:rPr lang="pt-BR" b="1" dirty="0">
                <a:effectLst/>
              </a:rPr>
              <a:t>Nível 2: Gerente (30 segundos)</a:t>
            </a:r>
          </a:p>
          <a:p>
            <a:r>
              <a:rPr lang="pt-BR" dirty="0">
                <a:effectLst/>
              </a:rPr>
              <a:t>"No nível gerencial, o escopo se expande para múltiplas equipes. O foco se desloca da gestão direta de tarefas para criação de sistemas e processos. O principal desafio aqui é equilibrar expectativas de múltiplos stakeholders e desenvolver líderes dentro da equipe."</a:t>
            </a:r>
            <a:endParaRPr lang="pt-BR" dirty="0"/>
          </a:p>
          <a:p>
            <a:r>
              <a:rPr lang="pt-BR" dirty="0">
                <a:effectLst/>
              </a:rPr>
              <a:t>Apontar para o ícone verde</a:t>
            </a:r>
            <a:endParaRPr lang="pt-BR" dirty="0"/>
          </a:p>
          <a:p>
            <a:r>
              <a:rPr lang="pt-BR" b="1" dirty="0">
                <a:effectLst/>
              </a:rPr>
              <a:t>Nível 3: Diretor (30 segundos)</a:t>
            </a:r>
          </a:p>
          <a:p>
            <a:r>
              <a:rPr lang="pt-BR" dirty="0">
                <a:effectLst/>
              </a:rPr>
              <a:t>"Diretores operam no nível estratégico, definindo direção e construindo capacidades organizacionais. O desafio principal é navegar em ambientes politicamente complexos e tomar decisões de alto impacto com informações incompletas."</a:t>
            </a:r>
            <a:endParaRPr lang="pt-BR" dirty="0"/>
          </a:p>
          <a:p>
            <a:r>
              <a:rPr lang="pt-BR" dirty="0">
                <a:effectLst/>
              </a:rPr>
              <a:t>Apontar para o ícone azul</a:t>
            </a:r>
            <a:endParaRPr lang="pt-BR" dirty="0"/>
          </a:p>
          <a:p>
            <a:r>
              <a:rPr lang="pt-BR" b="1" dirty="0">
                <a:effectLst/>
              </a:rPr>
              <a:t>Nível 4: C-</a:t>
            </a:r>
            <a:r>
              <a:rPr lang="pt-BR" b="1" dirty="0" err="1">
                <a:effectLst/>
              </a:rPr>
              <a:t>level</a:t>
            </a:r>
            <a:r>
              <a:rPr lang="pt-BR" b="1" dirty="0">
                <a:effectLst/>
              </a:rPr>
              <a:t> (30 segundos)</a:t>
            </a:r>
          </a:p>
          <a:p>
            <a:r>
              <a:rPr lang="pt-BR" dirty="0">
                <a:effectLst/>
              </a:rPr>
              <a:t>"No ápice da liderança executiva, o foco é visão organizacional, cultura e gestão de stakeholders múltiplos. O desafio é equilibrar pressão por resultados de curto prazo com construção de capacidades de longo prazo."</a:t>
            </a:r>
            <a:endParaRPr lang="pt-BR" dirty="0"/>
          </a:p>
          <a:p>
            <a:r>
              <a:rPr lang="pt-BR" dirty="0">
                <a:effectLst/>
              </a:rPr>
              <a:t>Apontar para o ícone azul escuro</a:t>
            </a:r>
            <a:endParaRPr lang="pt-BR" dirty="0"/>
          </a:p>
          <a:p>
            <a:r>
              <a:rPr lang="pt-BR" dirty="0">
                <a:effectLst/>
              </a:rPr>
              <a:t>Transição: "Agora que compreendemos os níveis, vamos explorar as diferentes trilhas disponíveis..."</a:t>
            </a:r>
            <a:endParaRPr lang="pt-BR" dirty="0"/>
          </a:p>
          <a:p>
            <a:endParaRPr lang="pt-BR" dirty="0"/>
          </a:p>
        </p:txBody>
      </p:sp>
      <p:sp>
        <p:nvSpPr>
          <p:cNvPr id="4" name="Espaço Reservado para Número de Slide 3">
            <a:extLst>
              <a:ext uri="{FF2B5EF4-FFF2-40B4-BE49-F238E27FC236}">
                <a16:creationId xmlns:a16="http://schemas.microsoft.com/office/drawing/2014/main" id="{B65EBE1B-1AD0-95B7-9FE6-67D5C9FA9585}"/>
              </a:ext>
            </a:extLst>
          </p:cNvPr>
          <p:cNvSpPr>
            <a:spLocks noGrp="1"/>
          </p:cNvSpPr>
          <p:nvPr>
            <p:ph type="sldNum" sz="quarter" idx="5"/>
          </p:nvPr>
        </p:nvSpPr>
        <p:spPr/>
        <p:txBody>
          <a:bodyPr/>
          <a:lstStyle/>
          <a:p>
            <a:fld id="{C3FDC577-62FA-4F60-AD5B-292267E62441}" type="slidenum">
              <a:rPr lang="pt-BR" smtClean="0"/>
              <a:t>112</a:t>
            </a:fld>
            <a:endParaRPr lang="pt-BR"/>
          </a:p>
        </p:txBody>
      </p:sp>
    </p:spTree>
    <p:extLst>
      <p:ext uri="{BB962C8B-B14F-4D97-AF65-F5344CB8AC3E}">
        <p14:creationId xmlns:p14="http://schemas.microsoft.com/office/powerpoint/2010/main" val="302593143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0D165-EB91-24C7-4740-549EBB3A9D6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2168EF2-4DA9-6DB2-A87C-9CB40AEAED5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948F51A-9865-6030-F85D-97F5CD2FE122}"/>
              </a:ext>
            </a:extLst>
          </p:cNvPr>
          <p:cNvSpPr>
            <a:spLocks noGrp="1"/>
          </p:cNvSpPr>
          <p:nvPr>
            <p:ph type="body" idx="1"/>
          </p:nvPr>
        </p:nvSpPr>
        <p:spPr/>
        <p:txBody>
          <a:bodyPr/>
          <a:lstStyle/>
          <a:p>
            <a:r>
              <a:rPr lang="pt-BR" b="1" dirty="0">
                <a:effectLst/>
              </a:rPr>
              <a:t>Introdução ao Conceito (30 segundos)</a:t>
            </a:r>
          </a:p>
          <a:p>
            <a:r>
              <a:rPr lang="pt-BR" dirty="0">
                <a:effectLst/>
              </a:rPr>
              <a:t>"O modelo de Carreira em Y revolucionou o desenvolvimento profissional ao oferecer duas trilhas equivalentes de crescimento. Após atingir certo nível de senioridade, profissionais podem escolher entre duas direções distintas."</a:t>
            </a:r>
            <a:endParaRPr lang="pt-BR" dirty="0"/>
          </a:p>
          <a:p>
            <a:r>
              <a:rPr lang="pt-BR" dirty="0">
                <a:effectLst/>
              </a:rPr>
              <a:t>Apontar para a bifurcação na imagem</a:t>
            </a:r>
            <a:endParaRPr lang="pt-BR" dirty="0"/>
          </a:p>
          <a:p>
            <a:r>
              <a:rPr lang="pt-BR" dirty="0">
                <a:effectLst/>
              </a:rPr>
              <a:t>"Esta não é uma escolha entre 'melhor' ou 'pior' - são caminhos igualmente válidos e valiosos."</a:t>
            </a:r>
            <a:endParaRPr lang="pt-BR" dirty="0"/>
          </a:p>
          <a:p>
            <a:r>
              <a:rPr lang="pt-BR" b="1" dirty="0">
                <a:effectLst/>
              </a:rPr>
              <a:t>Trilha Gerencial (45 segundos)</a:t>
            </a:r>
          </a:p>
          <a:p>
            <a:r>
              <a:rPr lang="pt-BR" dirty="0">
                <a:effectLst/>
              </a:rPr>
              <a:t>"A trilha gerencial segue o modelo tradicional, com foco crescente em gestão de pessoas, planejamento estratégico e liderança organizacional. Profissionais aqui desenvolvem competências em gestão de performance, desenvolvimento de equipes e influência organizacional."</a:t>
            </a:r>
            <a:endParaRPr lang="pt-BR" dirty="0"/>
          </a:p>
          <a:p>
            <a:r>
              <a:rPr lang="pt-BR" dirty="0">
                <a:effectLst/>
              </a:rPr>
              <a:t>Apontar para o lado azul da imagem</a:t>
            </a:r>
            <a:endParaRPr lang="pt-BR" dirty="0"/>
          </a:p>
          <a:p>
            <a:r>
              <a:rPr lang="pt-BR" dirty="0">
                <a:effectLst/>
              </a:rPr>
              <a:t>"Esta trilha é ideal para quem se energiza desenvolvendo pessoas, navegando em complexidades organizacionais e impactando através de liderança direta."</a:t>
            </a:r>
            <a:endParaRPr lang="pt-BR" dirty="0"/>
          </a:p>
          <a:p>
            <a:r>
              <a:rPr lang="pt-BR" b="1" dirty="0">
                <a:effectLst/>
              </a:rPr>
              <a:t>Trilha Técnica (45 segundos)</a:t>
            </a:r>
          </a:p>
          <a:p>
            <a:r>
              <a:rPr lang="pt-BR" dirty="0">
                <a:effectLst/>
              </a:rPr>
              <a:t>"A trilha técnica oferece progressão baseada em aprofundamento de expertise, inovação e mentoria técnica. Profissionais tornam-se referências em suas áreas, lideram projetos complexos e </a:t>
            </a:r>
            <a:r>
              <a:rPr lang="pt-BR" dirty="0" err="1">
                <a:effectLst/>
              </a:rPr>
              <a:t>mentoram</a:t>
            </a:r>
            <a:r>
              <a:rPr lang="pt-BR" dirty="0">
                <a:effectLst/>
              </a:rPr>
              <a:t> outros especialistas."</a:t>
            </a:r>
            <a:endParaRPr lang="pt-BR" dirty="0"/>
          </a:p>
          <a:p>
            <a:r>
              <a:rPr lang="pt-BR" dirty="0">
                <a:effectLst/>
              </a:rPr>
              <a:t>Apontar para o lado verde da imagem</a:t>
            </a:r>
            <a:endParaRPr lang="pt-BR" dirty="0"/>
          </a:p>
          <a:p>
            <a:r>
              <a:rPr lang="pt-BR" dirty="0">
                <a:effectLst/>
              </a:rPr>
              <a:t>"Esta trilha é perfeita para quem tem paixão por aprofundamento técnico, resolução de problemas complexos e contribuição através de expertise."</a:t>
            </a:r>
            <a:endParaRPr lang="pt-BR" dirty="0"/>
          </a:p>
          <a:p>
            <a:r>
              <a:rPr lang="pt-BR" b="1" dirty="0">
                <a:effectLst/>
              </a:rPr>
              <a:t>Benefícios Transformadores (30 segundos)</a:t>
            </a:r>
          </a:p>
          <a:p>
            <a:r>
              <a:rPr lang="pt-BR" dirty="0">
                <a:effectLst/>
              </a:rPr>
              <a:t>"Os benefícios são múltiplos: retenção de talentos técnicos valiosos, melhoria da qualidade gerencial - pois apenas quem tem aptidão assume gestão - e equiparação de salários e reconhecimento entre trilhas."</a:t>
            </a:r>
            <a:endParaRPr lang="pt-BR" dirty="0"/>
          </a:p>
          <a:p>
            <a:r>
              <a:rPr lang="pt-BR" dirty="0">
                <a:effectLst/>
              </a:rPr>
              <a:t>Enfatizar com gestos</a:t>
            </a:r>
            <a:endParaRPr lang="pt-BR" dirty="0"/>
          </a:p>
          <a:p>
            <a:r>
              <a:rPr lang="pt-BR" dirty="0">
                <a:effectLst/>
              </a:rPr>
              <a:t>"Organizações que implementam eficazmente o modelo Y conseguem reter expertise crítica e ter gestores mais eficazes."</a:t>
            </a:r>
            <a:endParaRPr lang="pt-BR" dirty="0"/>
          </a:p>
          <a:p>
            <a:r>
              <a:rPr lang="pt-BR" dirty="0">
                <a:effectLst/>
              </a:rPr>
              <a:t>Transição: "Mas existe um terceiro tipo de liderança que não se encaixa perfeitamente em nenhuma dessas trilhas..."</a:t>
            </a:r>
            <a:endParaRPr lang="pt-BR" dirty="0"/>
          </a:p>
          <a:p>
            <a:endParaRPr lang="pt-BR" dirty="0"/>
          </a:p>
        </p:txBody>
      </p:sp>
      <p:sp>
        <p:nvSpPr>
          <p:cNvPr id="4" name="Espaço Reservado para Número de Slide 3">
            <a:extLst>
              <a:ext uri="{FF2B5EF4-FFF2-40B4-BE49-F238E27FC236}">
                <a16:creationId xmlns:a16="http://schemas.microsoft.com/office/drawing/2014/main" id="{A0758020-28AE-2CB4-3185-692E28E20493}"/>
              </a:ext>
            </a:extLst>
          </p:cNvPr>
          <p:cNvSpPr>
            <a:spLocks noGrp="1"/>
          </p:cNvSpPr>
          <p:nvPr>
            <p:ph type="sldNum" sz="quarter" idx="5"/>
          </p:nvPr>
        </p:nvSpPr>
        <p:spPr/>
        <p:txBody>
          <a:bodyPr/>
          <a:lstStyle/>
          <a:p>
            <a:fld id="{C3FDC577-62FA-4F60-AD5B-292267E62441}" type="slidenum">
              <a:rPr lang="pt-BR" smtClean="0"/>
              <a:t>113</a:t>
            </a:fld>
            <a:endParaRPr lang="pt-BR"/>
          </a:p>
        </p:txBody>
      </p:sp>
    </p:spTree>
    <p:extLst>
      <p:ext uri="{BB962C8B-B14F-4D97-AF65-F5344CB8AC3E}">
        <p14:creationId xmlns:p14="http://schemas.microsoft.com/office/powerpoint/2010/main" val="7839145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79971-191E-DE2B-DADB-7DE7D1599C4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2FB16AB-397D-5A50-BFAC-D5250E4F2D9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A9446DC-F450-9B55-A01B-23FD1A53D13F}"/>
              </a:ext>
            </a:extLst>
          </p:cNvPr>
          <p:cNvSpPr>
            <a:spLocks noGrp="1"/>
          </p:cNvSpPr>
          <p:nvPr>
            <p:ph type="body" idx="1"/>
          </p:nvPr>
        </p:nvSpPr>
        <p:spPr/>
        <p:txBody>
          <a:bodyPr/>
          <a:lstStyle/>
          <a:p>
            <a:r>
              <a:rPr lang="pt-BR" b="1" dirty="0">
                <a:effectLst/>
              </a:rPr>
              <a:t>Introdução ao Modelo W (30 segundos)</a:t>
            </a:r>
          </a:p>
          <a:p>
            <a:r>
              <a:rPr lang="pt-BR" dirty="0">
                <a:effectLst/>
              </a:rPr>
              <a:t>"O modelo W é uma evolução natural do Y, reconhecendo que existe um terceiro tipo de contribuição profissional: líderes que influenciam sem autoridade hierárquica formal, criando valor através de facilitação, mentoria e consultoria interna."</a:t>
            </a:r>
            <a:endParaRPr lang="pt-BR" dirty="0"/>
          </a:p>
          <a:p>
            <a:r>
              <a:rPr lang="pt-BR" dirty="0">
                <a:effectLst/>
              </a:rPr>
              <a:t>Apontar para a imagem que mostra múltiplas trilhas</a:t>
            </a:r>
            <a:endParaRPr lang="pt-BR" dirty="0"/>
          </a:p>
          <a:p>
            <a:r>
              <a:rPr lang="pt-BR" b="1" dirty="0">
                <a:effectLst/>
              </a:rPr>
              <a:t>As Três Trilhas (45 segundos)</a:t>
            </a:r>
          </a:p>
          <a:p>
            <a:r>
              <a:rPr lang="pt-BR" dirty="0">
                <a:effectLst/>
              </a:rPr>
              <a:t>"O modelo W oferece três caminhos: a trilha gerencial tradicional, a trilha técnica, e a nova trilha facilitadora/consultiva."</a:t>
            </a:r>
            <a:endParaRPr lang="pt-BR" dirty="0"/>
          </a:p>
          <a:p>
            <a:r>
              <a:rPr lang="pt-BR" dirty="0">
                <a:effectLst/>
              </a:rPr>
              <a:t>Apontar para cada ícone enquanto explica</a:t>
            </a:r>
            <a:endParaRPr lang="pt-BR" dirty="0"/>
          </a:p>
          <a:p>
            <a:r>
              <a:rPr lang="pt-BR" dirty="0">
                <a:effectLst/>
              </a:rPr>
              <a:t>"Gerencial - gestão de pessoas e recursos. Técnica - especialização e expertise. Facilitadora - influência através de coaching, mentoria e facilitação de processos."</a:t>
            </a:r>
            <a:endParaRPr lang="pt-BR" dirty="0"/>
          </a:p>
          <a:p>
            <a:r>
              <a:rPr lang="pt-BR" b="1" dirty="0">
                <a:effectLst/>
              </a:rPr>
              <a:t>Exemplos da Trilha Facilitadora (60 segundos)</a:t>
            </a:r>
          </a:p>
          <a:p>
            <a:r>
              <a:rPr lang="pt-BR" dirty="0">
                <a:effectLst/>
              </a:rPr>
              <a:t>"Vejam exemplos práticos desta trilha:"</a:t>
            </a:r>
            <a:endParaRPr lang="pt-BR" dirty="0"/>
          </a:p>
          <a:p>
            <a:r>
              <a:rPr lang="pt-BR" dirty="0">
                <a:effectLst/>
              </a:rPr>
              <a:t>Apontar para cada papel enquanto explica</a:t>
            </a:r>
            <a:endParaRPr lang="pt-BR" dirty="0"/>
          </a:p>
          <a:p>
            <a:r>
              <a:rPr lang="pt-BR" dirty="0">
                <a:effectLst/>
              </a:rPr>
              <a:t>"</a:t>
            </a:r>
            <a:r>
              <a:rPr lang="pt-BR" dirty="0" err="1">
                <a:effectLst/>
              </a:rPr>
              <a:t>Agile</a:t>
            </a:r>
            <a:r>
              <a:rPr lang="pt-BR" dirty="0">
                <a:effectLst/>
              </a:rPr>
              <a:t> </a:t>
            </a:r>
            <a:r>
              <a:rPr lang="pt-BR" dirty="0" err="1">
                <a:effectLst/>
              </a:rPr>
              <a:t>Coaches</a:t>
            </a:r>
            <a:r>
              <a:rPr lang="pt-BR" dirty="0">
                <a:effectLst/>
              </a:rPr>
              <a:t> ajudam equipes a implementar metodologias ágeis, criando valor através de transformação de processos. Scrum Masters facilitam colaboração e removem impedimentos. </a:t>
            </a:r>
            <a:r>
              <a:rPr lang="pt-BR" dirty="0" err="1">
                <a:effectLst/>
              </a:rPr>
              <a:t>Product</a:t>
            </a:r>
            <a:r>
              <a:rPr lang="pt-BR" dirty="0">
                <a:effectLst/>
              </a:rPr>
              <a:t> </a:t>
            </a:r>
            <a:r>
              <a:rPr lang="pt-BR" dirty="0" err="1">
                <a:effectLst/>
              </a:rPr>
              <a:t>Owners</a:t>
            </a:r>
            <a:r>
              <a:rPr lang="pt-BR" dirty="0">
                <a:effectLst/>
              </a:rPr>
              <a:t> lideram visão de produto sem gerenciar desenvolvedores diretamente."</a:t>
            </a:r>
            <a:endParaRPr lang="pt-BR" dirty="0"/>
          </a:p>
          <a:p>
            <a:r>
              <a:rPr lang="pt-BR" dirty="0">
                <a:effectLst/>
              </a:rPr>
              <a:t>"Consultores internos oferecem expertise transversal. Mentores e </a:t>
            </a:r>
            <a:r>
              <a:rPr lang="pt-BR" dirty="0" err="1">
                <a:effectLst/>
              </a:rPr>
              <a:t>coaches</a:t>
            </a:r>
            <a:r>
              <a:rPr lang="pt-BR" dirty="0">
                <a:effectLst/>
              </a:rPr>
              <a:t> organizacionais desenvolvem talentos, criando impacto multiplicador."</a:t>
            </a:r>
            <a:endParaRPr lang="pt-BR" dirty="0"/>
          </a:p>
          <a:p>
            <a:r>
              <a:rPr lang="pt-BR" b="1" dirty="0">
                <a:effectLst/>
              </a:rPr>
              <a:t>Relevância para Organizações Modernas (35 segundos)</a:t>
            </a:r>
          </a:p>
          <a:p>
            <a:r>
              <a:rPr lang="pt-BR" dirty="0">
                <a:effectLst/>
              </a:rPr>
              <a:t>"Este modelo é especialmente relevante para equipes ágeis, projetos complexos e transformações organizacionais. Em ambientes onde hierarquia rígida é menos eficaz, líderes facilitadores orquestram colaboração e removem obstáculos."</a:t>
            </a:r>
            <a:endParaRPr lang="pt-BR" dirty="0"/>
          </a:p>
          <a:p>
            <a:r>
              <a:rPr lang="pt-BR" dirty="0">
                <a:effectLst/>
              </a:rPr>
              <a:t>Gesticular para enfatizar a importância</a:t>
            </a:r>
            <a:endParaRPr lang="pt-BR" dirty="0"/>
          </a:p>
          <a:p>
            <a:r>
              <a:rPr lang="pt-BR" dirty="0">
                <a:effectLst/>
              </a:rPr>
              <a:t>"Eles lideram através de influência, não autoridade - uma competência cada vez mais valiosa."</a:t>
            </a:r>
            <a:endParaRPr lang="pt-BR" dirty="0"/>
          </a:p>
          <a:p>
            <a:r>
              <a:rPr lang="pt-BR" dirty="0">
                <a:effectLst/>
              </a:rPr>
              <a:t>Transição: "Agora surge a pergunta crucial: como identificar qual trilha é ideal para você?"</a:t>
            </a:r>
            <a:endParaRPr lang="pt-BR" dirty="0"/>
          </a:p>
          <a:p>
            <a:endParaRPr lang="pt-BR" dirty="0"/>
          </a:p>
        </p:txBody>
      </p:sp>
      <p:sp>
        <p:nvSpPr>
          <p:cNvPr id="4" name="Espaço Reservado para Número de Slide 3">
            <a:extLst>
              <a:ext uri="{FF2B5EF4-FFF2-40B4-BE49-F238E27FC236}">
                <a16:creationId xmlns:a16="http://schemas.microsoft.com/office/drawing/2014/main" id="{A34C57C3-BFB7-A1C9-C93E-3F8543ABCDC1}"/>
              </a:ext>
            </a:extLst>
          </p:cNvPr>
          <p:cNvSpPr>
            <a:spLocks noGrp="1"/>
          </p:cNvSpPr>
          <p:nvPr>
            <p:ph type="sldNum" sz="quarter" idx="5"/>
          </p:nvPr>
        </p:nvSpPr>
        <p:spPr/>
        <p:txBody>
          <a:bodyPr/>
          <a:lstStyle/>
          <a:p>
            <a:fld id="{C3FDC577-62FA-4F60-AD5B-292267E62441}" type="slidenum">
              <a:rPr lang="pt-BR" smtClean="0"/>
              <a:t>114</a:t>
            </a:fld>
            <a:endParaRPr lang="pt-BR"/>
          </a:p>
        </p:txBody>
      </p:sp>
    </p:spTree>
    <p:extLst>
      <p:ext uri="{BB962C8B-B14F-4D97-AF65-F5344CB8AC3E}">
        <p14:creationId xmlns:p14="http://schemas.microsoft.com/office/powerpoint/2010/main" val="221917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7889E-7A16-5C99-4E5C-1CDF246934E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09B6103-D1B6-8852-AEBA-395EE4E9737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2CC4FED-0F3D-9B8D-00E9-12C07D3FEA56}"/>
              </a:ext>
            </a:extLst>
          </p:cNvPr>
          <p:cNvSpPr>
            <a:spLocks noGrp="1"/>
          </p:cNvSpPr>
          <p:nvPr>
            <p:ph type="body" idx="1"/>
          </p:nvPr>
        </p:nvSpPr>
        <p:spPr/>
        <p:txBody>
          <a:bodyPr/>
          <a:lstStyle/>
          <a:p>
            <a:r>
              <a:rPr lang="pt-BR" b="1" dirty="0">
                <a:effectLst/>
              </a:rPr>
              <a:t>A Importância da Reflexão (30 segundos)</a:t>
            </a:r>
          </a:p>
          <a:p>
            <a:r>
              <a:rPr lang="pt-BR" dirty="0">
                <a:effectLst/>
              </a:rPr>
              <a:t>"A escolha da trilha ideal não deve ser baseada apenas em fatores externos como salário ou prestígio. Deve ser fundamentada em autoconhecimento profundo que examine talentos naturais, valores pessoais e objetivos de longo prazo."</a:t>
            </a:r>
            <a:endParaRPr lang="pt-BR" dirty="0"/>
          </a:p>
          <a:p>
            <a:r>
              <a:rPr lang="pt-BR" dirty="0">
                <a:effectLst/>
              </a:rPr>
              <a:t>Apontar para a imagem de tomada de decisão</a:t>
            </a:r>
            <a:endParaRPr lang="pt-BR" dirty="0"/>
          </a:p>
          <a:p>
            <a:r>
              <a:rPr lang="pt-BR" b="1" dirty="0">
                <a:effectLst/>
              </a:rPr>
              <a:t>Perguntas Fundamentais (90 segundos)</a:t>
            </a:r>
          </a:p>
          <a:p>
            <a:r>
              <a:rPr lang="pt-BR" dirty="0">
                <a:effectLst/>
              </a:rPr>
              <a:t>"Três perguntas podem guiar esta reflexão:"</a:t>
            </a:r>
            <a:endParaRPr lang="pt-BR" dirty="0"/>
          </a:p>
          <a:p>
            <a:r>
              <a:rPr lang="pt-BR" dirty="0">
                <a:effectLst/>
              </a:rPr>
              <a:t>Apontar para cada pergunta enquanto explica</a:t>
            </a:r>
            <a:endParaRPr lang="pt-BR" dirty="0"/>
          </a:p>
          <a:p>
            <a:r>
              <a:rPr lang="pt-BR" dirty="0">
                <a:effectLst/>
              </a:rPr>
              <a:t>"Primeira: 'O que me energiza?' Alguns se energizam resolvendo problemas técnicos complexos, outros desenvolvendo pessoas, outros ainda facilitando processos e conectando ideias. A energia derivada do trabalho é um indicador poderoso de alinhamento."</a:t>
            </a:r>
            <a:endParaRPr lang="pt-BR" dirty="0"/>
          </a:p>
          <a:p>
            <a:r>
              <a:rPr lang="pt-BR" dirty="0">
                <a:effectLst/>
              </a:rPr>
              <a:t>"Segunda: 'Quais são meus talentos naturais?' Não apenas onde desenvolveram competência através de esforço, mas onde se destacam naturalmente. Alguns têm talentos para análise técnica, outros para influenciar pessoas, outros para facilitar consenso."</a:t>
            </a:r>
            <a:endParaRPr lang="pt-BR" dirty="0"/>
          </a:p>
          <a:p>
            <a:r>
              <a:rPr lang="pt-BR" dirty="0">
                <a:effectLst/>
              </a:rPr>
              <a:t>"Terceira: 'Onde quero estar em 5-10 anos?' Esta visão deve ser específica o suficiente para orientar decisões, mas flexível para permitir adaptação."</a:t>
            </a:r>
            <a:endParaRPr lang="pt-BR" dirty="0"/>
          </a:p>
          <a:p>
            <a:r>
              <a:rPr lang="pt-BR" b="1" dirty="0">
                <a:effectLst/>
              </a:rPr>
              <a:t>Estratégias para Conversas Eficazes (50 segundos)</a:t>
            </a:r>
          </a:p>
          <a:p>
            <a:r>
              <a:rPr lang="pt-BR" dirty="0">
                <a:effectLst/>
              </a:rPr>
              <a:t>"Uma vez com clareza sobre aspirações, é fundamental comunicá-las eficazmente:"</a:t>
            </a:r>
            <a:endParaRPr lang="pt-BR" dirty="0"/>
          </a:p>
          <a:p>
            <a:r>
              <a:rPr lang="pt-BR" dirty="0">
                <a:effectLst/>
              </a:rPr>
              <a:t>Apontar para cada dica</a:t>
            </a:r>
            <a:endParaRPr lang="pt-BR" dirty="0"/>
          </a:p>
          <a:p>
            <a:r>
              <a:rPr lang="pt-BR" dirty="0">
                <a:effectLst/>
              </a:rPr>
              <a:t>"Preparem-se organizando ideias e conectando aspirações pessoais com necessidades organizacionais. Apresentem seu raciocínio mostrando como seus objetivos beneficiam a empresa."</a:t>
            </a:r>
            <a:endParaRPr lang="pt-BR" dirty="0"/>
          </a:p>
          <a:p>
            <a:r>
              <a:rPr lang="pt-BR" dirty="0">
                <a:effectLst/>
              </a:rPr>
              <a:t>"Criem um Plano de Desenvolvimento Individual com metas claras, ações específicas e prazos definidos. Este PDI deve ser um documento vivo, revisado regularmente."</a:t>
            </a:r>
            <a:endParaRPr lang="pt-BR" dirty="0"/>
          </a:p>
          <a:p>
            <a:r>
              <a:rPr lang="pt-BR" dirty="0">
                <a:effectLst/>
              </a:rPr>
              <a:t>Transição: "Vamos consolidar tudo que aprendemos..."</a:t>
            </a:r>
            <a:endParaRPr lang="pt-BR" dirty="0"/>
          </a:p>
          <a:p>
            <a:endParaRPr lang="pt-BR" dirty="0"/>
          </a:p>
        </p:txBody>
      </p:sp>
      <p:sp>
        <p:nvSpPr>
          <p:cNvPr id="4" name="Espaço Reservado para Número de Slide 3">
            <a:extLst>
              <a:ext uri="{FF2B5EF4-FFF2-40B4-BE49-F238E27FC236}">
                <a16:creationId xmlns:a16="http://schemas.microsoft.com/office/drawing/2014/main" id="{51F5AD22-58EB-CEBB-0A2B-A048836D5C7A}"/>
              </a:ext>
            </a:extLst>
          </p:cNvPr>
          <p:cNvSpPr>
            <a:spLocks noGrp="1"/>
          </p:cNvSpPr>
          <p:nvPr>
            <p:ph type="sldNum" sz="quarter" idx="5"/>
          </p:nvPr>
        </p:nvSpPr>
        <p:spPr/>
        <p:txBody>
          <a:bodyPr/>
          <a:lstStyle/>
          <a:p>
            <a:fld id="{C3FDC577-62FA-4F60-AD5B-292267E62441}" type="slidenum">
              <a:rPr lang="pt-BR" smtClean="0"/>
              <a:t>115</a:t>
            </a:fld>
            <a:endParaRPr lang="pt-BR"/>
          </a:p>
        </p:txBody>
      </p:sp>
    </p:spTree>
    <p:extLst>
      <p:ext uri="{BB962C8B-B14F-4D97-AF65-F5344CB8AC3E}">
        <p14:creationId xmlns:p14="http://schemas.microsoft.com/office/powerpoint/2010/main" val="302157100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00C2C-BD0D-C661-6641-F7A1133B66D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D404931-A6A9-9D16-9B2B-868B439B65A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E48EED7-6056-A8E5-3939-7B94284F070E}"/>
              </a:ext>
            </a:extLst>
          </p:cNvPr>
          <p:cNvSpPr>
            <a:spLocks noGrp="1"/>
          </p:cNvSpPr>
          <p:nvPr>
            <p:ph type="body" idx="1"/>
          </p:nvPr>
        </p:nvSpPr>
        <p:spPr/>
        <p:txBody>
          <a:bodyPr/>
          <a:lstStyle/>
          <a:p>
            <a:r>
              <a:rPr lang="pt-BR" b="1" dirty="0">
                <a:effectLst/>
              </a:rPr>
              <a:t>Síntese dos Aprendizados (60 segundos)</a:t>
            </a:r>
          </a:p>
          <a:p>
            <a:r>
              <a:rPr lang="pt-BR" dirty="0">
                <a:effectLst/>
              </a:rPr>
              <a:t>"Vamos consolidar os aprendizados fundamentais:"</a:t>
            </a:r>
            <a:endParaRPr lang="pt-BR" dirty="0"/>
          </a:p>
          <a:p>
            <a:r>
              <a:rPr lang="pt-BR" dirty="0">
                <a:effectLst/>
              </a:rPr>
              <a:t>Apontar para cada item enquanto fala</a:t>
            </a:r>
            <a:endParaRPr lang="pt-BR" dirty="0"/>
          </a:p>
          <a:p>
            <a:r>
              <a:rPr lang="pt-BR" dirty="0">
                <a:effectLst/>
              </a:rPr>
              <a:t>"Primeiro: A liderança é uma jornada contínua de crescimento, não um destino final. Cada nível oferece oportunidades únicas de impacto."</a:t>
            </a:r>
            <a:endParaRPr lang="pt-BR" dirty="0"/>
          </a:p>
          <a:p>
            <a:r>
              <a:rPr lang="pt-BR" dirty="0">
                <a:effectLst/>
              </a:rPr>
              <a:t>"Segundo: A diversidade de níveis mostra que cada estágio tem valor distintivo - não existe hierarquia de importância, apenas diferenças em escopo e complexidade."</a:t>
            </a:r>
            <a:endParaRPr lang="pt-BR" dirty="0"/>
          </a:p>
          <a:p>
            <a:r>
              <a:rPr lang="pt-BR" dirty="0">
                <a:effectLst/>
              </a:rPr>
              <a:t>"Terceiro: A Carreira em Y valoriza tanto gestão quanto especialização técnica, oferecendo trilhas equivalentes para diferentes tipos de talento."</a:t>
            </a:r>
            <a:endParaRPr lang="pt-BR" dirty="0"/>
          </a:p>
          <a:p>
            <a:r>
              <a:rPr lang="pt-BR" dirty="0">
                <a:effectLst/>
              </a:rPr>
              <a:t>"Quarto: A Carreira em W reconhece líderes facilitadores - uma trilha cada vez mais relevante em organizações ágeis."</a:t>
            </a:r>
            <a:endParaRPr lang="pt-BR" dirty="0"/>
          </a:p>
          <a:p>
            <a:r>
              <a:rPr lang="pt-BR" dirty="0">
                <a:effectLst/>
              </a:rPr>
              <a:t>"Quinto: O autoconhecimento é fundamental para escolhas alinhadas e sustentáveis."</a:t>
            </a:r>
            <a:endParaRPr lang="pt-BR" dirty="0"/>
          </a:p>
          <a:p>
            <a:r>
              <a:rPr lang="pt-BR" b="1" dirty="0">
                <a:effectLst/>
              </a:rPr>
              <a:t>Chamada Final à Ação (45 segundos)</a:t>
            </a:r>
          </a:p>
          <a:p>
            <a:r>
              <a:rPr lang="pt-BR" dirty="0">
                <a:effectLst/>
              </a:rPr>
              <a:t>"O futuro da liderança será caracterizado por diversidade, flexibilidade e adaptabilidade. Profissionais que compreendem as trilhas disponíveis e navegam estrategicamente suas carreiras estarão melhor posicionados para criar impacto significativo."</a:t>
            </a:r>
            <a:endParaRPr lang="pt-BR" dirty="0"/>
          </a:p>
          <a:p>
            <a:r>
              <a:rPr lang="pt-BR" dirty="0">
                <a:effectLst/>
              </a:rPr>
              <a:t>Gesticular com energia crescente</a:t>
            </a:r>
            <a:endParaRPr lang="pt-BR" dirty="0"/>
          </a:p>
          <a:p>
            <a:r>
              <a:rPr lang="pt-BR" dirty="0">
                <a:effectLst/>
              </a:rPr>
              <a:t>"Meu desafio para vocês: iniciem sua reflexão estruturada esta semana. Utilizem as perguntas que apresentamos. Agendem conversas com seus gestores. Criem seus </a:t>
            </a:r>
            <a:r>
              <a:rPr lang="pt-BR" dirty="0" err="1">
                <a:effectLst/>
              </a:rPr>
              <a:t>PDIs</a:t>
            </a:r>
            <a:r>
              <a:rPr lang="pt-BR" dirty="0">
                <a:effectLst/>
              </a:rPr>
              <a:t>."</a:t>
            </a:r>
            <a:endParaRPr lang="pt-BR" dirty="0"/>
          </a:p>
          <a:p>
            <a:r>
              <a:rPr lang="pt-BR" b="1" dirty="0">
                <a:effectLst/>
              </a:rPr>
              <a:t>Reflexão Final (15 segundos)</a:t>
            </a:r>
          </a:p>
          <a:p>
            <a:r>
              <a:rPr lang="pt-BR" dirty="0">
                <a:effectLst/>
              </a:rPr>
              <a:t>"Lembrem-se: sua carreira é sua responsabilidade, mas não precisa ser uma jornada solitária. Busquem orientação, desenvolvam-se continuamente e contribuam para organizações mais eficazes e humanas."</a:t>
            </a:r>
            <a:endParaRPr lang="pt-BR" dirty="0"/>
          </a:p>
          <a:p>
            <a:r>
              <a:rPr lang="pt-BR" dirty="0">
                <a:effectLst/>
              </a:rPr>
              <a:t>"A liderança é, em última análise, uma jornada de serviço. Naveguem-na com sabedoria e intenção."</a:t>
            </a:r>
            <a:endParaRPr lang="pt-BR" dirty="0"/>
          </a:p>
          <a:p>
            <a:endParaRPr lang="pt-BR" dirty="0"/>
          </a:p>
        </p:txBody>
      </p:sp>
      <p:sp>
        <p:nvSpPr>
          <p:cNvPr id="4" name="Espaço Reservado para Número de Slide 3">
            <a:extLst>
              <a:ext uri="{FF2B5EF4-FFF2-40B4-BE49-F238E27FC236}">
                <a16:creationId xmlns:a16="http://schemas.microsoft.com/office/drawing/2014/main" id="{F5B2E38F-FC82-5FC0-B985-3E13626BD22D}"/>
              </a:ext>
            </a:extLst>
          </p:cNvPr>
          <p:cNvSpPr>
            <a:spLocks noGrp="1"/>
          </p:cNvSpPr>
          <p:nvPr>
            <p:ph type="sldNum" sz="quarter" idx="5"/>
          </p:nvPr>
        </p:nvSpPr>
        <p:spPr/>
        <p:txBody>
          <a:bodyPr/>
          <a:lstStyle/>
          <a:p>
            <a:fld id="{C3FDC577-62FA-4F60-AD5B-292267E62441}" type="slidenum">
              <a:rPr lang="pt-BR" smtClean="0"/>
              <a:t>116</a:t>
            </a:fld>
            <a:endParaRPr lang="pt-BR"/>
          </a:p>
        </p:txBody>
      </p:sp>
    </p:spTree>
    <p:extLst>
      <p:ext uri="{BB962C8B-B14F-4D97-AF65-F5344CB8AC3E}">
        <p14:creationId xmlns:p14="http://schemas.microsoft.com/office/powerpoint/2010/main" val="285677336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2EC4DE74-6C3A-7CCD-7F9F-ADE45C2FA5F6}"/>
            </a:ext>
          </a:extLst>
        </p:cNvPr>
        <p:cNvGrpSpPr/>
        <p:nvPr/>
      </p:nvGrpSpPr>
      <p:grpSpPr>
        <a:xfrm>
          <a:off x="0" y="0"/>
          <a:ext cx="0" cy="0"/>
          <a:chOff x="0" y="0"/>
          <a:chExt cx="0" cy="0"/>
        </a:xfrm>
      </p:grpSpPr>
      <p:sp>
        <p:nvSpPr>
          <p:cNvPr id="219" name="Google Shape;219;g25a636c3702_0_110:notes">
            <a:extLst>
              <a:ext uri="{FF2B5EF4-FFF2-40B4-BE49-F238E27FC236}">
                <a16:creationId xmlns:a16="http://schemas.microsoft.com/office/drawing/2014/main" id="{9FE9932A-1E34-EDB0-77FD-EAECF22EFDC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a636c3702_0_110:notes">
            <a:extLst>
              <a:ext uri="{FF2B5EF4-FFF2-40B4-BE49-F238E27FC236}">
                <a16:creationId xmlns:a16="http://schemas.microsoft.com/office/drawing/2014/main" id="{5FA2D992-62F8-FDAF-42AF-58E491EC81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endParaRPr dirty="0"/>
          </a:p>
        </p:txBody>
      </p:sp>
    </p:spTree>
    <p:extLst>
      <p:ext uri="{BB962C8B-B14F-4D97-AF65-F5344CB8AC3E}">
        <p14:creationId xmlns:p14="http://schemas.microsoft.com/office/powerpoint/2010/main" val="26717100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9283E-6018-9C8C-408C-058C3537A46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45473D8-F5F0-1B62-0D46-A776D42FD57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E47E150-EDB9-09CD-F1F7-DCE374107472}"/>
              </a:ext>
            </a:extLst>
          </p:cNvPr>
          <p:cNvSpPr>
            <a:spLocks noGrp="1"/>
          </p:cNvSpPr>
          <p:nvPr>
            <p:ph type="body" idx="1"/>
          </p:nvPr>
        </p:nvSpPr>
        <p:spPr/>
        <p:txBody>
          <a:bodyPr/>
          <a:lstStyle/>
          <a:p>
            <a:r>
              <a:rPr lang="pt-BR" b="1" dirty="0">
                <a:effectLst/>
              </a:rPr>
              <a:t>Abertura Impactante (30 segundos)</a:t>
            </a:r>
          </a:p>
          <a:p>
            <a:r>
              <a:rPr lang="pt-BR" dirty="0">
                <a:effectLst/>
              </a:rPr>
              <a:t>[Posicionar-se no centro, fazer contato visual com a audiência]</a:t>
            </a:r>
            <a:endParaRPr lang="pt-BR" dirty="0"/>
          </a:p>
          <a:p>
            <a:r>
              <a:rPr lang="pt-BR" dirty="0">
                <a:effectLst/>
              </a:rPr>
              <a:t>"Bom [período do dia], [nome da audiência/evento]. Imaginem por um momento que vocês estão navegando em mar aberto, sem instrumentos de navegação. Como saberiam se estão indo na direção certa? Como mediriam seu progresso? E mais importante: como chegariam ao seu destino desejado?"</a:t>
            </a:r>
            <a:endParaRPr lang="pt-BR" dirty="0"/>
          </a:p>
          <a:p>
            <a:r>
              <a:rPr lang="pt-BR" dirty="0">
                <a:effectLst/>
              </a:rPr>
              <a:t>[Pausa de 3 segundos para reflexão]</a:t>
            </a:r>
            <a:endParaRPr lang="pt-BR" dirty="0"/>
          </a:p>
          <a:p>
            <a:r>
              <a:rPr lang="pt-BR" dirty="0">
                <a:effectLst/>
              </a:rPr>
              <a:t>"Esta é exatamente a situação em que muitos líderes se encontram hoje quando se trata de seu desenvolvimento profissional. Eles têm ambições, têm energia, mas não têm uma bússola clara para guiar sua jornada de crescimento."</a:t>
            </a:r>
            <a:endParaRPr lang="pt-BR" dirty="0"/>
          </a:p>
          <a:p>
            <a:r>
              <a:rPr lang="pt-BR" b="1" dirty="0">
                <a:effectLst/>
              </a:rPr>
              <a:t>Apresentação do Tema Central (45 segundos)</a:t>
            </a:r>
          </a:p>
          <a:p>
            <a:r>
              <a:rPr lang="pt-BR" dirty="0">
                <a:effectLst/>
              </a:rPr>
              <a:t>[Transição para o slide, apontar para a imagem da bússola]</a:t>
            </a:r>
            <a:endParaRPr lang="pt-BR" dirty="0"/>
          </a:p>
          <a:p>
            <a:r>
              <a:rPr lang="pt-BR" dirty="0">
                <a:effectLst/>
              </a:rPr>
              <a:t>"Hoje, vamos explorar uma ferramenta que pode ser essa bússola: o PDI-L - Plano de Desenvolvimento Individual de Liderança. Não se trata apenas de mais um documento de RH ou uma formalidade organizacional. O PDI-L é uma ferramenta transformadora que pode acelerar significativamente sua jornada de desenvolvimento como líder."</a:t>
            </a:r>
            <a:endParaRPr lang="pt-BR" dirty="0"/>
          </a:p>
          <a:p>
            <a:r>
              <a:rPr lang="pt-BR" dirty="0">
                <a:effectLst/>
              </a:rPr>
              <a:t>[Gesticular em direção à audiência]</a:t>
            </a:r>
            <a:endParaRPr lang="pt-BR" dirty="0"/>
          </a:p>
          <a:p>
            <a:r>
              <a:rPr lang="pt-BR" dirty="0">
                <a:effectLst/>
              </a:rPr>
              <a:t>"Ao final desta apresentação, vocês terão uma compreensão clara de como construir e implementar um PDI-L que realmente funciona, que realmente transforma, e que realmente acelera sua carreira de liderança."</a:t>
            </a:r>
            <a:endParaRPr lang="pt-BR" dirty="0"/>
          </a:p>
          <a:p>
            <a:r>
              <a:rPr lang="pt-BR" b="1" dirty="0">
                <a:effectLst/>
              </a:rPr>
              <a:t>Contextualização da Importância (45 segundos)</a:t>
            </a:r>
          </a:p>
          <a:p>
            <a:r>
              <a:rPr lang="pt-BR" dirty="0">
                <a:effectLst/>
              </a:rPr>
              <a:t>[Mover-se ligeiramente para a esquerda, criar proximidade]</a:t>
            </a:r>
            <a:endParaRPr lang="pt-BR" dirty="0"/>
          </a:p>
          <a:p>
            <a:r>
              <a:rPr lang="pt-BR" dirty="0">
                <a:effectLst/>
              </a:rPr>
              <a:t>"Vivemos em um mundo organizacional cada vez mais complexo. As competências que nos trouxeram até aqui podem não ser suficientes para nos levar aonde queremos chegar. A velocidade de mudança, a diversidade de stakeholders, e a complexidade dos desafios exigem líderes que sejam não apenas competentes, mas também ágeis, resilientes e capazes de crescimento contínuo."</a:t>
            </a:r>
            <a:endParaRPr lang="pt-BR" dirty="0"/>
          </a:p>
          <a:p>
            <a:r>
              <a:rPr lang="pt-BR" dirty="0">
                <a:effectLst/>
              </a:rPr>
              <a:t>[Pausa, olhar para diferentes seções da audiência]</a:t>
            </a:r>
            <a:endParaRPr lang="pt-BR" dirty="0"/>
          </a:p>
          <a:p>
            <a:r>
              <a:rPr lang="pt-BR" dirty="0">
                <a:effectLst/>
              </a:rPr>
              <a:t>"O PDI-L não é apenas sobre desenvolvimento pessoal. É sobre preparar-se para liderar em um futuro que será significativamente diferente do presente. É sobre desenvolver a capacidade de crescer continuamente, de adaptar-se, e de liderar outros através de mudanças e incertezas."</a:t>
            </a:r>
            <a:endParaRPr lang="pt-BR" dirty="0"/>
          </a:p>
          <a:p>
            <a:r>
              <a:rPr lang="pt-BR" b="1" dirty="0">
                <a:effectLst/>
              </a:rPr>
              <a:t>Diferenciação Fundamental (30 segundos)</a:t>
            </a:r>
          </a:p>
          <a:p>
            <a:r>
              <a:rPr lang="pt-BR" dirty="0">
                <a:effectLst/>
              </a:rPr>
              <a:t>[Apontar para os elementos visuais do slide]</a:t>
            </a:r>
            <a:endParaRPr lang="pt-BR" dirty="0"/>
          </a:p>
          <a:p>
            <a:r>
              <a:rPr lang="pt-BR" dirty="0">
                <a:effectLst/>
              </a:rPr>
              <a:t>"Vocês podem estar pensando: 'Mas eu já tenho um PDI tradicional.' A diferença é fundamental. Enquanto um PDI comum foca em habilidades técnicas para sua função atual, o PDI-L tem uma perspectiva mais ampla e estratégica. Ele aborda competências comportamentais, estratégicas e de influência necessárias para liderar pessoas e organizações."</a:t>
            </a:r>
            <a:endParaRPr lang="pt-BR" dirty="0"/>
          </a:p>
          <a:p>
            <a:r>
              <a:rPr lang="pt-BR" dirty="0">
                <a:effectLst/>
              </a:rPr>
              <a:t>[Transição confiante para o próximo slide]</a:t>
            </a:r>
            <a:endParaRPr lang="pt-BR" dirty="0"/>
          </a:p>
          <a:p>
            <a:r>
              <a:rPr lang="pt-BR" dirty="0">
                <a:effectLst/>
              </a:rPr>
              <a:t>"Vamos começar explorando os componentes essenciais que fazem um PDI-L verdadeiramente eficaz."</a:t>
            </a:r>
            <a:endParaRPr lang="pt-BR" dirty="0"/>
          </a:p>
          <a:p>
            <a:endParaRPr lang="pt-BR" dirty="0"/>
          </a:p>
        </p:txBody>
      </p:sp>
      <p:sp>
        <p:nvSpPr>
          <p:cNvPr id="4" name="Espaço Reservado para Número de Slide 3">
            <a:extLst>
              <a:ext uri="{FF2B5EF4-FFF2-40B4-BE49-F238E27FC236}">
                <a16:creationId xmlns:a16="http://schemas.microsoft.com/office/drawing/2014/main" id="{C8D31AC0-80A5-2C26-B3E7-1BE136386049}"/>
              </a:ext>
            </a:extLst>
          </p:cNvPr>
          <p:cNvSpPr>
            <a:spLocks noGrp="1"/>
          </p:cNvSpPr>
          <p:nvPr>
            <p:ph type="sldNum" sz="quarter" idx="5"/>
          </p:nvPr>
        </p:nvSpPr>
        <p:spPr/>
        <p:txBody>
          <a:bodyPr/>
          <a:lstStyle/>
          <a:p>
            <a:fld id="{C3FDC577-62FA-4F60-AD5B-292267E62441}" type="slidenum">
              <a:rPr lang="pt-BR" smtClean="0"/>
              <a:t>118</a:t>
            </a:fld>
            <a:endParaRPr lang="pt-BR"/>
          </a:p>
        </p:txBody>
      </p:sp>
    </p:spTree>
    <p:extLst>
      <p:ext uri="{BB962C8B-B14F-4D97-AF65-F5344CB8AC3E}">
        <p14:creationId xmlns:p14="http://schemas.microsoft.com/office/powerpoint/2010/main" val="51589796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0BA3F-0A04-E7CD-C2DF-157B0F47A63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508F000-D26B-4201-117A-E9452F6041A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0F4162B-834F-A514-F25E-DC755ADEF065}"/>
              </a:ext>
            </a:extLst>
          </p:cNvPr>
          <p:cNvSpPr>
            <a:spLocks noGrp="1"/>
          </p:cNvSpPr>
          <p:nvPr>
            <p:ph type="body" idx="1"/>
          </p:nvPr>
        </p:nvSpPr>
        <p:spPr/>
        <p:txBody>
          <a:bodyPr/>
          <a:lstStyle/>
          <a:p>
            <a:r>
              <a:rPr lang="pt-BR" b="1" dirty="0">
                <a:effectLst/>
              </a:rPr>
              <a:t>Introdução da Arquitetura (30 segundos)</a:t>
            </a:r>
          </a:p>
          <a:p>
            <a:r>
              <a:rPr lang="pt-BR" dirty="0">
                <a:effectLst/>
              </a:rPr>
              <a:t>[Posicionar-se próximo ao slide, usar gestos para indicar a estrutura]</a:t>
            </a:r>
            <a:endParaRPr lang="pt-BR" dirty="0"/>
          </a:p>
          <a:p>
            <a:r>
              <a:rPr lang="pt-BR" dirty="0">
                <a:effectLst/>
              </a:rPr>
              <a:t>"Um PDI-L eficaz não é uma lista aleatória de atividades de desenvolvimento. Ele tem uma arquitetura cuidadosamente estruturada com quatro componentes essenciais que trabalham de forma integrada."</a:t>
            </a:r>
            <a:endParaRPr lang="pt-BR" dirty="0"/>
          </a:p>
          <a:p>
            <a:r>
              <a:rPr lang="pt-BR" dirty="0">
                <a:effectLst/>
              </a:rPr>
              <a:t>[Apontar para cada componente conforme menciona]</a:t>
            </a:r>
            <a:endParaRPr lang="pt-BR" dirty="0"/>
          </a:p>
          <a:p>
            <a:r>
              <a:rPr lang="pt-BR" dirty="0">
                <a:effectLst/>
              </a:rPr>
              <a:t>"Estes quatro componentes são como os pilares de uma construção sólida. Cada um tem sua função específica, mas todos se apoiam mutuamente para criar um sistema robusto de desenvolvimento."</a:t>
            </a:r>
            <a:endParaRPr lang="pt-BR" dirty="0"/>
          </a:p>
          <a:p>
            <a:r>
              <a:rPr lang="pt-BR" b="1" dirty="0">
                <a:effectLst/>
              </a:rPr>
              <a:t>Componente 1: Objetivos de Desenvolvimento (30 segundos)</a:t>
            </a:r>
          </a:p>
          <a:p>
            <a:r>
              <a:rPr lang="pt-BR" dirty="0">
                <a:effectLst/>
              </a:rPr>
              <a:t>[Apontar para o primeiro componente]</a:t>
            </a:r>
            <a:endParaRPr lang="pt-BR" dirty="0"/>
          </a:p>
          <a:p>
            <a:r>
              <a:rPr lang="pt-BR" dirty="0">
                <a:effectLst/>
              </a:rPr>
              <a:t>"O primeiro componente define o 'o quê' do seu desenvolvimento. Não são objetivos vagos como 'ser um líder melhor', mas objetivos específicos que abordam tanto competências comportamentais quanto técnicas."</a:t>
            </a:r>
            <a:endParaRPr lang="pt-BR" dirty="0"/>
          </a:p>
          <a:p>
            <a:r>
              <a:rPr lang="pt-BR" dirty="0">
                <a:effectLst/>
              </a:rPr>
              <a:t>[Usar exemplo do slide]</a:t>
            </a:r>
            <a:endParaRPr lang="pt-BR" dirty="0"/>
          </a:p>
          <a:p>
            <a:r>
              <a:rPr lang="pt-BR" dirty="0">
                <a:effectLst/>
              </a:rPr>
              <a:t>"Por exemplo, em vez de 'melhorar comunicação', um objetivo bem formulado seria: 'Desenvolver a habilidade de dar feedback construtivo que motive e desenvolva membros da equipe, com foco em crescimento e performance.'"</a:t>
            </a:r>
            <a:endParaRPr lang="pt-BR" dirty="0"/>
          </a:p>
          <a:p>
            <a:r>
              <a:rPr lang="pt-BR" b="1" dirty="0">
                <a:effectLst/>
              </a:rPr>
              <a:t>Componente 2: Competências Específicas (30 segundos)</a:t>
            </a:r>
          </a:p>
          <a:p>
            <a:r>
              <a:rPr lang="pt-BR" dirty="0">
                <a:effectLst/>
              </a:rPr>
              <a:t>[Mover para o segundo componente]</a:t>
            </a:r>
            <a:endParaRPr lang="pt-BR" dirty="0"/>
          </a:p>
          <a:p>
            <a:r>
              <a:rPr lang="pt-BR" dirty="0">
                <a:effectLst/>
              </a:rPr>
              <a:t>"O segundo componente detalha as competências específicas necessárias. Aqui utilizamos modelos de liderança, avaliações 360 graus, e feedback estruturado para mapear exatamente quais competências precisam ser desenvolvidas."</a:t>
            </a:r>
            <a:endParaRPr lang="pt-BR" dirty="0"/>
          </a:p>
          <a:p>
            <a:r>
              <a:rPr lang="pt-BR" dirty="0">
                <a:effectLst/>
              </a:rPr>
              <a:t>[Enfatizar a importância]</a:t>
            </a:r>
            <a:endParaRPr lang="pt-BR" dirty="0"/>
          </a:p>
          <a:p>
            <a:r>
              <a:rPr lang="pt-BR" dirty="0">
                <a:effectLst/>
              </a:rPr>
              <a:t>"Este mapeamento é crucial porque diferentes competências requerem diferentes abordagens de desenvolvimento. Inteligência emocional se desenvolve diferentemente de pensamento estratégico, por exemplo."</a:t>
            </a:r>
            <a:endParaRPr lang="pt-BR" dirty="0"/>
          </a:p>
          <a:p>
            <a:r>
              <a:rPr lang="pt-BR" b="1" dirty="0">
                <a:effectLst/>
              </a:rPr>
              <a:t>Componente 3: Ações de Aprendizagem (45 segundos)</a:t>
            </a:r>
          </a:p>
          <a:p>
            <a:r>
              <a:rPr lang="pt-BR" dirty="0">
                <a:effectLst/>
              </a:rPr>
              <a:t>[Transição para o terceiro componente]</a:t>
            </a:r>
            <a:endParaRPr lang="pt-BR" dirty="0"/>
          </a:p>
          <a:p>
            <a:r>
              <a:rPr lang="pt-BR" dirty="0">
                <a:effectLst/>
              </a:rPr>
              <a:t>"O terceiro componente é onde a 'borracha encontra o asfalto' - as ações específicas que você vai tomar. E aqui está um ponto crucial: desenvolvimento eficaz de liderança vai muito além de treinamentos formais."</a:t>
            </a:r>
            <a:endParaRPr lang="pt-BR" dirty="0"/>
          </a:p>
          <a:p>
            <a:r>
              <a:rPr lang="pt-BR" dirty="0">
                <a:effectLst/>
              </a:rPr>
              <a:t>[Usar gestos para enfatizar diversidade]</a:t>
            </a:r>
            <a:endParaRPr lang="pt-BR" dirty="0"/>
          </a:p>
          <a:p>
            <a:r>
              <a:rPr lang="pt-BR" dirty="0">
                <a:effectLst/>
              </a:rPr>
              <a:t>"Inclui aprendizado formal sim, mas também informal através de leituras e podcasts, experiencial através de projetos desafiadores, e relacional através de mentoria e coaching. Esta diversidade é essencial porque diferentes competências são melhor desenvolvidas através de diferentes modalidades."</a:t>
            </a:r>
            <a:endParaRPr lang="pt-BR" dirty="0"/>
          </a:p>
          <a:p>
            <a:r>
              <a:rPr lang="pt-BR" b="1" dirty="0">
                <a:effectLst/>
              </a:rPr>
              <a:t>Componente 4: Prazos e Métricas (45 segundos)</a:t>
            </a:r>
          </a:p>
          <a:p>
            <a:r>
              <a:rPr lang="pt-BR" dirty="0">
                <a:effectLst/>
              </a:rPr>
              <a:t>[Finalizar com o quarto componente]</a:t>
            </a:r>
            <a:endParaRPr lang="pt-BR" dirty="0"/>
          </a:p>
          <a:p>
            <a:r>
              <a:rPr lang="pt-BR" dirty="0">
                <a:effectLst/>
              </a:rPr>
              <a:t>"O quarto componente cria </a:t>
            </a:r>
            <a:r>
              <a:rPr lang="pt-BR" dirty="0" err="1">
                <a:effectLst/>
              </a:rPr>
              <a:t>accountability</a:t>
            </a:r>
            <a:r>
              <a:rPr lang="pt-BR" dirty="0">
                <a:effectLst/>
              </a:rPr>
              <a:t>. Sem prazos claros e métricas de sucesso, mesmo os melhores planos ficam apenas no papel."</a:t>
            </a:r>
            <a:endParaRPr lang="pt-BR" dirty="0"/>
          </a:p>
          <a:p>
            <a:r>
              <a:rPr lang="pt-BR" dirty="0">
                <a:effectLst/>
              </a:rPr>
              <a:t>[Usar exemplo específico]</a:t>
            </a:r>
            <a:endParaRPr lang="pt-BR" dirty="0"/>
          </a:p>
          <a:p>
            <a:r>
              <a:rPr lang="pt-BR" dirty="0">
                <a:effectLst/>
              </a:rPr>
              <a:t>"Por exemplo: 'Aumentar o índice de satisfação da equipe com feedback recebido em 15% na próxima pesquisa de clima, até dezembro.' Isso é específico, mensurável, e tem prazo definido."</a:t>
            </a:r>
            <a:endParaRPr lang="pt-BR" dirty="0"/>
          </a:p>
          <a:p>
            <a:r>
              <a:rPr lang="pt-BR" dirty="0">
                <a:effectLst/>
              </a:rPr>
              <a:t>[Transição energética]</a:t>
            </a:r>
            <a:endParaRPr lang="pt-BR" dirty="0"/>
          </a:p>
          <a:p>
            <a:r>
              <a:rPr lang="pt-BR" dirty="0">
                <a:effectLst/>
              </a:rPr>
              <a:t>"Agora que entendemos a estrutura, vamos ver como transformar aspirações em objetivos que realmente funcionam."</a:t>
            </a:r>
            <a:endParaRPr lang="pt-BR" dirty="0"/>
          </a:p>
          <a:p>
            <a:endParaRPr lang="pt-BR" dirty="0"/>
          </a:p>
        </p:txBody>
      </p:sp>
      <p:sp>
        <p:nvSpPr>
          <p:cNvPr id="4" name="Espaço Reservado para Número de Slide 3">
            <a:extLst>
              <a:ext uri="{FF2B5EF4-FFF2-40B4-BE49-F238E27FC236}">
                <a16:creationId xmlns:a16="http://schemas.microsoft.com/office/drawing/2014/main" id="{3D3E8D8B-7FBA-F933-25BD-4B8EAE09B8D9}"/>
              </a:ext>
            </a:extLst>
          </p:cNvPr>
          <p:cNvSpPr>
            <a:spLocks noGrp="1"/>
          </p:cNvSpPr>
          <p:nvPr>
            <p:ph type="sldNum" sz="quarter" idx="5"/>
          </p:nvPr>
        </p:nvSpPr>
        <p:spPr/>
        <p:txBody>
          <a:bodyPr/>
          <a:lstStyle/>
          <a:p>
            <a:fld id="{C3FDC577-62FA-4F60-AD5B-292267E62441}" type="slidenum">
              <a:rPr lang="pt-BR" smtClean="0"/>
              <a:t>119</a:t>
            </a:fld>
            <a:endParaRPr lang="pt-BR"/>
          </a:p>
        </p:txBody>
      </p:sp>
    </p:spTree>
    <p:extLst>
      <p:ext uri="{BB962C8B-B14F-4D97-AF65-F5344CB8AC3E}">
        <p14:creationId xmlns:p14="http://schemas.microsoft.com/office/powerpoint/2010/main" val="266935909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B7AB3-8C84-1B67-57D0-EEE91876113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E0945E9-CDBD-A941-6726-8D899944C33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D1B5CC-22D9-637B-F5ED-D045C595B548}"/>
              </a:ext>
            </a:extLst>
          </p:cNvPr>
          <p:cNvSpPr>
            <a:spLocks noGrp="1"/>
          </p:cNvSpPr>
          <p:nvPr>
            <p:ph type="body" idx="1"/>
          </p:nvPr>
        </p:nvSpPr>
        <p:spPr/>
        <p:txBody>
          <a:bodyPr/>
          <a:lstStyle/>
          <a:p>
            <a:r>
              <a:rPr lang="pt-BR" b="1" dirty="0">
                <a:effectLst/>
              </a:rPr>
              <a:t>Introdução da Metodologia (30 segundos)</a:t>
            </a:r>
          </a:p>
          <a:p>
            <a:r>
              <a:rPr lang="pt-BR" dirty="0">
                <a:effectLst/>
              </a:rPr>
              <a:t>[Posicionar-se centralmente, fazer contato visual amplo]</a:t>
            </a:r>
            <a:endParaRPr lang="pt-BR" dirty="0"/>
          </a:p>
          <a:p>
            <a:r>
              <a:rPr lang="pt-BR" dirty="0">
                <a:effectLst/>
              </a:rPr>
              <a:t>"A metodologia SMART não é nova, mas sua aplicação ao desenvolvimento de liderança tem nuances específicas que fazem toda a diferença entre objetivos que inspiram ação e objetivos que ficam esquecidos em gavetas."</a:t>
            </a:r>
            <a:endParaRPr lang="pt-BR" dirty="0"/>
          </a:p>
          <a:p>
            <a:r>
              <a:rPr lang="pt-BR" dirty="0">
                <a:effectLst/>
              </a:rPr>
              <a:t>[Apontar para as letras SMART no slide]</a:t>
            </a:r>
            <a:endParaRPr lang="pt-BR" dirty="0"/>
          </a:p>
          <a:p>
            <a:r>
              <a:rPr lang="pt-BR" dirty="0">
                <a:effectLst/>
              </a:rPr>
              <a:t>"Vamos explorar cada elemento e ver como eles se aplicam especificamente ao contexto de liderança."</a:t>
            </a:r>
            <a:endParaRPr lang="pt-BR" dirty="0"/>
          </a:p>
          <a:p>
            <a:r>
              <a:rPr lang="pt-BR" b="1" dirty="0">
                <a:effectLst/>
              </a:rPr>
              <a:t>S - </a:t>
            </a:r>
            <a:r>
              <a:rPr lang="pt-BR" b="1" dirty="0" err="1">
                <a:effectLst/>
              </a:rPr>
              <a:t>Specific</a:t>
            </a:r>
            <a:r>
              <a:rPr lang="pt-BR" b="1" dirty="0">
                <a:effectLst/>
              </a:rPr>
              <a:t> (Específico) (30 segundos)</a:t>
            </a:r>
          </a:p>
          <a:p>
            <a:r>
              <a:rPr lang="pt-BR" dirty="0">
                <a:effectLst/>
              </a:rPr>
              <a:t>[Apontar para o 'S' azul]</a:t>
            </a:r>
            <a:endParaRPr lang="pt-BR" dirty="0"/>
          </a:p>
          <a:p>
            <a:r>
              <a:rPr lang="pt-BR" dirty="0">
                <a:effectLst/>
              </a:rPr>
              <a:t>"Específico no contexto de liderança significa definir exatamente quais comportamentos você quer desenvolver, com quem, e em quais situações. Em vez de 'melhorar comunicação', seria 'desenvolver a capacidade de comunicar mudanças organizacionais de forma que reduza ansiedade e aumente engajamento durante reuniões de equipe.'"</a:t>
            </a:r>
            <a:endParaRPr lang="pt-BR" dirty="0"/>
          </a:p>
          <a:p>
            <a:r>
              <a:rPr lang="pt-BR" b="1" dirty="0">
                <a:effectLst/>
              </a:rPr>
              <a:t>M - </a:t>
            </a:r>
            <a:r>
              <a:rPr lang="pt-BR" b="1" dirty="0" err="1">
                <a:effectLst/>
              </a:rPr>
              <a:t>Measurable</a:t>
            </a:r>
            <a:r>
              <a:rPr lang="pt-BR" b="1" dirty="0">
                <a:effectLst/>
              </a:rPr>
              <a:t> (Mensurável) (30 segundos)</a:t>
            </a:r>
          </a:p>
          <a:p>
            <a:r>
              <a:rPr lang="pt-BR" dirty="0">
                <a:effectLst/>
              </a:rPr>
              <a:t>[Transição para o 'M' verde]</a:t>
            </a:r>
            <a:endParaRPr lang="pt-BR" dirty="0"/>
          </a:p>
          <a:p>
            <a:r>
              <a:rPr lang="pt-BR" dirty="0">
                <a:effectLst/>
              </a:rPr>
              <a:t>"Mensurável é desafiador em liderança porque muitas competências são qualitativas. Mas podemos medir comportamentos observáveis, resultados de pesquisas de clima, feedback 360 graus, ou indicadores de performance da equipe. A chave é combinar métricas quantitativas e qualitativas."</a:t>
            </a:r>
            <a:endParaRPr lang="pt-BR" dirty="0"/>
          </a:p>
          <a:p>
            <a:r>
              <a:rPr lang="pt-BR" b="1" dirty="0">
                <a:effectLst/>
              </a:rPr>
              <a:t>A - </a:t>
            </a:r>
            <a:r>
              <a:rPr lang="pt-BR" b="1" dirty="0" err="1">
                <a:effectLst/>
              </a:rPr>
              <a:t>Achievable</a:t>
            </a:r>
            <a:r>
              <a:rPr lang="pt-BR" b="1" dirty="0">
                <a:effectLst/>
              </a:rPr>
              <a:t> (Atingível) (30 segundos)</a:t>
            </a:r>
          </a:p>
          <a:p>
            <a:r>
              <a:rPr lang="pt-BR" dirty="0">
                <a:effectLst/>
              </a:rPr>
              <a:t>[Mover para o 'A' laranja]</a:t>
            </a:r>
            <a:endParaRPr lang="pt-BR" dirty="0"/>
          </a:p>
          <a:p>
            <a:r>
              <a:rPr lang="pt-BR" dirty="0">
                <a:effectLst/>
              </a:rPr>
              <a:t>"Atingível requer equilibrar ambição com realismo. Desenvolvimento de liderança leva tempo - competências como inteligência emocional podem levar meses para desenvolver significativamente. Objetivos atingíveis reconhecem essas realidades temporais e de recursos."</a:t>
            </a:r>
            <a:endParaRPr lang="pt-BR" dirty="0"/>
          </a:p>
          <a:p>
            <a:r>
              <a:rPr lang="pt-BR" b="1" dirty="0">
                <a:effectLst/>
              </a:rPr>
              <a:t>R - </a:t>
            </a:r>
            <a:r>
              <a:rPr lang="pt-BR" b="1" dirty="0" err="1">
                <a:effectLst/>
              </a:rPr>
              <a:t>Relevant</a:t>
            </a:r>
            <a:r>
              <a:rPr lang="pt-BR" b="1" dirty="0">
                <a:effectLst/>
              </a:rPr>
              <a:t> (Relevante) (30 segundos)</a:t>
            </a:r>
          </a:p>
          <a:p>
            <a:r>
              <a:rPr lang="pt-BR" dirty="0">
                <a:effectLst/>
              </a:rPr>
              <a:t>[Indicar o 'R' roxo]</a:t>
            </a:r>
            <a:endParaRPr lang="pt-BR" dirty="0"/>
          </a:p>
          <a:p>
            <a:r>
              <a:rPr lang="pt-BR" dirty="0">
                <a:effectLst/>
              </a:rPr>
              <a:t>"Relevante opera em múltiplas dimensões: alinhamento com objetivos organizacionais, necessidades da sua função atual, suas aspirações de carreira, e tendências do ambiente de negócios. Se sua organização está passando por transformação digital, desenvolver liderança de mudança seria altamente relevante."</a:t>
            </a:r>
            <a:endParaRPr lang="pt-BR" dirty="0"/>
          </a:p>
          <a:p>
            <a:r>
              <a:rPr lang="pt-BR" b="1" dirty="0">
                <a:effectLst/>
              </a:rPr>
              <a:t>T - Time-</a:t>
            </a:r>
            <a:r>
              <a:rPr lang="pt-BR" b="1" dirty="0" err="1">
                <a:effectLst/>
              </a:rPr>
              <a:t>bound</a:t>
            </a:r>
            <a:r>
              <a:rPr lang="pt-BR" b="1" dirty="0">
                <a:effectLst/>
              </a:rPr>
              <a:t> (Com Prazo) (30 segundos)</a:t>
            </a:r>
          </a:p>
          <a:p>
            <a:r>
              <a:rPr lang="pt-BR" dirty="0">
                <a:effectLst/>
              </a:rPr>
              <a:t>[Finalizar com o 'T' vermelho]</a:t>
            </a:r>
            <a:endParaRPr lang="pt-BR" dirty="0"/>
          </a:p>
          <a:p>
            <a:r>
              <a:rPr lang="pt-BR" dirty="0">
                <a:effectLst/>
              </a:rPr>
              <a:t>"Com prazo definido cria urgência e permite planejamento. Mas não é apenas uma data final - marcos intermediários são essenciais para objetivos de longo prazo. Eles permitem celebração de progresso e ajustes de curso quando necessário."</a:t>
            </a:r>
            <a:endParaRPr lang="pt-BR" dirty="0"/>
          </a:p>
          <a:p>
            <a:r>
              <a:rPr lang="pt-BR" b="1" dirty="0">
                <a:effectLst/>
              </a:rPr>
              <a:t>Exemplos Práticos (30 segundos)</a:t>
            </a:r>
          </a:p>
          <a:p>
            <a:r>
              <a:rPr lang="pt-BR" dirty="0">
                <a:effectLst/>
              </a:rPr>
              <a:t>[Apontar para a caixa de exemplos]</a:t>
            </a:r>
            <a:endParaRPr lang="pt-BR" dirty="0"/>
          </a:p>
          <a:p>
            <a:r>
              <a:rPr lang="pt-BR" dirty="0">
                <a:effectLst/>
              </a:rPr>
              <a:t>"Vejam estes exemplos práticos. Notem como cada um é específico, mensurável, atingível, relevante e tem prazo definido. Estes não são objetivos vagos - são planos de ação claros."</a:t>
            </a:r>
            <a:endParaRPr lang="pt-BR" dirty="0"/>
          </a:p>
          <a:p>
            <a:r>
              <a:rPr lang="pt-BR" dirty="0">
                <a:effectLst/>
              </a:rPr>
              <a:t>[Transição com energia]</a:t>
            </a:r>
            <a:endParaRPr lang="pt-BR" dirty="0"/>
          </a:p>
          <a:p>
            <a:r>
              <a:rPr lang="pt-BR" dirty="0">
                <a:effectLst/>
              </a:rPr>
              <a:t>"Agora que sabemos como definir objetivos eficazes, vamos explorar as diversas formas de alcançá-los."</a:t>
            </a:r>
            <a:endParaRPr lang="pt-BR" dirty="0"/>
          </a:p>
          <a:p>
            <a:endParaRPr lang="pt-BR" dirty="0"/>
          </a:p>
        </p:txBody>
      </p:sp>
      <p:sp>
        <p:nvSpPr>
          <p:cNvPr id="4" name="Espaço Reservado para Número de Slide 3">
            <a:extLst>
              <a:ext uri="{FF2B5EF4-FFF2-40B4-BE49-F238E27FC236}">
                <a16:creationId xmlns:a16="http://schemas.microsoft.com/office/drawing/2014/main" id="{CEBE0595-B963-B21A-1C96-FC48AB3478E1}"/>
              </a:ext>
            </a:extLst>
          </p:cNvPr>
          <p:cNvSpPr>
            <a:spLocks noGrp="1"/>
          </p:cNvSpPr>
          <p:nvPr>
            <p:ph type="sldNum" sz="quarter" idx="5"/>
          </p:nvPr>
        </p:nvSpPr>
        <p:spPr/>
        <p:txBody>
          <a:bodyPr/>
          <a:lstStyle/>
          <a:p>
            <a:fld id="{C3FDC577-62FA-4F60-AD5B-292267E62441}" type="slidenum">
              <a:rPr lang="pt-BR" smtClean="0"/>
              <a:t>120</a:t>
            </a:fld>
            <a:endParaRPr lang="pt-BR"/>
          </a:p>
        </p:txBody>
      </p:sp>
    </p:spTree>
    <p:extLst>
      <p:ext uri="{BB962C8B-B14F-4D97-AF65-F5344CB8AC3E}">
        <p14:creationId xmlns:p14="http://schemas.microsoft.com/office/powerpoint/2010/main" val="116858282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ADCF5-B934-F730-C47E-BD0C3411632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AB63778-5119-6000-D745-411A70FB5BD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B4F2855-651E-9FB2-9DA1-3F1A60ECE2E3}"/>
              </a:ext>
            </a:extLst>
          </p:cNvPr>
          <p:cNvSpPr>
            <a:spLocks noGrp="1"/>
          </p:cNvSpPr>
          <p:nvPr>
            <p:ph type="body" idx="1"/>
          </p:nvPr>
        </p:nvSpPr>
        <p:spPr/>
        <p:txBody>
          <a:bodyPr/>
          <a:lstStyle/>
          <a:p>
            <a:r>
              <a:rPr lang="pt-BR" b="1" dirty="0">
                <a:effectLst/>
              </a:rPr>
              <a:t>Quebra de Paradigma (45 segundos)</a:t>
            </a:r>
          </a:p>
          <a:p>
            <a:r>
              <a:rPr lang="pt-BR" dirty="0">
                <a:effectLst/>
              </a:rPr>
              <a:t>[Posicionar-se com confiança, usar gestos expressivos]</a:t>
            </a:r>
            <a:endParaRPr lang="pt-BR" dirty="0"/>
          </a:p>
          <a:p>
            <a:r>
              <a:rPr lang="pt-BR" dirty="0">
                <a:effectLst/>
              </a:rPr>
              <a:t>"Aqui está uma verdade que pode surpreender alguns: a maior parte do desenvolvimento eficaz de liderança NÃO acontece em salas de treinamento. Pesquisas mostram que 70% do desenvolvimento ocorre através de experiências no trabalho, 20% através de relacionamentos, e apenas 10% através de educação formal."</a:t>
            </a:r>
            <a:endParaRPr lang="pt-BR" dirty="0"/>
          </a:p>
          <a:p>
            <a:r>
              <a:rPr lang="pt-BR" dirty="0">
                <a:effectLst/>
              </a:rPr>
              <a:t>[Pausa para impacto]</a:t>
            </a:r>
            <a:endParaRPr lang="pt-BR" dirty="0"/>
          </a:p>
          <a:p>
            <a:r>
              <a:rPr lang="pt-BR" dirty="0">
                <a:effectLst/>
              </a:rPr>
              <a:t>"Isso não significa que treinamentos formais não têm valor, mas significa que se você está dependendo apenas deles, está perdendo 90% das oportunidades de desenvolvimento disponíveis."</a:t>
            </a:r>
            <a:endParaRPr lang="pt-BR" dirty="0"/>
          </a:p>
          <a:p>
            <a:r>
              <a:rPr lang="pt-BR" b="1" dirty="0">
                <a:effectLst/>
              </a:rPr>
              <a:t>Categoria 1: Aprendizado Formal Estratégico (30 segundos)</a:t>
            </a:r>
          </a:p>
          <a:p>
            <a:r>
              <a:rPr lang="pt-BR" dirty="0">
                <a:effectLst/>
              </a:rPr>
              <a:t>[Apontar para a primeira categoria]</a:t>
            </a:r>
            <a:endParaRPr lang="pt-BR" dirty="0"/>
          </a:p>
          <a:p>
            <a:r>
              <a:rPr lang="pt-BR" dirty="0">
                <a:effectLst/>
              </a:rPr>
              <a:t>"Quando falamos de aprendizado formal, a palavra-chave é 'estratégico'. Não é sobre participar de qualquer curso disponível, mas sobre escolher programas que abordam lacunas específicas identificadas no seu PDI-L. MBAs e pós-graduações são investimentos significativos que devem ser considerados estrategicamente para líderes que aspiram a posições executivas."</a:t>
            </a:r>
            <a:endParaRPr lang="pt-BR" dirty="0"/>
          </a:p>
          <a:p>
            <a:r>
              <a:rPr lang="pt-BR" b="1" dirty="0">
                <a:effectLst/>
              </a:rPr>
              <a:t>Categoria 2: Aprendizado Informal Direcionado (30 segundos)</a:t>
            </a:r>
          </a:p>
          <a:p>
            <a:r>
              <a:rPr lang="pt-BR" dirty="0">
                <a:effectLst/>
              </a:rPr>
              <a:t>[Transição para a segunda categoria]</a:t>
            </a:r>
            <a:endParaRPr lang="pt-BR" dirty="0"/>
          </a:p>
          <a:p>
            <a:r>
              <a:rPr lang="pt-BR" dirty="0">
                <a:effectLst/>
              </a:rPr>
              <a:t>"O aprendizado informal é uma das modalidades mais flexíveis, mas sua eficácia depende de direcionamento. Leituras estratégicas, podcasts de qualidade, e participação em comunidades de prática podem ser extremamente valiosos quando são escolhidos intencionalmente para abordar desafios específicos de desenvolvimento."</a:t>
            </a:r>
            <a:endParaRPr lang="pt-BR" dirty="0"/>
          </a:p>
          <a:p>
            <a:r>
              <a:rPr lang="pt-BR" b="1" dirty="0">
                <a:effectLst/>
              </a:rPr>
              <a:t>Categoria 3: Aprendizado Experiencial (45 segundos)</a:t>
            </a:r>
          </a:p>
          <a:p>
            <a:r>
              <a:rPr lang="pt-BR" dirty="0">
                <a:effectLst/>
              </a:rPr>
              <a:t>[Enfatizar com gestos a importância]</a:t>
            </a:r>
            <a:endParaRPr lang="pt-BR" dirty="0"/>
          </a:p>
          <a:p>
            <a:r>
              <a:rPr lang="pt-BR" dirty="0">
                <a:effectLst/>
              </a:rPr>
              <a:t>"Aqui está onde a mágica realmente acontece. Projetos desafiadores oferecem oportunidades para aplicar competências em contextos reais com consequências reais. Se você precisa desenvolver gestão de mudança, lidere uma iniciativa de transformação. Se precisa desenvolver pensamento estratégico, participe do planejamento estratégico da sua área."</a:t>
            </a:r>
            <a:endParaRPr lang="pt-BR" dirty="0"/>
          </a:p>
          <a:p>
            <a:r>
              <a:rPr lang="pt-BR" dirty="0">
                <a:effectLst/>
              </a:rPr>
              <a:t>[Olhar diretamente para a audiência]</a:t>
            </a:r>
            <a:endParaRPr lang="pt-BR" dirty="0"/>
          </a:p>
          <a:p>
            <a:r>
              <a:rPr lang="pt-BR" dirty="0">
                <a:effectLst/>
              </a:rPr>
              <a:t>"A chave é escolher experiências estrategicamente, não apenas aceitar qualquer projeto que apareça."</a:t>
            </a:r>
            <a:endParaRPr lang="pt-BR" dirty="0"/>
          </a:p>
          <a:p>
            <a:r>
              <a:rPr lang="pt-BR" b="1" dirty="0">
                <a:effectLst/>
              </a:rPr>
              <a:t>Categoria 4: Aprendizado Relacional (45 segundos)</a:t>
            </a:r>
          </a:p>
          <a:p>
            <a:r>
              <a:rPr lang="pt-BR" dirty="0">
                <a:effectLst/>
              </a:rPr>
              <a:t>[Finalizar com energia]</a:t>
            </a:r>
            <a:endParaRPr lang="pt-BR" dirty="0"/>
          </a:p>
          <a:p>
            <a:r>
              <a:rPr lang="pt-BR" dirty="0">
                <a:effectLst/>
              </a:rPr>
              <a:t>"E finalmente, o aprendizado relacional - frequentemente o mais impactante, mas também o mais difícil de estruturar. Mentoria estratégica vai além de conversas casuais; envolve relacionamentos estruturados com mentores escolhidos pela sua capacidade de fornecer orientação específica."</a:t>
            </a:r>
            <a:endParaRPr lang="pt-BR" dirty="0"/>
          </a:p>
          <a:p>
            <a:r>
              <a:rPr lang="pt-BR" dirty="0">
                <a:effectLst/>
              </a:rPr>
              <a:t>[Usar exemplo concreto]</a:t>
            </a:r>
            <a:endParaRPr lang="pt-BR" dirty="0"/>
          </a:p>
          <a:p>
            <a:r>
              <a:rPr lang="pt-BR" dirty="0">
                <a:effectLst/>
              </a:rPr>
              <a:t>"Coaching profissional oferece suporte estruturado para desenvolvimento de competências específicas. E feedback 360 graus, quando bem utilizado, fornece perspectivas múltiplas que podem revelar pontos cegos importantes."</a:t>
            </a:r>
            <a:endParaRPr lang="pt-BR" dirty="0"/>
          </a:p>
          <a:p>
            <a:r>
              <a:rPr lang="pt-BR" dirty="0">
                <a:effectLst/>
              </a:rPr>
              <a:t>[Transição assertiva]</a:t>
            </a:r>
            <a:endParaRPr lang="pt-BR" dirty="0"/>
          </a:p>
          <a:p>
            <a:r>
              <a:rPr lang="pt-BR" dirty="0">
                <a:effectLst/>
              </a:rPr>
              <a:t>"Mas ter um plano é apenas o começo. O que realmente faz a diferença é como acompanhamos e ajustamos esse plano ao longo do tempo."</a:t>
            </a:r>
            <a:endParaRPr lang="pt-BR" dirty="0"/>
          </a:p>
          <a:p>
            <a:endParaRPr lang="pt-BR" dirty="0"/>
          </a:p>
        </p:txBody>
      </p:sp>
      <p:sp>
        <p:nvSpPr>
          <p:cNvPr id="4" name="Espaço Reservado para Número de Slide 3">
            <a:extLst>
              <a:ext uri="{FF2B5EF4-FFF2-40B4-BE49-F238E27FC236}">
                <a16:creationId xmlns:a16="http://schemas.microsoft.com/office/drawing/2014/main" id="{9DEB26C6-7304-5EF8-AE95-57E48EFC8422}"/>
              </a:ext>
            </a:extLst>
          </p:cNvPr>
          <p:cNvSpPr>
            <a:spLocks noGrp="1"/>
          </p:cNvSpPr>
          <p:nvPr>
            <p:ph type="sldNum" sz="quarter" idx="5"/>
          </p:nvPr>
        </p:nvSpPr>
        <p:spPr/>
        <p:txBody>
          <a:bodyPr/>
          <a:lstStyle/>
          <a:p>
            <a:fld id="{C3FDC577-62FA-4F60-AD5B-292267E62441}" type="slidenum">
              <a:rPr lang="pt-BR" smtClean="0"/>
              <a:t>121</a:t>
            </a:fld>
            <a:endParaRPr lang="pt-BR"/>
          </a:p>
        </p:txBody>
      </p:sp>
    </p:spTree>
    <p:extLst>
      <p:ext uri="{BB962C8B-B14F-4D97-AF65-F5344CB8AC3E}">
        <p14:creationId xmlns:p14="http://schemas.microsoft.com/office/powerpoint/2010/main" val="676548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**Mensagem Chave:** A liderança eficaz é um fator crítico de sucesso para indivíduos e organizações.</a:t>
            </a:r>
            <a:r>
              <a:rPr lang="pt-BR" dirty="0"/>
              <a:t> </a:t>
            </a:r>
            <a:r>
              <a:rPr lang="pt-BR" sz="1200" kern="1200" dirty="0">
                <a:solidFill>
                  <a:schemeClr val="tx1"/>
                </a:solidFill>
                <a:effectLst/>
                <a:latin typeface="+mn-lt"/>
                <a:ea typeface="+mn-ea"/>
                <a:cs typeface="+mn-cs"/>
              </a:rPr>
              <a:t>**Conteúdo da Fala:**</a:t>
            </a:r>
            <a:r>
              <a:rPr lang="pt-BR" dirty="0"/>
              <a:t> </a:t>
            </a:r>
            <a:r>
              <a:rPr lang="pt-BR" sz="1200" kern="1200" dirty="0">
                <a:solidFill>
                  <a:schemeClr val="tx1"/>
                </a:solidFill>
                <a:effectLst/>
                <a:latin typeface="+mn-lt"/>
                <a:ea typeface="+mn-ea"/>
                <a:cs typeface="+mn-cs"/>
              </a:rPr>
              <a:t>"Em um cenário tão dinâmico, a liderança eficaz emerge como o grande diferencial. Para as organizações, ela se traduz em uma vantagem competitiva inestimável, impulsionando a inovação, a adaptabilidade e a resiliência. Para os indivíduos, a capacidade de liderar abre portas para o crescimento pessoal e profissional, permitindo que influenciem positivamente seus ambientes. Líderes que inspiram e engajam suas equipes não apenas alcançam melhores resultados, mas também criam ambientes de trabalho mais saudáveis e produtivos. O gráfico que vemos ilustra o impacto positivo da liderança eficaz em áreas como engajamento, produtividade, inovação e retenção. Como disse Ray Kroc, 'A qualidade de um líder é refletida nos padrões que ele estabelece para si mesmo.'"</a:t>
            </a:r>
            <a:r>
              <a:rPr lang="pt-BR" dirty="0"/>
              <a:t> </a:t>
            </a:r>
            <a:r>
              <a:rPr lang="pt-BR" sz="1200" kern="1200" dirty="0">
                <a:solidFill>
                  <a:schemeClr val="tx1"/>
                </a:solidFill>
                <a:effectLst/>
                <a:latin typeface="+mn-lt"/>
                <a:ea typeface="+mn-ea"/>
                <a:cs typeface="+mn-cs"/>
              </a:rPr>
              <a:t>**Transição para o próximo slide:** "Vamos ver alguns exemplos concretos de como a boa liderança fez a diferença."</a:t>
            </a:r>
            <a:endParaRPr lang="pt-BR" dirty="0"/>
          </a:p>
        </p:txBody>
      </p:sp>
      <p:sp>
        <p:nvSpPr>
          <p:cNvPr id="4" name="Espaço Reservado para Número de Slide 3"/>
          <p:cNvSpPr>
            <a:spLocks noGrp="1"/>
          </p:cNvSpPr>
          <p:nvPr>
            <p:ph type="sldNum" sz="quarter" idx="5"/>
          </p:nvPr>
        </p:nvSpPr>
        <p:spPr/>
        <p:txBody>
          <a:bodyPr/>
          <a:lstStyle/>
          <a:p>
            <a:fld id="{C3FDC577-62FA-4F60-AD5B-292267E62441}" type="slidenum">
              <a:rPr lang="pt-BR" smtClean="0"/>
              <a:t>13</a:t>
            </a:fld>
            <a:endParaRPr lang="pt-BR"/>
          </a:p>
        </p:txBody>
      </p:sp>
    </p:spTree>
    <p:extLst>
      <p:ext uri="{BB962C8B-B14F-4D97-AF65-F5344CB8AC3E}">
        <p14:creationId xmlns:p14="http://schemas.microsoft.com/office/powerpoint/2010/main" val="58960086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1CF5-19EB-112D-412F-E8175FEDE5B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674343A-927E-335E-040A-1007BD3268F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B84FC04-CDC0-D85F-8EE9-5B41B9F7A99D}"/>
              </a:ext>
            </a:extLst>
          </p:cNvPr>
          <p:cNvSpPr>
            <a:spLocks noGrp="1"/>
          </p:cNvSpPr>
          <p:nvPr>
            <p:ph type="body" idx="1"/>
          </p:nvPr>
        </p:nvSpPr>
        <p:spPr/>
        <p:txBody>
          <a:bodyPr/>
          <a:lstStyle/>
          <a:p>
            <a:r>
              <a:rPr lang="pt-BR" b="1" dirty="0">
                <a:effectLst/>
              </a:rPr>
              <a:t>A Importância Vital do Acompanhamento (45 segundos)</a:t>
            </a:r>
          </a:p>
          <a:p>
            <a:r>
              <a:rPr lang="pt-BR" dirty="0">
                <a:effectLst/>
              </a:rPr>
              <a:t>[Posicionar-se próximo à audiência, tom mais conversacional]</a:t>
            </a:r>
            <a:endParaRPr lang="pt-BR" dirty="0"/>
          </a:p>
          <a:p>
            <a:r>
              <a:rPr lang="pt-BR" dirty="0">
                <a:effectLst/>
              </a:rPr>
              <a:t>"Aqui está uma estatística que deveria nos preocupar: estudos mostram que 70% dos planos de desenvolvimento nunca são revisados após serem criados. Eles são escritos, arquivados, e esquecidos. O resultado? Zero impacto no desenvolvimento real."</a:t>
            </a:r>
            <a:endParaRPr lang="pt-BR" dirty="0"/>
          </a:p>
          <a:p>
            <a:r>
              <a:rPr lang="pt-BR" dirty="0">
                <a:effectLst/>
              </a:rPr>
              <a:t>[Pausa para reflexão]</a:t>
            </a:r>
            <a:endParaRPr lang="pt-BR" dirty="0"/>
          </a:p>
          <a:p>
            <a:r>
              <a:rPr lang="pt-BR" dirty="0">
                <a:effectLst/>
              </a:rPr>
              <a:t>"O acompanhamento e revisão não são apenas '</a:t>
            </a:r>
            <a:r>
              <a:rPr lang="pt-BR" dirty="0" err="1">
                <a:effectLst/>
              </a:rPr>
              <a:t>nice</a:t>
            </a:r>
            <a:r>
              <a:rPr lang="pt-BR" dirty="0">
                <a:effectLst/>
              </a:rPr>
              <a:t> </a:t>
            </a:r>
            <a:r>
              <a:rPr lang="pt-BR" dirty="0" err="1">
                <a:effectLst/>
              </a:rPr>
              <a:t>to</a:t>
            </a:r>
            <a:r>
              <a:rPr lang="pt-BR" dirty="0">
                <a:effectLst/>
              </a:rPr>
              <a:t> </a:t>
            </a:r>
            <a:r>
              <a:rPr lang="pt-BR" dirty="0" err="1">
                <a:effectLst/>
              </a:rPr>
              <a:t>have</a:t>
            </a:r>
            <a:r>
              <a:rPr lang="pt-BR" dirty="0">
                <a:effectLst/>
              </a:rPr>
              <a:t>' - eles são o que transforma intenções em resultados. Eles são o que mantém o PDI-L vivo e eficaz."</a:t>
            </a:r>
            <a:endParaRPr lang="pt-BR" dirty="0"/>
          </a:p>
          <a:p>
            <a:r>
              <a:rPr lang="pt-BR" b="1" dirty="0">
                <a:effectLst/>
              </a:rPr>
              <a:t>Estrutura de Frequências (45 segundos)</a:t>
            </a:r>
          </a:p>
          <a:p>
            <a:r>
              <a:rPr lang="pt-BR" dirty="0">
                <a:effectLst/>
              </a:rPr>
              <a:t>[Apontar para cada nível de revisão]</a:t>
            </a:r>
            <a:endParaRPr lang="pt-BR" dirty="0"/>
          </a:p>
          <a:p>
            <a:r>
              <a:rPr lang="pt-BR" dirty="0">
                <a:effectLst/>
              </a:rPr>
              <a:t>"Uma estrutura eficaz de acompanhamento opera em múltiplas frequências. Autoavaliação semanal ou quinzenal mantém consciência contínua sobre progresso. São apenas 15-30 minutos para revisar a semana, identificar sucessos e desafios, e planejar a próxima semana."</a:t>
            </a:r>
            <a:endParaRPr lang="pt-BR" dirty="0"/>
          </a:p>
          <a:p>
            <a:r>
              <a:rPr lang="pt-BR" dirty="0">
                <a:effectLst/>
              </a:rPr>
              <a:t>[Transição para revisões mensais]</a:t>
            </a:r>
            <a:endParaRPr lang="pt-BR" dirty="0"/>
          </a:p>
          <a:p>
            <a:r>
              <a:rPr lang="pt-BR" dirty="0">
                <a:effectLst/>
              </a:rPr>
              <a:t>"Revisões mensais com gestores ou mentores fornecem perspectiva externa valiosa. Estas não são relatórios de status, mas conversas genuínas de desenvolvimento onde você pode buscar orientação sobre desafios específicos."</a:t>
            </a:r>
            <a:endParaRPr lang="pt-BR" dirty="0"/>
          </a:p>
          <a:p>
            <a:r>
              <a:rPr lang="pt-BR" b="1" dirty="0">
                <a:effectLst/>
              </a:rPr>
              <a:t>Avaliações Formais (30 segundos)</a:t>
            </a:r>
          </a:p>
          <a:p>
            <a:r>
              <a:rPr lang="pt-BR" dirty="0">
                <a:effectLst/>
              </a:rPr>
              <a:t>[Indicar a importância das revisões trimestrais]</a:t>
            </a:r>
            <a:endParaRPr lang="pt-BR" dirty="0"/>
          </a:p>
          <a:p>
            <a:r>
              <a:rPr lang="pt-BR" dirty="0">
                <a:effectLst/>
              </a:rPr>
              <a:t>"Avaliações trimestrais e semestrais são onde fazemos ajustes mais significativos. Aqui analisamos o que está funcionando, o que não está, e fazemos os ajustes necessários no plano. Lembrem-se: flexibilidade é força, não fraqueza."</a:t>
            </a:r>
            <a:endParaRPr lang="pt-BR" dirty="0"/>
          </a:p>
          <a:p>
            <a:r>
              <a:rPr lang="pt-BR" b="1" dirty="0">
                <a:effectLst/>
              </a:rPr>
              <a:t>Estratégias de Feedback (45 segundos)</a:t>
            </a:r>
          </a:p>
          <a:p>
            <a:r>
              <a:rPr lang="pt-BR" dirty="0">
                <a:effectLst/>
              </a:rPr>
              <a:t>[Usar tom mais direto e prático]</a:t>
            </a:r>
            <a:endParaRPr lang="pt-BR" dirty="0"/>
          </a:p>
          <a:p>
            <a:r>
              <a:rPr lang="pt-BR" dirty="0">
                <a:effectLst/>
              </a:rPr>
              <a:t>"Agora, sobre buscar feedback eficaz - e aqui está onde muitos líderes falham. Eles fazem perguntas vagas como 'Como estou indo?' e recebem respostas vagas que não ajudam em nada."</a:t>
            </a:r>
            <a:endParaRPr lang="pt-BR" dirty="0"/>
          </a:p>
          <a:p>
            <a:r>
              <a:rPr lang="pt-BR" dirty="0">
                <a:effectLst/>
              </a:rPr>
              <a:t>[Dar exemplos específicos]</a:t>
            </a:r>
            <a:endParaRPr lang="pt-BR" dirty="0"/>
          </a:p>
          <a:p>
            <a:r>
              <a:rPr lang="pt-BR" dirty="0">
                <a:effectLst/>
              </a:rPr>
              <a:t>"Sejam específicos: 'Como posso melhorar minha comunicação durante reuniões para garantir que todos se sintam ouvidos?' Sejam proativos: não esperem que o feedback venha até vocês. E busquem perspectivas diversas - superiores, pares, subordinados, cada um oferece insights únicos."</a:t>
            </a:r>
            <a:endParaRPr lang="pt-BR" dirty="0"/>
          </a:p>
          <a:p>
            <a:r>
              <a:rPr lang="pt-BR" b="1" dirty="0">
                <a:effectLst/>
              </a:rPr>
              <a:t>Integração e Ajustes (30 segundos)</a:t>
            </a:r>
          </a:p>
          <a:p>
            <a:r>
              <a:rPr lang="pt-BR" dirty="0">
                <a:effectLst/>
              </a:rPr>
              <a:t>[Finalizar com orientação prática]</a:t>
            </a:r>
            <a:endParaRPr lang="pt-BR" dirty="0"/>
          </a:p>
          <a:p>
            <a:r>
              <a:rPr lang="pt-BR" dirty="0">
                <a:effectLst/>
              </a:rPr>
              <a:t>"E finalmente, processem o feedback eficazmente. Procurem padrões em múltiplas fontes, priorizem ações baseadas em impacto potencial, e criem planos de ação específicos. O feedback só tem valor quando é transformado em ação."</a:t>
            </a:r>
            <a:endParaRPr lang="pt-BR" dirty="0"/>
          </a:p>
          <a:p>
            <a:r>
              <a:rPr lang="pt-BR" dirty="0">
                <a:effectLst/>
              </a:rPr>
              <a:t>[Transição final energética]</a:t>
            </a:r>
            <a:endParaRPr lang="pt-BR" dirty="0"/>
          </a:p>
          <a:p>
            <a:r>
              <a:rPr lang="pt-BR" dirty="0">
                <a:effectLst/>
              </a:rPr>
              <a:t>"Isso nos leva à nossa conclusão - por que o PDI-L é verdadeiramente uma ferramenta transformadora."</a:t>
            </a:r>
            <a:endParaRPr lang="pt-BR" dirty="0"/>
          </a:p>
          <a:p>
            <a:endParaRPr lang="pt-BR" dirty="0"/>
          </a:p>
        </p:txBody>
      </p:sp>
      <p:sp>
        <p:nvSpPr>
          <p:cNvPr id="4" name="Espaço Reservado para Número de Slide 3">
            <a:extLst>
              <a:ext uri="{FF2B5EF4-FFF2-40B4-BE49-F238E27FC236}">
                <a16:creationId xmlns:a16="http://schemas.microsoft.com/office/drawing/2014/main" id="{DEDF0CBD-4776-E4B1-BFA8-A715BB7A485B}"/>
              </a:ext>
            </a:extLst>
          </p:cNvPr>
          <p:cNvSpPr>
            <a:spLocks noGrp="1"/>
          </p:cNvSpPr>
          <p:nvPr>
            <p:ph type="sldNum" sz="quarter" idx="5"/>
          </p:nvPr>
        </p:nvSpPr>
        <p:spPr/>
        <p:txBody>
          <a:bodyPr/>
          <a:lstStyle/>
          <a:p>
            <a:fld id="{C3FDC577-62FA-4F60-AD5B-292267E62441}" type="slidenum">
              <a:rPr lang="pt-BR" smtClean="0"/>
              <a:t>122</a:t>
            </a:fld>
            <a:endParaRPr lang="pt-BR"/>
          </a:p>
        </p:txBody>
      </p:sp>
    </p:spTree>
    <p:extLst>
      <p:ext uri="{BB962C8B-B14F-4D97-AF65-F5344CB8AC3E}">
        <p14:creationId xmlns:p14="http://schemas.microsoft.com/office/powerpoint/2010/main" val="101659394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91543-C6CD-A7BB-8288-02CD8FDC114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8934D1F-1819-9EB2-BBB7-2CC320362D8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8EE4F81-2D3E-BDB1-3B83-FF8CFA9C8FF0}"/>
              </a:ext>
            </a:extLst>
          </p:cNvPr>
          <p:cNvSpPr>
            <a:spLocks noGrp="1"/>
          </p:cNvSpPr>
          <p:nvPr>
            <p:ph type="body" idx="1"/>
          </p:nvPr>
        </p:nvSpPr>
        <p:spPr/>
        <p:txBody>
          <a:bodyPr/>
          <a:lstStyle/>
          <a:p>
            <a:r>
              <a:rPr lang="pt-BR" b="1" dirty="0">
                <a:effectLst/>
              </a:rPr>
              <a:t>Síntese Transformadora (45 segundos)</a:t>
            </a:r>
          </a:p>
          <a:p>
            <a:r>
              <a:rPr lang="pt-BR" dirty="0">
                <a:effectLst/>
              </a:rPr>
              <a:t>[Posicionar-se centralmente, tom inspirador]</a:t>
            </a:r>
            <a:endParaRPr lang="pt-BR" dirty="0"/>
          </a:p>
          <a:p>
            <a:r>
              <a:rPr lang="pt-BR" dirty="0">
                <a:effectLst/>
              </a:rPr>
              <a:t>"Chegamos ao final de nossa jornada, mas na verdade, este é apenas o começo. O PDI-L não é apenas mais uma ferramenta de desenvolvimento - é uma mudança fundamental na forma como pensamos sobre crescimento de liderança."</a:t>
            </a:r>
            <a:endParaRPr lang="pt-BR" dirty="0"/>
          </a:p>
          <a:p>
            <a:r>
              <a:rPr lang="pt-BR" dirty="0">
                <a:effectLst/>
              </a:rPr>
              <a:t>[Usar gestos para enfatizar]</a:t>
            </a:r>
            <a:endParaRPr lang="pt-BR" dirty="0"/>
          </a:p>
          <a:p>
            <a:r>
              <a:rPr lang="pt-BR" dirty="0">
                <a:effectLst/>
              </a:rPr>
              <a:t>"Quando chamamos o PDI-L de 'ferramenta viva', não é apenas uma metáfora bonita. É uma verdade fundamental. Assim como organismos vivos, o PDI-L evolui, adapta-se, responde ao seu ambiente, e cresce ao longo do tempo."</a:t>
            </a:r>
            <a:endParaRPr lang="pt-BR" dirty="0"/>
          </a:p>
          <a:p>
            <a:r>
              <a:rPr lang="pt-BR" b="1" dirty="0">
                <a:effectLst/>
              </a:rPr>
              <a:t>Benefícios Integrados (45 segundos)</a:t>
            </a:r>
          </a:p>
          <a:p>
            <a:r>
              <a:rPr lang="pt-BR" dirty="0">
                <a:effectLst/>
              </a:rPr>
              <a:t>[Apontar para os benefícios no slide]</a:t>
            </a:r>
            <a:endParaRPr lang="pt-BR" dirty="0"/>
          </a:p>
          <a:p>
            <a:r>
              <a:rPr lang="pt-BR" dirty="0">
                <a:effectLst/>
              </a:rPr>
              <a:t>"Os benefícios não são apenas aditivos - eles são sinérgicos. Clareza e foco eliminam a dispersão de esforços. Responsabilidade cria propriedade sobre seu próprio desenvolvimento. E juntos, eles aceleram sua carreira de forma mensurável."</a:t>
            </a:r>
            <a:endParaRPr lang="pt-BR" dirty="0"/>
          </a:p>
          <a:p>
            <a:r>
              <a:rPr lang="pt-BR" dirty="0">
                <a:effectLst/>
              </a:rPr>
              <a:t>[Olhar diretamente para diferentes seções da audiência]</a:t>
            </a:r>
            <a:endParaRPr lang="pt-BR" dirty="0"/>
          </a:p>
          <a:p>
            <a:r>
              <a:rPr lang="pt-BR" dirty="0">
                <a:effectLst/>
              </a:rPr>
              <a:t>"Mas o impacto vai além do individual. Quando múltiplos líderes em uma organização utilizam </a:t>
            </a:r>
            <a:r>
              <a:rPr lang="pt-BR" dirty="0" err="1">
                <a:effectLst/>
              </a:rPr>
              <a:t>PDI-Ls</a:t>
            </a:r>
            <a:r>
              <a:rPr lang="pt-BR" dirty="0">
                <a:effectLst/>
              </a:rPr>
              <a:t> eficazmente, isso transforma culturas organizacionais inteiras, cria pipelines robustos de liderança, e melhora resultados de negócio."</a:t>
            </a:r>
            <a:endParaRPr lang="pt-BR" dirty="0"/>
          </a:p>
          <a:p>
            <a:r>
              <a:rPr lang="pt-BR" b="1" dirty="0">
                <a:effectLst/>
              </a:rPr>
              <a:t>Chamada à Ação Urgente (45 segundos)</a:t>
            </a:r>
          </a:p>
          <a:p>
            <a:r>
              <a:rPr lang="pt-BR" dirty="0">
                <a:effectLst/>
              </a:rPr>
              <a:t>[Tom mais direto e motivacional]</a:t>
            </a:r>
            <a:endParaRPr lang="pt-BR" dirty="0"/>
          </a:p>
          <a:p>
            <a:r>
              <a:rPr lang="pt-BR" dirty="0">
                <a:effectLst/>
              </a:rPr>
              <a:t>"Aqui está minha chamada à ação para vocês: não esperem pelo momento perfeito. Não esperem ter todas as respostas. Não esperem que alguém mais tome a iniciativa por vocês."</a:t>
            </a:r>
            <a:endParaRPr lang="pt-BR" dirty="0"/>
          </a:p>
          <a:p>
            <a:r>
              <a:rPr lang="pt-BR" dirty="0">
                <a:effectLst/>
              </a:rPr>
              <a:t>[Pausa dramática]</a:t>
            </a:r>
            <a:endParaRPr lang="pt-BR" dirty="0"/>
          </a:p>
          <a:p>
            <a:r>
              <a:rPr lang="pt-BR" dirty="0">
                <a:effectLst/>
              </a:rPr>
              <a:t>"Comecem hoje. Comecem onde vocês estão. Comecem com o que vocês têm."</a:t>
            </a:r>
            <a:endParaRPr lang="pt-BR" dirty="0"/>
          </a:p>
          <a:p>
            <a:r>
              <a:rPr lang="pt-BR" dirty="0">
                <a:effectLst/>
              </a:rPr>
              <a:t>[Usar gestos para enfatizar cada ponto]</a:t>
            </a:r>
            <a:endParaRPr lang="pt-BR" dirty="0"/>
          </a:p>
          <a:p>
            <a:r>
              <a:rPr lang="pt-BR" dirty="0">
                <a:effectLst/>
              </a:rPr>
              <a:t>"Identifiquem uma competência de liderança que vocês querem desenvolver. Estabeleçam um objetivo SMART para essa competência. Escolham uma ação específica que vocês podem tomar esta semana. E comecem."</a:t>
            </a:r>
            <a:endParaRPr lang="pt-BR" dirty="0"/>
          </a:p>
          <a:p>
            <a:r>
              <a:rPr lang="pt-BR" b="1" dirty="0">
                <a:effectLst/>
              </a:rPr>
              <a:t>Reflexão Final Inspiradora (45 segundos)</a:t>
            </a:r>
          </a:p>
          <a:p>
            <a:r>
              <a:rPr lang="pt-BR" dirty="0">
                <a:effectLst/>
              </a:rPr>
              <a:t>[Tom mais reflexivo e inspirador]</a:t>
            </a:r>
            <a:endParaRPr lang="pt-BR" dirty="0"/>
          </a:p>
          <a:p>
            <a:r>
              <a:rPr lang="pt-BR" dirty="0">
                <a:effectLst/>
              </a:rPr>
              <a:t>"Lembrem-se: liderança não é sobre posição ou título. É sobre impacto. É sobre a capacidade de influenciar positivamente outros, de criar valor que transcende suas contribuições diretas, de desenvolver pessoas, e de contribuir para soluções de desafios complexos."</a:t>
            </a:r>
            <a:endParaRPr lang="pt-BR" dirty="0"/>
          </a:p>
          <a:p>
            <a:r>
              <a:rPr lang="pt-BR" dirty="0">
                <a:effectLst/>
              </a:rPr>
              <a:t>[Pausa final]</a:t>
            </a:r>
            <a:endParaRPr lang="pt-BR" dirty="0"/>
          </a:p>
          <a:p>
            <a:r>
              <a:rPr lang="pt-BR" dirty="0">
                <a:effectLst/>
              </a:rPr>
              <a:t>"O PDI-L é seu veículo para essa jornada de impacto. É sua bússola para navegar não apenas sua própria carreira, mas para liderar outros em direção a um futuro melhor."</a:t>
            </a:r>
            <a:endParaRPr lang="pt-BR" dirty="0"/>
          </a:p>
          <a:p>
            <a:r>
              <a:rPr lang="pt-BR" dirty="0">
                <a:effectLst/>
              </a:rPr>
              <a:t>[Finalização confiante]</a:t>
            </a:r>
            <a:endParaRPr lang="pt-BR" dirty="0"/>
          </a:p>
          <a:p>
            <a:r>
              <a:rPr lang="pt-BR" dirty="0">
                <a:effectLst/>
              </a:rPr>
              <a:t>"A pergunta não é se vocês têm potencial para ser líderes transformadores. A pergunta é: quando vocês vão começar a desenvolver esse potencial sistematicamente? O momento é agora. A ferramenta está em suas mãos. A jornada começa hoje."</a:t>
            </a:r>
            <a:endParaRPr lang="pt-BR" dirty="0"/>
          </a:p>
          <a:p>
            <a:endParaRPr lang="pt-BR" dirty="0"/>
          </a:p>
        </p:txBody>
      </p:sp>
      <p:sp>
        <p:nvSpPr>
          <p:cNvPr id="4" name="Espaço Reservado para Número de Slide 3">
            <a:extLst>
              <a:ext uri="{FF2B5EF4-FFF2-40B4-BE49-F238E27FC236}">
                <a16:creationId xmlns:a16="http://schemas.microsoft.com/office/drawing/2014/main" id="{7271072E-35B8-E586-BE6B-59358FED464E}"/>
              </a:ext>
            </a:extLst>
          </p:cNvPr>
          <p:cNvSpPr>
            <a:spLocks noGrp="1"/>
          </p:cNvSpPr>
          <p:nvPr>
            <p:ph type="sldNum" sz="quarter" idx="5"/>
          </p:nvPr>
        </p:nvSpPr>
        <p:spPr/>
        <p:txBody>
          <a:bodyPr/>
          <a:lstStyle/>
          <a:p>
            <a:fld id="{C3FDC577-62FA-4F60-AD5B-292267E62441}" type="slidenum">
              <a:rPr lang="pt-BR" smtClean="0"/>
              <a:t>123</a:t>
            </a:fld>
            <a:endParaRPr lang="pt-BR"/>
          </a:p>
        </p:txBody>
      </p:sp>
    </p:spTree>
    <p:extLst>
      <p:ext uri="{BB962C8B-B14F-4D97-AF65-F5344CB8AC3E}">
        <p14:creationId xmlns:p14="http://schemas.microsoft.com/office/powerpoint/2010/main" val="333689827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62206BD9-6274-92F0-92C6-FEAC82DB1FF0}"/>
            </a:ext>
          </a:extLst>
        </p:cNvPr>
        <p:cNvGrpSpPr/>
        <p:nvPr/>
      </p:nvGrpSpPr>
      <p:grpSpPr>
        <a:xfrm>
          <a:off x="0" y="0"/>
          <a:ext cx="0" cy="0"/>
          <a:chOff x="0" y="0"/>
          <a:chExt cx="0" cy="0"/>
        </a:xfrm>
      </p:grpSpPr>
      <p:sp>
        <p:nvSpPr>
          <p:cNvPr id="219" name="Google Shape;219;g25a636c3702_0_110:notes">
            <a:extLst>
              <a:ext uri="{FF2B5EF4-FFF2-40B4-BE49-F238E27FC236}">
                <a16:creationId xmlns:a16="http://schemas.microsoft.com/office/drawing/2014/main" id="{1AA8A69F-9133-B7E1-9E0C-9DF77B35EC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a636c3702_0_110:notes">
            <a:extLst>
              <a:ext uri="{FF2B5EF4-FFF2-40B4-BE49-F238E27FC236}">
                <a16:creationId xmlns:a16="http://schemas.microsoft.com/office/drawing/2014/main" id="{2284C791-F67C-9843-3C20-D1267A4262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b="1" dirty="0">
                <a:effectLst/>
              </a:rPr>
              <a:t>Abertura Energética (30 segundos)</a:t>
            </a:r>
          </a:p>
          <a:p>
            <a:r>
              <a:rPr lang="pt-BR" dirty="0">
                <a:effectLst/>
              </a:rPr>
              <a:t>[Posicionar-se no centro, fazer contato visual com a audiência]</a:t>
            </a:r>
            <a:endParaRPr lang="pt-BR" dirty="0"/>
          </a:p>
          <a:p>
            <a:r>
              <a:rPr lang="pt-BR" dirty="0">
                <a:effectLst/>
              </a:rPr>
              <a:t>"Bom [período do dia], pessoal! Quem aqui já teve a experiência de saber exatamente o que precisa fazer para crescer profissionalmente, mas na hora de colocar no papel, travou completamente?"</a:t>
            </a:r>
            <a:endParaRPr lang="pt-BR" dirty="0"/>
          </a:p>
          <a:p>
            <a:r>
              <a:rPr lang="pt-BR" dirty="0">
                <a:effectLst/>
              </a:rPr>
              <a:t>[Pausa para observar reações da audiência]</a:t>
            </a:r>
            <a:endParaRPr lang="pt-BR" dirty="0"/>
          </a:p>
          <a:p>
            <a:r>
              <a:rPr lang="pt-BR" dirty="0">
                <a:effectLst/>
              </a:rPr>
              <a:t>"Imagino que muitos de vocês já passaram por isso. É exatamente por isso que estamos aqui hoje!"</a:t>
            </a:r>
            <a:endParaRPr lang="pt-BR" dirty="0"/>
          </a:p>
          <a:p>
            <a:r>
              <a:rPr lang="pt-BR" b="1" dirty="0">
                <a:effectLst/>
              </a:rPr>
              <a:t>Apresentação do Objetivo (45 segundos)</a:t>
            </a:r>
          </a:p>
          <a:p>
            <a:r>
              <a:rPr lang="pt-BR" dirty="0">
                <a:effectLst/>
              </a:rPr>
              <a:t>[Transição para o slide, apontar para a imagem]</a:t>
            </a:r>
            <a:endParaRPr lang="pt-BR" dirty="0"/>
          </a:p>
          <a:p>
            <a:r>
              <a:rPr lang="pt-BR" dirty="0">
                <a:effectLst/>
              </a:rPr>
              <a:t>"Hoje não vamos apenas falar sobre PDI-L - vamos construir um! Este é um exercício 100% prático, onde vocês vão sair daqui com um rascunho real do seu Plano de Desenvolvimento Individual de Liderança."</a:t>
            </a:r>
            <a:endParaRPr lang="pt-BR" dirty="0"/>
          </a:p>
          <a:p>
            <a:r>
              <a:rPr lang="pt-BR" dirty="0">
                <a:effectLst/>
              </a:rPr>
              <a:t>[Gesticular em direção à audiência]</a:t>
            </a:r>
            <a:endParaRPr lang="pt-BR" dirty="0"/>
          </a:p>
          <a:p>
            <a:r>
              <a:rPr lang="pt-BR" dirty="0">
                <a:effectLst/>
              </a:rPr>
              <a:t>"Não se preocupem em ter tudo perfeito. O objetivo é quebrar a inércia e dar o primeiro passo concreto na direção do seu desenvolvimento como líderes."</a:t>
            </a:r>
            <a:endParaRPr lang="pt-BR" dirty="0"/>
          </a:p>
          <a:p>
            <a:r>
              <a:rPr lang="pt-BR" b="1" dirty="0">
                <a:effectLst/>
              </a:rPr>
              <a:t>Contextualização da Importância (45 segundos)</a:t>
            </a:r>
          </a:p>
          <a:p>
            <a:r>
              <a:rPr lang="pt-BR" dirty="0">
                <a:effectLst/>
              </a:rPr>
              <a:t>[Mover-se ligeiramente, criar proximidade]</a:t>
            </a:r>
            <a:endParaRPr lang="pt-BR" dirty="0"/>
          </a:p>
          <a:p>
            <a:r>
              <a:rPr lang="pt-BR" dirty="0">
                <a:effectLst/>
              </a:rPr>
              <a:t>"Vocês sabem qual é a diferença entre líderes que crescem rapidamente e aqueles que ficam estagnados? Os que crescem têm um plano. Não um plano vago na cabeça, mas um plano escrito, com objetivos claros e ações específicas."</a:t>
            </a:r>
            <a:endParaRPr lang="pt-BR" dirty="0"/>
          </a:p>
          <a:p>
            <a:r>
              <a:rPr lang="pt-BR" dirty="0">
                <a:effectLst/>
              </a:rPr>
              <a:t>[Pausa para impacto]</a:t>
            </a:r>
            <a:endParaRPr lang="pt-BR" dirty="0"/>
          </a:p>
          <a:p>
            <a:r>
              <a:rPr lang="pt-BR" dirty="0">
                <a:effectLst/>
              </a:rPr>
              <a:t>"E é exatamente isso que vamos criar juntos nos próximos minutos. Vamos transformar suas aspirações de liderança em um plano de ação concreto."</a:t>
            </a:r>
            <a:endParaRPr lang="pt-BR" dirty="0"/>
          </a:p>
          <a:p>
            <a:r>
              <a:rPr lang="pt-BR" dirty="0">
                <a:effectLst/>
              </a:rPr>
              <a:t>[Transição confiante para o próximo slide]</a:t>
            </a:r>
            <a:endParaRPr lang="pt-BR" dirty="0"/>
          </a:p>
          <a:p>
            <a:r>
              <a:rPr lang="pt-BR" dirty="0">
                <a:effectLst/>
              </a:rPr>
              <a:t>"Mas antes de começarmos a construir, vamos fazer uma revisão rápida dos conceitos essenciais."</a:t>
            </a:r>
            <a:endParaRPr lang="pt-BR" dirty="0"/>
          </a:p>
          <a:p>
            <a:pPr lvl="0"/>
            <a:endParaRPr dirty="0"/>
          </a:p>
        </p:txBody>
      </p:sp>
    </p:spTree>
    <p:extLst>
      <p:ext uri="{BB962C8B-B14F-4D97-AF65-F5344CB8AC3E}">
        <p14:creationId xmlns:p14="http://schemas.microsoft.com/office/powerpoint/2010/main" val="149022568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11FB0-9EEF-1CE5-AB35-733A890C5F3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E64184A-56A6-4E95-685F-1DDB96956C7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FC52B3D-C02D-C5F9-0A5D-3A4BE10BA537}"/>
              </a:ext>
            </a:extLst>
          </p:cNvPr>
          <p:cNvSpPr>
            <a:spLocks noGrp="1"/>
          </p:cNvSpPr>
          <p:nvPr>
            <p:ph type="body" idx="1"/>
          </p:nvPr>
        </p:nvSpPr>
        <p:spPr/>
        <p:txBody>
          <a:bodyPr/>
          <a:lstStyle/>
          <a:p>
            <a:r>
              <a:rPr lang="pt-BR" b="1" dirty="0">
                <a:effectLst/>
              </a:rPr>
              <a:t>Recapitulação Estratégica (30 segundos)</a:t>
            </a:r>
          </a:p>
          <a:p>
            <a:r>
              <a:rPr lang="pt-BR" dirty="0">
                <a:effectLst/>
              </a:rPr>
              <a:t>[Posicionar-se próximo ao slide, usar gestos para indicar os elementos]</a:t>
            </a:r>
            <a:endParaRPr lang="pt-BR" dirty="0"/>
          </a:p>
          <a:p>
            <a:r>
              <a:rPr lang="pt-BR" dirty="0">
                <a:effectLst/>
              </a:rPr>
              <a:t>"Vamos relembrar rapidamente os pilares de um PDI-L eficaz. Não é apenas um plano de desenvolvimento comum - é uma ferramenta estratégica focada especificamente nas competências de liderança."</a:t>
            </a:r>
            <a:endParaRPr lang="pt-BR" dirty="0"/>
          </a:p>
          <a:p>
            <a:r>
              <a:rPr lang="pt-BR" b="1" dirty="0">
                <a:effectLst/>
              </a:rPr>
              <a:t>Componentes Essenciais (45 segundos)</a:t>
            </a:r>
          </a:p>
          <a:p>
            <a:r>
              <a:rPr lang="pt-BR" dirty="0">
                <a:effectLst/>
              </a:rPr>
              <a:t>[Apontar para cada componente conforme menciona]</a:t>
            </a:r>
            <a:endParaRPr lang="pt-BR" dirty="0"/>
          </a:p>
          <a:p>
            <a:r>
              <a:rPr lang="pt-BR" dirty="0">
                <a:effectLst/>
              </a:rPr>
              <a:t>"Um PDI-L tem quatro componentes essenciais: objetivos SMART que definem o que você quer alcançar, ações de desenvolvimento diversificadas que mostram como você vai chegar lá, prazos e métricas claras para medir o progresso, e um sistema de acompanhamento regular."</a:t>
            </a:r>
            <a:endParaRPr lang="pt-BR" dirty="0"/>
          </a:p>
          <a:p>
            <a:r>
              <a:rPr lang="pt-BR" dirty="0">
                <a:effectLst/>
              </a:rPr>
              <a:t>[Enfatizar com gestos]</a:t>
            </a:r>
            <a:endParaRPr lang="pt-BR" dirty="0"/>
          </a:p>
          <a:p>
            <a:r>
              <a:rPr lang="pt-BR" dirty="0">
                <a:effectLst/>
              </a:rPr>
              <a:t>"A metodologia SMART é fundamental - Específico, Mensurável, Atingível, Relevante e Temporal. É isso que transforma sonhos vagos em metas concretas."</a:t>
            </a:r>
            <a:endParaRPr lang="pt-BR" dirty="0"/>
          </a:p>
          <a:p>
            <a:r>
              <a:rPr lang="pt-BR" b="1" dirty="0">
                <a:effectLst/>
              </a:rPr>
              <a:t>Transição Prática (15 segundos)</a:t>
            </a:r>
          </a:p>
          <a:p>
            <a:r>
              <a:rPr lang="pt-BR" dirty="0">
                <a:effectLst/>
              </a:rPr>
              <a:t>[Transição energética]</a:t>
            </a:r>
            <a:endParaRPr lang="pt-BR" dirty="0"/>
          </a:p>
          <a:p>
            <a:r>
              <a:rPr lang="pt-BR" dirty="0">
                <a:effectLst/>
              </a:rPr>
              <a:t>"Agora que relembramos os conceitos, vamos ao que interessa: construir o seu PDI-L. E começamos pelo ponto mais importante - conhecer a si mesmo."</a:t>
            </a:r>
            <a:endParaRPr lang="pt-BR" dirty="0"/>
          </a:p>
          <a:p>
            <a:endParaRPr lang="pt-BR" dirty="0"/>
          </a:p>
        </p:txBody>
      </p:sp>
      <p:sp>
        <p:nvSpPr>
          <p:cNvPr id="4" name="Espaço Reservado para Número de Slide 3">
            <a:extLst>
              <a:ext uri="{FF2B5EF4-FFF2-40B4-BE49-F238E27FC236}">
                <a16:creationId xmlns:a16="http://schemas.microsoft.com/office/drawing/2014/main" id="{85C0C28A-8CFD-0C27-87B5-6E9E546CCDCC}"/>
              </a:ext>
            </a:extLst>
          </p:cNvPr>
          <p:cNvSpPr>
            <a:spLocks noGrp="1"/>
          </p:cNvSpPr>
          <p:nvPr>
            <p:ph type="sldNum" sz="quarter" idx="5"/>
          </p:nvPr>
        </p:nvSpPr>
        <p:spPr/>
        <p:txBody>
          <a:bodyPr/>
          <a:lstStyle/>
          <a:p>
            <a:fld id="{C3FDC577-62FA-4F60-AD5B-292267E62441}" type="slidenum">
              <a:rPr lang="pt-BR" smtClean="0"/>
              <a:t>125</a:t>
            </a:fld>
            <a:endParaRPr lang="pt-BR"/>
          </a:p>
        </p:txBody>
      </p:sp>
    </p:spTree>
    <p:extLst>
      <p:ext uri="{BB962C8B-B14F-4D97-AF65-F5344CB8AC3E}">
        <p14:creationId xmlns:p14="http://schemas.microsoft.com/office/powerpoint/2010/main" val="320092396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DFD2C-098C-0D21-6259-1CF0CC2BD46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EDD68E0-3D9D-C22A-494E-B67E4CDA0A3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55FDBCF-382E-0B3D-BE74-5562906782A5}"/>
              </a:ext>
            </a:extLst>
          </p:cNvPr>
          <p:cNvSpPr>
            <a:spLocks noGrp="1"/>
          </p:cNvSpPr>
          <p:nvPr>
            <p:ph type="body" idx="1"/>
          </p:nvPr>
        </p:nvSpPr>
        <p:spPr/>
        <p:txBody>
          <a:bodyPr/>
          <a:lstStyle/>
          <a:p>
            <a:r>
              <a:rPr lang="pt-BR" b="1" dirty="0">
                <a:effectLst/>
              </a:rPr>
              <a:t>Introdução da Autoavaliação (30 segundos)</a:t>
            </a:r>
          </a:p>
          <a:p>
            <a:r>
              <a:rPr lang="pt-BR" dirty="0">
                <a:effectLst/>
              </a:rPr>
              <a:t>[Posicionar-se centralmente, tom mais conversacional]</a:t>
            </a:r>
            <a:endParaRPr lang="pt-BR" dirty="0"/>
          </a:p>
          <a:p>
            <a:r>
              <a:rPr lang="pt-BR" dirty="0">
                <a:effectLst/>
              </a:rPr>
              <a:t>"Todo desenvolvimento eficaz começa com autoconhecimento. Antes de definir onde queremos chegar, precisamos ser honestos sobre onde estamos hoje."</a:t>
            </a:r>
            <a:endParaRPr lang="pt-BR" dirty="0"/>
          </a:p>
          <a:p>
            <a:r>
              <a:rPr lang="pt-BR" dirty="0">
                <a:effectLst/>
              </a:rPr>
              <a:t>[Pausa para reflexão]</a:t>
            </a:r>
            <a:endParaRPr lang="pt-BR" dirty="0"/>
          </a:p>
          <a:p>
            <a:r>
              <a:rPr lang="pt-BR" dirty="0">
                <a:effectLst/>
              </a:rPr>
              <a:t>"Vou fazer algumas perguntas e quero que vocês reflitam internamente. Não precisam compartilhar as respostas, mas sejam honestos consigo mesmos."</a:t>
            </a:r>
            <a:endParaRPr lang="pt-BR" dirty="0"/>
          </a:p>
          <a:p>
            <a:r>
              <a:rPr lang="pt-BR" b="1" dirty="0">
                <a:effectLst/>
              </a:rPr>
              <a:t>Onde Você Está Hoje? (45 segundos)</a:t>
            </a:r>
          </a:p>
          <a:p>
            <a:r>
              <a:rPr lang="pt-BR" dirty="0">
                <a:effectLst/>
              </a:rPr>
              <a:t>[Apontar para as perguntas no slide]</a:t>
            </a:r>
            <a:endParaRPr lang="pt-BR" dirty="0"/>
          </a:p>
          <a:p>
            <a:r>
              <a:rPr lang="pt-BR" dirty="0">
                <a:effectLst/>
              </a:rPr>
              <a:t>"Primeira pergunta: Quais são suas três principais forças como líder? Pense em situações onde você realmente brilhou liderando pessoas ou projetos."</a:t>
            </a:r>
            <a:endParaRPr lang="pt-BR" dirty="0"/>
          </a:p>
          <a:p>
            <a:r>
              <a:rPr lang="pt-BR" dirty="0">
                <a:effectLst/>
              </a:rPr>
              <a:t>[Pausa de 10 segundos]</a:t>
            </a:r>
            <a:endParaRPr lang="pt-BR" dirty="0"/>
          </a:p>
          <a:p>
            <a:r>
              <a:rPr lang="pt-BR" dirty="0">
                <a:effectLst/>
              </a:rPr>
              <a:t>"Segunda pergunta: Que feedback construtivo você tem recebido com mais frequência? Seja de superiores, pares ou subordinados."</a:t>
            </a:r>
            <a:endParaRPr lang="pt-BR" dirty="0"/>
          </a:p>
          <a:p>
            <a:r>
              <a:rPr lang="pt-BR" dirty="0">
                <a:effectLst/>
              </a:rPr>
              <a:t>[Pausa de 10 segundos]</a:t>
            </a:r>
            <a:endParaRPr lang="pt-BR" dirty="0"/>
          </a:p>
          <a:p>
            <a:r>
              <a:rPr lang="pt-BR" dirty="0">
                <a:effectLst/>
              </a:rPr>
              <a:t>"Terceira pergunta: Quais situações de liderança mais te desafiam ou te deixam desconfortável?"</a:t>
            </a:r>
            <a:endParaRPr lang="pt-BR" dirty="0"/>
          </a:p>
          <a:p>
            <a:r>
              <a:rPr lang="pt-BR" b="1" dirty="0">
                <a:effectLst/>
              </a:rPr>
              <a:t>Onde Você Quer Chegar? (45 segundos)</a:t>
            </a:r>
          </a:p>
          <a:p>
            <a:r>
              <a:rPr lang="pt-BR" dirty="0">
                <a:effectLst/>
              </a:rPr>
              <a:t>[Transição para a segunda seção]</a:t>
            </a:r>
            <a:endParaRPr lang="pt-BR" dirty="0"/>
          </a:p>
          <a:p>
            <a:r>
              <a:rPr lang="pt-BR" dirty="0">
                <a:effectLst/>
              </a:rPr>
              <a:t>"Agora vamos olhar para o futuro. Que tipo de líder você admira e quer se tornar? Visualize essa pessoa - como ela age, como ela se comunica, como ela inspira outros."</a:t>
            </a:r>
            <a:endParaRPr lang="pt-BR" dirty="0"/>
          </a:p>
          <a:p>
            <a:r>
              <a:rPr lang="pt-BR" dirty="0">
                <a:effectLst/>
              </a:rPr>
              <a:t>[Pausa de 10 segundos]</a:t>
            </a:r>
            <a:endParaRPr lang="pt-BR" dirty="0"/>
          </a:p>
          <a:p>
            <a:r>
              <a:rPr lang="pt-BR" dirty="0">
                <a:effectLst/>
              </a:rPr>
              <a:t>"Quais competências são absolutamente críticas para o seu próximo desafio profissional? Pense no cargo que você quer ocupar nos próximos 2-3 anos."</a:t>
            </a:r>
            <a:endParaRPr lang="pt-BR" dirty="0"/>
          </a:p>
          <a:p>
            <a:r>
              <a:rPr lang="pt-BR" dirty="0">
                <a:effectLst/>
              </a:rPr>
              <a:t>[Pausa de 10 segundos]</a:t>
            </a:r>
            <a:endParaRPr lang="pt-BR" dirty="0"/>
          </a:p>
          <a:p>
            <a:r>
              <a:rPr lang="pt-BR" dirty="0">
                <a:effectLst/>
              </a:rPr>
              <a:t>"Como você gostaria que sua equipe te descrevesse como líder?"</a:t>
            </a:r>
            <a:endParaRPr lang="pt-BR" dirty="0"/>
          </a:p>
          <a:p>
            <a:r>
              <a:rPr lang="pt-BR" b="1" dirty="0">
                <a:effectLst/>
              </a:rPr>
              <a:t>Identificando as Lacunas (30 segundos)</a:t>
            </a:r>
          </a:p>
          <a:p>
            <a:r>
              <a:rPr lang="pt-BR" dirty="0">
                <a:effectLst/>
              </a:rPr>
              <a:t>[Finalizar com orientação prática]</a:t>
            </a:r>
            <a:endParaRPr lang="pt-BR" dirty="0"/>
          </a:p>
          <a:p>
            <a:r>
              <a:rPr lang="pt-BR" dirty="0">
                <a:effectLst/>
              </a:rPr>
              <a:t>"Agora façam o exercício mental: comparem suas respostas das duas seções. A diferença entre onde vocês estão e onde querem chegar são suas oportunidades de desenvolvimento. É nessas lacunas que vamos focar."</a:t>
            </a:r>
            <a:endParaRPr lang="pt-BR" dirty="0"/>
          </a:p>
          <a:p>
            <a:r>
              <a:rPr lang="pt-BR" dirty="0">
                <a:effectLst/>
              </a:rPr>
              <a:t>[Transição assertiva]</a:t>
            </a:r>
            <a:endParaRPr lang="pt-BR" dirty="0"/>
          </a:p>
          <a:p>
            <a:r>
              <a:rPr lang="pt-BR" dirty="0">
                <a:effectLst/>
              </a:rPr>
              <a:t>"Com essa clareza, vamos transformar essas lacunas em objetivos SMART."</a:t>
            </a:r>
            <a:endParaRPr lang="pt-BR" dirty="0"/>
          </a:p>
          <a:p>
            <a:endParaRPr lang="pt-BR" dirty="0"/>
          </a:p>
        </p:txBody>
      </p:sp>
      <p:sp>
        <p:nvSpPr>
          <p:cNvPr id="4" name="Espaço Reservado para Número de Slide 3">
            <a:extLst>
              <a:ext uri="{FF2B5EF4-FFF2-40B4-BE49-F238E27FC236}">
                <a16:creationId xmlns:a16="http://schemas.microsoft.com/office/drawing/2014/main" id="{61BB6D9A-5FC0-ED47-9400-CDF89DD8A529}"/>
              </a:ext>
            </a:extLst>
          </p:cNvPr>
          <p:cNvSpPr>
            <a:spLocks noGrp="1"/>
          </p:cNvSpPr>
          <p:nvPr>
            <p:ph type="sldNum" sz="quarter" idx="5"/>
          </p:nvPr>
        </p:nvSpPr>
        <p:spPr/>
        <p:txBody>
          <a:bodyPr/>
          <a:lstStyle/>
          <a:p>
            <a:fld id="{C3FDC577-62FA-4F60-AD5B-292267E62441}" type="slidenum">
              <a:rPr lang="pt-BR" smtClean="0"/>
              <a:t>126</a:t>
            </a:fld>
            <a:endParaRPr lang="pt-BR"/>
          </a:p>
        </p:txBody>
      </p:sp>
    </p:spTree>
    <p:extLst>
      <p:ext uri="{BB962C8B-B14F-4D97-AF65-F5344CB8AC3E}">
        <p14:creationId xmlns:p14="http://schemas.microsoft.com/office/powerpoint/2010/main" val="351880439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903A9-9274-3568-7380-77BE3E1F2F4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1C3E366-99C6-EA34-B244-ED10CC8A52F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0FB8536-AC84-E66D-3468-FFC7A1B2211F}"/>
              </a:ext>
            </a:extLst>
          </p:cNvPr>
          <p:cNvSpPr>
            <a:spLocks noGrp="1"/>
          </p:cNvSpPr>
          <p:nvPr>
            <p:ph type="body" idx="1"/>
          </p:nvPr>
        </p:nvSpPr>
        <p:spPr/>
        <p:txBody>
          <a:bodyPr/>
          <a:lstStyle/>
          <a:p>
            <a:r>
              <a:rPr lang="pt-BR" b="1" dirty="0">
                <a:effectLst/>
              </a:rPr>
              <a:t>Princípio do Foco (30 segundos)</a:t>
            </a:r>
          </a:p>
          <a:p>
            <a:r>
              <a:rPr lang="pt-BR" dirty="0">
                <a:effectLst/>
              </a:rPr>
              <a:t>[Posicionar-se com autoridade, usar gestos expressivos]</a:t>
            </a:r>
            <a:endParaRPr lang="pt-BR" dirty="0"/>
          </a:p>
          <a:p>
            <a:r>
              <a:rPr lang="pt-BR" dirty="0">
                <a:effectLst/>
              </a:rPr>
              <a:t>"Aqui está uma verdade fundamental: menos é mais. Em vez de tentar desenvolver 10 competências ao mesmo tempo e não conseguir desenvolver nenhuma efetivamente, vamos focar em 2 ou 3 que terão o maior impacto."</a:t>
            </a:r>
            <a:endParaRPr lang="pt-BR" dirty="0"/>
          </a:p>
          <a:p>
            <a:r>
              <a:rPr lang="pt-BR" dirty="0">
                <a:effectLst/>
              </a:rPr>
              <a:t>[Pausa para impacto]</a:t>
            </a:r>
            <a:endParaRPr lang="pt-BR" dirty="0"/>
          </a:p>
          <a:p>
            <a:r>
              <a:rPr lang="pt-BR" dirty="0">
                <a:effectLst/>
              </a:rPr>
              <a:t>"Escolham as competências que, se desenvolvidas, vão transformar significativamente sua eficácia como líderes."</a:t>
            </a:r>
            <a:endParaRPr lang="pt-BR" dirty="0"/>
          </a:p>
          <a:p>
            <a:r>
              <a:rPr lang="pt-BR" b="1" dirty="0">
                <a:effectLst/>
              </a:rPr>
              <a:t>Exemplo Prático Detalhado (60 segundos)</a:t>
            </a:r>
          </a:p>
          <a:p>
            <a:r>
              <a:rPr lang="pt-BR" dirty="0">
                <a:effectLst/>
              </a:rPr>
              <a:t>[Apontar para o exemplo no slide]</a:t>
            </a:r>
            <a:endParaRPr lang="pt-BR" dirty="0"/>
          </a:p>
          <a:p>
            <a:r>
              <a:rPr lang="pt-BR" dirty="0">
                <a:effectLst/>
              </a:rPr>
              <a:t>"Vamos a um exemplo concreto. Em vez de um objetivo vago como 'melhorar a comunicação', um objetivo SMART seria:"</a:t>
            </a:r>
            <a:endParaRPr lang="pt-BR" dirty="0"/>
          </a:p>
          <a:p>
            <a:r>
              <a:rPr lang="pt-BR" dirty="0">
                <a:effectLst/>
              </a:rPr>
              <a:t>[Usar gestos para enfatizar cada elemento]</a:t>
            </a:r>
            <a:endParaRPr lang="pt-BR" dirty="0"/>
          </a:p>
          <a:p>
            <a:r>
              <a:rPr lang="pt-BR" dirty="0">
                <a:effectLst/>
              </a:rPr>
              <a:t>"'Desenvolver a habilidade de dar feedback construtivo para minha equipe' - isso é específico. 'Conduzindo pelo menos uma sessão de feedback individual por semana' - isso é mensurável. 'Para aumentar o índice de satisfação da equipe em 15%' - isso é atingível e mensurável. 'No próximo trimestre' - isso é temporal. E é relevante porque se alinha com a necessidade de melhorar o clima organizacional."</a:t>
            </a:r>
            <a:endParaRPr lang="pt-BR" dirty="0"/>
          </a:p>
          <a:p>
            <a:r>
              <a:rPr lang="pt-BR" b="1" dirty="0">
                <a:effectLst/>
              </a:rPr>
              <a:t>Exercício Prático (60 segundos)</a:t>
            </a:r>
          </a:p>
          <a:p>
            <a:r>
              <a:rPr lang="pt-BR" dirty="0">
                <a:effectLst/>
              </a:rPr>
              <a:t>[Transição para atividade prática]</a:t>
            </a:r>
            <a:endParaRPr lang="pt-BR" dirty="0"/>
          </a:p>
          <a:p>
            <a:r>
              <a:rPr lang="pt-BR" dirty="0">
                <a:effectLst/>
              </a:rPr>
              <a:t>"Agora é a vez de vocês. Quero que peguem papel e caneta - ou abram o bloco de notas do celular - e escrevam 2 ou 3 objetivos SMART baseados na autoavaliação que fizeram."</a:t>
            </a:r>
            <a:endParaRPr lang="pt-BR" dirty="0"/>
          </a:p>
          <a:p>
            <a:r>
              <a:rPr lang="pt-BR" dirty="0">
                <a:effectLst/>
              </a:rPr>
              <a:t>[Dar tempo para a atividade]</a:t>
            </a:r>
            <a:endParaRPr lang="pt-BR" dirty="0"/>
          </a:p>
          <a:p>
            <a:r>
              <a:rPr lang="pt-BR" dirty="0">
                <a:effectLst/>
              </a:rPr>
              <a:t>"Vou dar 45 segundos para vocês escreverem. Lembrem-se: específico, mensurável, atingível, relevante e temporal."</a:t>
            </a:r>
            <a:endParaRPr lang="pt-BR" dirty="0"/>
          </a:p>
          <a:p>
            <a:r>
              <a:rPr lang="pt-BR" dirty="0">
                <a:effectLst/>
              </a:rPr>
              <a:t>[Após o tempo]</a:t>
            </a:r>
            <a:endParaRPr lang="pt-BR" dirty="0"/>
          </a:p>
          <a:p>
            <a:r>
              <a:rPr lang="pt-BR" dirty="0">
                <a:effectLst/>
              </a:rPr>
              <a:t>"Ótimo! Agora que vocês têm objetivos claros, vamos definir como alcançá-los."</a:t>
            </a:r>
            <a:endParaRPr lang="pt-BR" dirty="0"/>
          </a:p>
          <a:p>
            <a:r>
              <a:rPr lang="pt-BR" b="1" dirty="0">
                <a:effectLst/>
              </a:rPr>
              <a:t>Transição (20 segundos)</a:t>
            </a:r>
          </a:p>
          <a:p>
            <a:r>
              <a:rPr lang="pt-BR" dirty="0">
                <a:effectLst/>
              </a:rPr>
              <a:t>[Transição energética]</a:t>
            </a:r>
            <a:endParaRPr lang="pt-BR" dirty="0"/>
          </a:p>
          <a:p>
            <a:r>
              <a:rPr lang="pt-BR" dirty="0">
                <a:effectLst/>
              </a:rPr>
              <a:t>"Objetivos sem ações são apenas sonhos. Vamos descobrir que ações concretas vocês podem tomar para alcançar esses objetivos."</a:t>
            </a:r>
            <a:endParaRPr lang="pt-BR" dirty="0"/>
          </a:p>
          <a:p>
            <a:endParaRPr lang="pt-BR" dirty="0"/>
          </a:p>
        </p:txBody>
      </p:sp>
      <p:sp>
        <p:nvSpPr>
          <p:cNvPr id="4" name="Espaço Reservado para Número de Slide 3">
            <a:extLst>
              <a:ext uri="{FF2B5EF4-FFF2-40B4-BE49-F238E27FC236}">
                <a16:creationId xmlns:a16="http://schemas.microsoft.com/office/drawing/2014/main" id="{FAF1CE97-7692-9206-8235-21DBA69C9981}"/>
              </a:ext>
            </a:extLst>
          </p:cNvPr>
          <p:cNvSpPr>
            <a:spLocks noGrp="1"/>
          </p:cNvSpPr>
          <p:nvPr>
            <p:ph type="sldNum" sz="quarter" idx="5"/>
          </p:nvPr>
        </p:nvSpPr>
        <p:spPr/>
        <p:txBody>
          <a:bodyPr/>
          <a:lstStyle/>
          <a:p>
            <a:fld id="{C3FDC577-62FA-4F60-AD5B-292267E62441}" type="slidenum">
              <a:rPr lang="pt-BR" smtClean="0"/>
              <a:t>127</a:t>
            </a:fld>
            <a:endParaRPr lang="pt-BR"/>
          </a:p>
        </p:txBody>
      </p:sp>
    </p:spTree>
    <p:extLst>
      <p:ext uri="{BB962C8B-B14F-4D97-AF65-F5344CB8AC3E}">
        <p14:creationId xmlns:p14="http://schemas.microsoft.com/office/powerpoint/2010/main" val="381478296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1A511-84DC-2990-87B7-A066E6D7BC4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EFD56F0-9885-7897-DC5E-7CC17DC42FF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5EED5E6-17E5-4A21-4A77-FD9E6B06019F}"/>
              </a:ext>
            </a:extLst>
          </p:cNvPr>
          <p:cNvSpPr>
            <a:spLocks noGrp="1"/>
          </p:cNvSpPr>
          <p:nvPr>
            <p:ph type="body" idx="1"/>
          </p:nvPr>
        </p:nvSpPr>
        <p:spPr/>
        <p:txBody>
          <a:bodyPr/>
          <a:lstStyle/>
          <a:p>
            <a:r>
              <a:rPr lang="pt-BR" b="1" dirty="0">
                <a:effectLst/>
              </a:rPr>
              <a:t>Quebra de Paradigma (45 segundos)</a:t>
            </a:r>
          </a:p>
          <a:p>
            <a:r>
              <a:rPr lang="pt-BR" dirty="0">
                <a:effectLst/>
              </a:rPr>
              <a:t>[Posicionar-se com confiança, usar gestos expressivos]</a:t>
            </a:r>
            <a:endParaRPr lang="pt-BR" dirty="0"/>
          </a:p>
          <a:p>
            <a:r>
              <a:rPr lang="pt-BR" dirty="0">
                <a:effectLst/>
              </a:rPr>
              <a:t>"Aqui está algo que pode surpreender vocês: o desenvolvimento mais eficaz de liderança não acontece apenas em salas de treinamento. Na verdade, a maior parte do aprendizado acontece no dia a dia, através de experiências reais e relacionamentos."</a:t>
            </a:r>
            <a:endParaRPr lang="pt-BR" dirty="0"/>
          </a:p>
          <a:p>
            <a:r>
              <a:rPr lang="pt-BR" dirty="0">
                <a:effectLst/>
              </a:rPr>
              <a:t>[Pausa para impacto]</a:t>
            </a:r>
            <a:endParaRPr lang="pt-BR" dirty="0"/>
          </a:p>
          <a:p>
            <a:r>
              <a:rPr lang="pt-BR" dirty="0">
                <a:effectLst/>
              </a:rPr>
              <a:t>"Vamos explorar três tipos de ações que vocês podem incluir no seu PDI-L."</a:t>
            </a:r>
            <a:endParaRPr lang="pt-BR" dirty="0"/>
          </a:p>
          <a:p>
            <a:r>
              <a:rPr lang="pt-BR" b="1" dirty="0">
                <a:effectLst/>
              </a:rPr>
              <a:t>Aprendizado Formal (30 segundos)</a:t>
            </a:r>
          </a:p>
          <a:p>
            <a:r>
              <a:rPr lang="pt-BR" dirty="0">
                <a:effectLst/>
              </a:rPr>
              <a:t>[Apontar para a primeira categoria]</a:t>
            </a:r>
            <a:endParaRPr lang="pt-BR" dirty="0"/>
          </a:p>
          <a:p>
            <a:r>
              <a:rPr lang="pt-BR" dirty="0">
                <a:effectLst/>
              </a:rPr>
              <a:t>"Primeiro, o aprendizado formal: cursos, workshops, certificações. Estes são importantes para construir uma base teórica sólida. Pensem em quais conhecimentos específicos vocês precisam para desenvolver suas competências."</a:t>
            </a:r>
            <a:endParaRPr lang="pt-BR" dirty="0"/>
          </a:p>
          <a:p>
            <a:r>
              <a:rPr lang="pt-BR" b="1" dirty="0">
                <a:effectLst/>
              </a:rPr>
              <a:t>Aprendizado Relacional (45 segundos)</a:t>
            </a:r>
          </a:p>
          <a:p>
            <a:r>
              <a:rPr lang="pt-BR" dirty="0">
                <a:effectLst/>
              </a:rPr>
              <a:t>[Transição para a segunda categoria]</a:t>
            </a:r>
            <a:endParaRPr lang="pt-BR" dirty="0"/>
          </a:p>
          <a:p>
            <a:r>
              <a:rPr lang="pt-BR" dirty="0">
                <a:effectLst/>
              </a:rPr>
              <a:t>"Segundo, e talvez mais importante, o aprendizado relacional. Ninguém cresce sozinho. Busquem um mentor que já desenvolveu as competências que vocês querem. Considerem um coach profissional. Participem de grupos de discussão com outros líderes."</a:t>
            </a:r>
            <a:endParaRPr lang="pt-BR" dirty="0"/>
          </a:p>
          <a:p>
            <a:r>
              <a:rPr lang="pt-BR" dirty="0">
                <a:effectLst/>
              </a:rPr>
              <a:t>[Olhar diretamente para a audiência]</a:t>
            </a:r>
            <a:endParaRPr lang="pt-BR" dirty="0"/>
          </a:p>
          <a:p>
            <a:r>
              <a:rPr lang="pt-BR" dirty="0">
                <a:effectLst/>
              </a:rPr>
              <a:t>"A experiência de outros líderes é um atalho valioso para o seu desenvolvimento."</a:t>
            </a:r>
            <a:endParaRPr lang="pt-BR" dirty="0"/>
          </a:p>
          <a:p>
            <a:r>
              <a:rPr lang="pt-BR" b="1" dirty="0">
                <a:effectLst/>
              </a:rPr>
              <a:t>Aprendizado Experiencial (45 segundos)</a:t>
            </a:r>
          </a:p>
          <a:p>
            <a:r>
              <a:rPr lang="pt-BR" dirty="0">
                <a:effectLst/>
              </a:rPr>
              <a:t>[Enfatizar com gestos a importância]</a:t>
            </a:r>
            <a:endParaRPr lang="pt-BR" dirty="0"/>
          </a:p>
          <a:p>
            <a:r>
              <a:rPr lang="pt-BR" dirty="0">
                <a:effectLst/>
              </a:rPr>
              <a:t>"Terceiro, o aprendizado experiencial - onde a mágica realmente acontece. Liderem um projeto desafiador. Se voluntariem para uma iniciativa fora da zona de conforto. Peçam para participar de reuniões estratégicas."</a:t>
            </a:r>
            <a:endParaRPr lang="pt-BR" dirty="0"/>
          </a:p>
          <a:p>
            <a:r>
              <a:rPr lang="pt-BR" dirty="0">
                <a:effectLst/>
              </a:rPr>
              <a:t>[Usar exemplo concreto]</a:t>
            </a:r>
            <a:endParaRPr lang="pt-BR" dirty="0"/>
          </a:p>
          <a:p>
            <a:r>
              <a:rPr lang="pt-BR" dirty="0">
                <a:effectLst/>
              </a:rPr>
              <a:t>"Se querem desenvolver gestão de mudança, liderem uma transformação na sua área. Se querem melhorar comunicação, se ofereçam para apresentar em reuniões importantes."</a:t>
            </a:r>
            <a:endParaRPr lang="pt-BR" dirty="0"/>
          </a:p>
          <a:p>
            <a:r>
              <a:rPr lang="pt-BR" b="1" dirty="0">
                <a:effectLst/>
              </a:rPr>
              <a:t>Exercício Prático (25 segundos)</a:t>
            </a:r>
          </a:p>
          <a:p>
            <a:r>
              <a:rPr lang="pt-BR" dirty="0">
                <a:effectLst/>
              </a:rPr>
              <a:t>[Finalizar com orientação prática]</a:t>
            </a:r>
            <a:endParaRPr lang="pt-BR" dirty="0"/>
          </a:p>
          <a:p>
            <a:r>
              <a:rPr lang="pt-BR" dirty="0">
                <a:effectLst/>
              </a:rPr>
              <a:t>"Para cada um dos seus objetivos SMART, identifiquem 2 ou 3 ações concretas que vocês podem começar nos próximos 30 dias. Sejam específicos!"</a:t>
            </a:r>
            <a:endParaRPr lang="pt-BR" dirty="0"/>
          </a:p>
          <a:p>
            <a:r>
              <a:rPr lang="pt-BR" dirty="0">
                <a:effectLst/>
              </a:rPr>
              <a:t>[Transição assertiva]</a:t>
            </a:r>
            <a:endParaRPr lang="pt-BR" dirty="0"/>
          </a:p>
          <a:p>
            <a:r>
              <a:rPr lang="pt-BR" dirty="0">
                <a:effectLst/>
              </a:rPr>
              <a:t>"Agora que vocês têm objetivos e ações, vamos definir quando e como medir o sucesso."</a:t>
            </a:r>
            <a:endParaRPr lang="pt-BR" dirty="0"/>
          </a:p>
          <a:p>
            <a:endParaRPr lang="pt-BR" dirty="0"/>
          </a:p>
        </p:txBody>
      </p:sp>
      <p:sp>
        <p:nvSpPr>
          <p:cNvPr id="4" name="Espaço Reservado para Número de Slide 3">
            <a:extLst>
              <a:ext uri="{FF2B5EF4-FFF2-40B4-BE49-F238E27FC236}">
                <a16:creationId xmlns:a16="http://schemas.microsoft.com/office/drawing/2014/main" id="{1854425C-58B5-FF59-95F6-79F6C02F4238}"/>
              </a:ext>
            </a:extLst>
          </p:cNvPr>
          <p:cNvSpPr>
            <a:spLocks noGrp="1"/>
          </p:cNvSpPr>
          <p:nvPr>
            <p:ph type="sldNum" sz="quarter" idx="5"/>
          </p:nvPr>
        </p:nvSpPr>
        <p:spPr/>
        <p:txBody>
          <a:bodyPr/>
          <a:lstStyle/>
          <a:p>
            <a:fld id="{C3FDC577-62FA-4F60-AD5B-292267E62441}" type="slidenum">
              <a:rPr lang="pt-BR" smtClean="0"/>
              <a:t>128</a:t>
            </a:fld>
            <a:endParaRPr lang="pt-BR"/>
          </a:p>
        </p:txBody>
      </p:sp>
    </p:spTree>
    <p:extLst>
      <p:ext uri="{BB962C8B-B14F-4D97-AF65-F5344CB8AC3E}">
        <p14:creationId xmlns:p14="http://schemas.microsoft.com/office/powerpoint/2010/main" val="402279204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6FD91-D2E6-9EA2-716E-E1E30A5064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B2C9A93-09D3-131C-8699-25B45A41171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553A976-7A54-00EB-0D4F-339033B3D4AC}"/>
              </a:ext>
            </a:extLst>
          </p:cNvPr>
          <p:cNvSpPr>
            <a:spLocks noGrp="1"/>
          </p:cNvSpPr>
          <p:nvPr>
            <p:ph type="body" idx="1"/>
          </p:nvPr>
        </p:nvSpPr>
        <p:spPr/>
        <p:txBody>
          <a:bodyPr/>
          <a:lstStyle/>
          <a:p>
            <a:r>
              <a:rPr lang="pt-BR" b="1" dirty="0">
                <a:effectLst/>
              </a:rPr>
              <a:t>Importância dos Prazos (30 segundos)</a:t>
            </a:r>
          </a:p>
          <a:p>
            <a:r>
              <a:rPr lang="pt-BR" dirty="0">
                <a:effectLst/>
              </a:rPr>
              <a:t>[Posicionar-se próximo à audiência, tom direto]</a:t>
            </a:r>
            <a:endParaRPr lang="pt-BR" dirty="0"/>
          </a:p>
          <a:p>
            <a:r>
              <a:rPr lang="pt-BR" dirty="0">
                <a:effectLst/>
              </a:rPr>
              <a:t>"Um objetivo sem prazo é apenas um sonho. Para cada objetivo, definam uma data limite clara. Mas vão além: estabeleçam marcos intermediários - 30, 60, 90 dias - para acompanhar o progresso e celebrar pequenas vitórias."</a:t>
            </a:r>
            <a:endParaRPr lang="pt-BR" dirty="0"/>
          </a:p>
          <a:p>
            <a:r>
              <a:rPr lang="pt-BR" b="1" dirty="0">
                <a:effectLst/>
              </a:rPr>
              <a:t>Criando Métricas Mensuráveis (45 segundos)</a:t>
            </a:r>
          </a:p>
          <a:p>
            <a:r>
              <a:rPr lang="pt-BR" dirty="0">
                <a:effectLst/>
              </a:rPr>
              <a:t>[Apontar para os tipos de métricas]</a:t>
            </a:r>
            <a:endParaRPr lang="pt-BR" dirty="0"/>
          </a:p>
          <a:p>
            <a:r>
              <a:rPr lang="pt-BR" dirty="0">
                <a:effectLst/>
              </a:rPr>
              <a:t>"Como vocês vão saber que estão progredindo? Definam métricas claras. Elas podem ser quantitativas - número de feedbacks realizados, nota em avaliação de competências, frequência de reuniões </a:t>
            </a:r>
            <a:r>
              <a:rPr lang="pt-BR" dirty="0" err="1">
                <a:effectLst/>
              </a:rPr>
              <a:t>one-on-one</a:t>
            </a:r>
            <a:r>
              <a:rPr lang="pt-BR" dirty="0">
                <a:effectLst/>
              </a:rPr>
              <a:t>."</a:t>
            </a:r>
            <a:endParaRPr lang="pt-BR" dirty="0"/>
          </a:p>
          <a:p>
            <a:r>
              <a:rPr lang="pt-BR" dirty="0">
                <a:effectLst/>
              </a:rPr>
              <a:t>[Transição para métricas qualitativas]</a:t>
            </a:r>
            <a:endParaRPr lang="pt-BR" dirty="0"/>
          </a:p>
          <a:p>
            <a:r>
              <a:rPr lang="pt-BR" dirty="0">
                <a:effectLst/>
              </a:rPr>
              <a:t>"Ou qualitativas - feedback da equipe sobre seu estilo de liderança, autoavaliação de confiança em situações desafiadoras, percepção de colegas sobre sua influência."</a:t>
            </a:r>
            <a:endParaRPr lang="pt-BR" dirty="0"/>
          </a:p>
          <a:p>
            <a:r>
              <a:rPr lang="pt-BR" b="1" dirty="0">
                <a:effectLst/>
              </a:rPr>
              <a:t>Critérios de Sucesso (30 segundos)</a:t>
            </a:r>
          </a:p>
          <a:p>
            <a:r>
              <a:rPr lang="pt-BR" dirty="0">
                <a:effectLst/>
              </a:rPr>
              <a:t>[Usar tom inspirador]</a:t>
            </a:r>
            <a:endParaRPr lang="pt-BR" dirty="0"/>
          </a:p>
          <a:p>
            <a:r>
              <a:rPr lang="pt-BR" dirty="0">
                <a:effectLst/>
              </a:rPr>
              <a:t>"Para cada objetivo, definam como será a 'foto da vitória'. O que vocês estarão fazendo, dizendo ou sentindo que indicará que a competência foi desenvolvida? Ter essa clareza desde o início é fundamental."</a:t>
            </a:r>
            <a:endParaRPr lang="pt-BR" dirty="0"/>
          </a:p>
          <a:p>
            <a:r>
              <a:rPr lang="pt-BR" b="1" dirty="0">
                <a:effectLst/>
              </a:rPr>
              <a:t>Exercício Rápido (15 segundos)</a:t>
            </a:r>
          </a:p>
          <a:p>
            <a:r>
              <a:rPr lang="pt-BR" dirty="0">
                <a:effectLst/>
              </a:rPr>
              <a:t>[Orientação prática]</a:t>
            </a:r>
            <a:endParaRPr lang="pt-BR" dirty="0"/>
          </a:p>
          <a:p>
            <a:r>
              <a:rPr lang="pt-BR" dirty="0">
                <a:effectLst/>
              </a:rPr>
              <a:t>"Rapidamente, adicionem prazos e pelo menos uma métrica para cada objetivo que escreveram."</a:t>
            </a:r>
            <a:endParaRPr lang="pt-BR" dirty="0"/>
          </a:p>
          <a:p>
            <a:r>
              <a:rPr lang="pt-BR" dirty="0">
                <a:effectLst/>
              </a:rPr>
              <a:t>[Transição empática]</a:t>
            </a:r>
            <a:endParaRPr lang="pt-BR" dirty="0"/>
          </a:p>
          <a:p>
            <a:r>
              <a:rPr lang="pt-BR" dirty="0">
                <a:effectLst/>
              </a:rPr>
              <a:t>"Sei que alguns de vocês podem estar se sentindo um pouco sobrecarregados. É normal. Vamos ver como superar isso."</a:t>
            </a:r>
            <a:endParaRPr lang="pt-BR" dirty="0"/>
          </a:p>
          <a:p>
            <a:endParaRPr lang="pt-BR" dirty="0"/>
          </a:p>
        </p:txBody>
      </p:sp>
      <p:sp>
        <p:nvSpPr>
          <p:cNvPr id="4" name="Espaço Reservado para Número de Slide 3">
            <a:extLst>
              <a:ext uri="{FF2B5EF4-FFF2-40B4-BE49-F238E27FC236}">
                <a16:creationId xmlns:a16="http://schemas.microsoft.com/office/drawing/2014/main" id="{35F16E32-9351-FAB6-3E45-38E7D496EA61}"/>
              </a:ext>
            </a:extLst>
          </p:cNvPr>
          <p:cNvSpPr>
            <a:spLocks noGrp="1"/>
          </p:cNvSpPr>
          <p:nvPr>
            <p:ph type="sldNum" sz="quarter" idx="5"/>
          </p:nvPr>
        </p:nvSpPr>
        <p:spPr/>
        <p:txBody>
          <a:bodyPr/>
          <a:lstStyle/>
          <a:p>
            <a:fld id="{C3FDC577-62FA-4F60-AD5B-292267E62441}" type="slidenum">
              <a:rPr lang="pt-BR" smtClean="0"/>
              <a:t>129</a:t>
            </a:fld>
            <a:endParaRPr lang="pt-BR"/>
          </a:p>
        </p:txBody>
      </p:sp>
    </p:spTree>
    <p:extLst>
      <p:ext uri="{BB962C8B-B14F-4D97-AF65-F5344CB8AC3E}">
        <p14:creationId xmlns:p14="http://schemas.microsoft.com/office/powerpoint/2010/main" val="55193492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13B6C-CB63-85F4-B02F-88E10D675CE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FE77525-FC1E-DA22-1EC6-E74D3E049E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C837F89-9C46-0F66-74EC-9385DC314252}"/>
              </a:ext>
            </a:extLst>
          </p:cNvPr>
          <p:cNvSpPr>
            <a:spLocks noGrp="1"/>
          </p:cNvSpPr>
          <p:nvPr>
            <p:ph type="body" idx="1"/>
          </p:nvPr>
        </p:nvSpPr>
        <p:spPr/>
        <p:txBody>
          <a:bodyPr/>
          <a:lstStyle/>
          <a:p>
            <a:r>
              <a:rPr lang="pt-BR" b="1" dirty="0">
                <a:effectLst/>
              </a:rPr>
              <a:t>Validação da Dificuldade (30 segundos)</a:t>
            </a:r>
          </a:p>
          <a:p>
            <a:r>
              <a:rPr lang="pt-BR" dirty="0">
                <a:effectLst/>
              </a:rPr>
              <a:t>[Posicionar-se com empatia, tom compreensivo]</a:t>
            </a:r>
            <a:endParaRPr lang="pt-BR" dirty="0"/>
          </a:p>
          <a:p>
            <a:r>
              <a:rPr lang="pt-BR" dirty="0">
                <a:effectLst/>
              </a:rPr>
              <a:t>"Levantem a mão quem já teve a experiência de querer fazer algo importante, mas ficar paralisado sem saber por onde começar."</a:t>
            </a:r>
            <a:endParaRPr lang="pt-BR" dirty="0"/>
          </a:p>
          <a:p>
            <a:r>
              <a:rPr lang="pt-BR" dirty="0">
                <a:effectLst/>
              </a:rPr>
              <a:t>[Observar as mãos levantadas]</a:t>
            </a:r>
            <a:endParaRPr lang="pt-BR" dirty="0"/>
          </a:p>
          <a:p>
            <a:r>
              <a:rPr lang="pt-BR" dirty="0">
                <a:effectLst/>
              </a:rPr>
              <a:t>"Exato! Isso é completamente normal. A síndrome da página em branco é real, e vou dar algumas estratégias práticas para superá-la."</a:t>
            </a:r>
            <a:endParaRPr lang="pt-BR" dirty="0"/>
          </a:p>
          <a:p>
            <a:r>
              <a:rPr lang="pt-BR" b="1" dirty="0">
                <a:effectLst/>
              </a:rPr>
              <a:t>Comece com o Básico (30 segundos)</a:t>
            </a:r>
          </a:p>
          <a:p>
            <a:r>
              <a:rPr lang="pt-BR" dirty="0">
                <a:effectLst/>
              </a:rPr>
              <a:t>[Apontar para a primeira dica]</a:t>
            </a:r>
            <a:endParaRPr lang="pt-BR" dirty="0"/>
          </a:p>
          <a:p>
            <a:r>
              <a:rPr lang="pt-BR" dirty="0">
                <a:effectLst/>
              </a:rPr>
              <a:t>"Primeira dica: comecem com o que vocês já sabem. Não se sintam pressionados a ter um PDI-L perfeito desde o início. Escrevam suas vitórias, seus desafios, sem filtro. A perfeição é inimiga da ação."</a:t>
            </a:r>
            <a:endParaRPr lang="pt-BR" dirty="0"/>
          </a:p>
          <a:p>
            <a:r>
              <a:rPr lang="pt-BR" b="1" dirty="0">
                <a:effectLst/>
              </a:rPr>
              <a:t>Rascunho Rápido (30 segundos)</a:t>
            </a:r>
          </a:p>
          <a:p>
            <a:r>
              <a:rPr lang="pt-BR" dirty="0">
                <a:effectLst/>
              </a:rPr>
              <a:t>[Usar gestos para enfatizar velocidade]</a:t>
            </a:r>
            <a:endParaRPr lang="pt-BR" dirty="0"/>
          </a:p>
          <a:p>
            <a:r>
              <a:rPr lang="pt-BR" dirty="0">
                <a:effectLst/>
              </a:rPr>
              <a:t>"Segunda dica: façam um rascunho rápido. Estabeleçam 20 minutos no cronômetro e escrevam tudo que vier à mente. Mesmo que pareça incompleto ou imperfeito. A revisão vem depois."</a:t>
            </a:r>
            <a:endParaRPr lang="pt-BR" dirty="0"/>
          </a:p>
          <a:p>
            <a:r>
              <a:rPr lang="pt-BR" b="1" dirty="0">
                <a:effectLst/>
              </a:rPr>
              <a:t>Busque Inspiração (30 segundos)</a:t>
            </a:r>
          </a:p>
          <a:p>
            <a:r>
              <a:rPr lang="pt-BR" dirty="0">
                <a:effectLst/>
              </a:rPr>
              <a:t>[Incentivar networking]</a:t>
            </a:r>
            <a:endParaRPr lang="pt-BR" dirty="0"/>
          </a:p>
          <a:p>
            <a:r>
              <a:rPr lang="pt-BR" dirty="0">
                <a:effectLst/>
              </a:rPr>
              <a:t>"Terceira dica: se estiverem travados, conversem com um líder que admiram. Perguntem como ele se desenvolveu. Busquem </a:t>
            </a:r>
            <a:r>
              <a:rPr lang="pt-BR" dirty="0" err="1">
                <a:effectLst/>
              </a:rPr>
              <a:t>templates</a:t>
            </a:r>
            <a:r>
              <a:rPr lang="pt-BR" dirty="0">
                <a:effectLst/>
              </a:rPr>
              <a:t> online. A inspiração pode vir de qualquer lugar."</a:t>
            </a:r>
            <a:endParaRPr lang="pt-BR" dirty="0"/>
          </a:p>
          <a:p>
            <a:r>
              <a:rPr lang="pt-BR" dirty="0">
                <a:effectLst/>
              </a:rPr>
              <a:t>[Transição prática]</a:t>
            </a:r>
            <a:endParaRPr lang="pt-BR" dirty="0"/>
          </a:p>
          <a:p>
            <a:r>
              <a:rPr lang="pt-BR" dirty="0">
                <a:effectLst/>
              </a:rPr>
              <a:t>"E lembrem-se: vocês não precisam fazer isso sozinhos."</a:t>
            </a:r>
            <a:endParaRPr lang="pt-BR" dirty="0"/>
          </a:p>
          <a:p>
            <a:endParaRPr lang="pt-BR" dirty="0"/>
          </a:p>
        </p:txBody>
      </p:sp>
      <p:sp>
        <p:nvSpPr>
          <p:cNvPr id="4" name="Espaço Reservado para Número de Slide 3">
            <a:extLst>
              <a:ext uri="{FF2B5EF4-FFF2-40B4-BE49-F238E27FC236}">
                <a16:creationId xmlns:a16="http://schemas.microsoft.com/office/drawing/2014/main" id="{70D0CAAC-A7F5-193B-620D-C457248DF7F6}"/>
              </a:ext>
            </a:extLst>
          </p:cNvPr>
          <p:cNvSpPr>
            <a:spLocks noGrp="1"/>
          </p:cNvSpPr>
          <p:nvPr>
            <p:ph type="sldNum" sz="quarter" idx="5"/>
          </p:nvPr>
        </p:nvSpPr>
        <p:spPr/>
        <p:txBody>
          <a:bodyPr/>
          <a:lstStyle/>
          <a:p>
            <a:fld id="{C3FDC577-62FA-4F60-AD5B-292267E62441}" type="slidenum">
              <a:rPr lang="pt-BR" smtClean="0"/>
              <a:t>130</a:t>
            </a:fld>
            <a:endParaRPr lang="pt-BR"/>
          </a:p>
        </p:txBody>
      </p:sp>
    </p:spTree>
    <p:extLst>
      <p:ext uri="{BB962C8B-B14F-4D97-AF65-F5344CB8AC3E}">
        <p14:creationId xmlns:p14="http://schemas.microsoft.com/office/powerpoint/2010/main" val="74704907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A3757-1434-89C4-08B0-D76133ED119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63CB613-8FF3-8B09-065A-848F16F8010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CB84A8A-42C9-D51B-7871-9C1512E3F67F}"/>
              </a:ext>
            </a:extLst>
          </p:cNvPr>
          <p:cNvSpPr>
            <a:spLocks noGrp="1"/>
          </p:cNvSpPr>
          <p:nvPr>
            <p:ph type="body" idx="1"/>
          </p:nvPr>
        </p:nvSpPr>
        <p:spPr/>
        <p:txBody>
          <a:bodyPr/>
          <a:lstStyle/>
          <a:p>
            <a:r>
              <a:rPr lang="pt-BR" b="1" dirty="0">
                <a:effectLst/>
              </a:rPr>
              <a:t>Valor do Feedback (30 segundos)</a:t>
            </a:r>
          </a:p>
          <a:p>
            <a:r>
              <a:rPr lang="pt-BR" dirty="0">
                <a:effectLst/>
              </a:rPr>
              <a:t>[Posicionar-se com confiança, tom colaborativo]</a:t>
            </a:r>
            <a:endParaRPr lang="pt-BR" dirty="0"/>
          </a:p>
          <a:p>
            <a:r>
              <a:rPr lang="pt-BR" dirty="0">
                <a:effectLst/>
              </a:rPr>
              <a:t>"Aqui está uma dica valiosa: compartilhem seu rascunho de PDI-L com pessoas de confiança. Isso pode trazer perspectivas que vocês não consideraram e validar suas percepções."</a:t>
            </a:r>
            <a:endParaRPr lang="pt-BR" dirty="0"/>
          </a:p>
          <a:p>
            <a:r>
              <a:rPr lang="pt-BR" b="1" dirty="0">
                <a:effectLst/>
              </a:rPr>
              <a:t>Com Quem Compartilhar (30 segundos)</a:t>
            </a:r>
          </a:p>
          <a:p>
            <a:r>
              <a:rPr lang="pt-BR" dirty="0">
                <a:effectLst/>
              </a:rPr>
              <a:t>[Apontar para as opções no slide]</a:t>
            </a:r>
            <a:endParaRPr lang="pt-BR" dirty="0"/>
          </a:p>
          <a:p>
            <a:r>
              <a:rPr lang="pt-BR" dirty="0">
                <a:effectLst/>
              </a:rPr>
              <a:t>"Pensem em quem pode dar um feedback honesto e construtivo. Seu gestor, um mentor, um colega de confiança, ou um profissional de RH são ótimas opções."</a:t>
            </a:r>
            <a:endParaRPr lang="pt-BR" dirty="0"/>
          </a:p>
          <a:p>
            <a:r>
              <a:rPr lang="pt-BR" b="1" dirty="0">
                <a:effectLst/>
              </a:rPr>
              <a:t>Como Pedir Feedback Específico (30 segundos)</a:t>
            </a:r>
          </a:p>
          <a:p>
            <a:r>
              <a:rPr lang="pt-BR" dirty="0">
                <a:effectLst/>
              </a:rPr>
              <a:t>[Dar exemplos práticos]</a:t>
            </a:r>
            <a:endParaRPr lang="pt-BR" dirty="0"/>
          </a:p>
          <a:p>
            <a:r>
              <a:rPr lang="pt-BR" dirty="0">
                <a:effectLst/>
              </a:rPr>
              <a:t>"Para obter feedback útil, façam perguntas específicas. Em vez de 'O que você achou?', perguntem: 'Meus objetivos parecem realistas? Você vê alguma competência importante que eu deixei de fora? Que outras ações você sugeriria?'"</a:t>
            </a:r>
            <a:endParaRPr lang="pt-BR" dirty="0"/>
          </a:p>
          <a:p>
            <a:r>
              <a:rPr lang="pt-BR" dirty="0">
                <a:effectLst/>
              </a:rPr>
              <a:t>[Transição inspiradora]</a:t>
            </a:r>
            <a:endParaRPr lang="pt-BR" dirty="0"/>
          </a:p>
          <a:p>
            <a:r>
              <a:rPr lang="pt-BR" dirty="0">
                <a:effectLst/>
              </a:rPr>
              <a:t>"Agora vamos finalizar com o mais importante: o compromisso com a ação."</a:t>
            </a:r>
            <a:endParaRPr lang="pt-BR" dirty="0"/>
          </a:p>
          <a:p>
            <a:endParaRPr lang="pt-BR" dirty="0"/>
          </a:p>
        </p:txBody>
      </p:sp>
      <p:sp>
        <p:nvSpPr>
          <p:cNvPr id="4" name="Espaço Reservado para Número de Slide 3">
            <a:extLst>
              <a:ext uri="{FF2B5EF4-FFF2-40B4-BE49-F238E27FC236}">
                <a16:creationId xmlns:a16="http://schemas.microsoft.com/office/drawing/2014/main" id="{D3E912DA-54AA-E182-26D5-7A356A60AC3B}"/>
              </a:ext>
            </a:extLst>
          </p:cNvPr>
          <p:cNvSpPr>
            <a:spLocks noGrp="1"/>
          </p:cNvSpPr>
          <p:nvPr>
            <p:ph type="sldNum" sz="quarter" idx="5"/>
          </p:nvPr>
        </p:nvSpPr>
        <p:spPr/>
        <p:txBody>
          <a:bodyPr/>
          <a:lstStyle/>
          <a:p>
            <a:fld id="{C3FDC577-62FA-4F60-AD5B-292267E62441}" type="slidenum">
              <a:rPr lang="pt-BR" smtClean="0"/>
              <a:t>131</a:t>
            </a:fld>
            <a:endParaRPr lang="pt-BR"/>
          </a:p>
        </p:txBody>
      </p:sp>
    </p:spTree>
    <p:extLst>
      <p:ext uri="{BB962C8B-B14F-4D97-AF65-F5344CB8AC3E}">
        <p14:creationId xmlns:p14="http://schemas.microsoft.com/office/powerpoint/2010/main" val="3813141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**Mensagem Chave:** Casos reais demonstram o poder transformador da liderança.</a:t>
            </a:r>
            <a:r>
              <a:rPr lang="pt-BR" dirty="0"/>
              <a:t> </a:t>
            </a:r>
            <a:r>
              <a:rPr lang="pt-BR" sz="1200" kern="1200" dirty="0">
                <a:solidFill>
                  <a:schemeClr val="tx1"/>
                </a:solidFill>
                <a:effectLst/>
                <a:latin typeface="+mn-lt"/>
                <a:ea typeface="+mn-ea"/>
                <a:cs typeface="+mn-cs"/>
              </a:rPr>
              <a:t>**Conteúdo da Fala:**</a:t>
            </a:r>
            <a:r>
              <a:rPr lang="pt-BR" dirty="0"/>
              <a:t> </a:t>
            </a:r>
            <a:r>
              <a:rPr lang="pt-BR" sz="1200" kern="1200" dirty="0">
                <a:solidFill>
                  <a:schemeClr val="tx1"/>
                </a:solidFill>
                <a:effectLst/>
                <a:latin typeface="+mn-lt"/>
                <a:ea typeface="+mn-ea"/>
                <a:cs typeface="+mn-cs"/>
              </a:rPr>
              <a:t>"A história está repleta de exemplos que ilustram o poder transformador da liderança. Vejamos o caso da Microsoft sob </a:t>
            </a:r>
            <a:r>
              <a:rPr lang="pt-BR" sz="1200" kern="1200" dirty="0" err="1">
                <a:solidFill>
                  <a:schemeClr val="tx1"/>
                </a:solidFill>
                <a:effectLst/>
                <a:latin typeface="+mn-lt"/>
                <a:ea typeface="+mn-ea"/>
                <a:cs typeface="+mn-cs"/>
              </a:rPr>
              <a:t>Satya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Nadella</a:t>
            </a:r>
            <a:r>
              <a:rPr lang="pt-BR" sz="1200" kern="1200" dirty="0">
                <a:solidFill>
                  <a:schemeClr val="tx1"/>
                </a:solidFill>
                <a:effectLst/>
                <a:latin typeface="+mn-lt"/>
                <a:ea typeface="+mn-ea"/>
                <a:cs typeface="+mn-cs"/>
              </a:rPr>
              <a:t>, que transformou uma cultura de 'sabe-tudo' para 'aprende-tudo', triplicando o valor de mercado da empresa. Ou a recuperação da Best </a:t>
            </a:r>
            <a:r>
              <a:rPr lang="pt-BR" sz="1200" kern="1200" dirty="0" err="1">
                <a:solidFill>
                  <a:schemeClr val="tx1"/>
                </a:solidFill>
                <a:effectLst/>
                <a:latin typeface="+mn-lt"/>
                <a:ea typeface="+mn-ea"/>
                <a:cs typeface="+mn-cs"/>
              </a:rPr>
              <a:t>Buy</a:t>
            </a:r>
            <a:r>
              <a:rPr lang="pt-BR" sz="1200" kern="1200" dirty="0">
                <a:solidFill>
                  <a:schemeClr val="tx1"/>
                </a:solidFill>
                <a:effectLst/>
                <a:latin typeface="+mn-lt"/>
                <a:ea typeface="+mn-ea"/>
                <a:cs typeface="+mn-cs"/>
              </a:rPr>
              <a:t>, liderada por Hubert Joly, que focou em pessoas e experiência do cliente para tirar a empresa da crise. E no Brasil, a Natura, com sua liderança baseada em propósito e sustentabilidade, construiu um forte engajamento e alta produtividade. Esses exemplos nos mostram que a liderança não é apenas sobre resultados financeiros, mas sobre a capacidade de inspirar, motivar e criar um ambiente onde as pessoas possam prosperar. 'O verdadeiro legado de um líder não está nos resultados imediatos, mas na capacidade de inspirar outros a alcançarem seu potencial máximo.' - John C. Maxwell."</a:t>
            </a:r>
            <a:r>
              <a:rPr lang="pt-BR" dirty="0"/>
              <a:t> </a:t>
            </a:r>
            <a:r>
              <a:rPr lang="pt-BR" sz="1200" kern="1200" dirty="0">
                <a:solidFill>
                  <a:schemeClr val="tx1"/>
                </a:solidFill>
                <a:effectLst/>
                <a:latin typeface="+mn-lt"/>
                <a:ea typeface="+mn-ea"/>
                <a:cs typeface="+mn-cs"/>
              </a:rPr>
              <a:t>**Transição para o próximo slide:** "Com tudo isso em mente, é hora de uma reflexão mais pessoal."</a:t>
            </a:r>
            <a:endParaRPr lang="pt-BR" dirty="0"/>
          </a:p>
        </p:txBody>
      </p:sp>
      <p:sp>
        <p:nvSpPr>
          <p:cNvPr id="4" name="Espaço Reservado para Número de Slide 3"/>
          <p:cNvSpPr>
            <a:spLocks noGrp="1"/>
          </p:cNvSpPr>
          <p:nvPr>
            <p:ph type="sldNum" sz="quarter" idx="5"/>
          </p:nvPr>
        </p:nvSpPr>
        <p:spPr/>
        <p:txBody>
          <a:bodyPr/>
          <a:lstStyle/>
          <a:p>
            <a:fld id="{C3FDC577-62FA-4F60-AD5B-292267E62441}" type="slidenum">
              <a:rPr lang="pt-BR" smtClean="0"/>
              <a:t>14</a:t>
            </a:fld>
            <a:endParaRPr lang="pt-BR"/>
          </a:p>
        </p:txBody>
      </p:sp>
    </p:spTree>
    <p:extLst>
      <p:ext uri="{BB962C8B-B14F-4D97-AF65-F5344CB8AC3E}">
        <p14:creationId xmlns:p14="http://schemas.microsoft.com/office/powerpoint/2010/main" val="99005108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860F6-E4AF-A0FC-42D8-AFF093BAF8F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336C3F-1C2E-7125-1CD6-6A53DEE826A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CFE39CF-13DC-C935-6C84-B1A1BAF22D8F}"/>
              </a:ext>
            </a:extLst>
          </p:cNvPr>
          <p:cNvSpPr>
            <a:spLocks noGrp="1"/>
          </p:cNvSpPr>
          <p:nvPr>
            <p:ph type="body" idx="1"/>
          </p:nvPr>
        </p:nvSpPr>
        <p:spPr/>
        <p:txBody>
          <a:bodyPr/>
          <a:lstStyle/>
          <a:p>
            <a:r>
              <a:rPr lang="pt-BR" b="1" dirty="0">
                <a:effectLst/>
              </a:rPr>
              <a:t>Reconhecimento do Progresso (30 segundos)</a:t>
            </a:r>
          </a:p>
          <a:p>
            <a:r>
              <a:rPr lang="pt-BR" dirty="0">
                <a:effectLst/>
              </a:rPr>
              <a:t>[Posicionar-se centralmente, tom celebrativo]</a:t>
            </a:r>
            <a:endParaRPr lang="pt-BR" dirty="0"/>
          </a:p>
          <a:p>
            <a:r>
              <a:rPr lang="pt-BR" dirty="0">
                <a:effectLst/>
              </a:rPr>
              <a:t>"Parabéns! Vocês acabaram de dar um passo que a maioria dos profissionais nunca dá: transformar intenções vagas de desenvolvimento em um plano concreto e acionável."</a:t>
            </a:r>
            <a:endParaRPr lang="pt-BR" dirty="0"/>
          </a:p>
          <a:p>
            <a:r>
              <a:rPr lang="pt-BR" dirty="0">
                <a:effectLst/>
              </a:rPr>
              <a:t>[Pausa para impacto]</a:t>
            </a:r>
            <a:endParaRPr lang="pt-BR" dirty="0"/>
          </a:p>
          <a:p>
            <a:r>
              <a:rPr lang="pt-BR" dirty="0">
                <a:effectLst/>
              </a:rPr>
              <a:t>"Ter um rascunho do seu PDI-L em mãos é o primeiro passo de uma jornada incrível de crescimento."</a:t>
            </a:r>
            <a:endParaRPr lang="pt-BR" dirty="0"/>
          </a:p>
          <a:p>
            <a:r>
              <a:rPr lang="pt-BR" b="1" dirty="0">
                <a:effectLst/>
              </a:rPr>
              <a:t>Compromisso Pessoal (30 segundos)</a:t>
            </a:r>
          </a:p>
          <a:p>
            <a:r>
              <a:rPr lang="pt-BR" dirty="0">
                <a:effectLst/>
              </a:rPr>
              <a:t>[Tom mais íntimo e direto]</a:t>
            </a:r>
            <a:endParaRPr lang="pt-BR" dirty="0"/>
          </a:p>
          <a:p>
            <a:r>
              <a:rPr lang="pt-BR" dirty="0">
                <a:effectLst/>
              </a:rPr>
              <a:t>"Lembrem-se: este documento é um compromisso que vocês fazem com a pessoa mais importante da sua carreira - vocês mesmos. É a ponte entre suas intenções de crescimento e os resultados visíveis que querem alcançar."</a:t>
            </a:r>
            <a:endParaRPr lang="pt-BR" dirty="0"/>
          </a:p>
          <a:p>
            <a:r>
              <a:rPr lang="pt-BR" b="1" dirty="0">
                <a:effectLst/>
              </a:rPr>
              <a:t>Benefícios Tangíveis (30 segundos)</a:t>
            </a:r>
          </a:p>
          <a:p>
            <a:r>
              <a:rPr lang="pt-BR" dirty="0">
                <a:effectLst/>
              </a:rPr>
              <a:t>[Usar tom inspirador]</a:t>
            </a:r>
            <a:endParaRPr lang="pt-BR" dirty="0"/>
          </a:p>
          <a:p>
            <a:r>
              <a:rPr lang="pt-BR" dirty="0">
                <a:effectLst/>
              </a:rPr>
              <a:t>"Ao seguir seu PDI-L, vocês vão acelerar seu desenvolvimento, ter mais clareza sobre sua carreira e, o mais importante, se tornar líderes mais eficazes e inspiradores para suas equipes."</a:t>
            </a:r>
            <a:endParaRPr lang="pt-BR" dirty="0"/>
          </a:p>
          <a:p>
            <a:r>
              <a:rPr lang="pt-BR" b="1" dirty="0">
                <a:effectLst/>
              </a:rPr>
              <a:t>Chamada à Ação Final (30 segundos)</a:t>
            </a:r>
          </a:p>
          <a:p>
            <a:r>
              <a:rPr lang="pt-BR" dirty="0">
                <a:effectLst/>
              </a:rPr>
              <a:t>[Tom urgente e motivacional]</a:t>
            </a:r>
            <a:endParaRPr lang="pt-BR" dirty="0"/>
          </a:p>
          <a:p>
            <a:r>
              <a:rPr lang="pt-BR" dirty="0">
                <a:effectLst/>
              </a:rPr>
              <a:t>"Mas aqui está o mais importante: não deixem este documento guardado na gaveta. A transformação acontece na ação. Escolham uma ação do seu PDI-L e comecem hoje. Não amanhã, não na próxima semana - hoje!"</a:t>
            </a:r>
            <a:endParaRPr lang="pt-BR" dirty="0"/>
          </a:p>
          <a:p>
            <a:r>
              <a:rPr lang="pt-BR" dirty="0">
                <a:effectLst/>
              </a:rPr>
              <a:t>[Finalização energética]</a:t>
            </a:r>
            <a:endParaRPr lang="pt-BR" dirty="0"/>
          </a:p>
          <a:p>
            <a:r>
              <a:rPr lang="pt-BR" dirty="0">
                <a:effectLst/>
              </a:rPr>
              <a:t>"O futuro da sua liderança agradece. Obrigado e sucesso na jornada!"</a:t>
            </a:r>
            <a:endParaRPr lang="pt-BR" dirty="0"/>
          </a:p>
          <a:p>
            <a:endParaRPr lang="pt-BR" dirty="0"/>
          </a:p>
        </p:txBody>
      </p:sp>
      <p:sp>
        <p:nvSpPr>
          <p:cNvPr id="4" name="Espaço Reservado para Número de Slide 3">
            <a:extLst>
              <a:ext uri="{FF2B5EF4-FFF2-40B4-BE49-F238E27FC236}">
                <a16:creationId xmlns:a16="http://schemas.microsoft.com/office/drawing/2014/main" id="{5C7A14FB-CD76-65E6-B22D-30D7A78A41CF}"/>
              </a:ext>
            </a:extLst>
          </p:cNvPr>
          <p:cNvSpPr>
            <a:spLocks noGrp="1"/>
          </p:cNvSpPr>
          <p:nvPr>
            <p:ph type="sldNum" sz="quarter" idx="5"/>
          </p:nvPr>
        </p:nvSpPr>
        <p:spPr/>
        <p:txBody>
          <a:bodyPr/>
          <a:lstStyle/>
          <a:p>
            <a:fld id="{C3FDC577-62FA-4F60-AD5B-292267E62441}" type="slidenum">
              <a:rPr lang="pt-BR" smtClean="0"/>
              <a:t>132</a:t>
            </a:fld>
            <a:endParaRPr lang="pt-BR"/>
          </a:p>
        </p:txBody>
      </p:sp>
    </p:spTree>
    <p:extLst>
      <p:ext uri="{BB962C8B-B14F-4D97-AF65-F5344CB8AC3E}">
        <p14:creationId xmlns:p14="http://schemas.microsoft.com/office/powerpoint/2010/main" val="410590781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7F1E2-2BC0-42B8-B010-8FC0603744F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9797D40-7D95-30F2-62FF-8D94F867C78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2950A3D-CCA3-B1EC-5253-068FCAEA6C40}"/>
              </a:ext>
            </a:extLst>
          </p:cNvPr>
          <p:cNvSpPr>
            <a:spLocks noGrp="1"/>
          </p:cNvSpPr>
          <p:nvPr>
            <p:ph type="body" idx="1"/>
          </p:nvPr>
        </p:nvSpPr>
        <p:spPr/>
        <p:txBody>
          <a:bodyPr/>
          <a:lstStyle/>
          <a:p>
            <a:pPr lvl="0"/>
            <a:r>
              <a:rPr lang="pt-BR" sz="1200" kern="1200" dirty="0">
                <a:solidFill>
                  <a:schemeClr val="tx1"/>
                </a:solidFill>
                <a:effectLst/>
                <a:latin typeface="+mn-lt"/>
                <a:ea typeface="+mn-ea"/>
                <a:cs typeface="+mn-cs"/>
              </a:rPr>
              <a:t>Liderança Inclusiva e Diversidade como Vantagem Competitiva. </a:t>
            </a:r>
          </a:p>
          <a:p>
            <a:pPr lvl="0"/>
            <a:r>
              <a:rPr lang="pt-BR" sz="1200" kern="1200" dirty="0" err="1">
                <a:solidFill>
                  <a:schemeClr val="tx1"/>
                </a:solidFill>
                <a:effectLst/>
                <a:latin typeface="+mn-lt"/>
                <a:ea typeface="+mn-ea"/>
                <a:cs typeface="+mn-cs"/>
              </a:rPr>
              <a:t>Lifelong</a:t>
            </a:r>
            <a:r>
              <a:rPr lang="pt-BR" sz="1200" kern="1200" dirty="0">
                <a:solidFill>
                  <a:schemeClr val="tx1"/>
                </a:solidFill>
                <a:effectLst/>
                <a:latin typeface="+mn-lt"/>
                <a:ea typeface="+mn-ea"/>
                <a:cs typeface="+mn-cs"/>
              </a:rPr>
              <a:t> Learning para Líderes. </a:t>
            </a:r>
          </a:p>
          <a:p>
            <a:pPr lvl="0"/>
            <a:r>
              <a:rPr lang="pt-BR" sz="1200" kern="1200" dirty="0">
                <a:solidFill>
                  <a:schemeClr val="tx1"/>
                </a:solidFill>
                <a:effectLst/>
                <a:latin typeface="+mn-lt"/>
                <a:ea typeface="+mn-ea"/>
                <a:cs typeface="+mn-cs"/>
              </a:rPr>
              <a:t>Liderança com IA: Cenários, exemplos e cases. </a:t>
            </a:r>
          </a:p>
          <a:p>
            <a:pPr lvl="0"/>
            <a:r>
              <a:rPr lang="pt-BR" sz="1200" kern="1200" dirty="0">
                <a:solidFill>
                  <a:schemeClr val="tx1"/>
                </a:solidFill>
                <a:effectLst/>
                <a:latin typeface="+mn-lt"/>
                <a:ea typeface="+mn-ea"/>
                <a:cs typeface="+mn-cs"/>
              </a:rPr>
              <a:t>A Matriz da Decisão para líderes.</a:t>
            </a:r>
          </a:p>
          <a:p>
            <a:pPr lvl="0"/>
            <a:endParaRPr lang="pt-BR" dirty="0"/>
          </a:p>
        </p:txBody>
      </p:sp>
      <p:sp>
        <p:nvSpPr>
          <p:cNvPr id="4" name="Espaço Reservado para Número de Slide 3">
            <a:extLst>
              <a:ext uri="{FF2B5EF4-FFF2-40B4-BE49-F238E27FC236}">
                <a16:creationId xmlns:a16="http://schemas.microsoft.com/office/drawing/2014/main" id="{1F8F069A-40C2-9C88-3B13-1A4713D6EFA6}"/>
              </a:ext>
            </a:extLst>
          </p:cNvPr>
          <p:cNvSpPr>
            <a:spLocks noGrp="1"/>
          </p:cNvSpPr>
          <p:nvPr>
            <p:ph type="sldNum" sz="quarter" idx="5"/>
          </p:nvPr>
        </p:nvSpPr>
        <p:spPr/>
        <p:txBody>
          <a:bodyPr/>
          <a:lstStyle/>
          <a:p>
            <a:fld id="{C3FDC577-62FA-4F60-AD5B-292267E62441}" type="slidenum">
              <a:rPr lang="pt-BR" smtClean="0"/>
              <a:t>133</a:t>
            </a:fld>
            <a:endParaRPr lang="pt-BR"/>
          </a:p>
        </p:txBody>
      </p:sp>
    </p:spTree>
    <p:extLst>
      <p:ext uri="{BB962C8B-B14F-4D97-AF65-F5344CB8AC3E}">
        <p14:creationId xmlns:p14="http://schemas.microsoft.com/office/powerpoint/2010/main" val="400950908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4715D9CA-C04F-4764-912C-5F51D65D6F65}"/>
            </a:ext>
          </a:extLst>
        </p:cNvPr>
        <p:cNvGrpSpPr/>
        <p:nvPr/>
      </p:nvGrpSpPr>
      <p:grpSpPr>
        <a:xfrm>
          <a:off x="0" y="0"/>
          <a:ext cx="0" cy="0"/>
          <a:chOff x="0" y="0"/>
          <a:chExt cx="0" cy="0"/>
        </a:xfrm>
      </p:grpSpPr>
      <p:sp>
        <p:nvSpPr>
          <p:cNvPr id="219" name="Google Shape;219;g25a636c3702_0_110:notes">
            <a:extLst>
              <a:ext uri="{FF2B5EF4-FFF2-40B4-BE49-F238E27FC236}">
                <a16:creationId xmlns:a16="http://schemas.microsoft.com/office/drawing/2014/main" id="{30615FE7-C79B-5E7D-6E32-9E2C1ED504E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a636c3702_0_110:notes">
            <a:extLst>
              <a:ext uri="{FF2B5EF4-FFF2-40B4-BE49-F238E27FC236}">
                <a16:creationId xmlns:a16="http://schemas.microsoft.com/office/drawing/2014/main" id="{6FB2D01C-6A12-EBE2-5053-7890526A607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endParaRPr dirty="0"/>
          </a:p>
        </p:txBody>
      </p:sp>
    </p:spTree>
    <p:extLst>
      <p:ext uri="{BB962C8B-B14F-4D97-AF65-F5344CB8AC3E}">
        <p14:creationId xmlns:p14="http://schemas.microsoft.com/office/powerpoint/2010/main" val="78635106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CAF66-92B0-C108-3C93-AEB605D3BF6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443D39E-A354-F333-36A5-E50DEE5E42A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9C0542C-7AD4-FCF3-AB2C-36A6CEB0A4B4}"/>
              </a:ext>
            </a:extLst>
          </p:cNvPr>
          <p:cNvSpPr>
            <a:spLocks noGrp="1"/>
          </p:cNvSpPr>
          <p:nvPr>
            <p:ph type="body" idx="1"/>
          </p:nvPr>
        </p:nvSpPr>
        <p:spPr/>
        <p:txBody>
          <a:bodyPr/>
          <a:lstStyle/>
          <a:p>
            <a:r>
              <a:rPr lang="pt-BR" dirty="0">
                <a:effectLst/>
              </a:rPr>
              <a:t>Hoje vamos explorar um tema que está redefinindo o panorama empresarial do século XXI: a liderança inclusiva e como a diversidade se tornou uma vantagem competitiva fundamental.</a:t>
            </a:r>
            <a:endParaRPr lang="pt-BR" dirty="0"/>
          </a:p>
          <a:p>
            <a:r>
              <a:rPr lang="pt-BR" dirty="0">
                <a:effectLst/>
              </a:rPr>
              <a:t>Quando falamos de diversidade e inclusão, muitas vezes pensamos primeiro em questões de justiça social - e isso é importante. Mas o que quero compartilhar com vocês hoje vai além disso. A diversidade e inclusão deixaram de ser apenas questões de "fazer o que é certo" para se tornarem imperativos estratégicos que determinam o sucesso ou fracasso das organizações.</a:t>
            </a:r>
            <a:endParaRPr lang="pt-BR" dirty="0"/>
          </a:p>
          <a:p>
            <a:r>
              <a:rPr lang="pt-BR" dirty="0">
                <a:effectLst/>
              </a:rPr>
              <a:t>Vejam estes números impressionantes: 85% dos CEOs que implementaram estratégias de diversidade relatam aumento na lucratividade. Empresas com equipes diversas têm 19% mais receita proveniente de inovação. E organizações com liderança diversa têm 70% maior probabilidade de capturar novos mercados.</a:t>
            </a:r>
            <a:endParaRPr lang="pt-BR" dirty="0"/>
          </a:p>
          <a:p>
            <a:r>
              <a:rPr lang="pt-BR" dirty="0">
                <a:effectLst/>
              </a:rPr>
              <a:t>Estes não são apenas números - são evidências de que a diversidade amplia nossa capacidade de inovação, melhora nossa tomada de decisões e aumenta nossa competitividade no mercado global. Como disse uma vez um executivo da McKinsey: "A diversidade não é apenas sobre fazer o que é certo, mas sobre fazer o que é necessário para prosperar no futuro."</a:t>
            </a:r>
            <a:endParaRPr lang="pt-BR" dirty="0"/>
          </a:p>
          <a:p>
            <a:r>
              <a:rPr lang="pt-BR" b="1" dirty="0">
                <a:effectLst/>
              </a:rPr>
              <a:t>Transição para o próximo slide</a:t>
            </a:r>
          </a:p>
          <a:p>
            <a:r>
              <a:rPr lang="pt-BR" dirty="0">
                <a:effectLst/>
              </a:rPr>
              <a:t>Mas para aproveitar verdadeiramente o poder da diversidade, precisamos de um tipo específico de liderança. Vamos entender o que caracteriza a liderança inclusiva.</a:t>
            </a:r>
            <a:endParaRPr lang="pt-BR" dirty="0"/>
          </a:p>
          <a:p>
            <a:endParaRPr lang="pt-BR" dirty="0"/>
          </a:p>
        </p:txBody>
      </p:sp>
      <p:sp>
        <p:nvSpPr>
          <p:cNvPr id="4" name="Espaço Reservado para Número de Slide 3">
            <a:extLst>
              <a:ext uri="{FF2B5EF4-FFF2-40B4-BE49-F238E27FC236}">
                <a16:creationId xmlns:a16="http://schemas.microsoft.com/office/drawing/2014/main" id="{74EEB2FD-7269-9467-88AE-0983C0D65D94}"/>
              </a:ext>
            </a:extLst>
          </p:cNvPr>
          <p:cNvSpPr>
            <a:spLocks noGrp="1"/>
          </p:cNvSpPr>
          <p:nvPr>
            <p:ph type="sldNum" sz="quarter" idx="5"/>
          </p:nvPr>
        </p:nvSpPr>
        <p:spPr/>
        <p:txBody>
          <a:bodyPr/>
          <a:lstStyle/>
          <a:p>
            <a:fld id="{C3FDC577-62FA-4F60-AD5B-292267E62441}" type="slidenum">
              <a:rPr lang="pt-BR" smtClean="0"/>
              <a:t>135</a:t>
            </a:fld>
            <a:endParaRPr lang="pt-BR"/>
          </a:p>
        </p:txBody>
      </p:sp>
    </p:spTree>
    <p:extLst>
      <p:ext uri="{BB962C8B-B14F-4D97-AF65-F5344CB8AC3E}">
        <p14:creationId xmlns:p14="http://schemas.microsoft.com/office/powerpoint/2010/main" val="95416669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3A0F3-FD0A-75A1-EAA7-C371CF6FD65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1F6E2EB-0F01-33BC-D5AF-AB33251F89D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EB069B7-9D84-491C-EDF0-506CCA363F91}"/>
              </a:ext>
            </a:extLst>
          </p:cNvPr>
          <p:cNvSpPr>
            <a:spLocks noGrp="1"/>
          </p:cNvSpPr>
          <p:nvPr>
            <p:ph type="body" idx="1"/>
          </p:nvPr>
        </p:nvSpPr>
        <p:spPr/>
        <p:txBody>
          <a:bodyPr/>
          <a:lstStyle/>
          <a:p>
            <a:r>
              <a:rPr lang="pt-BR" b="1" dirty="0">
                <a:effectLst/>
              </a:rPr>
              <a:t>Mensagem chave</a:t>
            </a:r>
          </a:p>
          <a:p>
            <a:r>
              <a:rPr lang="pt-BR" dirty="0">
                <a:effectLst/>
              </a:rPr>
              <a:t>Definir liderança inclusiva e apresentar seus seis pilares fundamentais.</a:t>
            </a:r>
            <a:endParaRPr lang="pt-BR" dirty="0"/>
          </a:p>
          <a:p>
            <a:r>
              <a:rPr lang="pt-BR" b="1" dirty="0">
                <a:effectLst/>
              </a:rPr>
              <a:t>Roteiro de fala</a:t>
            </a:r>
          </a:p>
          <a:p>
            <a:r>
              <a:rPr lang="pt-BR" dirty="0">
                <a:effectLst/>
              </a:rPr>
              <a:t>Então, o que exatamente é liderança inclusiva? A liderança inclusiva é a capacidade de liderar equipes diversas de forma eficaz, valorizando as diferenças individuais e criando um ambiente onde todos se sintam respeitados, valorizados e capacitados para contribuir plenamente.</a:t>
            </a:r>
            <a:endParaRPr lang="pt-BR" dirty="0"/>
          </a:p>
          <a:p>
            <a:r>
              <a:rPr lang="pt-BR" dirty="0">
                <a:effectLst/>
              </a:rPr>
              <a:t>Líderes inclusivos reconhecem que a diversidade de pensamento e experiência é um ativo estratégico que impulsiona a inovação e melhora a tomada de decisões. Eles não apenas toleram as diferenças - eles as celebram e as aproveitam.</a:t>
            </a:r>
            <a:endParaRPr lang="pt-BR" dirty="0"/>
          </a:p>
          <a:p>
            <a:r>
              <a:rPr lang="pt-BR" dirty="0">
                <a:effectLst/>
              </a:rPr>
              <a:t>A Deloitte conduziu uma pesquisa extensiva e identificou seis traços característicos que formam os pilares da liderança inclusiva. Vamos explorá-los:</a:t>
            </a:r>
            <a:endParaRPr lang="pt-BR" dirty="0"/>
          </a:p>
          <a:p>
            <a:r>
              <a:rPr lang="pt-BR" dirty="0">
                <a:effectLst/>
              </a:rPr>
              <a:t>Primeiro, o Compromisso - uma dedicação pessoal genuína à inclusão que vai além de políticas corporativas. Segundo, a Coragem para desafiar o status quo e questionar práticas estabelecidas. Terceiro, a Cognição de vieses - a consciência de nossos preconceitos inconscientes e como eles influenciam nossas decisões.</a:t>
            </a:r>
            <a:endParaRPr lang="pt-BR" dirty="0"/>
          </a:p>
          <a:p>
            <a:r>
              <a:rPr lang="pt-BR" dirty="0">
                <a:effectLst/>
              </a:rPr>
              <a:t>Quarto, a Curiosidade - uma abertura genuína a novas perspectivas e formas diferentes de pensar. Quinto, a Inteligência cultural - a capacidade de se adaptar e trabalhar eficazmente em diferentes contextos culturais. E sexto, a Colaboração - o empoderamento da equipe para que todos possam contribuir com seu melhor.</a:t>
            </a:r>
            <a:endParaRPr lang="pt-BR" dirty="0"/>
          </a:p>
          <a:p>
            <a:r>
              <a:rPr lang="pt-BR" dirty="0">
                <a:effectLst/>
              </a:rPr>
              <a:t>Estes pilares não são apenas conceitos teóricos - são competências práticas que podem ser desenvolvidas e aplicadas no dia a dia da liderança.</a:t>
            </a:r>
            <a:endParaRPr lang="pt-BR" dirty="0"/>
          </a:p>
          <a:p>
            <a:r>
              <a:rPr lang="pt-BR" b="1" dirty="0">
                <a:effectLst/>
              </a:rPr>
              <a:t>Transição para o próximo slide</a:t>
            </a:r>
          </a:p>
          <a:p>
            <a:r>
              <a:rPr lang="pt-BR" dirty="0">
                <a:effectLst/>
              </a:rPr>
              <a:t>Agora que entendemos o que é liderança inclusiva, vamos examinar por que ela é tão importante através dos dados concretos sobre os benefícios da diversidade.</a:t>
            </a:r>
            <a:endParaRPr lang="pt-BR" dirty="0"/>
          </a:p>
          <a:p>
            <a:endParaRPr lang="pt-BR" dirty="0"/>
          </a:p>
        </p:txBody>
      </p:sp>
      <p:sp>
        <p:nvSpPr>
          <p:cNvPr id="4" name="Espaço Reservado para Número de Slide 3">
            <a:extLst>
              <a:ext uri="{FF2B5EF4-FFF2-40B4-BE49-F238E27FC236}">
                <a16:creationId xmlns:a16="http://schemas.microsoft.com/office/drawing/2014/main" id="{0F53CBA9-01A6-72A5-D460-4466FFA56F12}"/>
              </a:ext>
            </a:extLst>
          </p:cNvPr>
          <p:cNvSpPr>
            <a:spLocks noGrp="1"/>
          </p:cNvSpPr>
          <p:nvPr>
            <p:ph type="sldNum" sz="quarter" idx="5"/>
          </p:nvPr>
        </p:nvSpPr>
        <p:spPr/>
        <p:txBody>
          <a:bodyPr/>
          <a:lstStyle/>
          <a:p>
            <a:fld id="{C3FDC577-62FA-4F60-AD5B-292267E62441}" type="slidenum">
              <a:rPr lang="pt-BR" smtClean="0"/>
              <a:t>136</a:t>
            </a:fld>
            <a:endParaRPr lang="pt-BR"/>
          </a:p>
        </p:txBody>
      </p:sp>
    </p:spTree>
    <p:extLst>
      <p:ext uri="{BB962C8B-B14F-4D97-AF65-F5344CB8AC3E}">
        <p14:creationId xmlns:p14="http://schemas.microsoft.com/office/powerpoint/2010/main" val="222243552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38CD7AA4-E0A0-065A-A49C-EBF4E4148BD3}"/>
            </a:ext>
          </a:extLst>
        </p:cNvPr>
        <p:cNvGrpSpPr/>
        <p:nvPr/>
      </p:nvGrpSpPr>
      <p:grpSpPr>
        <a:xfrm>
          <a:off x="0" y="0"/>
          <a:ext cx="0" cy="0"/>
          <a:chOff x="0" y="0"/>
          <a:chExt cx="0" cy="0"/>
        </a:xfrm>
      </p:grpSpPr>
      <p:sp>
        <p:nvSpPr>
          <p:cNvPr id="225" name="Google Shape;225;g1e51dbbb760_0_1:notes">
            <a:extLst>
              <a:ext uri="{FF2B5EF4-FFF2-40B4-BE49-F238E27FC236}">
                <a16:creationId xmlns:a16="http://schemas.microsoft.com/office/drawing/2014/main" id="{FDECEBC1-45FE-0CD0-2229-472CCB05CB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e51dbbb760_0_1:notes">
            <a:extLst>
              <a:ext uri="{FF2B5EF4-FFF2-40B4-BE49-F238E27FC236}">
                <a16:creationId xmlns:a16="http://schemas.microsoft.com/office/drawing/2014/main" id="{600F8595-E97A-C8AD-E055-1AD41673FBD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b="1" dirty="0">
                <a:effectLst/>
              </a:rPr>
              <a:t>Mensagem chave</a:t>
            </a:r>
          </a:p>
          <a:p>
            <a:r>
              <a:rPr lang="pt-BR" dirty="0">
                <a:effectLst/>
              </a:rPr>
              <a:t>Apresentar evidências concretas do impacto positivo da diversidade na performance organizacional.</a:t>
            </a:r>
            <a:endParaRPr lang="pt-BR" dirty="0"/>
          </a:p>
          <a:p>
            <a:r>
              <a:rPr lang="pt-BR" b="1" dirty="0">
                <a:effectLst/>
              </a:rPr>
              <a:t>Roteiro de fala</a:t>
            </a:r>
          </a:p>
          <a:p>
            <a:r>
              <a:rPr lang="pt-BR" dirty="0">
                <a:effectLst/>
              </a:rPr>
              <a:t>Os benefícios da diversidade não são apenas teóricos - eles são mensuráveis e consistentemente demonstrados por pesquisas rigorosas. Vamos examinar alguns dados que comprovam o impacto positivo da diversidade.</a:t>
            </a:r>
            <a:endParaRPr lang="pt-BR" dirty="0"/>
          </a:p>
          <a:p>
            <a:r>
              <a:rPr lang="pt-BR" dirty="0">
                <a:effectLst/>
              </a:rPr>
              <a:t>Quando falamos de diversidade de gênero, a McKinsey &amp; </a:t>
            </a:r>
            <a:r>
              <a:rPr lang="pt-BR" dirty="0" err="1">
                <a:effectLst/>
              </a:rPr>
              <a:t>Company</a:t>
            </a:r>
            <a:r>
              <a:rPr lang="pt-BR" dirty="0">
                <a:effectLst/>
              </a:rPr>
              <a:t> descobriu que empresas com equilíbrio de gênero na liderança têm 25% mais probabilidade de ter lucratividade acima da média do setor. Isso não é coincidência - é o resultado de perspectivas complementares que melhoram a tomada de decisões.</a:t>
            </a:r>
            <a:endParaRPr lang="pt-BR" dirty="0"/>
          </a:p>
          <a:p>
            <a:r>
              <a:rPr lang="pt-BR" dirty="0">
                <a:effectLst/>
              </a:rPr>
              <a:t>Em relação à diversidade étnica e cultural, o impacto é ainda mais impressionante. Empresas no quartil superior de diversidade étnica superam em 36% a rentabilidade das empresas no quartil inferior. Isso demonstra como diferentes backgrounds culturais trazem insights únicos sobre mercados e consumidores.</a:t>
            </a:r>
            <a:endParaRPr lang="pt-BR" dirty="0"/>
          </a:p>
          <a:p>
            <a:r>
              <a:rPr lang="pt-BR" dirty="0">
                <a:effectLst/>
              </a:rPr>
              <a:t>Mas talvez o dado mais impressionante seja sobre inovação. Vejam este gráfico: empresas com baixa diversidade na liderança geram apenas 26% de sua receita através de inovação. Empresas com média diversidade chegam a 32%. Mas empresas com alta diversidade na liderança? Impressionantes 45% de sua receita vem de inovação.</a:t>
            </a:r>
            <a:endParaRPr lang="pt-BR" dirty="0"/>
          </a:p>
          <a:p>
            <a:r>
              <a:rPr lang="pt-BR" dirty="0">
                <a:effectLst/>
              </a:rPr>
              <a:t>Isso acontece porque equipes diversas questionam pressupostos, trazem perspectivas diferentes e geram soluções mais criativas. Como disse um executivo da Boston Consulting </a:t>
            </a:r>
            <a:r>
              <a:rPr lang="pt-BR" dirty="0" err="1">
                <a:effectLst/>
              </a:rPr>
              <a:t>Group</a:t>
            </a:r>
            <a:r>
              <a:rPr lang="pt-BR" dirty="0">
                <a:effectLst/>
              </a:rPr>
              <a:t>: "A diversidade não é apenas uma métrica a ser alcançada, mas um meio para criar equipes mais inovadoras e resilientes."</a:t>
            </a:r>
            <a:endParaRPr lang="pt-BR" dirty="0"/>
          </a:p>
          <a:p>
            <a:r>
              <a:rPr lang="pt-BR" b="1" dirty="0">
                <a:effectLst/>
              </a:rPr>
              <a:t>Transição para o próximo slide</a:t>
            </a:r>
          </a:p>
          <a:p>
            <a:r>
              <a:rPr lang="pt-BR" dirty="0">
                <a:effectLst/>
              </a:rPr>
              <a:t>Mas implementar a diversidade e inclusão não é sem desafios. Vamos examinar os principais obstáculos e como superá-los.</a:t>
            </a:r>
            <a:endParaRPr lang="pt-B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3111461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31C47-E008-E1F7-0421-6C3490D472D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0B0CA60-1124-91E4-BB36-4DEA1330804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DCEEA9-99AD-D4E8-1CE6-32A9189C2780}"/>
              </a:ext>
            </a:extLst>
          </p:cNvPr>
          <p:cNvSpPr>
            <a:spLocks noGrp="1"/>
          </p:cNvSpPr>
          <p:nvPr>
            <p:ph type="body" idx="1"/>
          </p:nvPr>
        </p:nvSpPr>
        <p:spPr/>
        <p:txBody>
          <a:bodyPr/>
          <a:lstStyle/>
          <a:p>
            <a:r>
              <a:rPr lang="pt-BR" b="1" dirty="0">
                <a:effectLst/>
              </a:rPr>
              <a:t>Mensagem chave</a:t>
            </a:r>
          </a:p>
          <a:p>
            <a:r>
              <a:rPr lang="pt-BR" dirty="0">
                <a:effectLst/>
              </a:rPr>
              <a:t>Identificar os principais desafios à inclusão e apresentar estratégias práticas para superá-los.</a:t>
            </a:r>
            <a:endParaRPr lang="pt-BR" dirty="0"/>
          </a:p>
          <a:p>
            <a:r>
              <a:rPr lang="pt-BR" b="1" dirty="0">
                <a:effectLst/>
              </a:rPr>
              <a:t>Roteiro de fala</a:t>
            </a:r>
          </a:p>
          <a:p>
            <a:r>
              <a:rPr lang="pt-BR" dirty="0">
                <a:effectLst/>
              </a:rPr>
              <a:t>Mesmo com as melhores intenções, organizações enfrentam desafios significativos na implementação de práticas inclusivas. É importante reconhecer estes obstáculos para podermos abordá-los de forma eficaz.</a:t>
            </a:r>
            <a:endParaRPr lang="pt-BR" dirty="0"/>
          </a:p>
          <a:p>
            <a:r>
              <a:rPr lang="pt-BR" dirty="0">
                <a:effectLst/>
              </a:rPr>
              <a:t>O primeiro grande desafio são os vieses inconscientes. Estes são preconceitos implícitos que influenciam nossas decisões sem percepção consciente, afetando contratações, promoções e avaliações. Todos nós temos vieses - a questão é reconhecê-los e mitigá-los.</a:t>
            </a:r>
            <a:endParaRPr lang="pt-BR" dirty="0"/>
          </a:p>
          <a:p>
            <a:r>
              <a:rPr lang="pt-BR" dirty="0">
                <a:effectLst/>
              </a:rPr>
              <a:t>Outro desafio são as microagressões - comentários ou ações sutis que comunicam atitudes hostis ou negativas em relação a grupos marginalizados. Podem parecer pequenas, mas seu impacto cumulativo é devastador para o senso de pertencimento.</a:t>
            </a:r>
            <a:endParaRPr lang="pt-BR" dirty="0"/>
          </a:p>
          <a:p>
            <a:r>
              <a:rPr lang="pt-BR" dirty="0">
                <a:effectLst/>
              </a:rPr>
              <a:t>Também enfrentamos resistência à mudança, especialmente em culturas organizacionais estabelecidas. Há desconforto com novas práticas e relutância em abandonar o status quo. E finalmente, o tokenismo - esforços superficiais de inclusão que não abordam questões sistêmicas.</a:t>
            </a:r>
            <a:endParaRPr lang="pt-BR" dirty="0"/>
          </a:p>
          <a:p>
            <a:r>
              <a:rPr lang="pt-BR" dirty="0">
                <a:effectLst/>
              </a:rPr>
              <a:t>Mas para cada desafio, temos estratégias práticas. Para os vieses inconscientes, implementamos programas educacionais contínuos sobre vieses e competência cultural para todos os níveis organizacionais. Para as microagressões e resistência, criamos políticas e processos inclusivos, revisando e redesenhando sistemas de RH para eliminar barreiras estruturais.</a:t>
            </a:r>
            <a:endParaRPr lang="pt-BR" dirty="0"/>
          </a:p>
          <a:p>
            <a:r>
              <a:rPr lang="pt-BR" dirty="0">
                <a:effectLst/>
              </a:rPr>
              <a:t>E fundamentalmente, estabelecemos uma cultura de feedback aberto - canais seguros para comunicação e mecanismos para abordar preocupações relacionadas à inclusão. Como sempre digo: "A verdadeira inclusão requer mais do que boas intenções; exige ação consciente e mudança sistêmica."</a:t>
            </a:r>
            <a:endParaRPr lang="pt-BR" dirty="0"/>
          </a:p>
          <a:p>
            <a:r>
              <a:rPr lang="pt-BR" b="1" dirty="0">
                <a:effectLst/>
              </a:rPr>
              <a:t>Transição para o próximo slide</a:t>
            </a:r>
          </a:p>
          <a:p>
            <a:r>
              <a:rPr lang="pt-BR" dirty="0">
                <a:effectLst/>
              </a:rPr>
              <a:t>Mas quem lidera essa transformação? Qual é o papel específico do líder na promoção da inclusão?</a:t>
            </a:r>
            <a:endParaRPr lang="pt-BR" dirty="0"/>
          </a:p>
          <a:p>
            <a:endParaRPr lang="pt-BR" dirty="0"/>
          </a:p>
        </p:txBody>
      </p:sp>
      <p:sp>
        <p:nvSpPr>
          <p:cNvPr id="4" name="Espaço Reservado para Número de Slide 3">
            <a:extLst>
              <a:ext uri="{FF2B5EF4-FFF2-40B4-BE49-F238E27FC236}">
                <a16:creationId xmlns:a16="http://schemas.microsoft.com/office/drawing/2014/main" id="{EBDDB152-337D-136E-4FAB-34704D5E708E}"/>
              </a:ext>
            </a:extLst>
          </p:cNvPr>
          <p:cNvSpPr>
            <a:spLocks noGrp="1"/>
          </p:cNvSpPr>
          <p:nvPr>
            <p:ph type="sldNum" sz="quarter" idx="5"/>
          </p:nvPr>
        </p:nvSpPr>
        <p:spPr/>
        <p:txBody>
          <a:bodyPr/>
          <a:lstStyle/>
          <a:p>
            <a:fld id="{C3FDC577-62FA-4F60-AD5B-292267E62441}" type="slidenum">
              <a:rPr lang="pt-BR" smtClean="0"/>
              <a:t>138</a:t>
            </a:fld>
            <a:endParaRPr lang="pt-BR"/>
          </a:p>
        </p:txBody>
      </p:sp>
    </p:spTree>
    <p:extLst>
      <p:ext uri="{BB962C8B-B14F-4D97-AF65-F5344CB8AC3E}">
        <p14:creationId xmlns:p14="http://schemas.microsoft.com/office/powerpoint/2010/main" val="59954001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7FF672C7-3D10-F92A-3161-F498385111C7}"/>
            </a:ext>
          </a:extLst>
        </p:cNvPr>
        <p:cNvGrpSpPr/>
        <p:nvPr/>
      </p:nvGrpSpPr>
      <p:grpSpPr>
        <a:xfrm>
          <a:off x="0" y="0"/>
          <a:ext cx="0" cy="0"/>
          <a:chOff x="0" y="0"/>
          <a:chExt cx="0" cy="0"/>
        </a:xfrm>
      </p:grpSpPr>
      <p:sp>
        <p:nvSpPr>
          <p:cNvPr id="225" name="Google Shape;225;g1e51dbbb760_0_1:notes">
            <a:extLst>
              <a:ext uri="{FF2B5EF4-FFF2-40B4-BE49-F238E27FC236}">
                <a16:creationId xmlns:a16="http://schemas.microsoft.com/office/drawing/2014/main" id="{7F630AA7-2003-8FAA-B800-ABE61B79EB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e51dbbb760_0_1:notes">
            <a:extLst>
              <a:ext uri="{FF2B5EF4-FFF2-40B4-BE49-F238E27FC236}">
                <a16:creationId xmlns:a16="http://schemas.microsoft.com/office/drawing/2014/main" id="{8CA6C9FF-8E5A-2DF2-8ED6-6C209EFC925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b="1" dirty="0">
                <a:effectLst/>
              </a:rPr>
              <a:t>Mensagem chave</a:t>
            </a:r>
          </a:p>
          <a:p>
            <a:r>
              <a:rPr lang="pt-BR" dirty="0">
                <a:effectLst/>
              </a:rPr>
              <a:t>Definir o papel do líder como agente de mudança e apresentar ações práticas para promover inclusão.</a:t>
            </a:r>
            <a:endParaRPr lang="pt-BR" dirty="0"/>
          </a:p>
          <a:p>
            <a:r>
              <a:rPr lang="pt-BR" b="1" dirty="0">
                <a:effectLst/>
              </a:rPr>
              <a:t>Roteiro de fala</a:t>
            </a:r>
          </a:p>
          <a:p>
            <a:r>
              <a:rPr lang="pt-BR" dirty="0">
                <a:effectLst/>
              </a:rPr>
              <a:t>O líder é o principal catalisador para criar uma cultura inclusiva. Sua influência determina se a diversidade será apenas um número em relatórios ou uma verdadeira vantagem competitiva. Líderes inclusivos não apenas defendem a diversidade em teoria - eles modelam comportamentos que promovem equidade, voz e participação de todos os membros da equipe.</a:t>
            </a:r>
            <a:endParaRPr lang="pt-BR" dirty="0"/>
          </a:p>
          <a:p>
            <a:r>
              <a:rPr lang="pt-BR" dirty="0">
                <a:effectLst/>
              </a:rPr>
              <a:t>Como o </a:t>
            </a:r>
            <a:r>
              <a:rPr lang="pt-BR" dirty="0" err="1">
                <a:effectLst/>
              </a:rPr>
              <a:t>Catalyst</a:t>
            </a:r>
            <a:r>
              <a:rPr lang="pt-BR" dirty="0">
                <a:effectLst/>
              </a:rPr>
              <a:t> </a:t>
            </a:r>
            <a:r>
              <a:rPr lang="pt-BR" dirty="0" err="1">
                <a:effectLst/>
              </a:rPr>
              <a:t>Research</a:t>
            </a:r>
            <a:r>
              <a:rPr lang="pt-BR" dirty="0">
                <a:effectLst/>
              </a:rPr>
              <a:t> Center observou: "A liderança inclusiva não é um destino, mas uma jornada contínua de aprendizado, adaptação e crescimento. O verdadeiro líder inclusivo reconhece que seu trabalho nunca está completo."</a:t>
            </a:r>
            <a:endParaRPr lang="pt-BR" dirty="0"/>
          </a:p>
          <a:p>
            <a:r>
              <a:rPr lang="pt-BR" dirty="0">
                <a:effectLst/>
              </a:rPr>
              <a:t>Então, quais são as ações práticas que um líder inclusivo deve tomar? Primeiro, promover escuta ativa e diálogo aberto. Isso significa criar espaços seguros onde todas as vozes podem ser ouvidas, não apenas as mais altas ou mais confiantes.</a:t>
            </a:r>
            <a:endParaRPr lang="pt-BR" dirty="0"/>
          </a:p>
          <a:p>
            <a:r>
              <a:rPr lang="pt-BR" dirty="0">
                <a:effectLst/>
              </a:rPr>
              <a:t>Segundo, reconhecer e mitigar vieses. Isso envolve questionar constantemente nossos pressupostos e decisões, perguntando: "Estou sendo influenciado por estereótipos? Estou dando oportunidades iguais a todos?"</a:t>
            </a:r>
            <a:endParaRPr lang="pt-BR" dirty="0"/>
          </a:p>
          <a:p>
            <a:r>
              <a:rPr lang="pt-BR" dirty="0">
                <a:effectLst/>
              </a:rPr>
              <a:t>Terceiro, distribuir oportunidades equitativamente. Garantir que projetos de alta visibilidade, oportunidades de desenvolvimento e mentoria sejam acessíveis a todos, não apenas aos que "se parecem" conosco ou pensam como nós.</a:t>
            </a:r>
            <a:endParaRPr lang="pt-BR" dirty="0"/>
          </a:p>
          <a:p>
            <a:r>
              <a:rPr lang="pt-BR" dirty="0">
                <a:effectLst/>
              </a:rPr>
              <a:t>E quarto, responsabilizar-se pelos resultados. Estabelecer métricas claras para avaliar o progresso da inclusão e estar disposto a fazer mudanças quando os resultados não estão sendo alcançados.</a:t>
            </a:r>
            <a:endParaRPr lang="pt-BR" dirty="0"/>
          </a:p>
          <a:p>
            <a:r>
              <a:rPr lang="pt-BR" dirty="0">
                <a:effectLst/>
              </a:rPr>
              <a:t>Lembrem-se: a inclusão não acontece por acidente, mas por design intencional e liderança consciente.</a:t>
            </a:r>
            <a:endParaRPr lang="pt-BR" dirty="0"/>
          </a:p>
          <a:p>
            <a:r>
              <a:rPr lang="pt-BR" b="1" dirty="0">
                <a:effectLst/>
              </a:rPr>
              <a:t>Transição para o próximo slide</a:t>
            </a:r>
          </a:p>
          <a:p>
            <a:r>
              <a:rPr lang="pt-BR" dirty="0">
                <a:effectLst/>
              </a:rPr>
              <a:t>Vamos agora consolidar tudo o que discutimos e entender por que a liderança inclusiva é verdadeiramente um diferencial estratégico.</a:t>
            </a:r>
            <a:endParaRPr lang="pt-B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7286414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66AF9-DCF8-0240-A1D2-AD4A2B0AD1C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22010B6-9822-C8E7-E2AE-4C33C74111B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E6CABCE-8408-57D4-EE92-00E6B5CD9B1E}"/>
              </a:ext>
            </a:extLst>
          </p:cNvPr>
          <p:cNvSpPr>
            <a:spLocks noGrp="1"/>
          </p:cNvSpPr>
          <p:nvPr>
            <p:ph type="body" idx="1"/>
          </p:nvPr>
        </p:nvSpPr>
        <p:spPr/>
        <p:txBody>
          <a:bodyPr/>
          <a:lstStyle/>
          <a:p>
            <a:r>
              <a:rPr lang="pt-BR" b="1" dirty="0">
                <a:effectLst/>
              </a:rPr>
              <a:t>Mensagem chave</a:t>
            </a:r>
          </a:p>
          <a:p>
            <a:r>
              <a:rPr lang="pt-BR" dirty="0">
                <a:effectLst/>
              </a:rPr>
              <a:t>Consolidar a liderança inclusiva como diferencial estratégico e inspirar ação.</a:t>
            </a:r>
            <a:endParaRPr lang="pt-BR" dirty="0"/>
          </a:p>
          <a:p>
            <a:r>
              <a:rPr lang="pt-BR" b="1" dirty="0">
                <a:effectLst/>
              </a:rPr>
              <a:t>Roteiro de fala</a:t>
            </a:r>
          </a:p>
          <a:p>
            <a:r>
              <a:rPr lang="pt-BR" dirty="0">
                <a:effectLst/>
              </a:rPr>
              <a:t>A liderança inclusiva não é apenas uma tendência passageira ou mais um programa de RH. É um diferencial estratégico que permite às organizações prosperarem em um mundo cada vez mais complexo e diverso.</a:t>
            </a:r>
            <a:endParaRPr lang="pt-BR" dirty="0"/>
          </a:p>
          <a:p>
            <a:r>
              <a:rPr lang="pt-BR" dirty="0">
                <a:effectLst/>
              </a:rPr>
              <a:t>Ao adotar práticas inclusivas, os líderes criam ambientes onde a diversidade de pensamento floresce, impulsionando a inovação e preparando as equipes para os desafios do futuro. Vejam os benefícios tangíveis: maior inovação através da diversidade de perspectivas, melhor performance porque equipes inclusivas superam consistentemente seus pares, e maior atração de talentos porque ambientes inclusivos atraem os melhores profissionais.</a:t>
            </a:r>
            <a:endParaRPr lang="pt-BR" dirty="0"/>
          </a:p>
          <a:p>
            <a:r>
              <a:rPr lang="pt-BR" dirty="0">
                <a:effectLst/>
              </a:rPr>
              <a:t>Como disse uma vez um executivo da Harvard Business Review: "A verdadeira liderança inclusiva não é apenas sobre representatividade numérica, mas sobre criar uma cultura onde cada voz é ouvida, cada contribuição é valorizada e cada pessoa pode trazer seu eu autêntico para o trabalho."</a:t>
            </a:r>
            <a:endParaRPr lang="pt-BR" dirty="0"/>
          </a:p>
          <a:p>
            <a:r>
              <a:rPr lang="pt-BR" dirty="0">
                <a:effectLst/>
              </a:rPr>
              <a:t>Então, qual é o meu convite para vocês hoje? Comecem onde estão. Questionem seus próprios vieses. Criem espaços para vozes diferentes. Distribuam oportunidades equitativamente. E lembrem-se: a liderança inclusiva não é apenas o caminho certo - é o caminho inteligente para o sucesso sustentável.</a:t>
            </a:r>
            <a:endParaRPr lang="pt-BR" dirty="0"/>
          </a:p>
          <a:p>
            <a:r>
              <a:rPr lang="pt-BR" dirty="0">
                <a:effectLst/>
              </a:rPr>
              <a:t>O futuro pertence às organizações que conseguem aproveitar todo o potencial humano disponível. E isso só é possível através da liderança inclusiva.</a:t>
            </a:r>
            <a:endParaRPr lang="pt-BR" dirty="0"/>
          </a:p>
          <a:p>
            <a:endParaRPr lang="pt-BR" dirty="0"/>
          </a:p>
        </p:txBody>
      </p:sp>
      <p:sp>
        <p:nvSpPr>
          <p:cNvPr id="4" name="Espaço Reservado para Número de Slide 3">
            <a:extLst>
              <a:ext uri="{FF2B5EF4-FFF2-40B4-BE49-F238E27FC236}">
                <a16:creationId xmlns:a16="http://schemas.microsoft.com/office/drawing/2014/main" id="{D928E9FB-9366-ACD2-3047-1FA922CDAC1F}"/>
              </a:ext>
            </a:extLst>
          </p:cNvPr>
          <p:cNvSpPr>
            <a:spLocks noGrp="1"/>
          </p:cNvSpPr>
          <p:nvPr>
            <p:ph type="sldNum" sz="quarter" idx="5"/>
          </p:nvPr>
        </p:nvSpPr>
        <p:spPr/>
        <p:txBody>
          <a:bodyPr/>
          <a:lstStyle/>
          <a:p>
            <a:fld id="{C3FDC577-62FA-4F60-AD5B-292267E62441}" type="slidenum">
              <a:rPr lang="pt-BR" smtClean="0"/>
              <a:t>140</a:t>
            </a:fld>
            <a:endParaRPr lang="pt-BR"/>
          </a:p>
        </p:txBody>
      </p:sp>
    </p:spTree>
    <p:extLst>
      <p:ext uri="{BB962C8B-B14F-4D97-AF65-F5344CB8AC3E}">
        <p14:creationId xmlns:p14="http://schemas.microsoft.com/office/powerpoint/2010/main" val="350170099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CD2839A1-541D-D4B2-2FA8-1A173C3AB364}"/>
            </a:ext>
          </a:extLst>
        </p:cNvPr>
        <p:cNvGrpSpPr/>
        <p:nvPr/>
      </p:nvGrpSpPr>
      <p:grpSpPr>
        <a:xfrm>
          <a:off x="0" y="0"/>
          <a:ext cx="0" cy="0"/>
          <a:chOff x="0" y="0"/>
          <a:chExt cx="0" cy="0"/>
        </a:xfrm>
      </p:grpSpPr>
      <p:sp>
        <p:nvSpPr>
          <p:cNvPr id="219" name="Google Shape;219;g25a636c3702_0_110:notes">
            <a:extLst>
              <a:ext uri="{FF2B5EF4-FFF2-40B4-BE49-F238E27FC236}">
                <a16:creationId xmlns:a16="http://schemas.microsoft.com/office/drawing/2014/main" id="{AFCEE257-82E9-2E43-B48C-DD8484AE4F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a636c3702_0_110:notes">
            <a:extLst>
              <a:ext uri="{FF2B5EF4-FFF2-40B4-BE49-F238E27FC236}">
                <a16:creationId xmlns:a16="http://schemas.microsoft.com/office/drawing/2014/main" id="{31070DEF-3BAD-50D4-466A-310AB09BED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endParaRPr dirty="0"/>
          </a:p>
        </p:txBody>
      </p:sp>
    </p:spTree>
    <p:extLst>
      <p:ext uri="{BB962C8B-B14F-4D97-AF65-F5344CB8AC3E}">
        <p14:creationId xmlns:p14="http://schemas.microsoft.com/office/powerpoint/2010/main" val="452160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**Mensagem Chave:** Refletir sobre o propósito de liderar é o primeiro passo para uma jornada autêntica.</a:t>
            </a:r>
            <a:r>
              <a:rPr lang="pt-BR" dirty="0"/>
              <a:t> </a:t>
            </a:r>
            <a:r>
              <a:rPr lang="pt-BR" sz="1200" kern="1200" dirty="0">
                <a:solidFill>
                  <a:schemeClr val="tx1"/>
                </a:solidFill>
                <a:effectLst/>
                <a:latin typeface="+mn-lt"/>
                <a:ea typeface="+mn-ea"/>
                <a:cs typeface="+mn-cs"/>
              </a:rPr>
              <a:t>**Conteúdo da Fala:**</a:t>
            </a:r>
            <a:r>
              <a:rPr lang="pt-BR" dirty="0"/>
              <a:t> </a:t>
            </a:r>
            <a:r>
              <a:rPr lang="pt-BR" sz="1200" kern="1200" dirty="0">
                <a:solidFill>
                  <a:schemeClr val="tx1"/>
                </a:solidFill>
                <a:effectLst/>
                <a:latin typeface="+mn-lt"/>
                <a:ea typeface="+mn-ea"/>
                <a:cs typeface="+mn-cs"/>
              </a:rPr>
              <a:t>"A liderança é, em sua essência, um chamado pessoal. O que te atrai na ideia de liderar? É a possibilidade de inspirar e desenvolver pessoas? É a oportunidade de criar um impacto positivo e duradouro? E quais são os desafios que te esperam? É o equilíbrio entre resultados e o bem-estar das pessoas? É o desenvolvimento do autoconhecimento e da inteligência emocional? Este é o momento de uma reflexão honesta. Nosso curso de capacitação foi desenhado exatamente para te guiar nessa jornada, para te equipar com as ferramentas e a mentalidade necessárias para assumir esse papel com confiança e propósito. Lembre-se da sabedoria de Jack </a:t>
            </a:r>
            <a:r>
              <a:rPr lang="pt-BR" sz="1200" kern="1200" dirty="0" err="1">
                <a:solidFill>
                  <a:schemeClr val="tx1"/>
                </a:solidFill>
                <a:effectLst/>
                <a:latin typeface="+mn-lt"/>
                <a:ea typeface="+mn-ea"/>
                <a:cs typeface="+mn-cs"/>
              </a:rPr>
              <a:t>Welch</a:t>
            </a:r>
            <a:r>
              <a:rPr lang="pt-BR" sz="1200" kern="1200" dirty="0">
                <a:solidFill>
                  <a:schemeClr val="tx1"/>
                </a:solidFill>
                <a:effectLst/>
                <a:latin typeface="+mn-lt"/>
                <a:ea typeface="+mn-ea"/>
                <a:cs typeface="+mn-cs"/>
              </a:rPr>
              <a:t>: 'Antes de ser um líder, o sucesso se resume em crescimento pessoal. Quando se torna um líder, o sucesso se resume em fazer crescer os outros.'"</a:t>
            </a:r>
            <a:r>
              <a:rPr lang="pt-BR" dirty="0"/>
              <a:t> </a:t>
            </a:r>
            <a:r>
              <a:rPr lang="pt-BR" sz="1200" kern="1200" dirty="0">
                <a:solidFill>
                  <a:schemeClr val="tx1"/>
                </a:solidFill>
                <a:effectLst/>
                <a:latin typeface="+mn-lt"/>
                <a:ea typeface="+mn-ea"/>
                <a:cs typeface="+mn-cs"/>
              </a:rPr>
              <a:t>**Transição para o próximo slide:** "Para finalizar, vamos consolidar o que aprendemos e olhar para os próximos passos."</a:t>
            </a:r>
            <a:endParaRPr lang="pt-BR" dirty="0"/>
          </a:p>
        </p:txBody>
      </p:sp>
      <p:sp>
        <p:nvSpPr>
          <p:cNvPr id="4" name="Espaço Reservado para Número de Slide 3"/>
          <p:cNvSpPr>
            <a:spLocks noGrp="1"/>
          </p:cNvSpPr>
          <p:nvPr>
            <p:ph type="sldNum" sz="quarter" idx="5"/>
          </p:nvPr>
        </p:nvSpPr>
        <p:spPr/>
        <p:txBody>
          <a:bodyPr/>
          <a:lstStyle/>
          <a:p>
            <a:fld id="{C3FDC577-62FA-4F60-AD5B-292267E62441}" type="slidenum">
              <a:rPr lang="pt-BR" smtClean="0"/>
              <a:t>15</a:t>
            </a:fld>
            <a:endParaRPr lang="pt-BR"/>
          </a:p>
        </p:txBody>
      </p:sp>
    </p:spTree>
    <p:extLst>
      <p:ext uri="{BB962C8B-B14F-4D97-AF65-F5344CB8AC3E}">
        <p14:creationId xmlns:p14="http://schemas.microsoft.com/office/powerpoint/2010/main" val="47454290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FC8CB-893C-BA53-327E-80EEE1DCF3B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99AAE0E-8343-AED2-4EDB-B19EFAAC6D3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A82BF54-845D-FF50-1A6D-253841160B20}"/>
              </a:ext>
            </a:extLst>
          </p:cNvPr>
          <p:cNvSpPr>
            <a:spLocks noGrp="1"/>
          </p:cNvSpPr>
          <p:nvPr>
            <p:ph type="body" idx="1"/>
          </p:nvPr>
        </p:nvSpPr>
        <p:spPr/>
        <p:txBody>
          <a:bodyPr/>
          <a:lstStyle/>
          <a:p>
            <a:r>
              <a:rPr lang="pt-BR" b="1" dirty="0">
                <a:effectLst/>
              </a:rPr>
              <a:t>Mensagem Chave</a:t>
            </a:r>
          </a:p>
          <a:p>
            <a:r>
              <a:rPr lang="pt-BR" dirty="0">
                <a:effectLst/>
              </a:rPr>
              <a:t>Estabelecer a urgência e relevância do aprendizado contínuo no contexto atual de transformações aceleradas.</a:t>
            </a:r>
            <a:endParaRPr lang="pt-BR" dirty="0"/>
          </a:p>
          <a:p>
            <a:r>
              <a:rPr lang="pt-BR" b="1" dirty="0">
                <a:effectLst/>
              </a:rPr>
              <a:t>Roteiro de Fala</a:t>
            </a:r>
          </a:p>
          <a:p>
            <a:r>
              <a:rPr lang="pt-BR" dirty="0">
                <a:effectLst/>
              </a:rPr>
              <a:t>"Bom dia/Boa tarde! Vivemos em uma era onde a única certeza é a incerteza. Olhem ao redor: as tecnologias que dominavam o mercado há cinco anos já estão sendo substituídas. As habilidades que nos trouxeram até aqui podem não ser suficientes para nos levar adiante.</a:t>
            </a:r>
            <a:endParaRPr lang="pt-BR" dirty="0"/>
          </a:p>
          <a:p>
            <a:r>
              <a:rPr lang="pt-BR" dirty="0">
                <a:effectLst/>
              </a:rPr>
              <a:t>Eric </a:t>
            </a:r>
            <a:r>
              <a:rPr lang="pt-BR" dirty="0" err="1">
                <a:effectLst/>
              </a:rPr>
              <a:t>Hoffer</a:t>
            </a:r>
            <a:r>
              <a:rPr lang="pt-BR" dirty="0">
                <a:effectLst/>
              </a:rPr>
              <a:t>, filósofo americano, disse uma vez: 'Em tempos de mudança, os que aprendem herdarão o futuro, enquanto os que sabem ficarão magnificamente equipados para lidar com um mundo que não existe mais.' Esta frase nunca foi tão atual.</a:t>
            </a:r>
            <a:endParaRPr lang="pt-BR" dirty="0"/>
          </a:p>
          <a:p>
            <a:r>
              <a:rPr lang="pt-BR" dirty="0">
                <a:effectLst/>
              </a:rPr>
              <a:t>O conceito de </a:t>
            </a:r>
            <a:r>
              <a:rPr lang="pt-BR" dirty="0" err="1">
                <a:effectLst/>
              </a:rPr>
              <a:t>Lifelong</a:t>
            </a:r>
            <a:r>
              <a:rPr lang="pt-BR" dirty="0">
                <a:effectLst/>
              </a:rPr>
              <a:t> Learning - aprendizado ao longo da vida - não é mais um diferencial competitivo. É uma questão de sobrevivência profissional. Para nós, líderes, isso significa desenvolver a capacidade de nos adaptarmos constantemente, anteciparmos tendências e continuarmos evoluindo nossas competências.</a:t>
            </a:r>
            <a:endParaRPr lang="pt-BR" dirty="0"/>
          </a:p>
          <a:p>
            <a:r>
              <a:rPr lang="pt-BR" dirty="0">
                <a:effectLst/>
              </a:rPr>
              <a:t>Hoje, vamos explorar por que o aprendizado contínuo se tornou a competência mais crítica para a liderança moderna e como podemos incorporá-lo em nossa jornada profissional."</a:t>
            </a:r>
            <a:endParaRPr lang="pt-BR" dirty="0"/>
          </a:p>
          <a:p>
            <a:r>
              <a:rPr lang="pt-BR" b="1" dirty="0">
                <a:effectLst/>
              </a:rPr>
              <a:t>Transição para o Próximo Slide</a:t>
            </a:r>
          </a:p>
          <a:p>
            <a:r>
              <a:rPr lang="pt-BR" dirty="0">
                <a:effectLst/>
              </a:rPr>
              <a:t>"Mas antes de falarmos sobre como aprender, precisamos entender por que isso se tornou tão urgente. Vamos começar analisando a velocidade com que o conhecimento está se tornando obsoleto..."</a:t>
            </a:r>
            <a:endParaRPr lang="pt-BR" dirty="0"/>
          </a:p>
          <a:p>
            <a:endParaRPr lang="pt-BR" dirty="0"/>
          </a:p>
          <a:p>
            <a:endParaRPr lang="pt-BR" dirty="0"/>
          </a:p>
        </p:txBody>
      </p:sp>
      <p:sp>
        <p:nvSpPr>
          <p:cNvPr id="4" name="Espaço Reservado para Número de Slide 3">
            <a:extLst>
              <a:ext uri="{FF2B5EF4-FFF2-40B4-BE49-F238E27FC236}">
                <a16:creationId xmlns:a16="http://schemas.microsoft.com/office/drawing/2014/main" id="{C1F16895-7A64-3112-3E6D-E14005C906BE}"/>
              </a:ext>
            </a:extLst>
          </p:cNvPr>
          <p:cNvSpPr>
            <a:spLocks noGrp="1"/>
          </p:cNvSpPr>
          <p:nvPr>
            <p:ph type="sldNum" sz="quarter" idx="5"/>
          </p:nvPr>
        </p:nvSpPr>
        <p:spPr/>
        <p:txBody>
          <a:bodyPr/>
          <a:lstStyle/>
          <a:p>
            <a:fld id="{C3FDC577-62FA-4F60-AD5B-292267E62441}" type="slidenum">
              <a:rPr lang="pt-BR" smtClean="0"/>
              <a:t>142</a:t>
            </a:fld>
            <a:endParaRPr lang="pt-BR"/>
          </a:p>
        </p:txBody>
      </p:sp>
    </p:spTree>
    <p:extLst>
      <p:ext uri="{BB962C8B-B14F-4D97-AF65-F5344CB8AC3E}">
        <p14:creationId xmlns:p14="http://schemas.microsoft.com/office/powerpoint/2010/main" val="252983305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C945E-1C88-C63C-4E0C-D3956DF8E24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650BE91-2523-328B-9CB4-1316843717D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79AB8B7-0270-5F31-A462-2833B517C706}"/>
              </a:ext>
            </a:extLst>
          </p:cNvPr>
          <p:cNvSpPr>
            <a:spLocks noGrp="1"/>
          </p:cNvSpPr>
          <p:nvPr>
            <p:ph type="body" idx="1"/>
          </p:nvPr>
        </p:nvSpPr>
        <p:spPr/>
        <p:txBody>
          <a:bodyPr/>
          <a:lstStyle/>
          <a:p>
            <a:r>
              <a:rPr lang="pt-BR" b="1" dirty="0">
                <a:effectLst/>
              </a:rPr>
              <a:t>Mensagem Chave</a:t>
            </a:r>
          </a:p>
          <a:p>
            <a:r>
              <a:rPr lang="pt-BR" dirty="0">
                <a:effectLst/>
              </a:rPr>
              <a:t>Demonstrar como o conhecimento técnico e profissional está perdendo validade em ritmo acelerado.</a:t>
            </a:r>
            <a:endParaRPr lang="pt-BR" dirty="0"/>
          </a:p>
          <a:p>
            <a:r>
              <a:rPr lang="pt-BR" b="1" dirty="0">
                <a:effectLst/>
              </a:rPr>
              <a:t>Roteiro de Fala</a:t>
            </a:r>
          </a:p>
          <a:p>
            <a:r>
              <a:rPr lang="pt-BR" dirty="0">
                <a:effectLst/>
              </a:rPr>
              <a:t>"Aqui temos um dado alarmante: 50% do conhecimento técnico se torna obsoleto a cada dois anos. Isso significa que metade do que vocês aprenderam na graduação ou em especializações recentes já pode estar desatualizado.</a:t>
            </a:r>
            <a:endParaRPr lang="pt-BR" dirty="0"/>
          </a:p>
          <a:p>
            <a:r>
              <a:rPr lang="pt-BR" dirty="0">
                <a:effectLst/>
              </a:rPr>
              <a:t>Para colocar isso em perspectiva: se você se formou há cinco anos, é provável que mais da metade do seu conhecimento formal já tenha sido superado por novas descobertas, tecnologias ou metodologias.</a:t>
            </a:r>
            <a:endParaRPr lang="pt-BR" dirty="0"/>
          </a:p>
          <a:p>
            <a:r>
              <a:rPr lang="pt-BR" dirty="0">
                <a:effectLst/>
              </a:rPr>
              <a:t>Este fenômeno é conhecido como 'meia-vida do conhecimento' - o tempo necessário para que metade do conhecimento em um campo específico se torne obsoleto ou irrelevante. E essa meia-vida está diminuindo drasticamente em praticamente todas as áreas.</a:t>
            </a:r>
            <a:endParaRPr lang="pt-BR" dirty="0"/>
          </a:p>
          <a:p>
            <a:r>
              <a:rPr lang="pt-BR" dirty="0">
                <a:effectLst/>
              </a:rPr>
              <a:t>Para líderes, isso representa um risco real. Tomamos decisões baseadas em nosso conhecimento e experiência. Se esse conhecimento está desatualizado, nossas decisões podem levar a empresa na direção errada, fazendo-nos perder oportunidades ou, pior ainda, comprometendo nossa competitividade no mercado.</a:t>
            </a:r>
            <a:endParaRPr lang="pt-BR" dirty="0"/>
          </a:p>
          <a:p>
            <a:r>
              <a:rPr lang="pt-BR" dirty="0">
                <a:effectLst/>
              </a:rPr>
              <a:t>A questão não é se nosso conhecimento ficará obsoleto, mas quando. E nossa resposta a essa realidade determinará nosso sucesso como líderes."</a:t>
            </a:r>
            <a:endParaRPr lang="pt-BR" dirty="0"/>
          </a:p>
          <a:p>
            <a:r>
              <a:rPr lang="pt-BR" b="1" dirty="0">
                <a:effectLst/>
              </a:rPr>
              <a:t>Transição para o Próximo Slide</a:t>
            </a:r>
          </a:p>
          <a:p>
            <a:r>
              <a:rPr lang="pt-BR" dirty="0">
                <a:effectLst/>
              </a:rPr>
              <a:t>"E se a obsolescência do conhecimento já é preocupante, a velocidade das transformações torna esse cenário ainda mais desafiador..."</a:t>
            </a:r>
            <a:endParaRPr lang="pt-BR" dirty="0"/>
          </a:p>
          <a:p>
            <a:endParaRPr lang="pt-BR" dirty="0"/>
          </a:p>
        </p:txBody>
      </p:sp>
      <p:sp>
        <p:nvSpPr>
          <p:cNvPr id="4" name="Espaço Reservado para Número de Slide 3">
            <a:extLst>
              <a:ext uri="{FF2B5EF4-FFF2-40B4-BE49-F238E27FC236}">
                <a16:creationId xmlns:a16="http://schemas.microsoft.com/office/drawing/2014/main" id="{71C7F399-8D58-660F-76F1-BE8F19A2BA75}"/>
              </a:ext>
            </a:extLst>
          </p:cNvPr>
          <p:cNvSpPr>
            <a:spLocks noGrp="1"/>
          </p:cNvSpPr>
          <p:nvPr>
            <p:ph type="sldNum" sz="quarter" idx="5"/>
          </p:nvPr>
        </p:nvSpPr>
        <p:spPr/>
        <p:txBody>
          <a:bodyPr/>
          <a:lstStyle/>
          <a:p>
            <a:fld id="{C3FDC577-62FA-4F60-AD5B-292267E62441}" type="slidenum">
              <a:rPr lang="pt-BR" smtClean="0"/>
              <a:t>143</a:t>
            </a:fld>
            <a:endParaRPr lang="pt-BR"/>
          </a:p>
        </p:txBody>
      </p:sp>
    </p:spTree>
    <p:extLst>
      <p:ext uri="{BB962C8B-B14F-4D97-AF65-F5344CB8AC3E}">
        <p14:creationId xmlns:p14="http://schemas.microsoft.com/office/powerpoint/2010/main" val="195060032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89E7A-11EF-ABAB-679D-DE43B633299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1C71305-23DE-3894-AEBB-CFC905F1D76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E9A6962-8871-66D6-407D-FF5335D19035}"/>
              </a:ext>
            </a:extLst>
          </p:cNvPr>
          <p:cNvSpPr>
            <a:spLocks noGrp="1"/>
          </p:cNvSpPr>
          <p:nvPr>
            <p:ph type="body" idx="1"/>
          </p:nvPr>
        </p:nvSpPr>
        <p:spPr/>
        <p:txBody>
          <a:bodyPr/>
          <a:lstStyle/>
          <a:p>
            <a:r>
              <a:rPr lang="pt-BR" b="1" dirty="0">
                <a:effectLst/>
              </a:rPr>
              <a:t>Mensagem Chave</a:t>
            </a:r>
          </a:p>
          <a:p>
            <a:r>
              <a:rPr lang="pt-BR" dirty="0">
                <a:effectLst/>
              </a:rPr>
              <a:t>Ilustrar como a aceleração exponencial das mudanças impacta a necessidade de aprendizado contínuo.</a:t>
            </a:r>
            <a:endParaRPr lang="pt-BR" dirty="0"/>
          </a:p>
          <a:p>
            <a:r>
              <a:rPr lang="pt-BR" b="1" dirty="0">
                <a:effectLst/>
              </a:rPr>
              <a:t>Roteiro de Fala</a:t>
            </a:r>
          </a:p>
          <a:p>
            <a:r>
              <a:rPr lang="pt-BR" dirty="0">
                <a:effectLst/>
              </a:rPr>
              <a:t>"Observem esta progressão impressionante: nos anos 1950, o conhecimento humano dobrava a cada 50 anos. Isso significava que uma pessoa poderia passar décadas utilizando o mesmo conjunto de conhecimentos e habilidades.</a:t>
            </a:r>
            <a:endParaRPr lang="pt-BR" dirty="0"/>
          </a:p>
          <a:p>
            <a:r>
              <a:rPr lang="pt-BR" dirty="0">
                <a:effectLst/>
              </a:rPr>
              <a:t>Nos anos 1980, esse período caiu para 12 anos. Já era possível perceber mudanças significativas durante uma carreira profissional. Na virada do milênio, o conhecimento passou a dobrar a cada 18 meses - menos de dois anos!</a:t>
            </a:r>
            <a:endParaRPr lang="pt-BR" dirty="0"/>
          </a:p>
          <a:p>
            <a:r>
              <a:rPr lang="pt-BR" dirty="0">
                <a:effectLst/>
              </a:rPr>
              <a:t>E hoje? Em algumas áreas, especialmente tecnologia e ciência de dados, o conhecimento dobra a cada 12 horas. Isso mesmo: enquanto vocês dormem, uma quantidade equivalente a todo o conhecimento existente em uma área pode ser criada.</a:t>
            </a:r>
            <a:endParaRPr lang="pt-BR" dirty="0"/>
          </a:p>
          <a:p>
            <a:r>
              <a:rPr lang="pt-BR" dirty="0">
                <a:effectLst/>
              </a:rPr>
              <a:t>Essa aceleração exponencial cria um ambiente de negócios extremamente dinâmico. Estratégias que funcionavam no trimestre passado podem estar obsoletas hoje. Produtos lançados com grande fanfarra podem ser superados em questão de meses.</a:t>
            </a:r>
            <a:endParaRPr lang="pt-BR" dirty="0"/>
          </a:p>
          <a:p>
            <a:r>
              <a:rPr lang="pt-BR" dirty="0">
                <a:effectLst/>
              </a:rPr>
              <a:t>Para nós, líderes, isso significa que a capacidade de se adaptar rapidamente não é apenas uma vantagem competitiva - é uma necessidade absoluta para a sobrevivência organizacional. Não podemos mais nos dar ao luxo de aprender apenas quando surge uma necessidade específica. O aprendizado precisa ser contínuo, proativo e estratégico."</a:t>
            </a:r>
            <a:endParaRPr lang="pt-BR" dirty="0"/>
          </a:p>
          <a:p>
            <a:r>
              <a:rPr lang="pt-BR" b="1" dirty="0">
                <a:effectLst/>
              </a:rPr>
              <a:t>Transição para o Próximo Slide</a:t>
            </a:r>
          </a:p>
          <a:p>
            <a:r>
              <a:rPr lang="pt-BR" dirty="0">
                <a:effectLst/>
              </a:rPr>
              <a:t>"Diante dessa realidade, surge uma pergunta fundamental: como desenvolvemos a mentalidade adequada para prosperar nesse ambiente de mudanças constantes?"</a:t>
            </a:r>
            <a:endParaRPr lang="pt-BR" dirty="0"/>
          </a:p>
          <a:p>
            <a:endParaRPr lang="pt-BR" dirty="0"/>
          </a:p>
        </p:txBody>
      </p:sp>
      <p:sp>
        <p:nvSpPr>
          <p:cNvPr id="4" name="Espaço Reservado para Número de Slide 3">
            <a:extLst>
              <a:ext uri="{FF2B5EF4-FFF2-40B4-BE49-F238E27FC236}">
                <a16:creationId xmlns:a16="http://schemas.microsoft.com/office/drawing/2014/main" id="{AB1EE910-DF20-7448-FDBE-70D9F6D34AC1}"/>
              </a:ext>
            </a:extLst>
          </p:cNvPr>
          <p:cNvSpPr>
            <a:spLocks noGrp="1"/>
          </p:cNvSpPr>
          <p:nvPr>
            <p:ph type="sldNum" sz="quarter" idx="5"/>
          </p:nvPr>
        </p:nvSpPr>
        <p:spPr/>
        <p:txBody>
          <a:bodyPr/>
          <a:lstStyle/>
          <a:p>
            <a:fld id="{C3FDC577-62FA-4F60-AD5B-292267E62441}" type="slidenum">
              <a:rPr lang="pt-BR" smtClean="0"/>
              <a:t>144</a:t>
            </a:fld>
            <a:endParaRPr lang="pt-BR"/>
          </a:p>
        </p:txBody>
      </p:sp>
    </p:spTree>
    <p:extLst>
      <p:ext uri="{BB962C8B-B14F-4D97-AF65-F5344CB8AC3E}">
        <p14:creationId xmlns:p14="http://schemas.microsoft.com/office/powerpoint/2010/main" val="142868089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127B6ADE-CED3-835B-0D51-C9FA4CA930A6}"/>
            </a:ext>
          </a:extLst>
        </p:cNvPr>
        <p:cNvGrpSpPr/>
        <p:nvPr/>
      </p:nvGrpSpPr>
      <p:grpSpPr>
        <a:xfrm>
          <a:off x="0" y="0"/>
          <a:ext cx="0" cy="0"/>
          <a:chOff x="0" y="0"/>
          <a:chExt cx="0" cy="0"/>
        </a:xfrm>
      </p:grpSpPr>
      <p:sp>
        <p:nvSpPr>
          <p:cNvPr id="457" name="Google Shape;457;g20deaa6f131_0_77:notes">
            <a:extLst>
              <a:ext uri="{FF2B5EF4-FFF2-40B4-BE49-F238E27FC236}">
                <a16:creationId xmlns:a16="http://schemas.microsoft.com/office/drawing/2014/main" id="{D43257E6-FD13-65E5-587F-CBD1A27F33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20deaa6f131_0_77:notes">
            <a:extLst>
              <a:ext uri="{FF2B5EF4-FFF2-40B4-BE49-F238E27FC236}">
                <a16:creationId xmlns:a16="http://schemas.microsoft.com/office/drawing/2014/main" id="{510405AD-17BE-0FA3-399A-AB7F72A0F19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b="1" dirty="0">
                <a:effectLst/>
              </a:rPr>
              <a:t>Roteiro de Fala</a:t>
            </a:r>
          </a:p>
          <a:p>
            <a:r>
              <a:rPr lang="pt-BR" dirty="0">
                <a:effectLst/>
              </a:rPr>
              <a:t>"A resposta está no que a psicóloga Carol Dweck chamou de 'mindset de crescimento'. Este conceito revolucionou nossa compreensão sobre como as pessoas aprendem e se desenvolvem.</a:t>
            </a:r>
            <a:endParaRPr lang="pt-B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1591244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6CEA9-E62C-022F-E27A-E17917EC3A6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C3EBAE6-1490-8A1A-CC38-CC3E7541142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5AAD752-B327-86BF-E9FD-501F685FC059}"/>
              </a:ext>
            </a:extLst>
          </p:cNvPr>
          <p:cNvSpPr>
            <a:spLocks noGrp="1"/>
          </p:cNvSpPr>
          <p:nvPr>
            <p:ph type="body" idx="1"/>
          </p:nvPr>
        </p:nvSpPr>
        <p:spPr/>
        <p:txBody>
          <a:bodyPr/>
          <a:lstStyle/>
          <a:p>
            <a:r>
              <a:rPr lang="pt-BR" dirty="0">
                <a:effectLst/>
              </a:rPr>
              <a:t>Observem a diferença fundamental entre duas mentalidades: o mindset fixo acredita que a inteligência e as habilidades são características inatas e imutáveis. Pessoas com essa mentalidade tendem a evitar desafios por medo de falhar e expor suas 'limitações'. Elas veem críticas como ataques pessoais e desistem facilmente quando encontram obstáculos.</a:t>
            </a:r>
            <a:endParaRPr lang="pt-BR" dirty="0"/>
          </a:p>
          <a:p>
            <a:r>
              <a:rPr lang="pt-BR" dirty="0">
                <a:effectLst/>
              </a:rPr>
              <a:t>Já o mindset de crescimento entende que a inteligência e as habilidades podem ser desenvolvidas através de esforço, estratégia e orientação. Essas pessoas abraçam desafios como oportunidades de crescimento, veem o fracasso como parte do processo de aprendizado e encaram o feedback como uma fonte valiosa de desenvolvimento.</a:t>
            </a:r>
            <a:endParaRPr lang="pt-BR" dirty="0"/>
          </a:p>
          <a:p>
            <a:r>
              <a:rPr lang="pt-BR" dirty="0">
                <a:effectLst/>
              </a:rPr>
              <a:t>Para líderes, essa diferença é crucial. Quando adotamos um mindset de crescimento, criamos culturas organizacionais que valorizam a experimentação, a inovação e a resiliência. Nossos colaboradores se sentem seguros para assumir riscos calculados, propor ideias inovadoras e aprender com os erros.</a:t>
            </a:r>
            <a:endParaRPr lang="pt-BR" dirty="0"/>
          </a:p>
          <a:p>
            <a:r>
              <a:rPr lang="pt-BR" dirty="0">
                <a:effectLst/>
              </a:rPr>
              <a:t>Por outro lado, líderes com mindset fixo tendem a criar ambientes onde o erro é punido, a inovação é desencorajada e as pessoas se limitam ao que já sabem fazer bem. Em um mundo de mudanças rápidas, essa abordagem é uma receita para a estagnação.</a:t>
            </a:r>
            <a:endParaRPr lang="pt-BR" dirty="0"/>
          </a:p>
          <a:p>
            <a:r>
              <a:rPr lang="pt-BR" dirty="0">
                <a:effectLst/>
              </a:rPr>
              <a:t>O mindset de crescimento não é apenas uma filosofia - é uma ferramenta prática que nos permite navegar com confiança em territórios desconhecidos e transformar incertezas em oportunidades."</a:t>
            </a:r>
            <a:endParaRPr lang="pt-BR" dirty="0"/>
          </a:p>
          <a:p>
            <a:r>
              <a:rPr lang="pt-BR" b="1" dirty="0">
                <a:effectLst/>
              </a:rPr>
              <a:t>Transição para o Próximo Slide</a:t>
            </a:r>
          </a:p>
          <a:p>
            <a:r>
              <a:rPr lang="pt-BR" dirty="0">
                <a:effectLst/>
              </a:rPr>
              <a:t>"Agora que entendemos a importância da mentalidade correta, vamos explorar estratégias práticas para incorporar o aprendizado em nossa rotina diária..."</a:t>
            </a:r>
            <a:endParaRPr lang="pt-BR" dirty="0"/>
          </a:p>
          <a:p>
            <a:endParaRPr lang="pt-BR" dirty="0"/>
          </a:p>
        </p:txBody>
      </p:sp>
      <p:sp>
        <p:nvSpPr>
          <p:cNvPr id="4" name="Espaço Reservado para Número de Slide 3">
            <a:extLst>
              <a:ext uri="{FF2B5EF4-FFF2-40B4-BE49-F238E27FC236}">
                <a16:creationId xmlns:a16="http://schemas.microsoft.com/office/drawing/2014/main" id="{75BB81BF-FBBF-8C94-5608-A7C8D065EE97}"/>
              </a:ext>
            </a:extLst>
          </p:cNvPr>
          <p:cNvSpPr>
            <a:spLocks noGrp="1"/>
          </p:cNvSpPr>
          <p:nvPr>
            <p:ph type="sldNum" sz="quarter" idx="5"/>
          </p:nvPr>
        </p:nvSpPr>
        <p:spPr/>
        <p:txBody>
          <a:bodyPr/>
          <a:lstStyle/>
          <a:p>
            <a:fld id="{C3FDC577-62FA-4F60-AD5B-292267E62441}" type="slidenum">
              <a:rPr lang="pt-BR" smtClean="0"/>
              <a:t>146</a:t>
            </a:fld>
            <a:endParaRPr lang="pt-BR"/>
          </a:p>
        </p:txBody>
      </p:sp>
    </p:spTree>
    <p:extLst>
      <p:ext uri="{BB962C8B-B14F-4D97-AF65-F5344CB8AC3E}">
        <p14:creationId xmlns:p14="http://schemas.microsoft.com/office/powerpoint/2010/main" val="307648920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ADA9B-C9FE-0667-D474-A8E3570DE29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61BA6A2-3A61-800D-01CC-F484EA2886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EF8386E-53C3-74D1-3BC2-038B66A6695A}"/>
              </a:ext>
            </a:extLst>
          </p:cNvPr>
          <p:cNvSpPr>
            <a:spLocks noGrp="1"/>
          </p:cNvSpPr>
          <p:nvPr>
            <p:ph type="body" idx="1"/>
          </p:nvPr>
        </p:nvSpPr>
        <p:spPr/>
        <p:txBody>
          <a:bodyPr/>
          <a:lstStyle/>
          <a:p>
            <a:r>
              <a:rPr lang="pt-BR" b="1" dirty="0">
                <a:effectLst/>
              </a:rPr>
              <a:t>Mensagem Chave</a:t>
            </a:r>
          </a:p>
          <a:p>
            <a:r>
              <a:rPr lang="pt-BR" dirty="0">
                <a:effectLst/>
              </a:rPr>
              <a:t>Apresentar métodos práticos e eficazes para incorporar o aprendizado no dia a dia profissional.</a:t>
            </a:r>
            <a:endParaRPr lang="pt-BR" dirty="0"/>
          </a:p>
          <a:p>
            <a:r>
              <a:rPr lang="pt-BR" b="1" dirty="0">
                <a:effectLst/>
              </a:rPr>
              <a:t>Roteiro de Fala</a:t>
            </a:r>
          </a:p>
          <a:p>
            <a:r>
              <a:rPr lang="pt-BR" dirty="0">
                <a:effectLst/>
              </a:rPr>
              <a:t>"Vamos começar com duas estratégias fundamentais que podem transformar a forma como vocês adquirem conhecimento.</a:t>
            </a:r>
            <a:endParaRPr lang="pt-BR" dirty="0"/>
          </a:p>
          <a:p>
            <a:r>
              <a:rPr lang="pt-BR" dirty="0">
                <a:effectLst/>
              </a:rPr>
              <a:t>Primeiro, a leitura ativa. Não se trata apenas de ler mais, mas de ler melhor. A leitura ativa envolve interagir com o conteúdo de forma deliberada e sistemática. Utilizem o método SQ3R: </a:t>
            </a:r>
            <a:r>
              <a:rPr lang="pt-BR" dirty="0" err="1">
                <a:effectLst/>
              </a:rPr>
              <a:t>Survey</a:t>
            </a:r>
            <a:r>
              <a:rPr lang="pt-BR" dirty="0">
                <a:effectLst/>
              </a:rPr>
              <a:t> - façam uma visão geral do material; </a:t>
            </a:r>
            <a:r>
              <a:rPr lang="pt-BR" dirty="0" err="1">
                <a:effectLst/>
              </a:rPr>
              <a:t>Question</a:t>
            </a:r>
            <a:r>
              <a:rPr lang="pt-BR" dirty="0">
                <a:effectLst/>
              </a:rPr>
              <a:t> - formulem perguntas sobre o que esperam aprender; </a:t>
            </a:r>
            <a:r>
              <a:rPr lang="pt-BR" dirty="0" err="1">
                <a:effectLst/>
              </a:rPr>
              <a:t>Read</a:t>
            </a:r>
            <a:r>
              <a:rPr lang="pt-BR" dirty="0">
                <a:effectLst/>
              </a:rPr>
              <a:t> - leiam com foco nessas perguntas; Recite - resumam o que aprenderam; e Review - revisem periodicamente para consolidar o conhecimento.</a:t>
            </a:r>
            <a:endParaRPr lang="pt-BR" dirty="0"/>
          </a:p>
          <a:p>
            <a:r>
              <a:rPr lang="pt-BR" dirty="0">
                <a:effectLst/>
              </a:rPr>
              <a:t>Quando leio um livro de negócios, por exemplo, não apenas sublinho passagens importantes. Faço anotações nas margens, conecto ideias com conhecimentos prévios e, mais importante, questiono como posso aplicar esses conceitos em minha realidade profissional.</a:t>
            </a:r>
            <a:endParaRPr lang="pt-BR" dirty="0"/>
          </a:p>
          <a:p>
            <a:r>
              <a:rPr lang="pt-BR" dirty="0">
                <a:effectLst/>
              </a:rPr>
              <a:t>A segunda estratégia são os cursos online. Plataformas como </a:t>
            </a:r>
            <a:r>
              <a:rPr lang="pt-BR" dirty="0" err="1">
                <a:effectLst/>
              </a:rPr>
              <a:t>Coursera</a:t>
            </a:r>
            <a:r>
              <a:rPr lang="pt-BR" dirty="0">
                <a:effectLst/>
              </a:rPr>
              <a:t>, </a:t>
            </a:r>
            <a:r>
              <a:rPr lang="pt-BR" dirty="0" err="1">
                <a:effectLst/>
              </a:rPr>
              <a:t>edX</a:t>
            </a:r>
            <a:r>
              <a:rPr lang="pt-BR" dirty="0">
                <a:effectLst/>
              </a:rPr>
              <a:t> e LinkedIn Learning democratizaram o acesso a educação de alta qualidade. Vocês podem aprender com professores de Harvard, Stanford ou MIT sem sair de casa.</a:t>
            </a:r>
            <a:endParaRPr lang="pt-BR" dirty="0"/>
          </a:p>
          <a:p>
            <a:r>
              <a:rPr lang="pt-BR" dirty="0">
                <a:effectLst/>
              </a:rPr>
              <a:t>Mas aqui está o segredo: implementem o </a:t>
            </a:r>
            <a:r>
              <a:rPr lang="pt-BR" dirty="0" err="1">
                <a:effectLst/>
              </a:rPr>
              <a:t>microaprendizado</a:t>
            </a:r>
            <a:r>
              <a:rPr lang="pt-BR" dirty="0">
                <a:effectLst/>
              </a:rPr>
              <a:t>. Em vez de tentar dedicar horas seguidas aos estudos, reservem 15 a 30 minutos diários. Essa consistência é muito mais eficaz do que sessões esporádicas e longas. Podem fazer isso durante o café da manhã, no trajeto para o trabalho ou antes de dormir.</a:t>
            </a:r>
            <a:endParaRPr lang="pt-BR" dirty="0"/>
          </a:p>
          <a:p>
            <a:r>
              <a:rPr lang="pt-BR" dirty="0">
                <a:effectLst/>
              </a:rPr>
              <a:t>O importante é criar uma rotina sustentável. Não se trata de adicionar mais pressão à agenda já corrida, mas de otimizar momentos que já existem em nosso dia."</a:t>
            </a:r>
            <a:endParaRPr lang="pt-BR" dirty="0"/>
          </a:p>
          <a:p>
            <a:r>
              <a:rPr lang="pt-BR" b="1" dirty="0">
                <a:effectLst/>
              </a:rPr>
              <a:t>Transição para o Próximo Slide</a:t>
            </a:r>
          </a:p>
          <a:p>
            <a:r>
              <a:rPr lang="pt-BR" dirty="0">
                <a:effectLst/>
              </a:rPr>
              <a:t>"Além dessas estratégias tradicionais, existem abordagens mais inovadoras que podem enriquecer significativamente nosso aprendizado..."</a:t>
            </a:r>
            <a:endParaRPr lang="pt-BR" dirty="0"/>
          </a:p>
          <a:p>
            <a:endParaRPr lang="pt-BR" dirty="0"/>
          </a:p>
        </p:txBody>
      </p:sp>
      <p:sp>
        <p:nvSpPr>
          <p:cNvPr id="4" name="Espaço Reservado para Número de Slide 3">
            <a:extLst>
              <a:ext uri="{FF2B5EF4-FFF2-40B4-BE49-F238E27FC236}">
                <a16:creationId xmlns:a16="http://schemas.microsoft.com/office/drawing/2014/main" id="{5C261EF1-E651-1583-1556-6F4573C954EC}"/>
              </a:ext>
            </a:extLst>
          </p:cNvPr>
          <p:cNvSpPr>
            <a:spLocks noGrp="1"/>
          </p:cNvSpPr>
          <p:nvPr>
            <p:ph type="sldNum" sz="quarter" idx="5"/>
          </p:nvPr>
        </p:nvSpPr>
        <p:spPr/>
        <p:txBody>
          <a:bodyPr/>
          <a:lstStyle/>
          <a:p>
            <a:fld id="{C3FDC577-62FA-4F60-AD5B-292267E62441}" type="slidenum">
              <a:rPr lang="pt-BR" smtClean="0"/>
              <a:t>147</a:t>
            </a:fld>
            <a:endParaRPr lang="pt-BR"/>
          </a:p>
        </p:txBody>
      </p:sp>
    </p:spTree>
    <p:extLst>
      <p:ext uri="{BB962C8B-B14F-4D97-AF65-F5344CB8AC3E}">
        <p14:creationId xmlns:p14="http://schemas.microsoft.com/office/powerpoint/2010/main" val="408614737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17F2E-472A-E6C3-28DE-C5A53A2F65D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443CAE0-69B1-B22B-3CAA-88DBB953791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F9C478E-770D-7027-B421-905636C53B71}"/>
              </a:ext>
            </a:extLst>
          </p:cNvPr>
          <p:cNvSpPr>
            <a:spLocks noGrp="1"/>
          </p:cNvSpPr>
          <p:nvPr>
            <p:ph type="body" idx="1"/>
          </p:nvPr>
        </p:nvSpPr>
        <p:spPr/>
        <p:txBody>
          <a:bodyPr/>
          <a:lstStyle/>
          <a:p>
            <a:r>
              <a:rPr lang="pt-BR" b="1" dirty="0">
                <a:effectLst/>
              </a:rPr>
              <a:t>Mensagem Chave</a:t>
            </a:r>
          </a:p>
          <a:p>
            <a:r>
              <a:rPr lang="pt-BR" dirty="0">
                <a:effectLst/>
              </a:rPr>
              <a:t>Explorar métodos inovadores de aprendizado que aproveitam tecnologia e diversidade geracional.</a:t>
            </a:r>
            <a:endParaRPr lang="pt-BR" dirty="0"/>
          </a:p>
          <a:p>
            <a:r>
              <a:rPr lang="pt-BR" b="1" dirty="0">
                <a:effectLst/>
              </a:rPr>
              <a:t>Roteiro de Fala</a:t>
            </a:r>
          </a:p>
          <a:p>
            <a:r>
              <a:rPr lang="pt-BR" dirty="0">
                <a:effectLst/>
              </a:rPr>
              <a:t>"Duas estratégias que revolucionaram minha própria jornada de aprendizado são os podcasts e o mentoring reverso.</a:t>
            </a:r>
            <a:endParaRPr lang="pt-BR" dirty="0"/>
          </a:p>
          <a:p>
            <a:r>
              <a:rPr lang="pt-BR" dirty="0">
                <a:effectLst/>
              </a:rPr>
              <a:t>Os podcasts transformaram completamente como aproveitamos nosso tempo. Durante deslocamentos, exercícios ou atividades rotineiras, podemos consumir conteúdo educativo de alta qualidade. Mas não se limitem apenas a ouvir - pratiquem a escuta ativa. Façam anotações mentais, pausem para refletir sobre pontos importantes e, sempre que possível, anotem insights que surgirem.</a:t>
            </a:r>
            <a:endParaRPr lang="pt-BR" dirty="0"/>
          </a:p>
          <a:p>
            <a:r>
              <a:rPr lang="pt-BR" dirty="0">
                <a:effectLst/>
              </a:rPr>
              <a:t>Escolham podcasts de especialistas reconhecidos em suas áreas, mas também diversifiquem. Ouçam conteúdos sobre campos adjacentes ao seu. Essa polinização cruzada de ideias frequentemente gera insights inovadores. Um líder de vendas pode aprender muito com um podcast sobre psicologia comportamental, por exemplo.</a:t>
            </a:r>
            <a:endParaRPr lang="pt-BR" dirty="0"/>
          </a:p>
          <a:p>
            <a:r>
              <a:rPr lang="pt-BR" dirty="0">
                <a:effectLst/>
              </a:rPr>
              <a:t>Agora, deixem-me falar sobre uma das estratégias mais poderosas e subutilizadas: o mentoring reverso. Tradicionalmente, mentoria flui dos mais experientes para os mais jovens. Mas e se invertêssemos essa dinâmica?</a:t>
            </a:r>
            <a:endParaRPr lang="pt-BR" dirty="0"/>
          </a:p>
          <a:p>
            <a:r>
              <a:rPr lang="pt-BR" dirty="0">
                <a:effectLst/>
              </a:rPr>
              <a:t>Profissionais mais jovens trazem perspectivas frescas sobre tecnologia, tendências emergentes e formas inovadoras de abordar problemas antigos. Eles cresceram em um mundo digital e têm intuições naturais sobre comportamentos que nós, líderes mais experientes, podemos estar perdendo.</a:t>
            </a:r>
            <a:endParaRPr lang="pt-BR" dirty="0"/>
          </a:p>
          <a:p>
            <a:r>
              <a:rPr lang="pt-BR" dirty="0">
                <a:effectLst/>
              </a:rPr>
              <a:t>Implementem sessões regulares onde vocês são os aprendizes. Perguntem aos colaboradores mais jovens sobre suas ferramentas favoritas, como eles consomem informação, quais tendências eles estão observando. Essa troca genuína de conhecimentos não apenas enriquece nosso aprendizado, mas também fortalece o engajamento e a confiança da equipe.</a:t>
            </a:r>
            <a:endParaRPr lang="pt-BR" dirty="0"/>
          </a:p>
          <a:p>
            <a:r>
              <a:rPr lang="pt-BR" dirty="0">
                <a:effectLst/>
              </a:rPr>
              <a:t>O mentoring reverso quebra hierarquias e cria uma cultura de aprendizado mútuo, onde todos se sentem valorizados por suas contribuições únicas."</a:t>
            </a:r>
            <a:endParaRPr lang="pt-BR" dirty="0"/>
          </a:p>
          <a:p>
            <a:r>
              <a:rPr lang="pt-BR" b="1" dirty="0">
                <a:effectLst/>
              </a:rPr>
              <a:t>Transição para o Próximo Slide</a:t>
            </a:r>
          </a:p>
          <a:p>
            <a:r>
              <a:rPr lang="pt-BR" dirty="0">
                <a:effectLst/>
              </a:rPr>
              <a:t>"Mas o aprendizado não acontece apenas individualmente. Algumas das experiências mais transformadoras ocorrem quando nos conectamos com comunidades e abraçamos a experimentação..."</a:t>
            </a:r>
            <a:endParaRPr lang="pt-BR" dirty="0"/>
          </a:p>
          <a:p>
            <a:endParaRPr lang="pt-BR" dirty="0"/>
          </a:p>
        </p:txBody>
      </p:sp>
      <p:sp>
        <p:nvSpPr>
          <p:cNvPr id="4" name="Espaço Reservado para Número de Slide 3">
            <a:extLst>
              <a:ext uri="{FF2B5EF4-FFF2-40B4-BE49-F238E27FC236}">
                <a16:creationId xmlns:a16="http://schemas.microsoft.com/office/drawing/2014/main" id="{B3C37FC6-CCBB-105A-F81B-9C35EBB71180}"/>
              </a:ext>
            </a:extLst>
          </p:cNvPr>
          <p:cNvSpPr>
            <a:spLocks noGrp="1"/>
          </p:cNvSpPr>
          <p:nvPr>
            <p:ph type="sldNum" sz="quarter" idx="5"/>
          </p:nvPr>
        </p:nvSpPr>
        <p:spPr/>
        <p:txBody>
          <a:bodyPr/>
          <a:lstStyle/>
          <a:p>
            <a:fld id="{C3FDC577-62FA-4F60-AD5B-292267E62441}" type="slidenum">
              <a:rPr lang="pt-BR" smtClean="0"/>
              <a:t>148</a:t>
            </a:fld>
            <a:endParaRPr lang="pt-BR"/>
          </a:p>
        </p:txBody>
      </p:sp>
    </p:spTree>
    <p:extLst>
      <p:ext uri="{BB962C8B-B14F-4D97-AF65-F5344CB8AC3E}">
        <p14:creationId xmlns:p14="http://schemas.microsoft.com/office/powerpoint/2010/main" val="8837468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F862B-986E-020C-9974-E3318FEE36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CBC506D-694E-6F70-687F-A46D1F1F57B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A198C6A-E6FF-12D3-CF6F-D6C2B12498AA}"/>
              </a:ext>
            </a:extLst>
          </p:cNvPr>
          <p:cNvSpPr>
            <a:spLocks noGrp="1"/>
          </p:cNvSpPr>
          <p:nvPr>
            <p:ph type="body" idx="1"/>
          </p:nvPr>
        </p:nvSpPr>
        <p:spPr/>
        <p:txBody>
          <a:bodyPr/>
          <a:lstStyle/>
          <a:p>
            <a:r>
              <a:rPr lang="pt-BR" b="1" dirty="0">
                <a:effectLst/>
              </a:rPr>
              <a:t>Mensagem Chave</a:t>
            </a:r>
          </a:p>
          <a:p>
            <a:r>
              <a:rPr lang="pt-BR" dirty="0">
                <a:effectLst/>
              </a:rPr>
              <a:t>Destacar o poder do aprendizado social e da experimentação prática.</a:t>
            </a:r>
            <a:endParaRPr lang="pt-BR" dirty="0"/>
          </a:p>
          <a:p>
            <a:r>
              <a:rPr lang="pt-BR" b="1" dirty="0">
                <a:effectLst/>
              </a:rPr>
              <a:t>Roteiro de Fala</a:t>
            </a:r>
          </a:p>
          <a:p>
            <a:r>
              <a:rPr lang="pt-BR" dirty="0">
                <a:effectLst/>
              </a:rPr>
              <a:t>"O aprendizado social é uma das formas mais poderosas de desenvolvimento profissional. Quando participamos de comunidades de aprendizado - sejam grupos profissionais, fóruns online ou comunidades de prática - não apenas absorvemos conhecimento, mas também o testamos, refinamos e aplicamos através de discussões e debates.</a:t>
            </a:r>
            <a:endParaRPr lang="pt-BR" dirty="0"/>
          </a:p>
          <a:p>
            <a:r>
              <a:rPr lang="pt-BR" dirty="0">
                <a:effectLst/>
              </a:rPr>
              <a:t>Essas comunidades oferecem algo que o aprendizado individual não pode proporcionar: perspectivas diversas sobre os mesmos desafios. Quando compartilho um problema com uma comunidade de líderes, recebo insights de pessoas com backgrounds, experiências e contextos completamente diferentes. Essa diversidade de perspectivas frequentemente revela soluções que eu jamais consideraria sozinho.</a:t>
            </a:r>
            <a:endParaRPr lang="pt-BR" dirty="0"/>
          </a:p>
          <a:p>
            <a:r>
              <a:rPr lang="pt-BR" dirty="0">
                <a:effectLst/>
              </a:rPr>
              <a:t>Mas o verdadeiro aprendizado acontece quando saímos da teoria e partimos para a experimentação. Aqui entra o ciclo de aprendizagem experiencial de Kolb, que vocês veem ilustrado no slide. Começamos com uma experiência concreta, observamos e refletimos sobre os resultados, conceitualizamos o que aprendemos e, finalmente, experimentamos ativamente novas abordagens.</a:t>
            </a:r>
            <a:endParaRPr lang="pt-BR" dirty="0"/>
          </a:p>
          <a:p>
            <a:r>
              <a:rPr lang="pt-BR" dirty="0">
                <a:effectLst/>
              </a:rPr>
              <a:t>Este ciclo é fundamental para líderes. Não basta ler sobre uma nova metodologia de gestão - precisamos testá-la, observar os resultados, refletir sobre o que funcionou e o que não funcionou, e então refinar nossa abordagem.</a:t>
            </a:r>
            <a:endParaRPr lang="pt-BR" dirty="0"/>
          </a:p>
          <a:p>
            <a:r>
              <a:rPr lang="pt-BR" dirty="0">
                <a:effectLst/>
              </a:rPr>
              <a:t>A experimentação requer coragem para falhar. Mas aqui está o segredo: em um ambiente de experimentação controlada, o fracasso se torna uma fonte valiosa de aprendizado. Cada experimento que não produz os resultados esperados nos ensina algo importante sobre nosso contexto, nossa equipe ou nossa abordagem.</a:t>
            </a:r>
            <a:endParaRPr lang="pt-BR" dirty="0"/>
          </a:p>
          <a:p>
            <a:r>
              <a:rPr lang="pt-BR" dirty="0">
                <a:effectLst/>
              </a:rPr>
              <a:t>Implementem a reflexão estruturada em sua rotina. Reservem tempo regularmente para analisar suas experiências, extrair lições e planejar próximos experimentos. Essa prática transforma experiências caóticas em aprendizado sistemático."</a:t>
            </a:r>
            <a:endParaRPr lang="pt-BR" dirty="0"/>
          </a:p>
          <a:p>
            <a:r>
              <a:rPr lang="pt-BR" b="1" dirty="0">
                <a:effectLst/>
              </a:rPr>
              <a:t>Transição para o Próximo Slide</a:t>
            </a:r>
          </a:p>
          <a:p>
            <a:r>
              <a:rPr lang="pt-BR" dirty="0">
                <a:effectLst/>
              </a:rPr>
              <a:t>"Para apoiar todas essas estratégias, precisamos das ferramentas certas. Vamos explorar os recursos que podem potencializar nossa jornada de aprendizado..."</a:t>
            </a:r>
            <a:endParaRPr lang="pt-BR" dirty="0"/>
          </a:p>
          <a:p>
            <a:endParaRPr lang="pt-BR" dirty="0"/>
          </a:p>
        </p:txBody>
      </p:sp>
      <p:sp>
        <p:nvSpPr>
          <p:cNvPr id="4" name="Espaço Reservado para Número de Slide 3">
            <a:extLst>
              <a:ext uri="{FF2B5EF4-FFF2-40B4-BE49-F238E27FC236}">
                <a16:creationId xmlns:a16="http://schemas.microsoft.com/office/drawing/2014/main" id="{8EB70474-1666-3905-B625-AC87202AFF23}"/>
              </a:ext>
            </a:extLst>
          </p:cNvPr>
          <p:cNvSpPr>
            <a:spLocks noGrp="1"/>
          </p:cNvSpPr>
          <p:nvPr>
            <p:ph type="sldNum" sz="quarter" idx="5"/>
          </p:nvPr>
        </p:nvSpPr>
        <p:spPr/>
        <p:txBody>
          <a:bodyPr/>
          <a:lstStyle/>
          <a:p>
            <a:fld id="{C3FDC577-62FA-4F60-AD5B-292267E62441}" type="slidenum">
              <a:rPr lang="pt-BR" smtClean="0"/>
              <a:t>149</a:t>
            </a:fld>
            <a:endParaRPr lang="pt-BR"/>
          </a:p>
        </p:txBody>
      </p:sp>
    </p:spTree>
    <p:extLst>
      <p:ext uri="{BB962C8B-B14F-4D97-AF65-F5344CB8AC3E}">
        <p14:creationId xmlns:p14="http://schemas.microsoft.com/office/powerpoint/2010/main" val="14550399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5C97E-94EC-206F-118E-3488A5AEAAE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2BDD0CF-9D56-0060-75AD-AAEA502DEB4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6AC22FB-EF0D-4595-5779-19E89BC09475}"/>
              </a:ext>
            </a:extLst>
          </p:cNvPr>
          <p:cNvSpPr>
            <a:spLocks noGrp="1"/>
          </p:cNvSpPr>
          <p:nvPr>
            <p:ph type="body" idx="1"/>
          </p:nvPr>
        </p:nvSpPr>
        <p:spPr/>
        <p:txBody>
          <a:bodyPr/>
          <a:lstStyle/>
          <a:p>
            <a:r>
              <a:rPr lang="pt-BR" b="1" dirty="0">
                <a:effectLst/>
              </a:rPr>
              <a:t>Mensagem Chave</a:t>
            </a:r>
          </a:p>
          <a:p>
            <a:r>
              <a:rPr lang="pt-BR" dirty="0">
                <a:effectLst/>
              </a:rPr>
              <a:t>Apresentar ferramentas práticas que facilitam e potencializam o aprendizado contínuo.</a:t>
            </a:r>
            <a:endParaRPr lang="pt-BR" dirty="0"/>
          </a:p>
          <a:p>
            <a:r>
              <a:rPr lang="pt-BR" b="1" dirty="0">
                <a:effectLst/>
              </a:rPr>
              <a:t>Roteiro de Fala</a:t>
            </a:r>
          </a:p>
          <a:p>
            <a:r>
              <a:rPr lang="pt-BR" dirty="0">
                <a:effectLst/>
              </a:rPr>
              <a:t>"A tecnologia moderna nos oferece um arsenal impressionante de ferramentas para potencializar nosso aprendizado. Vamos focar nas mais impactantes.</a:t>
            </a:r>
            <a:endParaRPr lang="pt-BR" dirty="0"/>
          </a:p>
          <a:p>
            <a:r>
              <a:rPr lang="pt-BR" dirty="0">
                <a:effectLst/>
              </a:rPr>
              <a:t>Para aprendizado formal, plataformas como </a:t>
            </a:r>
            <a:r>
              <a:rPr lang="pt-BR" dirty="0" err="1">
                <a:effectLst/>
              </a:rPr>
              <a:t>Coursera</a:t>
            </a:r>
            <a:r>
              <a:rPr lang="pt-BR" dirty="0">
                <a:effectLst/>
              </a:rPr>
              <a:t>, </a:t>
            </a:r>
            <a:r>
              <a:rPr lang="pt-BR" dirty="0" err="1">
                <a:effectLst/>
              </a:rPr>
              <a:t>edX</a:t>
            </a:r>
            <a:r>
              <a:rPr lang="pt-BR" dirty="0">
                <a:effectLst/>
              </a:rPr>
              <a:t> e </a:t>
            </a:r>
            <a:r>
              <a:rPr lang="pt-BR" dirty="0" err="1">
                <a:effectLst/>
              </a:rPr>
              <a:t>Udemy</a:t>
            </a:r>
            <a:r>
              <a:rPr lang="pt-BR" dirty="0">
                <a:effectLst/>
              </a:rPr>
              <a:t> oferecem cursos de universidades renomadas mundialmente. O LinkedIn Learning é particularmente valioso para habilidades profissionais e de liderança, com conteúdo constantemente atualizado e relevante para o mundo corporativo.</a:t>
            </a:r>
            <a:endParaRPr lang="pt-BR" dirty="0"/>
          </a:p>
          <a:p>
            <a:r>
              <a:rPr lang="pt-BR" dirty="0">
                <a:effectLst/>
              </a:rPr>
              <a:t>Para leitura eficiente, ferramentas como </a:t>
            </a:r>
            <a:r>
              <a:rPr lang="pt-BR" dirty="0" err="1">
                <a:effectLst/>
              </a:rPr>
              <a:t>Blinkist</a:t>
            </a:r>
            <a:r>
              <a:rPr lang="pt-BR" dirty="0">
                <a:effectLst/>
              </a:rPr>
              <a:t> e </a:t>
            </a:r>
            <a:r>
              <a:rPr lang="pt-BR" dirty="0" err="1">
                <a:effectLst/>
              </a:rPr>
              <a:t>getAbstract</a:t>
            </a:r>
            <a:r>
              <a:rPr lang="pt-BR" dirty="0">
                <a:effectLst/>
              </a:rPr>
              <a:t> oferecem resumos executivos de livros importantes. Isso não substitui a leitura completa, mas permite que vocês identifiquem rapidamente quais livros merecem investimento total de tempo. E-</a:t>
            </a:r>
            <a:r>
              <a:rPr lang="pt-BR" dirty="0" err="1">
                <a:effectLst/>
              </a:rPr>
              <a:t>readers</a:t>
            </a:r>
            <a:r>
              <a:rPr lang="pt-BR" dirty="0">
                <a:effectLst/>
              </a:rPr>
              <a:t> como Kindle permitem anotações e destaques que podem ser facilmente organizados e revisados.</a:t>
            </a:r>
            <a:endParaRPr lang="pt-BR" dirty="0"/>
          </a:p>
          <a:p>
            <a:r>
              <a:rPr lang="pt-BR" dirty="0">
                <a:effectLst/>
              </a:rPr>
              <a:t>Para organização do conhecimento, ferramentas como </a:t>
            </a:r>
            <a:r>
              <a:rPr lang="pt-BR" dirty="0" err="1">
                <a:effectLst/>
              </a:rPr>
              <a:t>Evernote</a:t>
            </a:r>
            <a:r>
              <a:rPr lang="pt-BR" dirty="0">
                <a:effectLst/>
              </a:rPr>
              <a:t> e </a:t>
            </a:r>
            <a:r>
              <a:rPr lang="pt-BR" dirty="0" err="1">
                <a:effectLst/>
              </a:rPr>
              <a:t>Notion</a:t>
            </a:r>
            <a:r>
              <a:rPr lang="pt-BR" dirty="0">
                <a:effectLst/>
              </a:rPr>
              <a:t> são revolucionárias. Elas permitem criar sistemas pessoais de gestão do conhecimento, onde vocês podem capturar insights, organizar aprendizados por temas e criar conexões entre diferentes áreas de conhecimento.</a:t>
            </a:r>
            <a:endParaRPr lang="pt-BR" dirty="0"/>
          </a:p>
          <a:p>
            <a:r>
              <a:rPr lang="pt-BR" dirty="0">
                <a:effectLst/>
              </a:rPr>
              <a:t>Mas lembrem-se: a ferramenta é apenas um meio. O mais importante é desenvolver um sistema consistente de captura, organização e revisão do conhecimento. Sem isso, mesmo as melhores ferramentas se tornam apenas coleções desorganizadas de informação.</a:t>
            </a:r>
            <a:endParaRPr lang="pt-BR" dirty="0"/>
          </a:p>
          <a:p>
            <a:r>
              <a:rPr lang="pt-BR" dirty="0">
                <a:effectLst/>
              </a:rPr>
              <a:t>Minha recomendação é começar simples. Escolham uma ferramenta para cada categoria - aprendizado, leitura e organização - e dominem seu uso antes de adicionar complexidade ao sistema."</a:t>
            </a:r>
            <a:endParaRPr lang="pt-BR" dirty="0"/>
          </a:p>
          <a:p>
            <a:r>
              <a:rPr lang="pt-BR" b="1" dirty="0">
                <a:effectLst/>
              </a:rPr>
              <a:t>Transição para o Próximo Slide</a:t>
            </a:r>
          </a:p>
          <a:p>
            <a:r>
              <a:rPr lang="pt-BR" dirty="0">
                <a:effectLst/>
              </a:rPr>
              <a:t>"Agora, vamos abordar um aspecto crucial: como nós, como líderes, podemos modelar esses comportamentos e inspirar nossas equipes..."</a:t>
            </a:r>
            <a:endParaRPr lang="pt-BR" dirty="0"/>
          </a:p>
          <a:p>
            <a:endParaRPr lang="pt-BR" dirty="0"/>
          </a:p>
        </p:txBody>
      </p:sp>
      <p:sp>
        <p:nvSpPr>
          <p:cNvPr id="4" name="Espaço Reservado para Número de Slide 3">
            <a:extLst>
              <a:ext uri="{FF2B5EF4-FFF2-40B4-BE49-F238E27FC236}">
                <a16:creationId xmlns:a16="http://schemas.microsoft.com/office/drawing/2014/main" id="{9993B4A3-2B64-D1C1-6C58-E9DE8E16ED1D}"/>
              </a:ext>
            </a:extLst>
          </p:cNvPr>
          <p:cNvSpPr>
            <a:spLocks noGrp="1"/>
          </p:cNvSpPr>
          <p:nvPr>
            <p:ph type="sldNum" sz="quarter" idx="5"/>
          </p:nvPr>
        </p:nvSpPr>
        <p:spPr/>
        <p:txBody>
          <a:bodyPr/>
          <a:lstStyle/>
          <a:p>
            <a:fld id="{C3FDC577-62FA-4F60-AD5B-292267E62441}" type="slidenum">
              <a:rPr lang="pt-BR" smtClean="0"/>
              <a:t>150</a:t>
            </a:fld>
            <a:endParaRPr lang="pt-BR"/>
          </a:p>
        </p:txBody>
      </p:sp>
    </p:spTree>
    <p:extLst>
      <p:ext uri="{BB962C8B-B14F-4D97-AF65-F5344CB8AC3E}">
        <p14:creationId xmlns:p14="http://schemas.microsoft.com/office/powerpoint/2010/main" val="329421116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B3B0B-66BE-C122-F8A6-943CFFF39D9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CCE6ACA-259D-F7F0-21BC-EDB6A5245DA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DDA5407-7F41-A84B-4CA8-96BDBE811330}"/>
              </a:ext>
            </a:extLst>
          </p:cNvPr>
          <p:cNvSpPr>
            <a:spLocks noGrp="1"/>
          </p:cNvSpPr>
          <p:nvPr>
            <p:ph type="body" idx="1"/>
          </p:nvPr>
        </p:nvSpPr>
        <p:spPr/>
        <p:txBody>
          <a:bodyPr/>
          <a:lstStyle/>
          <a:p>
            <a:r>
              <a:rPr lang="pt-BR" b="1" dirty="0">
                <a:effectLst/>
              </a:rPr>
              <a:t>Mensagem Chave</a:t>
            </a:r>
          </a:p>
          <a:p>
            <a:r>
              <a:rPr lang="pt-BR" dirty="0">
                <a:effectLst/>
              </a:rPr>
              <a:t>Demonstrar como líderes podem modelar comportamentos de aprendizado para inspirar suas equipes.</a:t>
            </a:r>
            <a:endParaRPr lang="pt-BR" dirty="0"/>
          </a:p>
          <a:p>
            <a:r>
              <a:rPr lang="pt-BR" b="1" dirty="0">
                <a:effectLst/>
              </a:rPr>
              <a:t>Roteiro de Fala</a:t>
            </a:r>
          </a:p>
          <a:p>
            <a:r>
              <a:rPr lang="pt-BR" dirty="0">
                <a:effectLst/>
              </a:rPr>
              <a:t>"Uma das responsabilidades mais importantes de um líder é modelar os comportamentos que desejamos ver em nossa equipe. E isso é especialmente verdadeiro quando se trata de aprendizado contínuo.</a:t>
            </a:r>
            <a:endParaRPr lang="pt-BR" dirty="0"/>
          </a:p>
          <a:p>
            <a:r>
              <a:rPr lang="pt-BR" dirty="0">
                <a:effectLst/>
              </a:rPr>
              <a:t>Quando demonstramos um compromisso visível com nosso próprio desenvolvimento, enviamos uma mensagem poderosa: que o aprendizado é valorizado, que a curiosidade é bem-vinda e que não há problema em não saber tudo.</a:t>
            </a:r>
            <a:endParaRPr lang="pt-BR" dirty="0"/>
          </a:p>
          <a:p>
            <a:r>
              <a:rPr lang="pt-BR" dirty="0">
                <a:effectLst/>
              </a:rPr>
              <a:t>Compartilhem regularmente o que estão aprendendo. Em reuniões de equipe, dediquem alguns minutos para falar sobre um livro que estão lendo, um curso que estão fazendo ou um insight que tiveram. Isso não apenas inspira outros a fazer o mesmo, mas também demonstra humildade intelectual - uma qualidade essencial para líderes eficazes.</a:t>
            </a:r>
            <a:endParaRPr lang="pt-BR" dirty="0"/>
          </a:p>
          <a:p>
            <a:r>
              <a:rPr lang="pt-BR" dirty="0">
                <a:effectLst/>
              </a:rPr>
              <a:t>Incentivem a experimentação criando um ambiente psicologicamente seguro. Quando alguém da equipe tenta uma abordagem nova e não obtém os resultados esperados, celebrem a tentativa e extraiam aprendizados juntos. Isso transforma 'fracassos' em oportunidades de crescimento coletivo.</a:t>
            </a:r>
            <a:endParaRPr lang="pt-BR" dirty="0"/>
          </a:p>
          <a:p>
            <a:r>
              <a:rPr lang="pt-BR" dirty="0">
                <a:effectLst/>
              </a:rPr>
              <a:t>Façam perguntas poderosas. Em vez de sempre fornecer respostas, estimulem o pensamento crítico da equipe através de questionamentos. 'O que vocês acham que aconteceria se...?' 'Como poderíamos abordar isso de forma diferente?' 'Que lições podemos extrair desta situação?'</a:t>
            </a:r>
            <a:endParaRPr lang="pt-BR" dirty="0"/>
          </a:p>
          <a:p>
            <a:r>
              <a:rPr lang="pt-BR" dirty="0">
                <a:effectLst/>
              </a:rPr>
              <a:t>Essas perguntas não apenas desenvolvem a capacidade analítica da equipe, mas também demonstram que vocês valorizam as perspectivas e insights dos outros. Isso cria uma cultura de aprendizado colaborativo, onde todos se sentem responsáveis pelo desenvolvimento coletivo.</a:t>
            </a:r>
            <a:endParaRPr lang="pt-BR" dirty="0"/>
          </a:p>
          <a:p>
            <a:r>
              <a:rPr lang="pt-BR" dirty="0">
                <a:effectLst/>
              </a:rPr>
              <a:t>Lembrem-se: as equipes mais inovadoras e adaptáveis são aquelas lideradas por pessoas que nunca param de aprender e que inspiram outros a fazer o mesmo."</a:t>
            </a:r>
            <a:endParaRPr lang="pt-BR" dirty="0"/>
          </a:p>
          <a:p>
            <a:endParaRPr lang="pt-BR" dirty="0"/>
          </a:p>
        </p:txBody>
      </p:sp>
      <p:sp>
        <p:nvSpPr>
          <p:cNvPr id="4" name="Espaço Reservado para Número de Slide 3">
            <a:extLst>
              <a:ext uri="{FF2B5EF4-FFF2-40B4-BE49-F238E27FC236}">
                <a16:creationId xmlns:a16="http://schemas.microsoft.com/office/drawing/2014/main" id="{A243F33C-C4A4-CA79-9CDF-3AF5FAD17804}"/>
              </a:ext>
            </a:extLst>
          </p:cNvPr>
          <p:cNvSpPr>
            <a:spLocks noGrp="1"/>
          </p:cNvSpPr>
          <p:nvPr>
            <p:ph type="sldNum" sz="quarter" idx="5"/>
          </p:nvPr>
        </p:nvSpPr>
        <p:spPr/>
        <p:txBody>
          <a:bodyPr/>
          <a:lstStyle/>
          <a:p>
            <a:fld id="{C3FDC577-62FA-4F60-AD5B-292267E62441}" type="slidenum">
              <a:rPr lang="pt-BR" smtClean="0"/>
              <a:t>151</a:t>
            </a:fld>
            <a:endParaRPr lang="pt-BR"/>
          </a:p>
        </p:txBody>
      </p:sp>
    </p:spTree>
    <p:extLst>
      <p:ext uri="{BB962C8B-B14F-4D97-AF65-F5344CB8AC3E}">
        <p14:creationId xmlns:p14="http://schemas.microsoft.com/office/powerpoint/2010/main" val="2585382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**Mensagem Chave:** A jornada de liderança é contínua e exige aprendizado e prática deliberada.</a:t>
            </a:r>
            <a:r>
              <a:rPr lang="pt-BR" dirty="0"/>
              <a:t> </a:t>
            </a:r>
            <a:r>
              <a:rPr lang="pt-BR" sz="1200" kern="1200" dirty="0">
                <a:solidFill>
                  <a:schemeClr val="tx1"/>
                </a:solidFill>
                <a:effectLst/>
                <a:latin typeface="+mn-lt"/>
                <a:ea typeface="+mn-ea"/>
                <a:cs typeface="+mn-cs"/>
              </a:rPr>
              <a:t>**Conteúdo da Fala:**</a:t>
            </a:r>
            <a:r>
              <a:rPr lang="pt-BR" dirty="0"/>
              <a:t> </a:t>
            </a:r>
            <a:r>
              <a:rPr lang="pt-BR" sz="1200" kern="1200" dirty="0">
                <a:solidFill>
                  <a:schemeClr val="tx1"/>
                </a:solidFill>
                <a:effectLst/>
                <a:latin typeface="+mn-lt"/>
                <a:ea typeface="+mn-ea"/>
                <a:cs typeface="+mn-cs"/>
              </a:rPr>
              <a:t>"Em resumo, vimos que a urgência da liderança é inegável em um mundo de transformações aceleradas. As megatendências globais redefinem o papel do líder, e a liderança eficaz é, sem dúvida, um diferencial competitivo. A jornada de liderança é contínua e exige autoconhecimento, aprendizado constante e prática deliberada. É um convite para desenvolver competências, buscar mentoria e aplicar o que se aprende em situações reais. Liderar é um privilégio e uma responsabilidade, e cada passo nessa jornada nos torna mais capazes de impactar positivamente o mundo ao nosso redor. Como disse John F. Kennedy, 'A liderança e o aprendizado são indispensáveis um ao outro.' Muito obrigado!"</a:t>
            </a:r>
            <a:endParaRPr lang="pt-BR" dirty="0"/>
          </a:p>
        </p:txBody>
      </p:sp>
      <p:sp>
        <p:nvSpPr>
          <p:cNvPr id="4" name="Espaço Reservado para Número de Slide 3"/>
          <p:cNvSpPr>
            <a:spLocks noGrp="1"/>
          </p:cNvSpPr>
          <p:nvPr>
            <p:ph type="sldNum" sz="quarter" idx="5"/>
          </p:nvPr>
        </p:nvSpPr>
        <p:spPr/>
        <p:txBody>
          <a:bodyPr/>
          <a:lstStyle/>
          <a:p>
            <a:fld id="{C3FDC577-62FA-4F60-AD5B-292267E62441}" type="slidenum">
              <a:rPr lang="pt-BR" smtClean="0"/>
              <a:t>16</a:t>
            </a:fld>
            <a:endParaRPr lang="pt-BR"/>
          </a:p>
        </p:txBody>
      </p:sp>
    </p:spTree>
    <p:extLst>
      <p:ext uri="{BB962C8B-B14F-4D97-AF65-F5344CB8AC3E}">
        <p14:creationId xmlns:p14="http://schemas.microsoft.com/office/powerpoint/2010/main" val="113909209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9FB4A-2E76-33AA-676E-A44EA70700E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C412135-A698-E538-1B67-0D9AB93366B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AC5F2A9-ED28-0BD0-2F8C-16A3FD3368F6}"/>
              </a:ext>
            </a:extLst>
          </p:cNvPr>
          <p:cNvSpPr>
            <a:spLocks noGrp="1"/>
          </p:cNvSpPr>
          <p:nvPr>
            <p:ph type="body" idx="1"/>
          </p:nvPr>
        </p:nvSpPr>
        <p:spPr/>
        <p:txBody>
          <a:bodyPr/>
          <a:lstStyle/>
          <a:p>
            <a:r>
              <a:rPr lang="pt-BR" b="1" dirty="0">
                <a:effectLst/>
              </a:rPr>
              <a:t>Mensagem Chave</a:t>
            </a:r>
          </a:p>
          <a:p>
            <a:r>
              <a:rPr lang="pt-BR" dirty="0">
                <a:effectLst/>
              </a:rPr>
              <a:t>Reforçar que o </a:t>
            </a:r>
            <a:r>
              <a:rPr lang="pt-BR" dirty="0" err="1">
                <a:effectLst/>
              </a:rPr>
              <a:t>lifelong</a:t>
            </a:r>
            <a:r>
              <a:rPr lang="pt-BR" dirty="0">
                <a:effectLst/>
              </a:rPr>
              <a:t> learning é um imperativo, não uma opção, e inspirar ação imediata.</a:t>
            </a:r>
            <a:endParaRPr lang="pt-BR" dirty="0"/>
          </a:p>
          <a:p>
            <a:r>
              <a:rPr lang="pt-BR" b="1" dirty="0">
                <a:effectLst/>
              </a:rPr>
              <a:t>Roteiro de Fala</a:t>
            </a:r>
          </a:p>
          <a:p>
            <a:r>
              <a:rPr lang="pt-BR" dirty="0">
                <a:effectLst/>
              </a:rPr>
              <a:t>"Chegamos ao final desta apresentação, mas quero deixar claro: esta é apenas a introdução a uma jornada que durará toda a nossa carreira profissional.</a:t>
            </a:r>
            <a:endParaRPr lang="pt-BR" dirty="0"/>
          </a:p>
          <a:p>
            <a:r>
              <a:rPr lang="pt-BR" dirty="0">
                <a:effectLst/>
              </a:rPr>
              <a:t>O </a:t>
            </a:r>
            <a:r>
              <a:rPr lang="pt-BR" dirty="0" err="1">
                <a:effectLst/>
              </a:rPr>
              <a:t>lifelong</a:t>
            </a:r>
            <a:r>
              <a:rPr lang="pt-BR" dirty="0">
                <a:effectLst/>
              </a:rPr>
              <a:t> learning não é mais uma opção ou um diferencial competitivo. É um imperativo absoluto para qualquer líder que deseja não apenas sobreviver, mas prosperar em um mundo de mudanças constantes.</a:t>
            </a:r>
            <a:endParaRPr lang="pt-BR" dirty="0"/>
          </a:p>
          <a:p>
            <a:r>
              <a:rPr lang="pt-BR" dirty="0">
                <a:effectLst/>
              </a:rPr>
              <a:t>Recapitulando os pontos essenciais: primeiro, mantenham-se relevantes. Em um mundo onde o conhecimento se torna obsoleto rapidamente, a única forma de manter relevância é através do aprendizado contínuo e proativo.</a:t>
            </a:r>
            <a:endParaRPr lang="pt-BR" dirty="0"/>
          </a:p>
          <a:p>
            <a:r>
              <a:rPr lang="pt-BR" dirty="0">
                <a:effectLst/>
              </a:rPr>
              <a:t>Segundo, cultivem a curiosidade e o mindset de crescimento como valores fundamentais. Isso não é apenas sobre vocês - é sobre criar culturas organizacionais que abraçam a mudança e veem desafios como oportunidades.</a:t>
            </a:r>
            <a:endParaRPr lang="pt-BR" dirty="0"/>
          </a:p>
          <a:p>
            <a:r>
              <a:rPr lang="pt-BR" dirty="0">
                <a:effectLst/>
              </a:rPr>
              <a:t>Terceiro, inspirem suas equipes através do exemplo. Quando vocês modelam comportamentos de aprendizado, criam um efeito multiplicador que transforma toda a organização.</a:t>
            </a:r>
            <a:endParaRPr lang="pt-BR" dirty="0"/>
          </a:p>
          <a:p>
            <a:r>
              <a:rPr lang="pt-BR" dirty="0">
                <a:effectLst/>
              </a:rPr>
              <a:t>E finalmente, transformem conhecimento em ação e inovação. O aprendizado sem aplicação é apenas entretenimento intelectual. O verdadeiro valor está em como utilizamos o que aprendemos para criar soluções, gerar valor e impactar positivamente nossos negócios e comunidades.</a:t>
            </a:r>
            <a:endParaRPr lang="pt-BR" dirty="0"/>
          </a:p>
          <a:p>
            <a:r>
              <a:rPr lang="pt-BR" dirty="0">
                <a:effectLst/>
              </a:rPr>
              <a:t>Como disse John Dewey: 'A educação não é a preparação para a vida; a educação é a própria vida.' Para nós, líderes, isso significa que o aprendizado não é algo que fazemos ocasionalmente - é parte integral de quem somos e como operamos.</a:t>
            </a:r>
            <a:endParaRPr lang="pt-BR" dirty="0"/>
          </a:p>
          <a:p>
            <a:r>
              <a:rPr lang="pt-BR" dirty="0">
                <a:effectLst/>
              </a:rPr>
              <a:t>Meu desafio para vocês é simples: saiam desta sala e implementem pelo menos uma das estratégias que discutimos hoje. Seja dedicar 15 minutos diários à leitura, inscrever-se em um curso online, ou iniciar uma conversa de mentoring reverso com um colega mais jovem.</a:t>
            </a:r>
            <a:endParaRPr lang="pt-BR" dirty="0"/>
          </a:p>
          <a:p>
            <a:r>
              <a:rPr lang="pt-BR" dirty="0">
                <a:effectLst/>
              </a:rPr>
              <a:t>O futuro pertence aos que aprendem. E o futuro começa agora."</a:t>
            </a:r>
            <a:endParaRPr lang="pt-BR" dirty="0"/>
          </a:p>
          <a:p>
            <a:endParaRPr lang="pt-BR" dirty="0"/>
          </a:p>
        </p:txBody>
      </p:sp>
      <p:sp>
        <p:nvSpPr>
          <p:cNvPr id="4" name="Espaço Reservado para Número de Slide 3">
            <a:extLst>
              <a:ext uri="{FF2B5EF4-FFF2-40B4-BE49-F238E27FC236}">
                <a16:creationId xmlns:a16="http://schemas.microsoft.com/office/drawing/2014/main" id="{EC3044ED-3C71-2350-FFA3-E527EE4769FB}"/>
              </a:ext>
            </a:extLst>
          </p:cNvPr>
          <p:cNvSpPr>
            <a:spLocks noGrp="1"/>
          </p:cNvSpPr>
          <p:nvPr>
            <p:ph type="sldNum" sz="quarter" idx="5"/>
          </p:nvPr>
        </p:nvSpPr>
        <p:spPr/>
        <p:txBody>
          <a:bodyPr/>
          <a:lstStyle/>
          <a:p>
            <a:fld id="{C3FDC577-62FA-4F60-AD5B-292267E62441}" type="slidenum">
              <a:rPr lang="pt-BR" smtClean="0"/>
              <a:t>152</a:t>
            </a:fld>
            <a:endParaRPr lang="pt-BR"/>
          </a:p>
        </p:txBody>
      </p:sp>
    </p:spTree>
    <p:extLst>
      <p:ext uri="{BB962C8B-B14F-4D97-AF65-F5344CB8AC3E}">
        <p14:creationId xmlns:p14="http://schemas.microsoft.com/office/powerpoint/2010/main" val="316859209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57837447-47F1-C219-D7AB-1770BF01C96A}"/>
            </a:ext>
          </a:extLst>
        </p:cNvPr>
        <p:cNvGrpSpPr/>
        <p:nvPr/>
      </p:nvGrpSpPr>
      <p:grpSpPr>
        <a:xfrm>
          <a:off x="0" y="0"/>
          <a:ext cx="0" cy="0"/>
          <a:chOff x="0" y="0"/>
          <a:chExt cx="0" cy="0"/>
        </a:xfrm>
      </p:grpSpPr>
      <p:sp>
        <p:nvSpPr>
          <p:cNvPr id="219" name="Google Shape;219;g25a636c3702_0_110:notes">
            <a:extLst>
              <a:ext uri="{FF2B5EF4-FFF2-40B4-BE49-F238E27FC236}">
                <a16:creationId xmlns:a16="http://schemas.microsoft.com/office/drawing/2014/main" id="{70264A69-3517-DC89-04EA-898537AB64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a636c3702_0_110:notes">
            <a:extLst>
              <a:ext uri="{FF2B5EF4-FFF2-40B4-BE49-F238E27FC236}">
                <a16:creationId xmlns:a16="http://schemas.microsoft.com/office/drawing/2014/main" id="{819C91CF-FF20-4FF8-1A60-AC9747BA26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endParaRPr dirty="0"/>
          </a:p>
        </p:txBody>
      </p:sp>
    </p:spTree>
    <p:extLst>
      <p:ext uri="{BB962C8B-B14F-4D97-AF65-F5344CB8AC3E}">
        <p14:creationId xmlns:p14="http://schemas.microsoft.com/office/powerpoint/2010/main" val="13640343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B861E-B038-339C-A76D-A4C221BCB7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037333B-4150-15F5-4D9F-4E1880FB236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F801F31-CFE8-A7C7-0FF1-98F2CA6DDAB6}"/>
              </a:ext>
            </a:extLst>
          </p:cNvPr>
          <p:cNvSpPr>
            <a:spLocks noGrp="1"/>
          </p:cNvSpPr>
          <p:nvPr>
            <p:ph type="body" idx="1"/>
          </p:nvPr>
        </p:nvSpPr>
        <p:spPr/>
        <p:txBody>
          <a:bodyPr/>
          <a:lstStyle/>
          <a:p>
            <a:r>
              <a:rPr lang="pt-BR" b="1" dirty="0">
                <a:effectLst/>
              </a:rPr>
              <a:t>Mensagem Chave</a:t>
            </a:r>
          </a:p>
          <a:p>
            <a:r>
              <a:rPr lang="pt-BR" dirty="0">
                <a:effectLst/>
              </a:rPr>
              <a:t>A Inteligência Artificial não é mais ficção científica, mas uma realidade que está redefinindo a forma como lideramos.</a:t>
            </a:r>
            <a:endParaRPr lang="pt-BR" dirty="0"/>
          </a:p>
          <a:p>
            <a:r>
              <a:rPr lang="pt-BR" b="1" dirty="0">
                <a:effectLst/>
              </a:rPr>
              <a:t>Roteiro de Fala</a:t>
            </a:r>
          </a:p>
          <a:p>
            <a:r>
              <a:rPr lang="pt-BR" dirty="0">
                <a:effectLst/>
              </a:rPr>
              <a:t>"Bom dia/Boa tarde! Hoje vamos falar sobre um tema que está transformando radicalmente o mundo dos negócios: a Liderança com IA.</a:t>
            </a:r>
            <a:endParaRPr lang="pt-BR" dirty="0"/>
          </a:p>
          <a:p>
            <a:r>
              <a:rPr lang="pt-BR" dirty="0">
                <a:effectLst/>
              </a:rPr>
              <a:t>Quando pensamos em Inteligência Artificial, muitas vezes nossa mente vai para filmes de ficção científica ou robôs futuristas. Mas a realidade é que a IA já está aqui, já está entre nós, e está redefinindo fundamentalmente a forma como lideramos nossas equipes e organizações.</a:t>
            </a:r>
            <a:endParaRPr lang="pt-BR" dirty="0"/>
          </a:p>
          <a:p>
            <a:r>
              <a:rPr lang="pt-BR" dirty="0">
                <a:effectLst/>
              </a:rPr>
              <a:t>Vejam estes dados impressionantes: segundo a McKinsey, empresas que adotam IA têm entre 20 a 30% mais probabilidade de serem líderes em seus setores. Isso não é coincidência - é o resultado de uma transformação profunda na forma como tomamos decisões, desenvolvemos pessoas e criamos valor.</a:t>
            </a:r>
            <a:endParaRPr lang="pt-BR" dirty="0"/>
          </a:p>
          <a:p>
            <a:r>
              <a:rPr lang="pt-BR" dirty="0">
                <a:effectLst/>
              </a:rPr>
              <a:t>Mas aqui está o ponto crucial que quero deixar claro desde o início: liderança com IA não é sobre substituir o líder humano. É sobre potencializar suas capacidades, liberando tempo e energia para o que realmente importa - a conexão humana, a visão estratégica e a inspiração.</a:t>
            </a:r>
            <a:endParaRPr lang="pt-BR" dirty="0"/>
          </a:p>
          <a:p>
            <a:r>
              <a:rPr lang="pt-BR" dirty="0">
                <a:effectLst/>
              </a:rPr>
              <a:t>Estamos embarcando em uma jornada de transformação para líderes que desejam não apenas sobreviver, mas prosperar no futuro que já chegou."</a:t>
            </a:r>
            <a:endParaRPr lang="pt-BR" dirty="0"/>
          </a:p>
          <a:p>
            <a:r>
              <a:rPr lang="pt-BR" b="1" dirty="0">
                <a:effectLst/>
              </a:rPr>
              <a:t>Transição para o Próximo Slide</a:t>
            </a:r>
          </a:p>
          <a:p>
            <a:r>
              <a:rPr lang="pt-BR" dirty="0">
                <a:effectLst/>
              </a:rPr>
              <a:t>"Mas como exatamente a IA está sendo aplicada na liderança? Vamos explorar os cenários concretos onde isso já está acontecendo."</a:t>
            </a:r>
            <a:endParaRPr lang="pt-BR" dirty="0"/>
          </a:p>
          <a:p>
            <a:endParaRPr lang="pt-BR" dirty="0"/>
          </a:p>
        </p:txBody>
      </p:sp>
      <p:sp>
        <p:nvSpPr>
          <p:cNvPr id="4" name="Espaço Reservado para Número de Slide 3">
            <a:extLst>
              <a:ext uri="{FF2B5EF4-FFF2-40B4-BE49-F238E27FC236}">
                <a16:creationId xmlns:a16="http://schemas.microsoft.com/office/drawing/2014/main" id="{3B681FAB-D392-FCF1-E0F6-F9FBD7C6A55B}"/>
              </a:ext>
            </a:extLst>
          </p:cNvPr>
          <p:cNvSpPr>
            <a:spLocks noGrp="1"/>
          </p:cNvSpPr>
          <p:nvPr>
            <p:ph type="sldNum" sz="quarter" idx="5"/>
          </p:nvPr>
        </p:nvSpPr>
        <p:spPr/>
        <p:txBody>
          <a:bodyPr/>
          <a:lstStyle/>
          <a:p>
            <a:fld id="{C3FDC577-62FA-4F60-AD5B-292267E62441}" type="slidenum">
              <a:rPr lang="pt-BR" smtClean="0"/>
              <a:t>154</a:t>
            </a:fld>
            <a:endParaRPr lang="pt-BR"/>
          </a:p>
        </p:txBody>
      </p:sp>
    </p:spTree>
    <p:extLst>
      <p:ext uri="{BB962C8B-B14F-4D97-AF65-F5344CB8AC3E}">
        <p14:creationId xmlns:p14="http://schemas.microsoft.com/office/powerpoint/2010/main" val="301273572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D454E-FBC0-B9C6-E0A2-279BBE9337D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3F1704E-0DAB-EE83-1F12-D48D64C6921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A7C0C40-7021-7074-3D6B-79CB14247437}"/>
              </a:ext>
            </a:extLst>
          </p:cNvPr>
          <p:cNvSpPr>
            <a:spLocks noGrp="1"/>
          </p:cNvSpPr>
          <p:nvPr>
            <p:ph type="body" idx="1"/>
          </p:nvPr>
        </p:nvSpPr>
        <p:spPr/>
        <p:txBody>
          <a:bodyPr/>
          <a:lstStyle/>
          <a:p>
            <a:r>
              <a:rPr lang="pt-BR" b="1" dirty="0">
                <a:effectLst/>
              </a:rPr>
              <a:t>Mensagem Chave</a:t>
            </a:r>
          </a:p>
          <a:p>
            <a:r>
              <a:rPr lang="pt-BR" dirty="0">
                <a:effectLst/>
              </a:rPr>
              <a:t>A IA está transformando cinco áreas fundamentais da liderança: análise de dados, desenvolvimento personalizado, otimização de processos, previsão de tendências e automação de tarefas.</a:t>
            </a:r>
            <a:endParaRPr lang="pt-BR" dirty="0"/>
          </a:p>
          <a:p>
            <a:r>
              <a:rPr lang="pt-BR" b="1" dirty="0">
                <a:effectLst/>
              </a:rPr>
              <a:t>Roteiro de Fala</a:t>
            </a:r>
          </a:p>
          <a:p>
            <a:r>
              <a:rPr lang="pt-BR" dirty="0">
                <a:effectLst/>
              </a:rPr>
              <a:t>"A aplicação da IA na liderança não é uma promessa futura - é uma realidade presente. Deixem-me mostrar cinco cenários onde isso já está acontecendo de forma concreta.</a:t>
            </a:r>
            <a:endParaRPr lang="pt-BR" dirty="0"/>
          </a:p>
          <a:p>
            <a:r>
              <a:rPr lang="pt-BR" dirty="0">
                <a:effectLst/>
              </a:rPr>
              <a:t>Primeiro, na análise de dados para decisões. Imaginem ter a capacidade de processar milhões de pontos de dados em segundos, identificando padrões que seriam impossíveis de detectar manualmente. Isso não é mais ficção - é o dia a dia de líderes que utilizam IA.</a:t>
            </a:r>
            <a:endParaRPr lang="pt-BR" dirty="0"/>
          </a:p>
          <a:p>
            <a:r>
              <a:rPr lang="pt-BR" dirty="0">
                <a:effectLst/>
              </a:rPr>
              <a:t>Segundo, no desenvolvimento personalizado de equipes. Cada pessoa em sua equipe é única, com diferentes estilos de aprendizado, motivações e objetivos. A IA permite criar planos de desenvolvimento verdadeiramente individualizados, baseados em dados comportamentais e de performance.</a:t>
            </a:r>
            <a:endParaRPr lang="pt-BR" dirty="0"/>
          </a:p>
          <a:p>
            <a:r>
              <a:rPr lang="pt-BR" dirty="0">
                <a:effectLst/>
              </a:rPr>
              <a:t>Terceiro, na otimização de processos. A IA identifica gargalos e ineficiências que muitas vezes passam despercebidos, sugerindo melhorias que podem aumentar significativamente a produtividade da equipe.</a:t>
            </a:r>
            <a:endParaRPr lang="pt-BR" dirty="0"/>
          </a:p>
          <a:p>
            <a:r>
              <a:rPr lang="pt-BR" dirty="0">
                <a:effectLst/>
              </a:rPr>
              <a:t>Quarto, na previsão de tendências. Antecipar mudanças no mercado, comportamento de consumidores e necessidades futuras é uma vantagem competitiva inestimável que a IA proporciona.</a:t>
            </a:r>
            <a:endParaRPr lang="pt-BR" dirty="0"/>
          </a:p>
          <a:p>
            <a:r>
              <a:rPr lang="pt-BR" dirty="0">
                <a:effectLst/>
              </a:rPr>
              <a:t>E quinto, na automação de tarefas repetitivas. Vejam este dado da Accenture: líderes que utilizam IA relatam um aumento médio de 40% na produtividade e uma redução de 20% no tempo gasto com tarefas administrativas. Isso significa mais tempo para liderar, inspirar e inovar."</a:t>
            </a:r>
            <a:endParaRPr lang="pt-BR" dirty="0"/>
          </a:p>
          <a:p>
            <a:r>
              <a:rPr lang="pt-BR" b="1" dirty="0">
                <a:effectLst/>
              </a:rPr>
              <a:t>Transição para o Próximo Slide</a:t>
            </a:r>
          </a:p>
          <a:p>
            <a:r>
              <a:rPr lang="pt-BR" dirty="0">
                <a:effectLst/>
              </a:rPr>
              <a:t>"Esses números são impressionantes, mas vamos ver exemplos concretos de como empresas reais estão implementando essas soluções."</a:t>
            </a:r>
            <a:endParaRPr lang="pt-BR" dirty="0"/>
          </a:p>
          <a:p>
            <a:endParaRPr lang="pt-BR" b="1" dirty="0">
              <a:effectLst/>
            </a:endParaRPr>
          </a:p>
        </p:txBody>
      </p:sp>
      <p:sp>
        <p:nvSpPr>
          <p:cNvPr id="4" name="Espaço Reservado para Número de Slide 3">
            <a:extLst>
              <a:ext uri="{FF2B5EF4-FFF2-40B4-BE49-F238E27FC236}">
                <a16:creationId xmlns:a16="http://schemas.microsoft.com/office/drawing/2014/main" id="{01C364AA-B905-BDD6-6042-D1A188D231B1}"/>
              </a:ext>
            </a:extLst>
          </p:cNvPr>
          <p:cNvSpPr>
            <a:spLocks noGrp="1"/>
          </p:cNvSpPr>
          <p:nvPr>
            <p:ph type="sldNum" sz="quarter" idx="5"/>
          </p:nvPr>
        </p:nvSpPr>
        <p:spPr/>
        <p:txBody>
          <a:bodyPr/>
          <a:lstStyle/>
          <a:p>
            <a:fld id="{C3FDC577-62FA-4F60-AD5B-292267E62441}" type="slidenum">
              <a:rPr lang="pt-BR" smtClean="0"/>
              <a:t>155</a:t>
            </a:fld>
            <a:endParaRPr lang="pt-BR"/>
          </a:p>
        </p:txBody>
      </p:sp>
    </p:spTree>
    <p:extLst>
      <p:ext uri="{BB962C8B-B14F-4D97-AF65-F5344CB8AC3E}">
        <p14:creationId xmlns:p14="http://schemas.microsoft.com/office/powerpoint/2010/main" val="285095012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F1362-9C5D-9BFA-14FF-7E7D9ED7885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BD6F1BA-4841-FED3-AE7E-D7A0DBC089B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6EF8B81-6902-C30B-C44A-8D62FA22FC69}"/>
              </a:ext>
            </a:extLst>
          </p:cNvPr>
          <p:cNvSpPr>
            <a:spLocks noGrp="1"/>
          </p:cNvSpPr>
          <p:nvPr>
            <p:ph type="body" idx="1"/>
          </p:nvPr>
        </p:nvSpPr>
        <p:spPr/>
        <p:txBody>
          <a:bodyPr/>
          <a:lstStyle/>
          <a:p>
            <a:r>
              <a:rPr lang="pt-BR" b="1" dirty="0">
                <a:effectLst/>
              </a:rPr>
              <a:t>Mensagem Chave</a:t>
            </a:r>
          </a:p>
          <a:p>
            <a:r>
              <a:rPr lang="pt-BR" dirty="0">
                <a:effectLst/>
              </a:rPr>
              <a:t>Empresas como Microsoft, Unilever e IBM já estão colhendo resultados significativos com a implementação de IA em suas práticas de liderança.</a:t>
            </a:r>
            <a:endParaRPr lang="pt-BR" dirty="0"/>
          </a:p>
          <a:p>
            <a:r>
              <a:rPr lang="pt-BR" b="1" dirty="0">
                <a:effectLst/>
              </a:rPr>
              <a:t>Roteiro de Fala</a:t>
            </a:r>
          </a:p>
          <a:p>
            <a:r>
              <a:rPr lang="pt-BR" dirty="0">
                <a:effectLst/>
              </a:rPr>
              <a:t>"Agora vamos sair da teoria e entrar na prática. Quero compartilhar com vocês três casos reais de empresas que estão revolucionando sua liderança com IA.</a:t>
            </a:r>
            <a:endParaRPr lang="pt-BR" dirty="0"/>
          </a:p>
          <a:p>
            <a:r>
              <a:rPr lang="pt-BR" dirty="0">
                <a:effectLst/>
              </a:rPr>
              <a:t>A Microsoft implementou o sistema Viva Insights, que utiliza IA para analisar padrões de trabalho, comunicação e bem-estar dos colaboradores. O resultado? Uma redução de 15% em reuniões desnecessárias e um aumento de 23% na satisfação dos funcionários. Imaginem o impacto disso na produtividade e no clima organizacional.</a:t>
            </a:r>
            <a:endParaRPr lang="pt-BR" dirty="0"/>
          </a:p>
          <a:p>
            <a:r>
              <a:rPr lang="pt-BR" dirty="0">
                <a:effectLst/>
              </a:rPr>
              <a:t>A Unilever revolucionou seu processo de recrutamento utilizando IA para analisar expressões faciais, linguagem corporal e padrões de fala dos candidatos em entrevistas por vídeo. O resultado foi uma redução de 70% no tempo de contratação e um aumento de 16% na retenção de talentos no primeiro ano. Isso é eficiência e eficácia combinadas.</a:t>
            </a:r>
            <a:endParaRPr lang="pt-BR" dirty="0"/>
          </a:p>
          <a:p>
            <a:r>
              <a:rPr lang="pt-BR" dirty="0">
                <a:effectLst/>
              </a:rPr>
              <a:t>A IBM desenvolveu o Watson </a:t>
            </a:r>
            <a:r>
              <a:rPr lang="pt-BR" dirty="0" err="1">
                <a:effectLst/>
              </a:rPr>
              <a:t>Career</a:t>
            </a:r>
            <a:r>
              <a:rPr lang="pt-BR" dirty="0">
                <a:effectLst/>
              </a:rPr>
              <a:t> Coach, um assistente de IA que ajuda líderes a identificar oportunidades de desenvolvimento para suas equipes e sugerir planos de carreira personalizados. O resultado: aumento de 31% na mobilidade interna e redução de 25% na rotatividade de talentos-chave.</a:t>
            </a:r>
            <a:endParaRPr lang="pt-BR" dirty="0"/>
          </a:p>
          <a:p>
            <a:r>
              <a:rPr lang="pt-BR" dirty="0">
                <a:effectLst/>
              </a:rPr>
              <a:t>O gráfico que vocês veem mostra claramente a diferença de performance entre empresas que adotaram IA e aquelas que ainda não o fizeram. A diferença é significativa em todas as dimensões: tomada de decisão, desenvolvimento de equipe, eficiência operacional, inovação e engajamento."</a:t>
            </a:r>
            <a:endParaRPr lang="pt-BR" dirty="0"/>
          </a:p>
          <a:p>
            <a:r>
              <a:rPr lang="pt-BR" b="1" dirty="0">
                <a:effectLst/>
              </a:rPr>
              <a:t>Transição para o Próximo Slide</a:t>
            </a:r>
          </a:p>
          <a:p>
            <a:r>
              <a:rPr lang="pt-BR" dirty="0">
                <a:effectLst/>
              </a:rPr>
              <a:t>"Mas nem tudo são flores. Como toda tecnologia poderosa, a IA na liderança traz desafios importantes que precisamos abordar."</a:t>
            </a:r>
            <a:endParaRPr lang="pt-BR" dirty="0"/>
          </a:p>
          <a:p>
            <a:endParaRPr lang="pt-BR" dirty="0"/>
          </a:p>
        </p:txBody>
      </p:sp>
      <p:sp>
        <p:nvSpPr>
          <p:cNvPr id="4" name="Espaço Reservado para Número de Slide 3">
            <a:extLst>
              <a:ext uri="{FF2B5EF4-FFF2-40B4-BE49-F238E27FC236}">
                <a16:creationId xmlns:a16="http://schemas.microsoft.com/office/drawing/2014/main" id="{FD726FB3-53FC-7ED9-BB64-A01021F322E4}"/>
              </a:ext>
            </a:extLst>
          </p:cNvPr>
          <p:cNvSpPr>
            <a:spLocks noGrp="1"/>
          </p:cNvSpPr>
          <p:nvPr>
            <p:ph type="sldNum" sz="quarter" idx="5"/>
          </p:nvPr>
        </p:nvSpPr>
        <p:spPr/>
        <p:txBody>
          <a:bodyPr/>
          <a:lstStyle/>
          <a:p>
            <a:fld id="{C3FDC577-62FA-4F60-AD5B-292267E62441}" type="slidenum">
              <a:rPr lang="pt-BR" smtClean="0"/>
              <a:t>156</a:t>
            </a:fld>
            <a:endParaRPr lang="pt-BR"/>
          </a:p>
        </p:txBody>
      </p:sp>
    </p:spTree>
    <p:extLst>
      <p:ext uri="{BB962C8B-B14F-4D97-AF65-F5344CB8AC3E}">
        <p14:creationId xmlns:p14="http://schemas.microsoft.com/office/powerpoint/2010/main" val="122173258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DD50B-6B4B-C7B0-799F-C5FF3E3BB4A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AF9F3DB-AAA9-C550-0976-73C24555986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ED59B0E-B200-4643-9111-E2ABA8183875}"/>
              </a:ext>
            </a:extLst>
          </p:cNvPr>
          <p:cNvSpPr>
            <a:spLocks noGrp="1"/>
          </p:cNvSpPr>
          <p:nvPr>
            <p:ph type="body" idx="1"/>
          </p:nvPr>
        </p:nvSpPr>
        <p:spPr/>
        <p:txBody>
          <a:bodyPr/>
          <a:lstStyle/>
          <a:p>
            <a:r>
              <a:rPr lang="pt-BR" b="1" dirty="0">
                <a:effectLst/>
              </a:rPr>
              <a:t>Mensagem Chave</a:t>
            </a:r>
          </a:p>
          <a:p>
            <a:r>
              <a:rPr lang="pt-BR" dirty="0">
                <a:effectLst/>
              </a:rPr>
              <a:t>A implementação responsável da IA na liderança requer atenção cuidadosa a vieses algorítmicos, privacidade de dados, impacto no emprego e manutenção do toque humano.</a:t>
            </a:r>
            <a:endParaRPr lang="pt-BR" dirty="0"/>
          </a:p>
          <a:p>
            <a:r>
              <a:rPr lang="pt-BR" b="1" dirty="0">
                <a:effectLst/>
              </a:rPr>
              <a:t>Roteiro de Fala</a:t>
            </a:r>
          </a:p>
          <a:p>
            <a:r>
              <a:rPr lang="pt-BR" dirty="0">
                <a:effectLst/>
              </a:rPr>
              <a:t>"Como líderes responsáveis, não podemos ignorar os desafios e riscos que acompanham a adoção da IA. Vamos abordar quatro áreas críticas que exigem nossa atenção.</a:t>
            </a:r>
            <a:endParaRPr lang="pt-BR" dirty="0"/>
          </a:p>
          <a:p>
            <a:r>
              <a:rPr lang="pt-BR" dirty="0">
                <a:effectLst/>
              </a:rPr>
              <a:t>Primeiro, os vieses algorítmicos. Algoritmos de IA podem perpetuar e até amplificar preconceitos existentes nos dados de treinamento. Isso pode levar a decisões injustas em processos de recrutamento, avaliação de desempenho e promoções. A solução? Auditoria regular dos algoritmos, diversificação das fontes de dados e sempre manter a revisão humana para decisões críticas.</a:t>
            </a:r>
            <a:endParaRPr lang="pt-BR" dirty="0"/>
          </a:p>
          <a:p>
            <a:r>
              <a:rPr lang="pt-BR" dirty="0">
                <a:effectLst/>
              </a:rPr>
              <a:t>Segundo, a privacidade de dados. Sistemas de IA processam dados sensíveis dos colaboradores, criando riscos de violação de privacidade e problemas de conformidade com regulamentações como a LGPD. A resposta é implementar privacidade por design, anonimização de dados e garantir consentimento informado.</a:t>
            </a:r>
            <a:endParaRPr lang="pt-BR" dirty="0"/>
          </a:p>
          <a:p>
            <a:r>
              <a:rPr lang="pt-BR" dirty="0">
                <a:effectLst/>
              </a:rPr>
              <a:t>Terceiro, a questão da substituição de empregos. A automação pode gerar ansiedade e resistência na equipe. Segundo o Fórum Econômico Mundial, 85 milhões de empregos podem ser deslocados até 2025. Mas aqui está o ponto importante: nossa responsabilidade como líderes é focar na requalificação, criação de novas funções e comunicação transparente sobre o papel da IA.</a:t>
            </a:r>
            <a:endParaRPr lang="pt-BR" dirty="0"/>
          </a:p>
          <a:p>
            <a:r>
              <a:rPr lang="pt-BR" dirty="0">
                <a:effectLst/>
              </a:rPr>
              <a:t>E quarto, talvez o mais importante: manter o toque humano. O excesso de dependência em IA pode reduzir empatia e conexão pessoal, elementos essenciais para construir confiança e engajamento. A solução é uma abordagem híbrida que utiliza IA para análises e automação, mas preserva interações humanas nos momentos críticos."</a:t>
            </a:r>
            <a:endParaRPr lang="pt-BR" dirty="0"/>
          </a:p>
          <a:p>
            <a:r>
              <a:rPr lang="pt-BR" b="1" dirty="0">
                <a:effectLst/>
              </a:rPr>
              <a:t>Transição para o Próximo Slide</a:t>
            </a:r>
          </a:p>
          <a:p>
            <a:r>
              <a:rPr lang="pt-BR" dirty="0">
                <a:effectLst/>
              </a:rPr>
              <a:t>"Então, como encontramos esse equilíbrio? Como nos tornamos líderes aumentados pela IA sem perder nossa humanidade?"</a:t>
            </a:r>
            <a:endParaRPr lang="pt-BR" dirty="0"/>
          </a:p>
          <a:p>
            <a:endParaRPr lang="pt-BR" dirty="0"/>
          </a:p>
        </p:txBody>
      </p:sp>
      <p:sp>
        <p:nvSpPr>
          <p:cNvPr id="4" name="Espaço Reservado para Número de Slide 3">
            <a:extLst>
              <a:ext uri="{FF2B5EF4-FFF2-40B4-BE49-F238E27FC236}">
                <a16:creationId xmlns:a16="http://schemas.microsoft.com/office/drawing/2014/main" id="{1422D25A-0DB7-669A-8F3C-87131855EA8A}"/>
              </a:ext>
            </a:extLst>
          </p:cNvPr>
          <p:cNvSpPr>
            <a:spLocks noGrp="1"/>
          </p:cNvSpPr>
          <p:nvPr>
            <p:ph type="sldNum" sz="quarter" idx="5"/>
          </p:nvPr>
        </p:nvSpPr>
        <p:spPr/>
        <p:txBody>
          <a:bodyPr/>
          <a:lstStyle/>
          <a:p>
            <a:fld id="{C3FDC577-62FA-4F60-AD5B-292267E62441}" type="slidenum">
              <a:rPr lang="pt-BR" smtClean="0"/>
              <a:t>157</a:t>
            </a:fld>
            <a:endParaRPr lang="pt-BR"/>
          </a:p>
        </p:txBody>
      </p:sp>
    </p:spTree>
    <p:extLst>
      <p:ext uri="{BB962C8B-B14F-4D97-AF65-F5344CB8AC3E}">
        <p14:creationId xmlns:p14="http://schemas.microsoft.com/office/powerpoint/2010/main" val="83825137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592CB-6766-4875-AABE-78FF18C5BBA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1E3787D-A1F7-FB81-7CA7-9A5CACE52DF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3C77E6C-A3D6-09A8-7483-94C9A58391C0}"/>
              </a:ext>
            </a:extLst>
          </p:cNvPr>
          <p:cNvSpPr>
            <a:spLocks noGrp="1"/>
          </p:cNvSpPr>
          <p:nvPr>
            <p:ph type="body" idx="1"/>
          </p:nvPr>
        </p:nvSpPr>
        <p:spPr/>
        <p:txBody>
          <a:bodyPr/>
          <a:lstStyle/>
          <a:p>
            <a:r>
              <a:rPr lang="pt-BR" b="1" dirty="0">
                <a:effectLst/>
              </a:rPr>
              <a:t>Mensagem Chave</a:t>
            </a:r>
          </a:p>
          <a:p>
            <a:r>
              <a:rPr lang="pt-BR" dirty="0">
                <a:effectLst/>
              </a:rPr>
              <a:t>A IA amplifica as capacidades do líder, liberando tempo para atividades estratégicas e humanas, mas requer desenvolvimento de alfabetização em IA.</a:t>
            </a:r>
            <a:endParaRPr lang="pt-BR" dirty="0"/>
          </a:p>
          <a:p>
            <a:r>
              <a:rPr lang="pt-BR" b="1" dirty="0">
                <a:effectLst/>
              </a:rPr>
              <a:t>Roteiro de Fala</a:t>
            </a:r>
          </a:p>
          <a:p>
            <a:r>
              <a:rPr lang="pt-BR" dirty="0">
                <a:effectLst/>
              </a:rPr>
              <a:t>"Aqui chegamos ao coração da nossa discussão: o conceito do líder aumentado pela IA. Não se trata de substituição, mas de amplificação.</a:t>
            </a:r>
            <a:endParaRPr lang="pt-BR" dirty="0"/>
          </a:p>
          <a:p>
            <a:r>
              <a:rPr lang="pt-BR" dirty="0">
                <a:effectLst/>
              </a:rPr>
              <a:t>Vejam as capacidades que a IA pode amplificar: processamento de informações complexas em tempo real para decisões baseadas em dados, identificação de padrões e tendências invisíveis ao olho humano, e liberação de até 40% do tempo gasto em tarefas administrativas, segundo dados da McKinsey.</a:t>
            </a:r>
            <a:endParaRPr lang="pt-BR" dirty="0"/>
          </a:p>
          <a:p>
            <a:r>
              <a:rPr lang="pt-BR" dirty="0">
                <a:effectLst/>
              </a:rPr>
              <a:t>Mas observem este gráfico fascinante sobre a distribuição do tempo do líder. Antes da IA, 40% do tempo era gasto com tarefas administrativas, 25% com análise de dados, 20% com desenvolvimento de equipe e apenas 15% com inovação e estratégia. Com a IA, essa distribuição se transforma radicalmente: apenas 15% em tarefas administrativas, 15% em análise de dados, mas 35% em desenvolvimento de equipe e 35% em inovação e estratégia.</a:t>
            </a:r>
            <a:endParaRPr lang="pt-BR" dirty="0"/>
          </a:p>
          <a:p>
            <a:r>
              <a:rPr lang="pt-BR" dirty="0">
                <a:effectLst/>
              </a:rPr>
              <a:t>Isso é revolucionário! A IA nos devolve o tempo para fazer o que realmente importa: desenvolver pessoas, criar estratégias inovadoras e construir o futuro.</a:t>
            </a:r>
            <a:endParaRPr lang="pt-BR" dirty="0"/>
          </a:p>
          <a:p>
            <a:r>
              <a:rPr lang="pt-BR" dirty="0">
                <a:effectLst/>
              </a:rPr>
              <a:t>Mas para isso acontecer, precisamos desenvolver alfabetização em IA. Isso significa três coisas fundamentais: primeiro, compreender os fundamentos e limitações da tecnologia; segundo, desenvolver a capacidade de formular problemas de forma que a IA possa resolver; e terceiro, adquirir conhecimento sobre ética e governança de sistemas de IA.</a:t>
            </a:r>
            <a:endParaRPr lang="pt-BR" dirty="0"/>
          </a:p>
          <a:p>
            <a:r>
              <a:rPr lang="pt-BR" dirty="0">
                <a:effectLst/>
              </a:rPr>
              <a:t>A alfabetização em IA não é opcional para líderes do futuro - é essencial."</a:t>
            </a:r>
            <a:endParaRPr lang="pt-BR" dirty="0"/>
          </a:p>
          <a:p>
            <a:r>
              <a:rPr lang="pt-BR" b="1" dirty="0">
                <a:effectLst/>
              </a:rPr>
              <a:t>Transição para o Próximo Slide</a:t>
            </a:r>
          </a:p>
          <a:p>
            <a:r>
              <a:rPr lang="pt-BR" dirty="0">
                <a:effectLst/>
              </a:rPr>
              <a:t>"Então, qual é a nossa conclusão? Para onde isso tudo nos leva?"</a:t>
            </a:r>
            <a:endParaRPr lang="pt-BR" dirty="0"/>
          </a:p>
          <a:p>
            <a:endParaRPr lang="pt-BR" dirty="0"/>
          </a:p>
        </p:txBody>
      </p:sp>
      <p:sp>
        <p:nvSpPr>
          <p:cNvPr id="4" name="Espaço Reservado para Número de Slide 3">
            <a:extLst>
              <a:ext uri="{FF2B5EF4-FFF2-40B4-BE49-F238E27FC236}">
                <a16:creationId xmlns:a16="http://schemas.microsoft.com/office/drawing/2014/main" id="{DA6F70FB-D762-C2EF-C95F-4E1CEAF9810E}"/>
              </a:ext>
            </a:extLst>
          </p:cNvPr>
          <p:cNvSpPr>
            <a:spLocks noGrp="1"/>
          </p:cNvSpPr>
          <p:nvPr>
            <p:ph type="sldNum" sz="quarter" idx="5"/>
          </p:nvPr>
        </p:nvSpPr>
        <p:spPr/>
        <p:txBody>
          <a:bodyPr/>
          <a:lstStyle/>
          <a:p>
            <a:fld id="{C3FDC577-62FA-4F60-AD5B-292267E62441}" type="slidenum">
              <a:rPr lang="pt-BR" smtClean="0"/>
              <a:t>158</a:t>
            </a:fld>
            <a:endParaRPr lang="pt-BR"/>
          </a:p>
        </p:txBody>
      </p:sp>
    </p:spTree>
    <p:extLst>
      <p:ext uri="{BB962C8B-B14F-4D97-AF65-F5344CB8AC3E}">
        <p14:creationId xmlns:p14="http://schemas.microsoft.com/office/powerpoint/2010/main" val="271474782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5D01B-D0A9-FF70-B087-15FAD8026EE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9471169-6A95-F01A-A43B-3B570A38982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5807CB1-85D9-FBE1-8359-B501A51B32B5}"/>
              </a:ext>
            </a:extLst>
          </p:cNvPr>
          <p:cNvSpPr>
            <a:spLocks noGrp="1"/>
          </p:cNvSpPr>
          <p:nvPr>
            <p:ph type="body" idx="1"/>
          </p:nvPr>
        </p:nvSpPr>
        <p:spPr/>
        <p:txBody>
          <a:bodyPr/>
          <a:lstStyle/>
          <a:p>
            <a:r>
              <a:rPr lang="pt-BR" b="1" dirty="0">
                <a:effectLst/>
              </a:rPr>
              <a:t>Mensagem Chave</a:t>
            </a:r>
          </a:p>
          <a:p>
            <a:r>
              <a:rPr lang="pt-BR" dirty="0">
                <a:effectLst/>
              </a:rPr>
              <a:t>A liderança com IA não substitui a liderança humana, mas a potencializa, criando um novo paradigma de eficiência tecnológica combinada com sensibilidade humana.</a:t>
            </a:r>
            <a:endParaRPr lang="pt-BR" dirty="0"/>
          </a:p>
          <a:p>
            <a:r>
              <a:rPr lang="pt-BR" b="1" dirty="0">
                <a:effectLst/>
              </a:rPr>
              <a:t>Roteiro de Fala</a:t>
            </a:r>
          </a:p>
          <a:p>
            <a:r>
              <a:rPr lang="pt-BR" dirty="0">
                <a:effectLst/>
              </a:rPr>
              <a:t>"Chegamos ao final da nossa jornada, mas na verdade, este é apenas o começo de uma nova era na liderança.</a:t>
            </a:r>
            <a:endParaRPr lang="pt-BR" dirty="0"/>
          </a:p>
          <a:p>
            <a:r>
              <a:rPr lang="pt-BR" dirty="0">
                <a:effectLst/>
              </a:rPr>
              <a:t>Quero deixar quatro pontos fundamentais bem claros:</a:t>
            </a:r>
            <a:endParaRPr lang="pt-BR" dirty="0"/>
          </a:p>
          <a:p>
            <a:r>
              <a:rPr lang="pt-BR" dirty="0">
                <a:effectLst/>
              </a:rPr>
              <a:t>Primeiro, a IA não substitui a liderança humana - ela a potencializa. Libera tempo para o que realmente importa: conexão, empatia e visão estratégica. A tecnologia cuida dos dados, nós cuidamos das pessoas.</a:t>
            </a:r>
            <a:endParaRPr lang="pt-BR" dirty="0"/>
          </a:p>
          <a:p>
            <a:r>
              <a:rPr lang="pt-BR" dirty="0">
                <a:effectLst/>
              </a:rPr>
              <a:t>Segundo, o equilíbrio entre eficiência tecnológica e sensibilidade humana é o novo paradigma de liderança para o século XXI. Não é uma questão de escolher entre tecnologia ou humanidade - é sobre integrar ambas de forma inteligente.</a:t>
            </a:r>
            <a:endParaRPr lang="pt-BR" dirty="0"/>
          </a:p>
          <a:p>
            <a:r>
              <a:rPr lang="pt-BR" dirty="0">
                <a:effectLst/>
              </a:rPr>
              <a:t>Terceiro, desenvolver alfabetização em IA é tão importante quanto desenvolver habilidades interpessoais para os líderes do futuro. Não podemos liderar o que não compreendemos.</a:t>
            </a:r>
            <a:endParaRPr lang="pt-BR" dirty="0"/>
          </a:p>
          <a:p>
            <a:r>
              <a:rPr lang="pt-BR" dirty="0">
                <a:effectLst/>
              </a:rPr>
              <a:t>E quarto, a verdadeira vantagem competitiva está na integração inteligente entre capacidades humanas e tecnológicas. Não é sobre ter a melhor IA ou as melhores pessoas - é sobre criar a melhor sinergia entre ambas.</a:t>
            </a:r>
            <a:endParaRPr lang="pt-BR" dirty="0"/>
          </a:p>
          <a:p>
            <a:r>
              <a:rPr lang="pt-BR" dirty="0">
                <a:effectLst/>
              </a:rPr>
              <a:t>Deixo vocês com esta reflexão de Steve Jobs: 'A tecnologia é apenas uma ferramenta. Para colocar as pessoas juntas e motivá-las, isso depende de você.'</a:t>
            </a:r>
            <a:endParaRPr lang="pt-BR" dirty="0"/>
          </a:p>
          <a:p>
            <a:r>
              <a:rPr lang="pt-BR" dirty="0">
                <a:effectLst/>
              </a:rPr>
              <a:t>A IA nos dá ferramentas incríveis, mas a liderança - a verdadeira liderança - continua sendo profundamente humana. Nossa missão é usar essas ferramentas para sermos líderes mais eficazes, mais estratégicos e, paradoxalmente, mais humanos.</a:t>
            </a:r>
            <a:endParaRPr lang="pt-BR" dirty="0"/>
          </a:p>
          <a:p>
            <a:r>
              <a:rPr lang="pt-BR" dirty="0">
                <a:effectLst/>
              </a:rPr>
              <a:t>O futuro da liderança não é sobre humanos versus máquinas. É sobre humanos com máquinas, criando possibilidades que nenhum dos dois poderia alcançar sozinho."</a:t>
            </a:r>
            <a:endParaRPr lang="pt-BR" dirty="0"/>
          </a:p>
          <a:p>
            <a:endParaRPr lang="pt-BR" dirty="0"/>
          </a:p>
        </p:txBody>
      </p:sp>
      <p:sp>
        <p:nvSpPr>
          <p:cNvPr id="4" name="Espaço Reservado para Número de Slide 3">
            <a:extLst>
              <a:ext uri="{FF2B5EF4-FFF2-40B4-BE49-F238E27FC236}">
                <a16:creationId xmlns:a16="http://schemas.microsoft.com/office/drawing/2014/main" id="{95C4E12F-5295-976B-05A1-DA0A74B797BF}"/>
              </a:ext>
            </a:extLst>
          </p:cNvPr>
          <p:cNvSpPr>
            <a:spLocks noGrp="1"/>
          </p:cNvSpPr>
          <p:nvPr>
            <p:ph type="sldNum" sz="quarter" idx="5"/>
          </p:nvPr>
        </p:nvSpPr>
        <p:spPr/>
        <p:txBody>
          <a:bodyPr/>
          <a:lstStyle/>
          <a:p>
            <a:fld id="{C3FDC577-62FA-4F60-AD5B-292267E62441}" type="slidenum">
              <a:rPr lang="pt-BR" smtClean="0"/>
              <a:t>159</a:t>
            </a:fld>
            <a:endParaRPr lang="pt-BR"/>
          </a:p>
        </p:txBody>
      </p:sp>
    </p:spTree>
    <p:extLst>
      <p:ext uri="{BB962C8B-B14F-4D97-AF65-F5344CB8AC3E}">
        <p14:creationId xmlns:p14="http://schemas.microsoft.com/office/powerpoint/2010/main" val="264177060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51B38D34-121C-56A6-2928-180186D12D16}"/>
            </a:ext>
          </a:extLst>
        </p:cNvPr>
        <p:cNvGrpSpPr/>
        <p:nvPr/>
      </p:nvGrpSpPr>
      <p:grpSpPr>
        <a:xfrm>
          <a:off x="0" y="0"/>
          <a:ext cx="0" cy="0"/>
          <a:chOff x="0" y="0"/>
          <a:chExt cx="0" cy="0"/>
        </a:xfrm>
      </p:grpSpPr>
      <p:sp>
        <p:nvSpPr>
          <p:cNvPr id="219" name="Google Shape;219;g25a636c3702_0_110:notes">
            <a:extLst>
              <a:ext uri="{FF2B5EF4-FFF2-40B4-BE49-F238E27FC236}">
                <a16:creationId xmlns:a16="http://schemas.microsoft.com/office/drawing/2014/main" id="{F066A613-25C5-1403-8D43-7492F5AF4CB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a636c3702_0_110:notes">
            <a:extLst>
              <a:ext uri="{FF2B5EF4-FFF2-40B4-BE49-F238E27FC236}">
                <a16:creationId xmlns:a16="http://schemas.microsoft.com/office/drawing/2014/main" id="{9085CAAD-4F40-CBC8-3BC0-2CD9C2A04DA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endParaRPr dirty="0"/>
          </a:p>
        </p:txBody>
      </p:sp>
    </p:spTree>
    <p:extLst>
      <p:ext uri="{BB962C8B-B14F-4D97-AF65-F5344CB8AC3E}">
        <p14:creationId xmlns:p14="http://schemas.microsoft.com/office/powerpoint/2010/main" val="121280203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0D65E-0C1D-0D6E-6BAA-C5262E0B8C9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0E6A7EC-6DFE-CDCA-0A23-C008E3A5D7D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53ABB9D-5F5E-5FAD-0814-EAC17ADD3985}"/>
              </a:ext>
            </a:extLst>
          </p:cNvPr>
          <p:cNvSpPr>
            <a:spLocks noGrp="1"/>
          </p:cNvSpPr>
          <p:nvPr>
            <p:ph type="body" idx="1"/>
          </p:nvPr>
        </p:nvSpPr>
        <p:spPr/>
        <p:txBody>
          <a:bodyPr/>
          <a:lstStyle/>
          <a:p>
            <a:r>
              <a:rPr lang="pt-BR" dirty="0">
                <a:effectLst/>
              </a:rPr>
              <a:t>Mensagem-chave: A Matriz da Decisão é uma ferramenta essencial para líderes que buscam tomar decisões mais estruturadas e estratégicas.</a:t>
            </a:r>
            <a:endParaRPr lang="pt-BR" dirty="0"/>
          </a:p>
          <a:p>
            <a:r>
              <a:rPr lang="pt-BR" dirty="0">
                <a:effectLst/>
              </a:rPr>
              <a:t>Roteiro de fala: "Bom dia a todos! Hoje vamos falar sobre uma ferramenta poderosa que pode transformar a maneira como tomamos decisões: a Matriz da Decisão.</a:t>
            </a:r>
            <a:endParaRPr lang="pt-BR" dirty="0"/>
          </a:p>
          <a:p>
            <a:r>
              <a:rPr lang="pt-BR" dirty="0">
                <a:effectLst/>
              </a:rPr>
              <a:t>Como líderes, tomamos dezenas de decisões todos os dias. Algumas são simples e rotineiras, outras são complexas e têm impactos significativos nos resultados da equipe e da organização. O problema é que, muitas vezes, tomamos essas decisões de forma impulsiva ou puramente intuitiva, o que pode nos levar a resultados subótimos.</a:t>
            </a:r>
            <a:endParaRPr lang="pt-BR" dirty="0"/>
          </a:p>
          <a:p>
            <a:r>
              <a:rPr lang="pt-BR" dirty="0">
                <a:effectLst/>
              </a:rPr>
              <a:t>A qualidade das nossas decisões está diretamente relacionada ao sucesso da nossa liderança. Por isso, precisamos de ferramentas que nos ajudem a estruturar o pensamento e a agir de modo mais estratégico e consciente.</a:t>
            </a:r>
            <a:endParaRPr lang="pt-BR" dirty="0"/>
          </a:p>
          <a:p>
            <a:r>
              <a:rPr lang="pt-BR" dirty="0">
                <a:effectLst/>
              </a:rPr>
              <a:t>É aí que entra a Matriz da Decisão, que vamos explorar hoje. Esta ferramenta nos permite avaliar diferentes alternativas de forma sistemática, reduzir vieses cognitivos e aumentar a probabilidade de fazer escolhas que realmente gerem valor."</a:t>
            </a:r>
            <a:endParaRPr lang="pt-BR" dirty="0"/>
          </a:p>
          <a:p>
            <a:endParaRPr lang="pt-BR" dirty="0"/>
          </a:p>
        </p:txBody>
      </p:sp>
      <p:sp>
        <p:nvSpPr>
          <p:cNvPr id="4" name="Espaço Reservado para Número de Slide 3">
            <a:extLst>
              <a:ext uri="{FF2B5EF4-FFF2-40B4-BE49-F238E27FC236}">
                <a16:creationId xmlns:a16="http://schemas.microsoft.com/office/drawing/2014/main" id="{CB43E35B-FA72-43F9-5F59-ADD798A77A1A}"/>
              </a:ext>
            </a:extLst>
          </p:cNvPr>
          <p:cNvSpPr>
            <a:spLocks noGrp="1"/>
          </p:cNvSpPr>
          <p:nvPr>
            <p:ph type="sldNum" sz="quarter" idx="5"/>
          </p:nvPr>
        </p:nvSpPr>
        <p:spPr/>
        <p:txBody>
          <a:bodyPr/>
          <a:lstStyle/>
          <a:p>
            <a:fld id="{C3FDC577-62FA-4F60-AD5B-292267E62441}" type="slidenum">
              <a:rPr lang="pt-BR" smtClean="0"/>
              <a:t>161</a:t>
            </a:fld>
            <a:endParaRPr lang="pt-BR"/>
          </a:p>
        </p:txBody>
      </p:sp>
    </p:spTree>
    <p:extLst>
      <p:ext uri="{BB962C8B-B14F-4D97-AF65-F5344CB8AC3E}">
        <p14:creationId xmlns:p14="http://schemas.microsoft.com/office/powerpoint/2010/main" val="1389995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88E7831C-BE6A-1D0C-C00F-F9A55D900F50}"/>
            </a:ext>
          </a:extLst>
        </p:cNvPr>
        <p:cNvGrpSpPr/>
        <p:nvPr/>
      </p:nvGrpSpPr>
      <p:grpSpPr>
        <a:xfrm>
          <a:off x="0" y="0"/>
          <a:ext cx="0" cy="0"/>
          <a:chOff x="0" y="0"/>
          <a:chExt cx="0" cy="0"/>
        </a:xfrm>
      </p:grpSpPr>
      <p:sp>
        <p:nvSpPr>
          <p:cNvPr id="219" name="Google Shape;219;g25a636c3702_0_110:notes">
            <a:extLst>
              <a:ext uri="{FF2B5EF4-FFF2-40B4-BE49-F238E27FC236}">
                <a16:creationId xmlns:a16="http://schemas.microsoft.com/office/drawing/2014/main" id="{6D15DC2D-6215-1F95-4BE7-56F382E29B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a636c3702_0_110:notes">
            <a:extLst>
              <a:ext uri="{FF2B5EF4-FFF2-40B4-BE49-F238E27FC236}">
                <a16:creationId xmlns:a16="http://schemas.microsoft.com/office/drawing/2014/main" id="{85815435-5088-8733-9179-802A88AEE6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endParaRPr dirty="0"/>
          </a:p>
        </p:txBody>
      </p:sp>
    </p:spTree>
    <p:extLst>
      <p:ext uri="{BB962C8B-B14F-4D97-AF65-F5344CB8AC3E}">
        <p14:creationId xmlns:p14="http://schemas.microsoft.com/office/powerpoint/2010/main" val="184032409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BD4F1-3323-925B-9364-1425CEE6157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6E66AE8-BD91-B6D9-CE09-4F8C6B318F3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46FFDE3-A2CE-2548-56D8-7A4AC7D3958B}"/>
              </a:ext>
            </a:extLst>
          </p:cNvPr>
          <p:cNvSpPr>
            <a:spLocks noGrp="1"/>
          </p:cNvSpPr>
          <p:nvPr>
            <p:ph type="body" idx="1"/>
          </p:nvPr>
        </p:nvSpPr>
        <p:spPr/>
        <p:txBody>
          <a:bodyPr/>
          <a:lstStyle/>
          <a:p>
            <a:r>
              <a:rPr lang="pt-BR" dirty="0">
                <a:effectLst/>
              </a:rPr>
              <a:t>Mensagem-chave: Existem diferentes tipos de matrizes de decisão, cada uma com propósitos específicos.</a:t>
            </a:r>
            <a:endParaRPr lang="pt-BR" dirty="0"/>
          </a:p>
          <a:p>
            <a:r>
              <a:rPr lang="pt-BR" dirty="0">
                <a:effectLst/>
              </a:rPr>
              <a:t>Roteiro de fala: "Antes de mergulharmos nos detalhes, vamos entender o que é uma matriz de decisão. Em essência, é uma ferramenta analítica estruturada que permite avaliar e comparar diferentes opções com base em critérios específicos.</a:t>
            </a:r>
            <a:endParaRPr lang="pt-BR" dirty="0"/>
          </a:p>
          <a:p>
            <a:r>
              <a:rPr lang="pt-BR" dirty="0">
                <a:effectLst/>
              </a:rPr>
              <a:t>Existem diversos tipos de matrizes, cada uma com propósitos distintos. Vamos conhecer três das mais utilizadas:</a:t>
            </a:r>
            <a:endParaRPr lang="pt-BR" dirty="0"/>
          </a:p>
          <a:p>
            <a:r>
              <a:rPr lang="pt-BR" dirty="0">
                <a:effectLst/>
              </a:rPr>
              <a:t>Primeiro, a Matriz de Eisenhower, que organiza tarefas e decisões com base em dois critérios: urgência e importância. Ela divide as atividades em quatro quadrantes, ajudando na priorização eficaz do tempo e recursos. É ideal para o gerenciamento diário de tarefas e decisões rápidas.</a:t>
            </a:r>
            <a:endParaRPr lang="pt-BR" dirty="0"/>
          </a:p>
          <a:p>
            <a:r>
              <a:rPr lang="pt-BR" dirty="0">
                <a:effectLst/>
              </a:rPr>
              <a:t>Segundo, a Matriz de Decisão Ponderada, que é mais sofisticada. Ela avalia opções atribuindo pesos a diferentes critérios e pontuações para cada alternativa, permitindo uma comparação quantitativa. Esta matriz é particularmente útil para decisões complexas que envolvem múltiplos fatores e alternativas.</a:t>
            </a:r>
            <a:endParaRPr lang="pt-BR" dirty="0"/>
          </a:p>
          <a:p>
            <a:r>
              <a:rPr lang="pt-BR" dirty="0">
                <a:effectLst/>
              </a:rPr>
              <a:t>Terceiro, a Matriz SWOT, que analisa fatores internos (Forças e Fraquezas) e externos (Oportunidades e Ameaças) para embasar decisões estratégicas. É uma excelente ferramenta para análise estratégica e planejamento de longo prazo.</a:t>
            </a:r>
            <a:endParaRPr lang="pt-BR" dirty="0"/>
          </a:p>
          <a:p>
            <a:r>
              <a:rPr lang="pt-BR" dirty="0">
                <a:effectLst/>
              </a:rPr>
              <a:t>A escolha da matriz adequada depende do tipo de decisão, da complexidade do problema e do tempo disponível para análise. Líderes eficazes dominam diferentes matrizes e sabem quando aplicar cada uma."</a:t>
            </a:r>
            <a:endParaRPr lang="pt-BR" dirty="0"/>
          </a:p>
          <a:p>
            <a:endParaRPr lang="pt-BR" dirty="0"/>
          </a:p>
        </p:txBody>
      </p:sp>
      <p:sp>
        <p:nvSpPr>
          <p:cNvPr id="4" name="Espaço Reservado para Número de Slide 3">
            <a:extLst>
              <a:ext uri="{FF2B5EF4-FFF2-40B4-BE49-F238E27FC236}">
                <a16:creationId xmlns:a16="http://schemas.microsoft.com/office/drawing/2014/main" id="{BD730952-7886-5B79-3774-D2DADAB7DB91}"/>
              </a:ext>
            </a:extLst>
          </p:cNvPr>
          <p:cNvSpPr>
            <a:spLocks noGrp="1"/>
          </p:cNvSpPr>
          <p:nvPr>
            <p:ph type="sldNum" sz="quarter" idx="5"/>
          </p:nvPr>
        </p:nvSpPr>
        <p:spPr/>
        <p:txBody>
          <a:bodyPr/>
          <a:lstStyle/>
          <a:p>
            <a:fld id="{C3FDC577-62FA-4F60-AD5B-292267E62441}" type="slidenum">
              <a:rPr lang="pt-BR" smtClean="0"/>
              <a:t>162</a:t>
            </a:fld>
            <a:endParaRPr lang="pt-BR"/>
          </a:p>
        </p:txBody>
      </p:sp>
    </p:spTree>
    <p:extLst>
      <p:ext uri="{BB962C8B-B14F-4D97-AF65-F5344CB8AC3E}">
        <p14:creationId xmlns:p14="http://schemas.microsoft.com/office/powerpoint/2010/main" val="429054283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565B6-3B71-D876-6A14-675ABE681C4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5D8382E-8124-0D27-E95D-A7003DAB2C8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457FFDC-F682-45E9-A6D6-B074CE2AF0F3}"/>
              </a:ext>
            </a:extLst>
          </p:cNvPr>
          <p:cNvSpPr>
            <a:spLocks noGrp="1"/>
          </p:cNvSpPr>
          <p:nvPr>
            <p:ph type="body" idx="1"/>
          </p:nvPr>
        </p:nvSpPr>
        <p:spPr/>
        <p:txBody>
          <a:bodyPr/>
          <a:lstStyle/>
          <a:p>
            <a:r>
              <a:rPr lang="pt-BR" dirty="0">
                <a:effectLst/>
              </a:rPr>
              <a:t>Mensagem-chave: A aplicação da Matriz de Decisão segue um processo estruturado que pode ser aplicado a problemas reais de liderança.</a:t>
            </a:r>
            <a:endParaRPr lang="pt-BR" dirty="0"/>
          </a:p>
          <a:p>
            <a:r>
              <a:rPr lang="pt-BR" dirty="0">
                <a:effectLst/>
              </a:rPr>
              <a:t>Roteiro de fala: "Agora que conhecemos os diferentes tipos de matrizes, vamos aprender como construir e utilizar uma Matriz de Decisão Ponderada, que é uma das mais versáteis. O processo pode ser dividido em cinco passos principais:</a:t>
            </a:r>
            <a:endParaRPr lang="pt-BR" dirty="0"/>
          </a:p>
          <a:p>
            <a:r>
              <a:rPr lang="pt-BR" dirty="0">
                <a:effectLst/>
              </a:rPr>
              <a:t>Primeiro, defina o problema com clareza. É fundamental formular a questão específica que precisa ser resolvida, evitando ambiguidades. Por exemplo: 'Qual projeto deve receber prioridade de investimento?'</a:t>
            </a:r>
            <a:endParaRPr lang="pt-BR" dirty="0"/>
          </a:p>
          <a:p>
            <a:r>
              <a:rPr lang="pt-BR" dirty="0">
                <a:effectLst/>
              </a:rPr>
              <a:t>Segundo, identifique todas as alternativas possíveis. Liste todas as opções que poderiam resolver o problema. No nosso exemplo, seriam os diferentes projetos disponíveis: Projeto A, Projeto B e Projeto C.</a:t>
            </a:r>
            <a:endParaRPr lang="pt-BR" dirty="0"/>
          </a:p>
          <a:p>
            <a:r>
              <a:rPr lang="pt-BR" dirty="0">
                <a:effectLst/>
              </a:rPr>
              <a:t>Terceiro, estabeleça os critérios de avaliação. Determine os fatores relevantes para a decisão e atribua pesos conforme a importância de cada um. Por exemplo: ROI com peso 5, alinhamento estratégico com peso 4, e assim por diante.</a:t>
            </a:r>
            <a:endParaRPr lang="pt-BR" dirty="0"/>
          </a:p>
          <a:p>
            <a:r>
              <a:rPr lang="pt-BR" dirty="0">
                <a:effectLst/>
              </a:rPr>
              <a:t>Quarto, pontue cada alternativa em relação a cada critério, usando uma escala consistente, como de 1 a 5, onde 5 é excelente.</a:t>
            </a:r>
            <a:endParaRPr lang="pt-BR" dirty="0"/>
          </a:p>
          <a:p>
            <a:r>
              <a:rPr lang="pt-BR" dirty="0">
                <a:effectLst/>
              </a:rPr>
              <a:t>Quinto e último passo, calcule e analise os resultados. Multiplique as pontuações pelos pesos, some os totais e compare as alternativas. A opção com maior pontuação ponderada geralmente é a mais indicada.</a:t>
            </a:r>
            <a:endParaRPr lang="pt-BR" dirty="0"/>
          </a:p>
          <a:p>
            <a:r>
              <a:rPr lang="pt-BR" dirty="0">
                <a:effectLst/>
              </a:rPr>
              <a:t>Este método foi aplicado com sucesso por uma equipe de liderança que precisava decidir entre expandir para um novo mercado, desenvolver um novo produto ou otimizar operações existentes. A análise revelou que a otimização de operações oferecia o melhor equilíbrio entre retorno financeiro e risco."</a:t>
            </a:r>
            <a:endParaRPr lang="pt-BR" dirty="0"/>
          </a:p>
          <a:p>
            <a:endParaRPr lang="pt-BR" dirty="0"/>
          </a:p>
        </p:txBody>
      </p:sp>
      <p:sp>
        <p:nvSpPr>
          <p:cNvPr id="4" name="Espaço Reservado para Número de Slide 3">
            <a:extLst>
              <a:ext uri="{FF2B5EF4-FFF2-40B4-BE49-F238E27FC236}">
                <a16:creationId xmlns:a16="http://schemas.microsoft.com/office/drawing/2014/main" id="{FE3522C6-8098-078E-6CC6-D1F4A8EADF03}"/>
              </a:ext>
            </a:extLst>
          </p:cNvPr>
          <p:cNvSpPr>
            <a:spLocks noGrp="1"/>
          </p:cNvSpPr>
          <p:nvPr>
            <p:ph type="sldNum" sz="quarter" idx="5"/>
          </p:nvPr>
        </p:nvSpPr>
        <p:spPr/>
        <p:txBody>
          <a:bodyPr/>
          <a:lstStyle/>
          <a:p>
            <a:fld id="{C3FDC577-62FA-4F60-AD5B-292267E62441}" type="slidenum">
              <a:rPr lang="pt-BR" smtClean="0"/>
              <a:t>163</a:t>
            </a:fld>
            <a:endParaRPr lang="pt-BR"/>
          </a:p>
        </p:txBody>
      </p:sp>
    </p:spTree>
    <p:extLst>
      <p:ext uri="{BB962C8B-B14F-4D97-AF65-F5344CB8AC3E}">
        <p14:creationId xmlns:p14="http://schemas.microsoft.com/office/powerpoint/2010/main" val="366430362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0CD71-C390-B139-D98E-1068016D600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41A8A6F-E127-5AFE-BAD9-2F75ACAB636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1BD08B-6D7A-2C6F-8558-D8D3C1137838}"/>
              </a:ext>
            </a:extLst>
          </p:cNvPr>
          <p:cNvSpPr>
            <a:spLocks noGrp="1"/>
          </p:cNvSpPr>
          <p:nvPr>
            <p:ph type="body" idx="1"/>
          </p:nvPr>
        </p:nvSpPr>
        <p:spPr/>
        <p:txBody>
          <a:bodyPr/>
          <a:lstStyle/>
          <a:p>
            <a:r>
              <a:rPr lang="pt-BR" dirty="0">
                <a:effectLst/>
              </a:rPr>
              <a:t>Mensagem-chave: Mesmo com ferramentas estruturadas, é importante estar atento aos vieses cognitivos e seguir práticas recomendadas.</a:t>
            </a:r>
            <a:endParaRPr lang="pt-BR" dirty="0"/>
          </a:p>
          <a:p>
            <a:r>
              <a:rPr lang="pt-BR" dirty="0">
                <a:effectLst/>
              </a:rPr>
              <a:t>Roteiro de fala: "Mesmo utilizando uma ferramenta estruturada como a Matriz de Decisão, ainda estamos sujeitos a vieses cognitivos que podem comprometer a qualidade das nossas decisões. Vamos conhecer algumas dessas armadilhas e como evitá-las:</a:t>
            </a:r>
            <a:endParaRPr lang="pt-BR" dirty="0"/>
          </a:p>
          <a:p>
            <a:r>
              <a:rPr lang="pt-BR" dirty="0">
                <a:effectLst/>
              </a:rPr>
              <a:t>O viés de confirmação é a tendência a buscar informações que confirmem crenças pré-existentes. Para evitá-lo, busque ativamente evidências contrárias à sua hipótese inicial. Questione suas próprias suposições.</a:t>
            </a:r>
            <a:endParaRPr lang="pt-BR" dirty="0"/>
          </a:p>
          <a:p>
            <a:r>
              <a:rPr lang="pt-BR" dirty="0">
                <a:effectLst/>
              </a:rPr>
              <a:t>A ancoragem é a dependência excessiva da primeira informação recebida. Para minimizar esse viés, considere múltiplas referências antes de formar um julgamento e evite fixar-se em valores específicos.</a:t>
            </a:r>
            <a:endParaRPr lang="pt-BR" dirty="0"/>
          </a:p>
          <a:p>
            <a:r>
              <a:rPr lang="pt-BR" dirty="0">
                <a:effectLst/>
              </a:rPr>
              <a:t>O pensamento de grupo ocorre quando há conformidade com a opinião dominante para evitar conflitos. Uma estratégia eficaz é designar um 'advogado do diabo' nas reuniões de decisão, alguém que tenha a função específica de questionar o consenso.</a:t>
            </a:r>
            <a:endParaRPr lang="pt-BR" dirty="0"/>
          </a:p>
          <a:p>
            <a:r>
              <a:rPr lang="pt-BR" dirty="0">
                <a:effectLst/>
              </a:rPr>
              <a:t>Além de evitar essas armadilhas, existem práticas recomendadas que podem melhorar o processo decisório:</a:t>
            </a:r>
            <a:endParaRPr lang="pt-BR" dirty="0"/>
          </a:p>
          <a:p>
            <a:r>
              <a:rPr lang="pt-BR" dirty="0">
                <a:effectLst/>
              </a:rPr>
              <a:t>A coleta de dados relevantes é fundamental. Busque informações de fontes diversas e confiáveis antes de aplicar a matriz.</a:t>
            </a:r>
            <a:endParaRPr lang="pt-BR" dirty="0"/>
          </a:p>
          <a:p>
            <a:r>
              <a:rPr lang="pt-BR" dirty="0">
                <a:effectLst/>
              </a:rPr>
              <a:t>O envolvimento das partes interessadas também é crucial. Inclua perspectivas de diferentes stakeholders para enriquecer a análise e aumentar o comprometimento com a decisão final."</a:t>
            </a:r>
            <a:endParaRPr lang="pt-BR" dirty="0"/>
          </a:p>
          <a:p>
            <a:endParaRPr lang="pt-BR" dirty="0"/>
          </a:p>
          <a:p>
            <a:endParaRPr lang="pt-BR" dirty="0"/>
          </a:p>
        </p:txBody>
      </p:sp>
      <p:sp>
        <p:nvSpPr>
          <p:cNvPr id="4" name="Espaço Reservado para Número de Slide 3">
            <a:extLst>
              <a:ext uri="{FF2B5EF4-FFF2-40B4-BE49-F238E27FC236}">
                <a16:creationId xmlns:a16="http://schemas.microsoft.com/office/drawing/2014/main" id="{34323861-47D1-66B6-85A6-1C35F8A36006}"/>
              </a:ext>
            </a:extLst>
          </p:cNvPr>
          <p:cNvSpPr>
            <a:spLocks noGrp="1"/>
          </p:cNvSpPr>
          <p:nvPr>
            <p:ph type="sldNum" sz="quarter" idx="5"/>
          </p:nvPr>
        </p:nvSpPr>
        <p:spPr/>
        <p:txBody>
          <a:bodyPr/>
          <a:lstStyle/>
          <a:p>
            <a:fld id="{C3FDC577-62FA-4F60-AD5B-292267E62441}" type="slidenum">
              <a:rPr lang="pt-BR" smtClean="0"/>
              <a:t>164</a:t>
            </a:fld>
            <a:endParaRPr lang="pt-BR"/>
          </a:p>
        </p:txBody>
      </p:sp>
    </p:spTree>
    <p:extLst>
      <p:ext uri="{BB962C8B-B14F-4D97-AF65-F5344CB8AC3E}">
        <p14:creationId xmlns:p14="http://schemas.microsoft.com/office/powerpoint/2010/main" val="258128184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E10E1-1D78-556B-DAB6-F34462D5464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5998C6A-A623-7FF7-FC0E-658421D8B76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CDE63C5-DA5E-0F96-239D-52457A1E1951}"/>
              </a:ext>
            </a:extLst>
          </p:cNvPr>
          <p:cNvSpPr>
            <a:spLocks noGrp="1"/>
          </p:cNvSpPr>
          <p:nvPr>
            <p:ph type="body" idx="1"/>
          </p:nvPr>
        </p:nvSpPr>
        <p:spPr/>
        <p:txBody>
          <a:bodyPr/>
          <a:lstStyle/>
          <a:p>
            <a:r>
              <a:rPr lang="pt-BR" dirty="0">
                <a:effectLst/>
              </a:rPr>
              <a:t>Mensagem-chave: A Matriz da Decisão é uma ferramenta valiosa que transforma decisões complexas em ações estratégicas.</a:t>
            </a:r>
            <a:endParaRPr lang="pt-BR" dirty="0"/>
          </a:p>
          <a:p>
            <a:r>
              <a:rPr lang="pt-BR" dirty="0">
                <a:effectLst/>
              </a:rPr>
              <a:t>Roteiro de fala: "Para concluir nossa apresentação, vamos recapitular os principais benefícios da Matriz da Decisão:</a:t>
            </a:r>
            <a:endParaRPr lang="pt-BR" dirty="0"/>
          </a:p>
          <a:p>
            <a:r>
              <a:rPr lang="pt-BR" dirty="0">
                <a:effectLst/>
              </a:rPr>
              <a:t>Clareza: A matriz traz estrutura e transparência ao processo decisório, eliminando ambiguidades e facilitando a comunicação entre todas as partes envolvidas.</a:t>
            </a:r>
            <a:endParaRPr lang="pt-BR" dirty="0"/>
          </a:p>
          <a:p>
            <a:r>
              <a:rPr lang="pt-BR" dirty="0">
                <a:effectLst/>
              </a:rPr>
              <a:t>Objetividade: Ao quantificar critérios e alternativas, reduz-se significativamente a influência de vieses pessoais e emoções na tomada de decisão.</a:t>
            </a:r>
            <a:endParaRPr lang="pt-BR" dirty="0"/>
          </a:p>
          <a:p>
            <a:r>
              <a:rPr lang="pt-BR" dirty="0">
                <a:effectLst/>
              </a:rPr>
              <a:t>Eficácia: Decisões baseadas em análises estruturadas têm maior probabilidade de alcançar os resultados desejados e gerar valor para a organização.</a:t>
            </a:r>
            <a:endParaRPr lang="pt-BR" dirty="0"/>
          </a:p>
          <a:p>
            <a:r>
              <a:rPr lang="pt-BR" dirty="0">
                <a:effectLst/>
              </a:rPr>
              <a:t>Alinhamento: O processo colaborativo de construção da matriz promove consenso e comprometimento entre as partes interessadas, facilitando a implementação das decisões.</a:t>
            </a:r>
            <a:endParaRPr lang="pt-BR" dirty="0"/>
          </a:p>
          <a:p>
            <a:r>
              <a:rPr lang="pt-BR" dirty="0">
                <a:effectLst/>
              </a:rPr>
              <a:t>Como disse Peter Drucker, 'A qualidade de nossas decisões determina a qualidade de nossas vidas.' A Matriz da Decisão não é apenas uma ferramenta, mas um caminho para a excelência na liderança.</a:t>
            </a:r>
            <a:endParaRPr lang="pt-BR" dirty="0"/>
          </a:p>
          <a:p>
            <a:r>
              <a:rPr lang="pt-BR" dirty="0">
                <a:effectLst/>
              </a:rPr>
              <a:t>Espero que esta apresentação tenha sido útil e que vocês possam aplicar esses conceitos em suas decisões diárias. Obrigado pela atenção!"</a:t>
            </a:r>
            <a:endParaRPr lang="pt-BR" dirty="0"/>
          </a:p>
          <a:p>
            <a:endParaRPr lang="pt-BR" dirty="0"/>
          </a:p>
        </p:txBody>
      </p:sp>
      <p:sp>
        <p:nvSpPr>
          <p:cNvPr id="4" name="Espaço Reservado para Número de Slide 3">
            <a:extLst>
              <a:ext uri="{FF2B5EF4-FFF2-40B4-BE49-F238E27FC236}">
                <a16:creationId xmlns:a16="http://schemas.microsoft.com/office/drawing/2014/main" id="{87A0A389-58D5-B935-964A-E3E71FBB7254}"/>
              </a:ext>
            </a:extLst>
          </p:cNvPr>
          <p:cNvSpPr>
            <a:spLocks noGrp="1"/>
          </p:cNvSpPr>
          <p:nvPr>
            <p:ph type="sldNum" sz="quarter" idx="5"/>
          </p:nvPr>
        </p:nvSpPr>
        <p:spPr/>
        <p:txBody>
          <a:bodyPr/>
          <a:lstStyle/>
          <a:p>
            <a:fld id="{C3FDC577-62FA-4F60-AD5B-292267E62441}" type="slidenum">
              <a:rPr lang="pt-BR" smtClean="0"/>
              <a:t>165</a:t>
            </a:fld>
            <a:endParaRPr lang="pt-BR"/>
          </a:p>
        </p:txBody>
      </p:sp>
    </p:spTree>
    <p:extLst>
      <p:ext uri="{BB962C8B-B14F-4D97-AF65-F5344CB8AC3E}">
        <p14:creationId xmlns:p14="http://schemas.microsoft.com/office/powerpoint/2010/main" val="183015263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10042-9019-F341-9861-4971A5BCC4C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5D38A44-F5CA-B401-2B77-65460B2A6F4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6C33EF0-B7C1-CF2A-B1A3-F4A1F46B4CB8}"/>
              </a:ext>
            </a:extLst>
          </p:cNvPr>
          <p:cNvSpPr>
            <a:spLocks noGrp="1"/>
          </p:cNvSpPr>
          <p:nvPr>
            <p:ph type="body" idx="1"/>
          </p:nvPr>
        </p:nvSpPr>
        <p:spPr/>
        <p:txBody>
          <a:bodyPr/>
          <a:lstStyle/>
          <a:p>
            <a:pPr lvl="0"/>
            <a:r>
              <a:rPr lang="pt-BR" sz="1200" kern="1200" dirty="0">
                <a:solidFill>
                  <a:schemeClr val="tx1"/>
                </a:solidFill>
                <a:effectLst/>
                <a:latin typeface="+mn-lt"/>
                <a:ea typeface="+mn-ea"/>
                <a:cs typeface="+mn-cs"/>
              </a:rPr>
              <a:t>Integração de todas as entregas. </a:t>
            </a:r>
          </a:p>
          <a:p>
            <a:pPr lvl="0"/>
            <a:r>
              <a:rPr lang="pt-BR" sz="1200" kern="1200" dirty="0">
                <a:solidFill>
                  <a:schemeClr val="tx1"/>
                </a:solidFill>
                <a:effectLst/>
                <a:latin typeface="+mn-lt"/>
                <a:ea typeface="+mn-ea"/>
                <a:cs typeface="+mn-cs"/>
              </a:rPr>
              <a:t>Definição de </a:t>
            </a:r>
            <a:r>
              <a:rPr lang="pt-BR" sz="1200" kern="1200" dirty="0" err="1">
                <a:solidFill>
                  <a:schemeClr val="tx1"/>
                </a:solidFill>
                <a:effectLst/>
                <a:latin typeface="+mn-lt"/>
                <a:ea typeface="+mn-ea"/>
                <a:cs typeface="+mn-cs"/>
              </a:rPr>
              <a:t>quick</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wins</a:t>
            </a:r>
            <a:r>
              <a:rPr lang="pt-BR" sz="1200" kern="1200" dirty="0">
                <a:solidFill>
                  <a:schemeClr val="tx1"/>
                </a:solidFill>
                <a:effectLst/>
                <a:latin typeface="+mn-lt"/>
                <a:ea typeface="+mn-ea"/>
                <a:cs typeface="+mn-cs"/>
              </a:rPr>
              <a:t>, alinhamento cultural, estratégias de engajamento e métricas. </a:t>
            </a:r>
          </a:p>
          <a:p>
            <a:pPr lvl="0"/>
            <a:r>
              <a:rPr lang="pt-BR" sz="1200" kern="1200" dirty="0">
                <a:solidFill>
                  <a:schemeClr val="tx1"/>
                </a:solidFill>
                <a:effectLst/>
                <a:latin typeface="+mn-lt"/>
                <a:ea typeface="+mn-ea"/>
                <a:cs typeface="+mn-cs"/>
              </a:rPr>
              <a:t>Montagem do Kit de Liderança. </a:t>
            </a:r>
          </a:p>
          <a:p>
            <a:r>
              <a:rPr lang="pt-BR" sz="1200" kern="1200" dirty="0">
                <a:solidFill>
                  <a:schemeClr val="tx1"/>
                </a:solidFill>
                <a:effectLst/>
                <a:latin typeface="+mn-lt"/>
                <a:ea typeface="+mn-ea"/>
                <a:cs typeface="+mn-cs"/>
              </a:rPr>
              <a:t>Apresentação e reflexão final.</a:t>
            </a:r>
            <a:endParaRPr lang="pt-BR" dirty="0"/>
          </a:p>
        </p:txBody>
      </p:sp>
      <p:sp>
        <p:nvSpPr>
          <p:cNvPr id="4" name="Espaço Reservado para Número de Slide 3">
            <a:extLst>
              <a:ext uri="{FF2B5EF4-FFF2-40B4-BE49-F238E27FC236}">
                <a16:creationId xmlns:a16="http://schemas.microsoft.com/office/drawing/2014/main" id="{8264F298-923C-791F-CCE4-B26946CA9404}"/>
              </a:ext>
            </a:extLst>
          </p:cNvPr>
          <p:cNvSpPr>
            <a:spLocks noGrp="1"/>
          </p:cNvSpPr>
          <p:nvPr>
            <p:ph type="sldNum" sz="quarter" idx="5"/>
          </p:nvPr>
        </p:nvSpPr>
        <p:spPr/>
        <p:txBody>
          <a:bodyPr/>
          <a:lstStyle/>
          <a:p>
            <a:fld id="{C3FDC577-62FA-4F60-AD5B-292267E62441}" type="slidenum">
              <a:rPr lang="pt-BR" smtClean="0"/>
              <a:t>166</a:t>
            </a:fld>
            <a:endParaRPr lang="pt-BR"/>
          </a:p>
        </p:txBody>
      </p:sp>
    </p:spTree>
    <p:extLst>
      <p:ext uri="{BB962C8B-B14F-4D97-AF65-F5344CB8AC3E}">
        <p14:creationId xmlns:p14="http://schemas.microsoft.com/office/powerpoint/2010/main" val="60767560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72401EE2-7D60-4DFF-3229-FF732AB282A8}"/>
            </a:ext>
          </a:extLst>
        </p:cNvPr>
        <p:cNvGrpSpPr/>
        <p:nvPr/>
      </p:nvGrpSpPr>
      <p:grpSpPr>
        <a:xfrm>
          <a:off x="0" y="0"/>
          <a:ext cx="0" cy="0"/>
          <a:chOff x="0" y="0"/>
          <a:chExt cx="0" cy="0"/>
        </a:xfrm>
      </p:grpSpPr>
      <p:sp>
        <p:nvSpPr>
          <p:cNvPr id="219" name="Google Shape;219;g25a636c3702_0_110:notes">
            <a:extLst>
              <a:ext uri="{FF2B5EF4-FFF2-40B4-BE49-F238E27FC236}">
                <a16:creationId xmlns:a16="http://schemas.microsoft.com/office/drawing/2014/main" id="{E0770827-80FA-1DA3-0E7F-3E4EDAAE34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a636c3702_0_110:notes">
            <a:extLst>
              <a:ext uri="{FF2B5EF4-FFF2-40B4-BE49-F238E27FC236}">
                <a16:creationId xmlns:a16="http://schemas.microsoft.com/office/drawing/2014/main" id="{03FD7E68-316B-2C7B-93BD-764FB271528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endParaRPr dirty="0"/>
          </a:p>
        </p:txBody>
      </p:sp>
    </p:spTree>
    <p:extLst>
      <p:ext uri="{BB962C8B-B14F-4D97-AF65-F5344CB8AC3E}">
        <p14:creationId xmlns:p14="http://schemas.microsoft.com/office/powerpoint/2010/main" val="246602703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1733F-4B04-1803-3174-D1E71A875C3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CFA0681-8F9F-CD33-79E9-7405554AEA9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455DE22-CE8C-E6AF-A184-D331099DD27E}"/>
              </a:ext>
            </a:extLst>
          </p:cNvPr>
          <p:cNvSpPr>
            <a:spLocks noGrp="1"/>
          </p:cNvSpPr>
          <p:nvPr>
            <p:ph type="body" idx="1"/>
          </p:nvPr>
        </p:nvSpPr>
        <p:spPr/>
        <p:txBody>
          <a:bodyPr/>
          <a:lstStyle/>
          <a:p>
            <a:r>
              <a:rPr lang="pt-BR" b="1" dirty="0">
                <a:effectLst/>
              </a:rPr>
              <a:t>Mensagem-chave:</a:t>
            </a:r>
          </a:p>
          <a:p>
            <a:r>
              <a:rPr lang="pt-BR" dirty="0">
                <a:effectLst/>
              </a:rPr>
              <a:t>A transição para uma nova posição de liderança é um período crítico que pode definir todo o seu futuro na organização.</a:t>
            </a:r>
            <a:endParaRPr lang="pt-BR" dirty="0"/>
          </a:p>
          <a:p>
            <a:r>
              <a:rPr lang="pt-BR" b="1" dirty="0">
                <a:effectLst/>
              </a:rPr>
              <a:t>Roteiro de fala:</a:t>
            </a:r>
          </a:p>
          <a:p>
            <a:r>
              <a:rPr lang="pt-BR" dirty="0">
                <a:effectLst/>
              </a:rPr>
              <a:t>"Bom dia/tarde! Quantos de vocês já passaram pela experiência de assumir uma nova posição de liderança? [Pausa para interação] Pois bem, hoje vamos falar sobre um dos períodos mais críticos da carreira de qualquer líder: os primeiros 90 dias.</a:t>
            </a:r>
            <a:endParaRPr lang="pt-BR" dirty="0"/>
          </a:p>
          <a:p>
            <a:r>
              <a:rPr lang="pt-BR" dirty="0">
                <a:effectLst/>
              </a:rPr>
              <a:t>Vocês sabiam que, segundo pesquisas da Harvard Business Review, cerca de 40% dos executivos que assumem novas posições falham nos primeiros 18 meses? E a maioria dessas falhas tem origem justamente nos primeiros 90 dias.</a:t>
            </a:r>
            <a:endParaRPr lang="pt-BR" dirty="0"/>
          </a:p>
          <a:p>
            <a:r>
              <a:rPr lang="pt-BR" dirty="0">
                <a:effectLst/>
              </a:rPr>
              <a:t>Por que esse período é tão crucial? Porque é quando formamos as primeiras impressões duradouras, estabelecemos nossa credibilidade e definimos o tom para toda nossa liderança. É também o momento em que identificamos as oportunidades de impacto rápido que podem fazer toda a diferença.</a:t>
            </a:r>
            <a:endParaRPr lang="pt-BR" dirty="0"/>
          </a:p>
          <a:p>
            <a:r>
              <a:rPr lang="pt-BR" dirty="0">
                <a:effectLst/>
              </a:rPr>
              <a:t>Como disse Michael Watkins, autor do livro 'Os Primeiros 90 Dias': 'A maneira como você entra em uma nova posição é um indicador importante de como você se sairá.' Por isso, um planejamento estratégico para este período não é apenas recomendável - é essencial."</a:t>
            </a:r>
            <a:endParaRPr lang="pt-BR" dirty="0"/>
          </a:p>
          <a:p>
            <a:r>
              <a:rPr lang="pt-BR" b="1" dirty="0">
                <a:effectLst/>
              </a:rPr>
              <a:t>Transição para o próximo slide:</a:t>
            </a:r>
          </a:p>
          <a:p>
            <a:r>
              <a:rPr lang="pt-BR" dirty="0">
                <a:effectLst/>
              </a:rPr>
              <a:t>"Então, como podemos estruturar esses 90 dias de forma estratégica? A resposta está em dividir esse período em fases bem definidas..."</a:t>
            </a:r>
            <a:endParaRPr lang="pt-BR" dirty="0"/>
          </a:p>
          <a:p>
            <a:endParaRPr lang="pt-BR" dirty="0"/>
          </a:p>
        </p:txBody>
      </p:sp>
      <p:sp>
        <p:nvSpPr>
          <p:cNvPr id="4" name="Espaço Reservado para Número de Slide 3">
            <a:extLst>
              <a:ext uri="{FF2B5EF4-FFF2-40B4-BE49-F238E27FC236}">
                <a16:creationId xmlns:a16="http://schemas.microsoft.com/office/drawing/2014/main" id="{D70D20F0-68BF-6565-C25B-7D9D217A3D75}"/>
              </a:ext>
            </a:extLst>
          </p:cNvPr>
          <p:cNvSpPr>
            <a:spLocks noGrp="1"/>
          </p:cNvSpPr>
          <p:nvPr>
            <p:ph type="sldNum" sz="quarter" idx="5"/>
          </p:nvPr>
        </p:nvSpPr>
        <p:spPr/>
        <p:txBody>
          <a:bodyPr/>
          <a:lstStyle/>
          <a:p>
            <a:fld id="{C3FDC577-62FA-4F60-AD5B-292267E62441}" type="slidenum">
              <a:rPr lang="pt-BR" smtClean="0"/>
              <a:t>168</a:t>
            </a:fld>
            <a:endParaRPr lang="pt-BR"/>
          </a:p>
        </p:txBody>
      </p:sp>
    </p:spTree>
    <p:extLst>
      <p:ext uri="{BB962C8B-B14F-4D97-AF65-F5344CB8AC3E}">
        <p14:creationId xmlns:p14="http://schemas.microsoft.com/office/powerpoint/2010/main" val="270881766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effectLst/>
              </a:rPr>
              <a:t>Mensagem-chave:</a:t>
            </a:r>
          </a:p>
          <a:p>
            <a:r>
              <a:rPr lang="pt-BR" dirty="0">
                <a:effectLst/>
              </a:rPr>
              <a:t>Dividir os 90 dias em três fases distintas (Aprendizado, Conexão, Ação) cria estrutura e evita sobrecarga.</a:t>
            </a:r>
            <a:endParaRPr lang="pt-BR" dirty="0"/>
          </a:p>
          <a:p>
            <a:r>
              <a:rPr lang="pt-BR" b="1" dirty="0">
                <a:effectLst/>
              </a:rPr>
              <a:t>Roteiro de fala:</a:t>
            </a:r>
          </a:p>
          <a:p>
            <a:r>
              <a:rPr lang="pt-BR" dirty="0">
                <a:effectLst/>
              </a:rPr>
              <a:t>"A chave para um </a:t>
            </a:r>
            <a:r>
              <a:rPr lang="pt-BR" dirty="0" err="1">
                <a:effectLst/>
              </a:rPr>
              <a:t>kick</a:t>
            </a:r>
            <a:r>
              <a:rPr lang="pt-BR" dirty="0">
                <a:effectLst/>
              </a:rPr>
              <a:t>-off bem-sucedido está em não tentar fazer tudo ao mesmo tempo. Precisamos dividir para conquistar, e é exatamente isso que essas três fases nos permitem fazer.</a:t>
            </a:r>
            <a:endParaRPr lang="pt-BR" dirty="0"/>
          </a:p>
          <a:p>
            <a:r>
              <a:rPr lang="pt-BR" dirty="0">
                <a:effectLst/>
              </a:rPr>
              <a:t>Primeira fase - Aprendizado (Dias 1-30): Este é o momento de absorver. Observe a cultura organizacional como um antropólogo estudaria uma nova sociedade. Conheça sua equipe não apenas profissionalmente, mas entenda suas motivações, medos e aspirações. Identifique os desafios e oportunidades, mas - e isso é fundamental - evite mudanças drásticas neste período. Você ainda está aprendendo as regras do jogo.</a:t>
            </a:r>
            <a:endParaRPr lang="pt-BR" dirty="0"/>
          </a:p>
          <a:p>
            <a:r>
              <a:rPr lang="pt-BR" dirty="0">
                <a:effectLst/>
              </a:rPr>
              <a:t>Segunda fase - Conexão (Dias 31-60): Agora que você entende o terreno, é hora de construir pontes. Estabeleça alianças estratégicas, não apenas com sua equipe, mas com pares e stakeholders-chave. Este é o momento de comunicar sua visão e expectativas de forma clara. E aqui começamos a implementar os primeiros </a:t>
            </a:r>
            <a:r>
              <a:rPr lang="pt-BR" dirty="0" err="1">
                <a:effectLst/>
              </a:rPr>
              <a:t>quick</a:t>
            </a:r>
            <a:r>
              <a:rPr lang="pt-BR" dirty="0">
                <a:effectLst/>
              </a:rPr>
              <a:t> </a:t>
            </a:r>
            <a:r>
              <a:rPr lang="pt-BR" dirty="0" err="1">
                <a:effectLst/>
              </a:rPr>
              <a:t>wins</a:t>
            </a:r>
            <a:r>
              <a:rPr lang="pt-BR" dirty="0">
                <a:effectLst/>
              </a:rPr>
              <a:t> - aquelas conquistas rápidas que geram credibilidade.</a:t>
            </a:r>
            <a:endParaRPr lang="pt-BR" dirty="0"/>
          </a:p>
          <a:p>
            <a:endParaRPr lang="pt-BR" dirty="0"/>
          </a:p>
        </p:txBody>
      </p:sp>
      <p:sp>
        <p:nvSpPr>
          <p:cNvPr id="4" name="Espaço Reservado para Número de Slide 3"/>
          <p:cNvSpPr>
            <a:spLocks noGrp="1"/>
          </p:cNvSpPr>
          <p:nvPr>
            <p:ph type="sldNum" sz="quarter" idx="5"/>
          </p:nvPr>
        </p:nvSpPr>
        <p:spPr/>
        <p:txBody>
          <a:bodyPr/>
          <a:lstStyle/>
          <a:p>
            <a:fld id="{C3FDC577-62FA-4F60-AD5B-292267E62441}" type="slidenum">
              <a:rPr lang="pt-BR" smtClean="0"/>
              <a:t>169</a:t>
            </a:fld>
            <a:endParaRPr lang="pt-BR"/>
          </a:p>
        </p:txBody>
      </p:sp>
    </p:spTree>
    <p:extLst>
      <p:ext uri="{BB962C8B-B14F-4D97-AF65-F5344CB8AC3E}">
        <p14:creationId xmlns:p14="http://schemas.microsoft.com/office/powerpoint/2010/main" val="374817253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F8E98-FF60-2446-E2FD-A7714C881F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652626B-8A72-BF3B-8272-0EC8A2AA39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0875526-252E-A64C-ABBF-0ED0326C1BEC}"/>
              </a:ext>
            </a:extLst>
          </p:cNvPr>
          <p:cNvSpPr>
            <a:spLocks noGrp="1"/>
          </p:cNvSpPr>
          <p:nvPr>
            <p:ph type="body" idx="1"/>
          </p:nvPr>
        </p:nvSpPr>
        <p:spPr/>
        <p:txBody>
          <a:bodyPr/>
          <a:lstStyle/>
          <a:p>
            <a:r>
              <a:rPr lang="pt-BR" dirty="0"/>
              <a:t>Terceira fase - Ação (Dias 61-90): Com a base estabelecida, agora podemos executar mudanças mais significativas. Consolide as conquistas iniciais, estabeleça planos de longo prazo e, muito importante, avalie os resultados e ajuste o curso conforme </a:t>
            </a:r>
            <a:r>
              <a:rPr lang="pt-BR" dirty="0" err="1"/>
              <a:t>necessário.Cada</a:t>
            </a:r>
            <a:r>
              <a:rPr lang="pt-BR" dirty="0"/>
              <a:t> fase tem seu propósito e seu timing. Pular etapas pode ser tentador, mas geralmente é </a:t>
            </a:r>
            <a:r>
              <a:rPr lang="pt-BR" dirty="0" err="1"/>
              <a:t>contraproducente."Transição</a:t>
            </a:r>
            <a:r>
              <a:rPr lang="pt-BR" dirty="0"/>
              <a:t> para o próximo </a:t>
            </a:r>
            <a:r>
              <a:rPr lang="pt-BR" dirty="0" err="1"/>
              <a:t>slide:"Falei</a:t>
            </a:r>
            <a:r>
              <a:rPr lang="pt-BR" dirty="0"/>
              <a:t> sobre </a:t>
            </a:r>
            <a:r>
              <a:rPr lang="pt-BR" dirty="0" err="1"/>
              <a:t>quick</a:t>
            </a:r>
            <a:r>
              <a:rPr lang="pt-BR" dirty="0"/>
              <a:t> </a:t>
            </a:r>
            <a:r>
              <a:rPr lang="pt-BR" dirty="0" err="1"/>
              <a:t>wins</a:t>
            </a:r>
            <a:r>
              <a:rPr lang="pt-BR" dirty="0"/>
              <a:t> na segunda fase, mas o que exatamente são esses </a:t>
            </a:r>
            <a:r>
              <a:rPr lang="pt-BR" dirty="0" err="1"/>
              <a:t>quick</a:t>
            </a:r>
            <a:r>
              <a:rPr lang="pt-BR" dirty="0"/>
              <a:t> </a:t>
            </a:r>
            <a:r>
              <a:rPr lang="pt-BR" dirty="0" err="1"/>
              <a:t>wins</a:t>
            </a:r>
            <a:r>
              <a:rPr lang="pt-BR" dirty="0"/>
              <a:t> e como identificá-los?"</a:t>
            </a:r>
          </a:p>
        </p:txBody>
      </p:sp>
      <p:sp>
        <p:nvSpPr>
          <p:cNvPr id="4" name="Espaço Reservado para Número de Slide 3">
            <a:extLst>
              <a:ext uri="{FF2B5EF4-FFF2-40B4-BE49-F238E27FC236}">
                <a16:creationId xmlns:a16="http://schemas.microsoft.com/office/drawing/2014/main" id="{E04AC1A4-08FB-3720-2D27-0635933BC9DA}"/>
              </a:ext>
            </a:extLst>
          </p:cNvPr>
          <p:cNvSpPr>
            <a:spLocks noGrp="1"/>
          </p:cNvSpPr>
          <p:nvPr>
            <p:ph type="sldNum" sz="quarter" idx="5"/>
          </p:nvPr>
        </p:nvSpPr>
        <p:spPr/>
        <p:txBody>
          <a:bodyPr/>
          <a:lstStyle/>
          <a:p>
            <a:fld id="{C3FDC577-62FA-4F60-AD5B-292267E62441}" type="slidenum">
              <a:rPr lang="pt-BR" smtClean="0"/>
              <a:t>170</a:t>
            </a:fld>
            <a:endParaRPr lang="pt-BR"/>
          </a:p>
        </p:txBody>
      </p:sp>
    </p:spTree>
    <p:extLst>
      <p:ext uri="{BB962C8B-B14F-4D97-AF65-F5344CB8AC3E}">
        <p14:creationId xmlns:p14="http://schemas.microsoft.com/office/powerpoint/2010/main" val="33207678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5A9B3-930C-F492-3E52-B868DEC3CFD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372B3BB-6C10-9639-13A3-9C7EBD74AB3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E6BA0BB-290C-460A-278E-CE71D90DD69C}"/>
              </a:ext>
            </a:extLst>
          </p:cNvPr>
          <p:cNvSpPr>
            <a:spLocks noGrp="1"/>
          </p:cNvSpPr>
          <p:nvPr>
            <p:ph type="body" idx="1"/>
          </p:nvPr>
        </p:nvSpPr>
        <p:spPr/>
        <p:txBody>
          <a:bodyPr/>
          <a:lstStyle/>
          <a:p>
            <a:r>
              <a:rPr lang="pt-BR" b="1" dirty="0">
                <a:effectLst/>
              </a:rPr>
              <a:t>Mensagem-chave:</a:t>
            </a:r>
          </a:p>
          <a:p>
            <a:r>
              <a:rPr lang="pt-BR" dirty="0">
                <a:effectLst/>
              </a:rPr>
              <a:t>Quick </a:t>
            </a:r>
            <a:r>
              <a:rPr lang="pt-BR" dirty="0" err="1">
                <a:effectLst/>
              </a:rPr>
              <a:t>wins</a:t>
            </a:r>
            <a:r>
              <a:rPr lang="pt-BR" dirty="0">
                <a:effectLst/>
              </a:rPr>
              <a:t> são conquistas visíveis e de alto impacto que podem ser alcançadas rapidamente, gerando credibilidade e momentum.</a:t>
            </a:r>
            <a:endParaRPr lang="pt-BR" dirty="0"/>
          </a:p>
          <a:p>
            <a:r>
              <a:rPr lang="pt-BR" b="1" dirty="0">
                <a:effectLst/>
              </a:rPr>
              <a:t>Roteiro de fala:</a:t>
            </a:r>
          </a:p>
          <a:p>
            <a:r>
              <a:rPr lang="pt-BR" dirty="0">
                <a:effectLst/>
              </a:rPr>
              <a:t>"Quick </a:t>
            </a:r>
            <a:r>
              <a:rPr lang="pt-BR" dirty="0" err="1">
                <a:effectLst/>
              </a:rPr>
              <a:t>wins</a:t>
            </a:r>
            <a:r>
              <a:rPr lang="pt-BR" dirty="0">
                <a:effectLst/>
              </a:rPr>
              <a:t> são como os primeiros gols em uma partida de futebol - eles mudam a energia do jogo e criam momentum para o que vem pela frente.</a:t>
            </a:r>
            <a:endParaRPr lang="pt-BR" dirty="0"/>
          </a:p>
          <a:p>
            <a:r>
              <a:rPr lang="pt-BR" dirty="0">
                <a:effectLst/>
              </a:rPr>
              <a:t>Mas atenção: não estamos falando de qualquer conquista rápida. Estamos falando de resultados que tenham três características essenciais: alta visibilidade, alto impacto e baixa complexidade de execução.</a:t>
            </a:r>
            <a:endParaRPr lang="pt-BR" dirty="0"/>
          </a:p>
          <a:p>
            <a:r>
              <a:rPr lang="pt-BR" dirty="0">
                <a:effectLst/>
              </a:rPr>
              <a:t>Primeiro passo: Identifique problemas de alta visibilidade. Procure aquelas questões que afetam múltiplos stakeholders e que todos reconhecem como importantes. Pode ser um processo ineficiente, um gargalo conhecido, ou uma oportunidade de melhoria que todos veem mas ninguém teve tempo de atacar.</a:t>
            </a:r>
            <a:endParaRPr lang="pt-BR" dirty="0"/>
          </a:p>
          <a:p>
            <a:r>
              <a:rPr lang="pt-BR" dirty="0">
                <a:effectLst/>
              </a:rPr>
              <a:t>Segundo passo: Avalie o equilíbrio esforço versus impacto. Use uma matriz simples: alto impacto, baixo esforço. Esses são seus </a:t>
            </a:r>
            <a:r>
              <a:rPr lang="pt-BR" dirty="0" err="1">
                <a:effectLst/>
              </a:rPr>
              <a:t>quick</a:t>
            </a:r>
            <a:r>
              <a:rPr lang="pt-BR" dirty="0">
                <a:effectLst/>
              </a:rPr>
              <a:t> </a:t>
            </a:r>
            <a:r>
              <a:rPr lang="pt-BR" dirty="0" err="1">
                <a:effectLst/>
              </a:rPr>
              <a:t>wins</a:t>
            </a:r>
            <a:r>
              <a:rPr lang="pt-BR" dirty="0">
                <a:effectLst/>
              </a:rPr>
              <a:t> ideais.</a:t>
            </a:r>
            <a:endParaRPr lang="pt-BR" dirty="0"/>
          </a:p>
          <a:p>
            <a:r>
              <a:rPr lang="pt-BR" dirty="0">
                <a:effectLst/>
              </a:rPr>
              <a:t>Terceiro passo: Envolva sua equipe na implementação. Isso não é sobre você ser o herói solitário. É sobre criar engajamento e senso de propriedade coletiva.</a:t>
            </a:r>
            <a:endParaRPr lang="pt-BR" dirty="0"/>
          </a:p>
          <a:p>
            <a:r>
              <a:rPr lang="pt-BR" dirty="0">
                <a:effectLst/>
              </a:rPr>
              <a:t>Quarto passo: Comunique os sucessos amplamente. Celebre, divulgue, conte a história. Isso constrói sua credibilidade e cria momentum para iniciativas maiores.</a:t>
            </a:r>
            <a:endParaRPr lang="pt-BR" dirty="0"/>
          </a:p>
          <a:p>
            <a:r>
              <a:rPr lang="pt-BR" dirty="0">
                <a:effectLst/>
              </a:rPr>
              <a:t>Lembrem-se: </a:t>
            </a:r>
            <a:r>
              <a:rPr lang="pt-BR" dirty="0" err="1">
                <a:effectLst/>
              </a:rPr>
              <a:t>quick</a:t>
            </a:r>
            <a:r>
              <a:rPr lang="pt-BR" dirty="0">
                <a:effectLst/>
              </a:rPr>
              <a:t> </a:t>
            </a:r>
            <a:r>
              <a:rPr lang="pt-BR" dirty="0" err="1">
                <a:effectLst/>
              </a:rPr>
              <a:t>wins</a:t>
            </a:r>
            <a:r>
              <a:rPr lang="pt-BR" dirty="0">
                <a:effectLst/>
              </a:rPr>
              <a:t> não substituem estratégias de longo prazo, mas criam o espaço e a credibilidade necessários para implementá-las."</a:t>
            </a:r>
            <a:endParaRPr lang="pt-BR" dirty="0"/>
          </a:p>
          <a:p>
            <a:r>
              <a:rPr lang="pt-BR" b="1" dirty="0">
                <a:effectLst/>
              </a:rPr>
              <a:t>Transição para o próximo slide:</a:t>
            </a:r>
          </a:p>
          <a:p>
            <a:r>
              <a:rPr lang="pt-BR" dirty="0">
                <a:effectLst/>
              </a:rPr>
              <a:t>"Mas para que tudo isso funcione, precisamos primeiro entender o terreno onde estamos pisando..."</a:t>
            </a:r>
            <a:endParaRPr lang="pt-BR" dirty="0"/>
          </a:p>
          <a:p>
            <a:endParaRPr lang="pt-BR" dirty="0"/>
          </a:p>
        </p:txBody>
      </p:sp>
      <p:sp>
        <p:nvSpPr>
          <p:cNvPr id="4" name="Espaço Reservado para Número de Slide 3">
            <a:extLst>
              <a:ext uri="{FF2B5EF4-FFF2-40B4-BE49-F238E27FC236}">
                <a16:creationId xmlns:a16="http://schemas.microsoft.com/office/drawing/2014/main" id="{09A2B406-ACF7-5E98-B6C8-DA45A0A260F8}"/>
              </a:ext>
            </a:extLst>
          </p:cNvPr>
          <p:cNvSpPr>
            <a:spLocks noGrp="1"/>
          </p:cNvSpPr>
          <p:nvPr>
            <p:ph type="sldNum" sz="quarter" idx="5"/>
          </p:nvPr>
        </p:nvSpPr>
        <p:spPr/>
        <p:txBody>
          <a:bodyPr/>
          <a:lstStyle/>
          <a:p>
            <a:fld id="{C3FDC577-62FA-4F60-AD5B-292267E62441}" type="slidenum">
              <a:rPr lang="pt-BR" smtClean="0"/>
              <a:t>171</a:t>
            </a:fld>
            <a:endParaRPr lang="pt-BR"/>
          </a:p>
        </p:txBody>
      </p:sp>
    </p:spTree>
    <p:extLst>
      <p:ext uri="{BB962C8B-B14F-4D97-AF65-F5344CB8AC3E}">
        <p14:creationId xmlns:p14="http://schemas.microsoft.com/office/powerpoint/2010/main" val="548882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FA00A-7D46-218B-8CF6-FF589CC187C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4BBBA27-72C1-CAE3-C6EB-E935B393BAD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1115C38-8DA6-EC24-5042-E60BB3F7841A}"/>
              </a:ext>
            </a:extLst>
          </p:cNvPr>
          <p:cNvSpPr>
            <a:spLocks noGrp="1"/>
          </p:cNvSpPr>
          <p:nvPr>
            <p:ph type="body" idx="1"/>
          </p:nvPr>
        </p:nvSpPr>
        <p:spPr/>
        <p:txBody>
          <a:bodyPr/>
          <a:lstStyle/>
          <a:p>
            <a:r>
              <a:rPr lang="pt-BR" dirty="0">
                <a:effectLst/>
              </a:rPr>
              <a:t>Mensagem Chave: A compreensão dos modelos VUCA e BANI é fundamental para a liderança no cenário atual.</a:t>
            </a:r>
            <a:endParaRPr lang="pt-BR" dirty="0"/>
          </a:p>
          <a:p>
            <a:r>
              <a:rPr lang="pt-BR" dirty="0">
                <a:effectLst/>
              </a:rPr>
              <a:t>Conteúdo da Fala: "Bom dia a todos! É um prazer estar aqui hoje para falarmos sobre um tema que está redefinindo a forma como entendemos e exercemos a liderança no século XXI. Vivemos em uma época de transformações sem precedentes, onde a velocidade da mudança supera nossa capacidade de compreensão tradicional. Por décadas, utilizamos o modelo VUCA para descrever nosso ambiente de negócios, mas hoje precisamos de uma nova lente para enxergar nossa realidade. O modelo BANI emerge como uma evolução necessária, oferecendo uma perspectiva mais precisa e útil para os desafios que enfrentamos. Hoje, vamos explorar essa transição do VUCA para o BANI e, mais importante, como podemos não apenas navegar, mas prosperar neste novo cenário como líderes."</a:t>
            </a:r>
            <a:endParaRPr lang="pt-BR" dirty="0"/>
          </a:p>
          <a:p>
            <a:r>
              <a:rPr lang="pt-BR" dirty="0">
                <a:effectLst/>
              </a:rPr>
              <a:t>Transição: "Para entender onde estamos indo, precisamos primeiro compreender de onde viemos. Vamos começar explorando o conceito VUCA."</a:t>
            </a:r>
            <a:endParaRPr lang="pt-BR" dirty="0"/>
          </a:p>
          <a:p>
            <a:endParaRPr lang="pt-BR" dirty="0"/>
          </a:p>
        </p:txBody>
      </p:sp>
      <p:sp>
        <p:nvSpPr>
          <p:cNvPr id="4" name="Espaço Reservado para Número de Slide 3">
            <a:extLst>
              <a:ext uri="{FF2B5EF4-FFF2-40B4-BE49-F238E27FC236}">
                <a16:creationId xmlns:a16="http://schemas.microsoft.com/office/drawing/2014/main" id="{220A807F-EBF6-C872-7262-61725106757D}"/>
              </a:ext>
            </a:extLst>
          </p:cNvPr>
          <p:cNvSpPr>
            <a:spLocks noGrp="1"/>
          </p:cNvSpPr>
          <p:nvPr>
            <p:ph type="sldNum" sz="quarter" idx="5"/>
          </p:nvPr>
        </p:nvSpPr>
        <p:spPr/>
        <p:txBody>
          <a:bodyPr/>
          <a:lstStyle/>
          <a:p>
            <a:fld id="{C3FDC577-62FA-4F60-AD5B-292267E62441}" type="slidenum">
              <a:rPr lang="pt-BR" smtClean="0"/>
              <a:t>18</a:t>
            </a:fld>
            <a:endParaRPr lang="pt-BR"/>
          </a:p>
        </p:txBody>
      </p:sp>
    </p:spTree>
    <p:extLst>
      <p:ext uri="{BB962C8B-B14F-4D97-AF65-F5344CB8AC3E}">
        <p14:creationId xmlns:p14="http://schemas.microsoft.com/office/powerpoint/2010/main" val="146644774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366A9-6E5B-76D7-F536-90D0A3DF769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FED6963-FC47-7583-47AA-999FBCE0928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3F876EE-CF4F-A48C-CB42-5213426810BC}"/>
              </a:ext>
            </a:extLst>
          </p:cNvPr>
          <p:cNvSpPr>
            <a:spLocks noGrp="1"/>
          </p:cNvSpPr>
          <p:nvPr>
            <p:ph type="body" idx="1"/>
          </p:nvPr>
        </p:nvSpPr>
        <p:spPr/>
        <p:txBody>
          <a:bodyPr/>
          <a:lstStyle/>
          <a:p>
            <a:r>
              <a:rPr lang="pt-BR" b="1" dirty="0">
                <a:effectLst/>
              </a:rPr>
              <a:t>Mensagem-chave:</a:t>
            </a:r>
          </a:p>
          <a:p>
            <a:r>
              <a:rPr lang="pt-BR" dirty="0">
                <a:effectLst/>
              </a:rPr>
              <a:t>Entender a cultura organizacional e alinhar expectativas é fundamental para navegar com sucesso e evitar conflitos desnecessários.</a:t>
            </a:r>
            <a:endParaRPr lang="pt-BR" dirty="0"/>
          </a:p>
          <a:p>
            <a:r>
              <a:rPr lang="pt-BR" b="1" dirty="0">
                <a:effectLst/>
              </a:rPr>
              <a:t>Roteiro de fala:</a:t>
            </a:r>
          </a:p>
          <a:p>
            <a:r>
              <a:rPr lang="pt-BR" dirty="0">
                <a:effectLst/>
              </a:rPr>
              <a:t>"Imaginem que vocês são exploradores chegando a um novo território. Vocês não sairiam caminhando sem primeiro entender o mapa, o clima e os costumes locais, certo? O mesmo vale para uma nova posição de liderança.</a:t>
            </a:r>
            <a:endParaRPr lang="pt-BR" dirty="0"/>
          </a:p>
          <a:p>
            <a:r>
              <a:rPr lang="pt-BR" dirty="0">
                <a:effectLst/>
              </a:rPr>
              <a:t>Mapeamento cultural: Toda organização tem sua cultura única - seus valores declarados e os reais, suas normas não escritas, seus rituais e suas histórias. Dediquem tempo para entender isso. Conversem com pessoas de diferentes níveis, observem como as decisões realmente são tomadas, identifiquem quem são os formadores de opinião informais.</a:t>
            </a:r>
            <a:endParaRPr lang="pt-BR" dirty="0"/>
          </a:p>
          <a:p>
            <a:r>
              <a:rPr lang="pt-BR" dirty="0">
                <a:effectLst/>
              </a:rPr>
              <a:t>Conversas de alinhamento: Realizem reuniões individuais estruturadas com seus superiores, pares e equipe. Não sejam tímidos em perguntar sobre expectativas. O que eles esperam de vocês? O que consideram sucesso? Quais são suas preocupações? Essas conversas podem parecer óbvias, mas vocês ficariam surpresos com quantos líderes pulam essa etapa.</a:t>
            </a:r>
            <a:endParaRPr lang="pt-BR" dirty="0"/>
          </a:p>
          <a:p>
            <a:r>
              <a:rPr lang="pt-BR" dirty="0">
                <a:effectLst/>
              </a:rPr>
              <a:t>Definição de prioridades: Com base nessas conversas, estabeleçam claramente o que é prioritário e o que pode esperar. Isso evita mal-entendidos e ajuda a focar energia onde realmente importa.</a:t>
            </a:r>
            <a:endParaRPr lang="pt-BR" dirty="0"/>
          </a:p>
          <a:p>
            <a:r>
              <a:rPr lang="pt-BR" dirty="0">
                <a:effectLst/>
              </a:rPr>
              <a:t>Feedback contínuo: Criem mecanismos para receber e dar feedback regularmente. A cultura e as expectativas podem evoluir, e vocês precisam estar sintonizados com essas mudanças.</a:t>
            </a:r>
            <a:endParaRPr lang="pt-BR" dirty="0"/>
          </a:p>
          <a:p>
            <a:r>
              <a:rPr lang="pt-BR" dirty="0">
                <a:effectLst/>
              </a:rPr>
              <a:t>Uma dica valiosa: busquem identificar os 'guardiões da cultura' - aquelas pessoas influentes que podem ajudá-los a navegar pelos aspectos menos visíveis da organização."</a:t>
            </a:r>
            <a:endParaRPr lang="pt-BR" dirty="0"/>
          </a:p>
          <a:p>
            <a:r>
              <a:rPr lang="pt-BR" b="1" dirty="0">
                <a:effectLst/>
              </a:rPr>
              <a:t>Transição para o próximo slide:</a:t>
            </a:r>
          </a:p>
          <a:p>
            <a:r>
              <a:rPr lang="pt-BR" dirty="0">
                <a:effectLst/>
              </a:rPr>
              <a:t>"Entendido o terreno, agora precisamos construir as pontes que nos levarão ao sucesso..."</a:t>
            </a:r>
            <a:endParaRPr lang="pt-BR" dirty="0"/>
          </a:p>
          <a:p>
            <a:endParaRPr lang="pt-BR" dirty="0"/>
          </a:p>
        </p:txBody>
      </p:sp>
      <p:sp>
        <p:nvSpPr>
          <p:cNvPr id="4" name="Espaço Reservado para Número de Slide 3">
            <a:extLst>
              <a:ext uri="{FF2B5EF4-FFF2-40B4-BE49-F238E27FC236}">
                <a16:creationId xmlns:a16="http://schemas.microsoft.com/office/drawing/2014/main" id="{C40822E4-3365-F475-F491-7A3C860470C9}"/>
              </a:ext>
            </a:extLst>
          </p:cNvPr>
          <p:cNvSpPr>
            <a:spLocks noGrp="1"/>
          </p:cNvSpPr>
          <p:nvPr>
            <p:ph type="sldNum" sz="quarter" idx="5"/>
          </p:nvPr>
        </p:nvSpPr>
        <p:spPr/>
        <p:txBody>
          <a:bodyPr/>
          <a:lstStyle/>
          <a:p>
            <a:fld id="{C3FDC577-62FA-4F60-AD5B-292267E62441}" type="slidenum">
              <a:rPr lang="pt-BR" smtClean="0"/>
              <a:t>172</a:t>
            </a:fld>
            <a:endParaRPr lang="pt-BR"/>
          </a:p>
        </p:txBody>
      </p:sp>
    </p:spTree>
    <p:extLst>
      <p:ext uri="{BB962C8B-B14F-4D97-AF65-F5344CB8AC3E}">
        <p14:creationId xmlns:p14="http://schemas.microsoft.com/office/powerpoint/2010/main" val="390837165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5E012-142F-1C6B-3FE8-C0F0BE1ECC5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E766B31-5C3E-93E9-B247-0AB92EC3093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B70C8DC-A1F2-8ADC-1649-1CFE78777A3F}"/>
              </a:ext>
            </a:extLst>
          </p:cNvPr>
          <p:cNvSpPr>
            <a:spLocks noGrp="1"/>
          </p:cNvSpPr>
          <p:nvPr>
            <p:ph type="body" idx="1"/>
          </p:nvPr>
        </p:nvSpPr>
        <p:spPr/>
        <p:txBody>
          <a:bodyPr/>
          <a:lstStyle/>
          <a:p>
            <a:r>
              <a:rPr lang="pt-BR" b="1" dirty="0">
                <a:effectLst/>
              </a:rPr>
              <a:t>Mensagem-chave:</a:t>
            </a:r>
          </a:p>
          <a:p>
            <a:r>
              <a:rPr lang="pt-BR" dirty="0">
                <a:effectLst/>
              </a:rPr>
              <a:t>O engajamento efetivo da equipe nos primeiros 90 dias estabelece as bases para liderança bem-sucedida e resultados sustentáveis.</a:t>
            </a:r>
            <a:endParaRPr lang="pt-BR" dirty="0"/>
          </a:p>
          <a:p>
            <a:r>
              <a:rPr lang="pt-BR" b="1" dirty="0">
                <a:effectLst/>
              </a:rPr>
              <a:t>Roteiro de fala:</a:t>
            </a:r>
          </a:p>
          <a:p>
            <a:r>
              <a:rPr lang="pt-BR" dirty="0">
                <a:effectLst/>
              </a:rPr>
              <a:t>"Aqui está uma verdade inconveniente: vocês não conseguirão nada significativo sozinhos. O sucesso da sua liderança depende diretamente da qualidade dos relacionamentos que construírem, especialmente nos primeiros 90 dias.</a:t>
            </a:r>
            <a:endParaRPr lang="pt-BR" dirty="0"/>
          </a:p>
          <a:p>
            <a:r>
              <a:rPr lang="pt-BR" dirty="0">
                <a:effectLst/>
              </a:rPr>
              <a:t>Escuta ativa e reuniões individuais: Dediquem tempo - tempo real, não apenas 15 minutos corridos - para conhecer cada membro da equipe. Quais são suas aspirações? Suas preocupações? Seus pontos fortes e áreas de desenvolvimento? Essas conversas não são apenas cortesia; são investimento estratégico.</a:t>
            </a:r>
            <a:endParaRPr lang="pt-BR" dirty="0"/>
          </a:p>
          <a:p>
            <a:r>
              <a:rPr lang="pt-BR" dirty="0">
                <a:effectLst/>
              </a:rPr>
              <a:t>Clareza de propósito e expectativas: As pessoas precisam entender não apenas o que fazer, mas por que fazer. Comuniquem claramente a visão, os objetivos e o que esperam de cada pessoa. Ambiguidade gera ansiedade e ineficiência.</a:t>
            </a:r>
            <a:endParaRPr lang="pt-BR" dirty="0"/>
          </a:p>
          <a:p>
            <a:r>
              <a:rPr lang="pt-BR" dirty="0">
                <a:effectLst/>
              </a:rPr>
              <a:t>Envolvimento em decisões estratégicas: Incluam a equipe em decisões importantes sempre que possível. Isso não significa decisão por comitê, mas sim consulta genuína e consideração das perspectivas da equipe. Isso cria senso de pertencimento e propriedade.</a:t>
            </a:r>
            <a:endParaRPr lang="pt-BR" dirty="0"/>
          </a:p>
          <a:p>
            <a:r>
              <a:rPr lang="pt-BR" dirty="0">
                <a:effectLst/>
              </a:rPr>
              <a:t>Reconhecimento e celebração: Valorizem contribuições e celebrem pequenas vitórias. O reconhecimento é um dos motivadores mais poderosos que existem, e custa muito pouco.</a:t>
            </a:r>
            <a:endParaRPr lang="pt-BR" dirty="0"/>
          </a:p>
          <a:p>
            <a:r>
              <a:rPr lang="pt-BR" dirty="0">
                <a:effectLst/>
              </a:rPr>
              <a:t>Deixem-me compartilhar uma reflexão de um CEO que conheço: 'Invisto tempo no início para construir relacionamentos. Pode parecer lento no começo, mas acelera significativamente a execução e os resultados no longo prazo.'</a:t>
            </a:r>
            <a:endParaRPr lang="pt-BR" dirty="0"/>
          </a:p>
          <a:p>
            <a:r>
              <a:rPr lang="pt-BR" dirty="0">
                <a:effectLst/>
              </a:rPr>
              <a:t>O engajamento não é um evento, é um processo contínuo que começa nos primeiros dias."</a:t>
            </a:r>
            <a:endParaRPr lang="pt-BR" dirty="0"/>
          </a:p>
          <a:p>
            <a:r>
              <a:rPr lang="pt-BR" b="1" dirty="0">
                <a:effectLst/>
              </a:rPr>
              <a:t>Transição para o próximo slide:</a:t>
            </a:r>
          </a:p>
          <a:p>
            <a:r>
              <a:rPr lang="pt-BR" dirty="0">
                <a:effectLst/>
              </a:rPr>
              <a:t>"Mas como sabemos se estamos no caminho certo? Como medimos nosso progresso?"</a:t>
            </a:r>
            <a:endParaRPr lang="pt-BR" dirty="0"/>
          </a:p>
          <a:p>
            <a:endParaRPr lang="pt-BR" dirty="0"/>
          </a:p>
        </p:txBody>
      </p:sp>
      <p:sp>
        <p:nvSpPr>
          <p:cNvPr id="4" name="Espaço Reservado para Número de Slide 3">
            <a:extLst>
              <a:ext uri="{FF2B5EF4-FFF2-40B4-BE49-F238E27FC236}">
                <a16:creationId xmlns:a16="http://schemas.microsoft.com/office/drawing/2014/main" id="{1038650D-A9BB-CDEE-1AB8-498381DA0996}"/>
              </a:ext>
            </a:extLst>
          </p:cNvPr>
          <p:cNvSpPr>
            <a:spLocks noGrp="1"/>
          </p:cNvSpPr>
          <p:nvPr>
            <p:ph type="sldNum" sz="quarter" idx="5"/>
          </p:nvPr>
        </p:nvSpPr>
        <p:spPr/>
        <p:txBody>
          <a:bodyPr/>
          <a:lstStyle/>
          <a:p>
            <a:fld id="{C3FDC577-62FA-4F60-AD5B-292267E62441}" type="slidenum">
              <a:rPr lang="pt-BR" smtClean="0"/>
              <a:t>173</a:t>
            </a:fld>
            <a:endParaRPr lang="pt-BR"/>
          </a:p>
        </p:txBody>
      </p:sp>
    </p:spTree>
    <p:extLst>
      <p:ext uri="{BB962C8B-B14F-4D97-AF65-F5344CB8AC3E}">
        <p14:creationId xmlns:p14="http://schemas.microsoft.com/office/powerpoint/2010/main" val="199369307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6FA68-C004-084E-158E-D5AC71D7014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E3665EE-A5F1-7A6E-C510-687E0E82B10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78BA8C4-C1DA-6E80-C890-73B6D2D31EA8}"/>
              </a:ext>
            </a:extLst>
          </p:cNvPr>
          <p:cNvSpPr>
            <a:spLocks noGrp="1"/>
          </p:cNvSpPr>
          <p:nvPr>
            <p:ph type="body" idx="1"/>
          </p:nvPr>
        </p:nvSpPr>
        <p:spPr/>
        <p:txBody>
          <a:bodyPr/>
          <a:lstStyle/>
          <a:p>
            <a:r>
              <a:rPr lang="pt-BR" b="1" dirty="0">
                <a:effectLst/>
              </a:rPr>
              <a:t>Mensagem-chave:</a:t>
            </a:r>
          </a:p>
          <a:p>
            <a:r>
              <a:rPr lang="pt-BR" dirty="0">
                <a:effectLst/>
              </a:rPr>
              <a:t>Definir métricas claras permite avaliar objetivamente o progresso e demonstrar o valor agregado à organização.</a:t>
            </a:r>
            <a:endParaRPr lang="pt-BR" dirty="0"/>
          </a:p>
          <a:p>
            <a:r>
              <a:rPr lang="pt-BR" b="1" dirty="0">
                <a:effectLst/>
              </a:rPr>
              <a:t>Roteiro de fala:</a:t>
            </a:r>
          </a:p>
          <a:p>
            <a:r>
              <a:rPr lang="pt-BR" dirty="0">
                <a:effectLst/>
              </a:rPr>
              <a:t>"O que não é medido não é gerenciado. Essa máxima é especialmente verdadeira nos primeiros 90 dias, quando vocês precisam demonstrar valor rapidamente.</a:t>
            </a:r>
            <a:endParaRPr lang="pt-BR" dirty="0"/>
          </a:p>
          <a:p>
            <a:r>
              <a:rPr lang="pt-BR" dirty="0">
                <a:effectLst/>
              </a:rPr>
              <a:t>Métricas de Relacionamento: Quantas reuniões 1:1 realizaram? Qual o feedback da equipe sobre sua liderança? Como está o nível de engajamento? Quanto tempo dedicaram aos stakeholders-chave? Essas métricas podem parecer 'soft', mas são fundamentais.</a:t>
            </a:r>
            <a:endParaRPr lang="pt-BR" dirty="0"/>
          </a:p>
          <a:p>
            <a:r>
              <a:rPr lang="pt-BR" dirty="0">
                <a:effectLst/>
              </a:rPr>
              <a:t>Métricas de Desempenho: Aqui entram os KPIs específicos do seu departamento. Produtividade da equipe, qualidade das entregas, cumprimento de prazos. Estabeleçam uma linha de base no início para poder demonstrar progresso real.</a:t>
            </a:r>
            <a:endParaRPr lang="pt-BR" dirty="0"/>
          </a:p>
          <a:p>
            <a:r>
              <a:rPr lang="pt-BR" dirty="0">
                <a:effectLst/>
              </a:rPr>
              <a:t>Métricas de Inovação: Quantas melhorias implementaram? Que reduções de custo conseguiram? Quais processos otimizaram? Quantas novas iniciativas lançaram? Inovação não é apenas sobre tecnologia; é sobre fazer as coisas de forma melhor.</a:t>
            </a:r>
            <a:endParaRPr lang="pt-BR" dirty="0"/>
          </a:p>
          <a:p>
            <a:r>
              <a:rPr lang="pt-BR" dirty="0">
                <a:effectLst/>
              </a:rPr>
              <a:t>Métricas de Alinhamento: As pessoas entendem claramente os objetivos? Há alinhamento com a estratégia da empresa? Como os superiores percebem seu desempenho?</a:t>
            </a:r>
            <a:endParaRPr lang="pt-BR" dirty="0"/>
          </a:p>
          <a:p>
            <a:r>
              <a:rPr lang="pt-BR" dirty="0">
                <a:effectLst/>
              </a:rPr>
              <a:t>Uma dica importante: estabeleçam uma linha de base no início dos 90 dias. Documentem onde vocês estão começando para poder demonstrar progresso real ao final do período. E sejam sistemáticos na documentação das conquistas - vocês vão precisar dessa informação nas avaliações de desempenho."</a:t>
            </a:r>
            <a:endParaRPr lang="pt-BR" dirty="0"/>
          </a:p>
          <a:p>
            <a:r>
              <a:rPr lang="pt-BR" b="1" dirty="0">
                <a:effectLst/>
              </a:rPr>
              <a:t>Transição para o próximo slide:</a:t>
            </a:r>
          </a:p>
          <a:p>
            <a:r>
              <a:rPr lang="pt-BR" dirty="0">
                <a:effectLst/>
              </a:rPr>
              <a:t>"Chegamos ao final da nossa jornada pelos primeiros 90 dias. Vamos consolidar os aprendizados..."</a:t>
            </a:r>
            <a:endParaRPr lang="pt-BR" dirty="0"/>
          </a:p>
          <a:p>
            <a:endParaRPr lang="pt-BR" dirty="0"/>
          </a:p>
        </p:txBody>
      </p:sp>
      <p:sp>
        <p:nvSpPr>
          <p:cNvPr id="4" name="Espaço Reservado para Número de Slide 3">
            <a:extLst>
              <a:ext uri="{FF2B5EF4-FFF2-40B4-BE49-F238E27FC236}">
                <a16:creationId xmlns:a16="http://schemas.microsoft.com/office/drawing/2014/main" id="{F74EE6F2-AC02-8260-004C-C69764125C88}"/>
              </a:ext>
            </a:extLst>
          </p:cNvPr>
          <p:cNvSpPr>
            <a:spLocks noGrp="1"/>
          </p:cNvSpPr>
          <p:nvPr>
            <p:ph type="sldNum" sz="quarter" idx="5"/>
          </p:nvPr>
        </p:nvSpPr>
        <p:spPr/>
        <p:txBody>
          <a:bodyPr/>
          <a:lstStyle/>
          <a:p>
            <a:fld id="{C3FDC577-62FA-4F60-AD5B-292267E62441}" type="slidenum">
              <a:rPr lang="pt-BR" smtClean="0"/>
              <a:t>174</a:t>
            </a:fld>
            <a:endParaRPr lang="pt-BR"/>
          </a:p>
        </p:txBody>
      </p:sp>
    </p:spTree>
    <p:extLst>
      <p:ext uri="{BB962C8B-B14F-4D97-AF65-F5344CB8AC3E}">
        <p14:creationId xmlns:p14="http://schemas.microsoft.com/office/powerpoint/2010/main" val="221350199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1C97F-36AF-9399-E1FD-31F25F8C737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BB0010C-A716-B93B-6ACA-B4B803AE50C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96B1FDC-747C-A3E8-E07B-FB79D500A68E}"/>
              </a:ext>
            </a:extLst>
          </p:cNvPr>
          <p:cNvSpPr>
            <a:spLocks noGrp="1"/>
          </p:cNvSpPr>
          <p:nvPr>
            <p:ph type="body" idx="1"/>
          </p:nvPr>
        </p:nvSpPr>
        <p:spPr/>
        <p:txBody>
          <a:bodyPr/>
          <a:lstStyle/>
          <a:p>
            <a:r>
              <a:rPr lang="pt-BR" b="1" dirty="0">
                <a:effectLst/>
              </a:rPr>
              <a:t>Mensagem-chave:</a:t>
            </a:r>
          </a:p>
          <a:p>
            <a:r>
              <a:rPr lang="pt-BR" dirty="0">
                <a:effectLst/>
              </a:rPr>
              <a:t>Um plano bem estruturado para os primeiros 90 dias é a base para liderança eficaz e duradoura, transformando a transição em oportunidade.</a:t>
            </a:r>
            <a:endParaRPr lang="pt-BR" dirty="0"/>
          </a:p>
          <a:p>
            <a:r>
              <a:rPr lang="pt-BR" b="1" dirty="0">
                <a:effectLst/>
              </a:rPr>
              <a:t>Roteiro de fala:</a:t>
            </a:r>
          </a:p>
          <a:p>
            <a:r>
              <a:rPr lang="pt-BR" dirty="0">
                <a:effectLst/>
              </a:rPr>
              <a:t>"Chegamos ao final da nossa jornada pelos primeiros 90 dias, mas na verdade, estamos falando sobre o início de algo muito maior.</a:t>
            </a:r>
            <a:endParaRPr lang="pt-BR" dirty="0"/>
          </a:p>
          <a:p>
            <a:r>
              <a:rPr lang="pt-BR" dirty="0">
                <a:effectLst/>
              </a:rPr>
              <a:t>Um plano bem estruturado para os primeiros 90 dias não é apenas sobre sobreviver à transição - é sobre transformá-la em uma plataforma para o sucesso contínuo.</a:t>
            </a:r>
            <a:endParaRPr lang="pt-BR" dirty="0"/>
          </a:p>
          <a:p>
            <a:r>
              <a:rPr lang="pt-BR" dirty="0">
                <a:effectLst/>
              </a:rPr>
              <a:t>Recapitulando os pilares fundamentais: Estabeleçam credibilidade rapidamente através de </a:t>
            </a:r>
            <a:r>
              <a:rPr lang="pt-BR" dirty="0" err="1">
                <a:effectLst/>
              </a:rPr>
              <a:t>quick</a:t>
            </a:r>
            <a:r>
              <a:rPr lang="pt-BR" dirty="0">
                <a:effectLst/>
              </a:rPr>
              <a:t> </a:t>
            </a:r>
            <a:r>
              <a:rPr lang="pt-BR" dirty="0" err="1">
                <a:effectLst/>
              </a:rPr>
              <a:t>wins</a:t>
            </a:r>
            <a:r>
              <a:rPr lang="pt-BR" dirty="0">
                <a:effectLst/>
              </a:rPr>
              <a:t> e comunicação eficaz. Construam relacionamentos sólidos investindo tempo genuíno em conhecer sua equipe, pares e stakeholders. Meçam e comuniquem o progresso usando métricas claras para demonstrar o valor que estão agregando.</a:t>
            </a:r>
            <a:endParaRPr lang="pt-BR" dirty="0"/>
          </a:p>
          <a:p>
            <a:r>
              <a:rPr lang="pt-BR" dirty="0">
                <a:effectLst/>
              </a:rPr>
              <a:t>Lembrem-se: os primeiros 90 dias não são o fim da jornada, mas o início de uma liderança transformadora. É o momento de estabelecer as bases que sustentarão todo o seu sucesso futuro.</a:t>
            </a:r>
            <a:endParaRPr lang="pt-BR" dirty="0"/>
          </a:p>
          <a:p>
            <a:r>
              <a:rPr lang="pt-BR" dirty="0">
                <a:effectLst/>
              </a:rPr>
              <a:t>Como gosto de dizer: Planeje. Execute. Adapte. Prospere.</a:t>
            </a:r>
            <a:endParaRPr lang="pt-BR" dirty="0"/>
          </a:p>
          <a:p>
            <a:r>
              <a:rPr lang="pt-BR" dirty="0">
                <a:effectLst/>
              </a:rPr>
              <a:t>A transição pode ser desafiadora, mas com o planejamento certo, ela se torna a maior oportunidade da sua carreira de liderança."</a:t>
            </a:r>
            <a:endParaRPr lang="pt-BR" dirty="0"/>
          </a:p>
          <a:p>
            <a:endParaRPr lang="pt-BR" dirty="0"/>
          </a:p>
        </p:txBody>
      </p:sp>
      <p:sp>
        <p:nvSpPr>
          <p:cNvPr id="4" name="Espaço Reservado para Número de Slide 3">
            <a:extLst>
              <a:ext uri="{FF2B5EF4-FFF2-40B4-BE49-F238E27FC236}">
                <a16:creationId xmlns:a16="http://schemas.microsoft.com/office/drawing/2014/main" id="{F37C9DD6-3E91-3E72-0CD6-1BB8210A84B2}"/>
              </a:ext>
            </a:extLst>
          </p:cNvPr>
          <p:cNvSpPr>
            <a:spLocks noGrp="1"/>
          </p:cNvSpPr>
          <p:nvPr>
            <p:ph type="sldNum" sz="quarter" idx="5"/>
          </p:nvPr>
        </p:nvSpPr>
        <p:spPr/>
        <p:txBody>
          <a:bodyPr/>
          <a:lstStyle/>
          <a:p>
            <a:fld id="{C3FDC577-62FA-4F60-AD5B-292267E62441}" type="slidenum">
              <a:rPr lang="pt-BR" smtClean="0"/>
              <a:t>175</a:t>
            </a:fld>
            <a:endParaRPr lang="pt-BR"/>
          </a:p>
        </p:txBody>
      </p:sp>
    </p:spTree>
    <p:extLst>
      <p:ext uri="{BB962C8B-B14F-4D97-AF65-F5344CB8AC3E}">
        <p14:creationId xmlns:p14="http://schemas.microsoft.com/office/powerpoint/2010/main" val="260302637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7189FA07-9A9E-B7AA-E6A0-D420CAE7F519}"/>
            </a:ext>
          </a:extLst>
        </p:cNvPr>
        <p:cNvGrpSpPr/>
        <p:nvPr/>
      </p:nvGrpSpPr>
      <p:grpSpPr>
        <a:xfrm>
          <a:off x="0" y="0"/>
          <a:ext cx="0" cy="0"/>
          <a:chOff x="0" y="0"/>
          <a:chExt cx="0" cy="0"/>
        </a:xfrm>
      </p:grpSpPr>
      <p:sp>
        <p:nvSpPr>
          <p:cNvPr id="219" name="Google Shape;219;g25a636c3702_0_110:notes">
            <a:extLst>
              <a:ext uri="{FF2B5EF4-FFF2-40B4-BE49-F238E27FC236}">
                <a16:creationId xmlns:a16="http://schemas.microsoft.com/office/drawing/2014/main" id="{56E6DB4F-7D95-BFBF-07FF-E2BF3632E2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a636c3702_0_110:notes">
            <a:extLst>
              <a:ext uri="{FF2B5EF4-FFF2-40B4-BE49-F238E27FC236}">
                <a16:creationId xmlns:a16="http://schemas.microsoft.com/office/drawing/2014/main" id="{E270721E-3320-5852-C707-2004A7FC2E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endParaRPr dirty="0"/>
          </a:p>
        </p:txBody>
      </p:sp>
    </p:spTree>
    <p:extLst>
      <p:ext uri="{BB962C8B-B14F-4D97-AF65-F5344CB8AC3E}">
        <p14:creationId xmlns:p14="http://schemas.microsoft.com/office/powerpoint/2010/main" val="61415636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ACEF2-8357-4130-814E-702EFE337B7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A52089F-5D4B-A2CD-4A6B-DC02F8348AE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13AC4A6-D4C9-15FE-0222-98F9A435F601}"/>
              </a:ext>
            </a:extLst>
          </p:cNvPr>
          <p:cNvSpPr>
            <a:spLocks noGrp="1"/>
          </p:cNvSpPr>
          <p:nvPr>
            <p:ph type="body" idx="1"/>
          </p:nvPr>
        </p:nvSpPr>
        <p:spPr/>
        <p:txBody>
          <a:bodyPr/>
          <a:lstStyle/>
          <a:p>
            <a:r>
              <a:rPr lang="pt-BR" b="1" dirty="0">
                <a:effectLst/>
              </a:rPr>
              <a:t>Mensagem-chave</a:t>
            </a:r>
          </a:p>
          <a:p>
            <a:r>
              <a:rPr lang="pt-BR" dirty="0">
                <a:effectLst/>
              </a:rPr>
              <a:t>O Kit de Liderança é um compêndio personalizado que transforma aprendizados em ferramentas práticas para o dia a dia.</a:t>
            </a:r>
            <a:endParaRPr lang="pt-BR" dirty="0"/>
          </a:p>
          <a:p>
            <a:r>
              <a:rPr lang="pt-BR" b="1" dirty="0">
                <a:effectLst/>
              </a:rPr>
              <a:t>Roteiro de fala</a:t>
            </a:r>
          </a:p>
          <a:p>
            <a:r>
              <a:rPr lang="pt-BR" dirty="0">
                <a:effectLst/>
              </a:rPr>
              <a:t>"Bom dia/Boa tarde! Hoje vamos falar sobre algo muito especial e prático: o seu Kit de Liderança. Imaginem por um momento um profissional experiente que sempre tem as ferramentas certas para cada situação. Esse é exatamente o conceito que queremos construir com vocês hoje.</a:t>
            </a:r>
            <a:endParaRPr lang="pt-BR" dirty="0"/>
          </a:p>
          <a:p>
            <a:r>
              <a:rPr lang="pt-BR" dirty="0">
                <a:effectLst/>
              </a:rPr>
              <a:t>O Kit de Liderança não é apenas uma coleção de documentos ou teorias. É um compêndio personalizado de todo o conhecimento e ferramentas que vocês adquiriram ao longo do nosso curso. É o seu guia prático para o dia a dia como líder.</a:t>
            </a:r>
            <a:endParaRPr lang="pt-BR" dirty="0"/>
          </a:p>
          <a:p>
            <a:r>
              <a:rPr lang="pt-BR" dirty="0">
                <a:effectLst/>
              </a:rPr>
              <a:t>Vejam os elementos que destacamos aqui: é um guia prático para o seu dia a dia, oferece recursos organizados e acessíveis para consulta rápida, contém ferramentas adaptadas ao seu contexto específico e representa a materialização do seu aprendizado e desenvolvimento.</a:t>
            </a:r>
            <a:endParaRPr lang="pt-BR" dirty="0"/>
          </a:p>
          <a:p>
            <a:r>
              <a:rPr lang="pt-BR" dirty="0">
                <a:effectLst/>
              </a:rPr>
              <a:t>O mais importante é entender que seu kit é único. Ele reflete sua jornada pessoal de liderança, seus desafios específicos e suas aspirações como líder. Não existe um kit igual ao outro, porque não existem dois líderes iguais."</a:t>
            </a:r>
            <a:endParaRPr lang="pt-BR" dirty="0"/>
          </a:p>
          <a:p>
            <a:r>
              <a:rPr lang="pt-BR" b="1" dirty="0">
                <a:effectLst/>
              </a:rPr>
              <a:t>Transição para o próximo slide</a:t>
            </a:r>
          </a:p>
          <a:p>
            <a:r>
              <a:rPr lang="pt-BR" dirty="0">
                <a:effectLst/>
              </a:rPr>
              <a:t>"Vamos começar explorando o primeiro componente do seu kit, que é fundamental para tudo o que vem depois..."</a:t>
            </a:r>
            <a:endParaRPr lang="pt-BR" dirty="0"/>
          </a:p>
          <a:p>
            <a:endParaRPr lang="pt-BR" dirty="0"/>
          </a:p>
        </p:txBody>
      </p:sp>
      <p:sp>
        <p:nvSpPr>
          <p:cNvPr id="4" name="Espaço Reservado para Número de Slide 3">
            <a:extLst>
              <a:ext uri="{FF2B5EF4-FFF2-40B4-BE49-F238E27FC236}">
                <a16:creationId xmlns:a16="http://schemas.microsoft.com/office/drawing/2014/main" id="{EBA6C769-9F36-18E9-AB51-B733E35DA26D}"/>
              </a:ext>
            </a:extLst>
          </p:cNvPr>
          <p:cNvSpPr>
            <a:spLocks noGrp="1"/>
          </p:cNvSpPr>
          <p:nvPr>
            <p:ph type="sldNum" sz="quarter" idx="5"/>
          </p:nvPr>
        </p:nvSpPr>
        <p:spPr/>
        <p:txBody>
          <a:bodyPr/>
          <a:lstStyle/>
          <a:p>
            <a:fld id="{C3FDC577-62FA-4F60-AD5B-292267E62441}" type="slidenum">
              <a:rPr lang="pt-BR" smtClean="0"/>
              <a:t>177</a:t>
            </a:fld>
            <a:endParaRPr lang="pt-BR"/>
          </a:p>
        </p:txBody>
      </p:sp>
    </p:spTree>
    <p:extLst>
      <p:ext uri="{BB962C8B-B14F-4D97-AF65-F5344CB8AC3E}">
        <p14:creationId xmlns:p14="http://schemas.microsoft.com/office/powerpoint/2010/main" val="288201599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1C313-56CB-9A74-2A59-C1257A72FB1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6535A1B-4FE4-43DC-DB64-D4ABE21BF5D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45B7233-3FB5-066A-0CF7-319E86260064}"/>
              </a:ext>
            </a:extLst>
          </p:cNvPr>
          <p:cNvSpPr>
            <a:spLocks noGrp="1"/>
          </p:cNvSpPr>
          <p:nvPr>
            <p:ph type="body" idx="1"/>
          </p:nvPr>
        </p:nvSpPr>
        <p:spPr/>
        <p:txBody>
          <a:bodyPr/>
          <a:lstStyle/>
          <a:p>
            <a:r>
              <a:rPr lang="pt-BR" b="1" dirty="0">
                <a:effectLst/>
              </a:rPr>
              <a:t>Mensagem-chave</a:t>
            </a:r>
          </a:p>
          <a:p>
            <a:r>
              <a:rPr lang="pt-BR" dirty="0">
                <a:effectLst/>
              </a:rPr>
              <a:t>O Mapa de Motivadores e Medos serve como bússola pessoal, orientando decisões e ações de liderança.</a:t>
            </a:r>
            <a:endParaRPr lang="pt-BR" dirty="0"/>
          </a:p>
          <a:p>
            <a:r>
              <a:rPr lang="pt-BR" b="1" dirty="0">
                <a:effectLst/>
              </a:rPr>
              <a:t>Roteiro de fala</a:t>
            </a:r>
          </a:p>
          <a:p>
            <a:r>
              <a:rPr lang="pt-BR" dirty="0">
                <a:effectLst/>
              </a:rPr>
              <a:t>"O primeiro componente do seu kit é o Mapa de Motivadores e Medos, que vocês desenvolveram na nossa primeira aula. Este mapa serve como sua bússola pessoal de liderança.</a:t>
            </a:r>
            <a:endParaRPr lang="pt-BR" dirty="0"/>
          </a:p>
          <a:p>
            <a:r>
              <a:rPr lang="pt-BR" dirty="0">
                <a:effectLst/>
              </a:rPr>
              <a:t>Por que isso é tão importante? Porque a liderança autêntica começa com o autoconhecimento. Quando você entende claramente o que te motiva e o que te assusta, você pode tomar decisões mais conscientes e liderar de forma mais genuína.</a:t>
            </a:r>
            <a:endParaRPr lang="pt-BR" dirty="0"/>
          </a:p>
          <a:p>
            <a:r>
              <a:rPr lang="pt-BR" dirty="0">
                <a:effectLst/>
              </a:rPr>
              <a:t>Vamos olhar os motivadores primeiro. Temos o impacto - aquilo que te impulsiona a fazer a diferença e transformar realidades. Pode ser o desejo de deixar um legado, de resolver problemas complexos ou de criar algo novo. Depois temos o desenvolvimento de pessoas - sua motivação para ajudar outros a crescerem e evoluírem. Muitos líderes encontram aqui sua maior fonte de energia e satisfação.</a:t>
            </a:r>
            <a:endParaRPr lang="pt-BR" dirty="0"/>
          </a:p>
          <a:p>
            <a:r>
              <a:rPr lang="pt-BR" dirty="0">
                <a:effectLst/>
              </a:rPr>
              <a:t>Agora, sobre os medos. É natural e humano ter medos, e reconhecê-los é um sinal de maturidade. O medo de falhar, por exemplo, pode nos paralisar ou, quando bem gerenciado, pode nos motivar a nos prepararmos melhor. A preocupação com sobrecarga é muito comum em líderes que querem fazer tudo bem feito.</a:t>
            </a:r>
            <a:endParaRPr lang="pt-BR" dirty="0"/>
          </a:p>
          <a:p>
            <a:r>
              <a:rPr lang="pt-BR" dirty="0">
                <a:effectLst/>
              </a:rPr>
              <a:t>O segredo está em usar esses motivadores como combustível e transformar os medos em alertas construtivos, não em barreiras paralisantes."</a:t>
            </a:r>
            <a:endParaRPr lang="pt-BR" dirty="0"/>
          </a:p>
          <a:p>
            <a:r>
              <a:rPr lang="pt-BR" b="1" dirty="0">
                <a:effectLst/>
              </a:rPr>
              <a:t>Transição para o próximo slide</a:t>
            </a:r>
          </a:p>
          <a:p>
            <a:r>
              <a:rPr lang="pt-BR" dirty="0">
                <a:effectLst/>
              </a:rPr>
              <a:t>"Conhecendo seus motivadores e medos, o próximo passo é entender suas características e potenciais através dos assessments..."</a:t>
            </a:r>
            <a:endParaRPr lang="pt-BR" dirty="0"/>
          </a:p>
          <a:p>
            <a:endParaRPr lang="pt-BR" dirty="0"/>
          </a:p>
        </p:txBody>
      </p:sp>
      <p:sp>
        <p:nvSpPr>
          <p:cNvPr id="4" name="Espaço Reservado para Número de Slide 3">
            <a:extLst>
              <a:ext uri="{FF2B5EF4-FFF2-40B4-BE49-F238E27FC236}">
                <a16:creationId xmlns:a16="http://schemas.microsoft.com/office/drawing/2014/main" id="{C6D3BD27-2BAF-580E-5569-25A637017C45}"/>
              </a:ext>
            </a:extLst>
          </p:cNvPr>
          <p:cNvSpPr>
            <a:spLocks noGrp="1"/>
          </p:cNvSpPr>
          <p:nvPr>
            <p:ph type="sldNum" sz="quarter" idx="5"/>
          </p:nvPr>
        </p:nvSpPr>
        <p:spPr/>
        <p:txBody>
          <a:bodyPr/>
          <a:lstStyle/>
          <a:p>
            <a:fld id="{C3FDC577-62FA-4F60-AD5B-292267E62441}" type="slidenum">
              <a:rPr lang="pt-BR" smtClean="0"/>
              <a:t>178</a:t>
            </a:fld>
            <a:endParaRPr lang="pt-BR"/>
          </a:p>
        </p:txBody>
      </p:sp>
    </p:spTree>
    <p:extLst>
      <p:ext uri="{BB962C8B-B14F-4D97-AF65-F5344CB8AC3E}">
        <p14:creationId xmlns:p14="http://schemas.microsoft.com/office/powerpoint/2010/main" val="102585908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EDE41-A9DB-2698-C56F-F80E90E12E1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B5A588C-85A2-D7EF-7504-FEB6F989669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ED82169-7CCC-D9ED-A673-C2535FD9A37C}"/>
              </a:ext>
            </a:extLst>
          </p:cNvPr>
          <p:cNvSpPr>
            <a:spLocks noGrp="1"/>
          </p:cNvSpPr>
          <p:nvPr>
            <p:ph type="body" idx="1"/>
          </p:nvPr>
        </p:nvSpPr>
        <p:spPr/>
        <p:txBody>
          <a:bodyPr/>
          <a:lstStyle/>
          <a:p>
            <a:r>
              <a:rPr lang="pt-BR" b="1" dirty="0">
                <a:effectLst/>
              </a:rPr>
              <a:t>Mensagem-chave</a:t>
            </a:r>
          </a:p>
          <a:p>
            <a:r>
              <a:rPr lang="pt-BR" dirty="0">
                <a:effectLst/>
              </a:rPr>
              <a:t>Os insights dos assessments revelam pontos fortes a serem potencializados e áreas de desenvolvimento a serem trabalhadas.</a:t>
            </a:r>
            <a:endParaRPr lang="pt-BR" dirty="0"/>
          </a:p>
          <a:p>
            <a:r>
              <a:rPr lang="pt-BR" b="1" dirty="0">
                <a:effectLst/>
              </a:rPr>
              <a:t>Roteiro de fala</a:t>
            </a:r>
          </a:p>
          <a:p>
            <a:r>
              <a:rPr lang="pt-BR" dirty="0">
                <a:effectLst/>
              </a:rPr>
              <a:t>"O segundo componente do seu kit são os insights obtidos dos assessments que realizamos na Aula 2. Estes incluem ferramentas como DISC, MBTI e Clifton </a:t>
            </a:r>
            <a:r>
              <a:rPr lang="pt-BR" dirty="0" err="1">
                <a:effectLst/>
              </a:rPr>
              <a:t>Strengths</a:t>
            </a:r>
            <a:r>
              <a:rPr lang="pt-BR" dirty="0">
                <a:effectLst/>
              </a:rPr>
              <a:t>, que revelam seus pontos fortes naturais e áreas que merecem desenvolvimento.</a:t>
            </a:r>
            <a:endParaRPr lang="pt-BR" dirty="0"/>
          </a:p>
          <a:p>
            <a:r>
              <a:rPr lang="pt-BR" dirty="0">
                <a:effectLst/>
              </a:rPr>
              <a:t>É importante entender que esses assessments não são rótulos ou limitações. Eles são mapas que nos ajudam a navegar melhor em nossas interações e decisões. Eles nos mostram nossas tendências naturais e nos dão linguagem para falar sobre nossos estilos e preferências.</a:t>
            </a:r>
            <a:endParaRPr lang="pt-BR" dirty="0"/>
          </a:p>
          <a:p>
            <a:r>
              <a:rPr lang="pt-BR" dirty="0">
                <a:effectLst/>
              </a:rPr>
              <a:t>Vamos ver alguns exemplos de pontos fortes que podem aparecer. A comunicação e influência - a capacidade de articular ideias de forma clara e inspirar pessoas ao seu redor. Isso não significa que você precisa ser extrovertido, mas sim que você tem facilidade para conectar-se com outros e transmitir sua visão.</a:t>
            </a:r>
            <a:endParaRPr lang="pt-BR" dirty="0"/>
          </a:p>
          <a:p>
            <a:r>
              <a:rPr lang="pt-BR" dirty="0">
                <a:effectLst/>
              </a:rPr>
              <a:t>O pensamento estratégico é outro ponto forte comum - a habilidade de visualizar o panorama geral, conectar pontos aparentemente desconectados e planejar a longo prazo. Líderes com essa característica conseguem ver além do imediato.</a:t>
            </a:r>
            <a:endParaRPr lang="pt-BR" dirty="0"/>
          </a:p>
          <a:p>
            <a:r>
              <a:rPr lang="pt-BR" dirty="0">
                <a:effectLst/>
              </a:rPr>
              <a:t>Quanto às áreas de desenvolvimento, temos exemplos como gestão de conflitos - aprimorar abordagens para mediar situações desafiadoras. Conflitos são inevitáveis em qualquer ambiente de trabalho, e saber navegar por eles é uma habilidade crucial.</a:t>
            </a:r>
            <a:endParaRPr lang="pt-BR" dirty="0"/>
          </a:p>
          <a:p>
            <a:r>
              <a:rPr lang="pt-BR" dirty="0">
                <a:effectLst/>
              </a:rPr>
              <a:t>A delegação eficaz é outra área comum de desenvolvimento - desenvolver confiança para compartilhar responsabilidades. Muitos líderes lutam com isso, especialmente aqueles que chegaram à liderança por serem muito competentes individualmente."</a:t>
            </a:r>
            <a:endParaRPr lang="pt-BR" dirty="0"/>
          </a:p>
          <a:p>
            <a:r>
              <a:rPr lang="pt-BR" b="1" dirty="0">
                <a:effectLst/>
              </a:rPr>
              <a:t>Transição para o próximo slide</a:t>
            </a:r>
          </a:p>
          <a:p>
            <a:r>
              <a:rPr lang="pt-BR" dirty="0">
                <a:effectLst/>
              </a:rPr>
              <a:t>"Conhecendo a si mesmo, é hora de entender o ambiente onde você lidera..."</a:t>
            </a:r>
            <a:endParaRPr lang="pt-BR" dirty="0"/>
          </a:p>
          <a:p>
            <a:endParaRPr lang="pt-BR" dirty="0"/>
          </a:p>
        </p:txBody>
      </p:sp>
      <p:sp>
        <p:nvSpPr>
          <p:cNvPr id="4" name="Espaço Reservado para Número de Slide 3">
            <a:extLst>
              <a:ext uri="{FF2B5EF4-FFF2-40B4-BE49-F238E27FC236}">
                <a16:creationId xmlns:a16="http://schemas.microsoft.com/office/drawing/2014/main" id="{158D97CC-0911-B1A9-6B00-CE58022090DD}"/>
              </a:ext>
            </a:extLst>
          </p:cNvPr>
          <p:cNvSpPr>
            <a:spLocks noGrp="1"/>
          </p:cNvSpPr>
          <p:nvPr>
            <p:ph type="sldNum" sz="quarter" idx="5"/>
          </p:nvPr>
        </p:nvSpPr>
        <p:spPr/>
        <p:txBody>
          <a:bodyPr/>
          <a:lstStyle/>
          <a:p>
            <a:fld id="{C3FDC577-62FA-4F60-AD5B-292267E62441}" type="slidenum">
              <a:rPr lang="pt-BR" smtClean="0"/>
              <a:t>179</a:t>
            </a:fld>
            <a:endParaRPr lang="pt-BR"/>
          </a:p>
        </p:txBody>
      </p:sp>
    </p:spTree>
    <p:extLst>
      <p:ext uri="{BB962C8B-B14F-4D97-AF65-F5344CB8AC3E}">
        <p14:creationId xmlns:p14="http://schemas.microsoft.com/office/powerpoint/2010/main" val="11704373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B7B2D-B307-E239-323F-4237D8EFDA6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7846A02-134A-AAF5-8C02-4FC0893125B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4B24823-1FDE-B436-3BDB-63A00F84BD47}"/>
              </a:ext>
            </a:extLst>
          </p:cNvPr>
          <p:cNvSpPr>
            <a:spLocks noGrp="1"/>
          </p:cNvSpPr>
          <p:nvPr>
            <p:ph type="body" idx="1"/>
          </p:nvPr>
        </p:nvSpPr>
        <p:spPr/>
        <p:txBody>
          <a:bodyPr/>
          <a:lstStyle/>
          <a:p>
            <a:r>
              <a:rPr lang="pt-BR" b="1" dirty="0">
                <a:effectLst/>
              </a:rPr>
              <a:t>Mensagem-chave</a:t>
            </a:r>
          </a:p>
          <a:p>
            <a:r>
              <a:rPr lang="pt-BR" dirty="0">
                <a:effectLst/>
              </a:rPr>
              <a:t>O Mapa de Contexto do Time oferece visão clara do ambiente da equipe, facilitando liderança contextualizada.</a:t>
            </a:r>
            <a:endParaRPr lang="pt-BR" dirty="0"/>
          </a:p>
          <a:p>
            <a:r>
              <a:rPr lang="pt-BR" b="1" dirty="0">
                <a:effectLst/>
              </a:rPr>
              <a:t>Roteiro de fala</a:t>
            </a:r>
          </a:p>
          <a:p>
            <a:r>
              <a:rPr lang="pt-BR" dirty="0">
                <a:effectLst/>
              </a:rPr>
              <a:t>"O terceiro componente é o Mapa de Contexto do Time, desenvolvido na nossa terceira aula. Este mapa oferece uma visão clara do ambiente da sua equipe e é fundamental para uma liderança eficaz.</a:t>
            </a:r>
            <a:endParaRPr lang="pt-BR" dirty="0"/>
          </a:p>
          <a:p>
            <a:r>
              <a:rPr lang="pt-BR" dirty="0">
                <a:effectLst/>
              </a:rPr>
              <a:t>Liderança não acontece no vácuo. Ela acontece em contextos específicos, com pessoas específicas, enfrentando desafios específicos. Por isso, entender profundamente o contexto da sua equipe é crucial.</a:t>
            </a:r>
            <a:endParaRPr lang="pt-BR" dirty="0"/>
          </a:p>
          <a:p>
            <a:r>
              <a:rPr lang="pt-BR" dirty="0">
                <a:effectLst/>
              </a:rPr>
              <a:t>O primeiro elemento é a dinâmica da equipe - o mapeamento das interações, papéis e relacionamentos entre os membros. Isso inclui entender quem são os influenciadores informais, como a comunicação flui, onde estão os pontos de tensão e colaboração.</a:t>
            </a:r>
            <a:endParaRPr lang="pt-BR" dirty="0"/>
          </a:p>
          <a:p>
            <a:r>
              <a:rPr lang="pt-BR" dirty="0">
                <a:effectLst/>
              </a:rPr>
              <a:t>Depois temos os objetivos e expectativas - a clareza sobre metas compartilhadas e resultados esperados. Isso vai além dos objetivos formais da empresa. Inclui entender as expectativas não ditas, as aspirações individuais dos membros da equipe e como tudo isso se alinha.</a:t>
            </a:r>
            <a:endParaRPr lang="pt-BR" dirty="0"/>
          </a:p>
          <a:p>
            <a:r>
              <a:rPr lang="pt-BR" dirty="0">
                <a:effectLst/>
              </a:rPr>
              <a:t>O terceiro elemento são os desafios e oportunidades - a identificação de obstáculos atuais e potenciais áreas de crescimento. Isso pode incluir limitações de recursos, gaps de competência, mudanças no mercado ou oportunidades de inovação.</a:t>
            </a:r>
            <a:endParaRPr lang="pt-BR" dirty="0"/>
          </a:p>
          <a:p>
            <a:r>
              <a:rPr lang="pt-BR" dirty="0">
                <a:effectLst/>
              </a:rPr>
              <a:t>Os benefícios são claros: comunicação mais eficaz e direcionada, porque você entende como cada pessoa prefere receber informações, e tomada de decisão contextualizada, porque você considera o impacto específico no seu ambiente."</a:t>
            </a:r>
            <a:endParaRPr lang="pt-BR" dirty="0"/>
          </a:p>
          <a:p>
            <a:r>
              <a:rPr lang="pt-BR" b="1" dirty="0">
                <a:effectLst/>
              </a:rPr>
              <a:t>Transição para o próximo slide</a:t>
            </a:r>
          </a:p>
          <a:p>
            <a:r>
              <a:rPr lang="pt-BR" dirty="0">
                <a:effectLst/>
              </a:rPr>
              <a:t>"Com essa compreensão do contexto, podemos partir para o planejamento do seu desenvolvimento..."</a:t>
            </a:r>
            <a:endParaRPr lang="pt-BR" dirty="0"/>
          </a:p>
          <a:p>
            <a:endParaRPr lang="pt-BR" dirty="0"/>
          </a:p>
        </p:txBody>
      </p:sp>
      <p:sp>
        <p:nvSpPr>
          <p:cNvPr id="4" name="Espaço Reservado para Número de Slide 3">
            <a:extLst>
              <a:ext uri="{FF2B5EF4-FFF2-40B4-BE49-F238E27FC236}">
                <a16:creationId xmlns:a16="http://schemas.microsoft.com/office/drawing/2014/main" id="{9818387B-70F4-A705-FD24-095DD99CD370}"/>
              </a:ext>
            </a:extLst>
          </p:cNvPr>
          <p:cNvSpPr>
            <a:spLocks noGrp="1"/>
          </p:cNvSpPr>
          <p:nvPr>
            <p:ph type="sldNum" sz="quarter" idx="5"/>
          </p:nvPr>
        </p:nvSpPr>
        <p:spPr/>
        <p:txBody>
          <a:bodyPr/>
          <a:lstStyle/>
          <a:p>
            <a:fld id="{C3FDC577-62FA-4F60-AD5B-292267E62441}" type="slidenum">
              <a:rPr lang="pt-BR" smtClean="0"/>
              <a:t>180</a:t>
            </a:fld>
            <a:endParaRPr lang="pt-BR"/>
          </a:p>
        </p:txBody>
      </p:sp>
    </p:spTree>
    <p:extLst>
      <p:ext uri="{BB962C8B-B14F-4D97-AF65-F5344CB8AC3E}">
        <p14:creationId xmlns:p14="http://schemas.microsoft.com/office/powerpoint/2010/main" val="115576285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40476-A556-2A14-AA8E-F2FAD09BE05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F0C69C7-E2A0-E8D4-DCF0-5416BFFFED3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CA5AD30-6FA7-7650-638E-83B645713E16}"/>
              </a:ext>
            </a:extLst>
          </p:cNvPr>
          <p:cNvSpPr>
            <a:spLocks noGrp="1"/>
          </p:cNvSpPr>
          <p:nvPr>
            <p:ph type="body" idx="1"/>
          </p:nvPr>
        </p:nvSpPr>
        <p:spPr/>
        <p:txBody>
          <a:bodyPr/>
          <a:lstStyle/>
          <a:p>
            <a:r>
              <a:rPr lang="pt-BR" b="1" dirty="0">
                <a:effectLst/>
              </a:rPr>
              <a:t>Mensagem-chave</a:t>
            </a:r>
          </a:p>
          <a:p>
            <a:r>
              <a:rPr lang="pt-BR" dirty="0">
                <a:effectLst/>
              </a:rPr>
              <a:t>O PDI-L é o roteiro personalizado para crescimento contínuo, estruturado em horizontes de tempo claros.</a:t>
            </a:r>
            <a:endParaRPr lang="pt-BR" dirty="0"/>
          </a:p>
          <a:p>
            <a:r>
              <a:rPr lang="pt-BR" b="1" dirty="0">
                <a:effectLst/>
              </a:rPr>
              <a:t>Roteiro de fala</a:t>
            </a:r>
          </a:p>
          <a:p>
            <a:r>
              <a:rPr lang="pt-BR" dirty="0">
                <a:effectLst/>
              </a:rPr>
              <a:t>"O quarto componente é o Rascunho do seu Plano de Desenvolvimento Individual de Liderança, o PDI-L, que trabalhamos na quarta aula. Este é seu roteiro personalizado para crescimento contínuo como líder.</a:t>
            </a:r>
            <a:endParaRPr lang="pt-BR" dirty="0"/>
          </a:p>
          <a:p>
            <a:r>
              <a:rPr lang="pt-BR" dirty="0">
                <a:effectLst/>
              </a:rPr>
              <a:t>A palavra 'rascunho' é intencional aqui. Um PDI-L não é um documento estático que você escreve uma vez e esquece. É um documento vivo que evolui conforme você cresce, os desafios mudam e novas oportunidades surgem.</a:t>
            </a:r>
            <a:endParaRPr lang="pt-BR" dirty="0"/>
          </a:p>
          <a:p>
            <a:r>
              <a:rPr lang="pt-BR" dirty="0">
                <a:effectLst/>
              </a:rPr>
              <a:t>Vamos ver os três componentes principais. Primeiro, os objetivos de desenvolvimento - metas específicas para aprimorar suas competências de liderança. Estes devem ser SMART: específicos, mensuráveis, alcançáveis, relevantes e com prazo definido. Por exemplo, 'melhorar minha capacidade de dar feedback construtivo' é vago. 'Implementar conversas de feedback estruturadas mensais com cada membro da equipe nos próximos 6 meses' é específico.</a:t>
            </a:r>
            <a:endParaRPr lang="pt-BR" dirty="0"/>
          </a:p>
          <a:p>
            <a:r>
              <a:rPr lang="pt-BR" dirty="0">
                <a:effectLst/>
              </a:rPr>
              <a:t>Segundo, as ações concretas - passos práticos e mensuráveis para alcançar seus objetivos. Isso pode incluir cursos, mentorias, projetos específicos, leituras, participação em grupos de discussão. O importante é que sejam ações que você pode controlar e executar.</a:t>
            </a:r>
            <a:endParaRPr lang="pt-BR" dirty="0"/>
          </a:p>
          <a:p>
            <a:r>
              <a:rPr lang="pt-BR" dirty="0">
                <a:effectLst/>
              </a:rPr>
              <a:t>Terceiro, os indicadores de progresso - métricas para acompanhar sua evolução ao longo do tempo. Isso pode incluir feedback 360, autoavaliações regulares, resultados de projetos específicos ou mudanças observáveis no comportamento da equipe.</a:t>
            </a:r>
            <a:endParaRPr lang="pt-BR" dirty="0"/>
          </a:p>
          <a:p>
            <a:r>
              <a:rPr lang="pt-BR" dirty="0">
                <a:effectLst/>
              </a:rPr>
              <a:t>Vejam o horizonte de desenvolvimento que sugerimos: curto prazo de 3 meses para mudanças comportamentais imediatas, médio prazo de 6 meses para desenvolvimento de habilidades mais complexas, e longo prazo de 1 ano ou mais para transformações mais profundas na sua liderança."</a:t>
            </a:r>
            <a:endParaRPr lang="pt-BR" dirty="0"/>
          </a:p>
          <a:p>
            <a:r>
              <a:rPr lang="pt-BR" b="1" dirty="0">
                <a:effectLst/>
              </a:rPr>
              <a:t>Transição para o próximo slide</a:t>
            </a:r>
          </a:p>
          <a:p>
            <a:r>
              <a:rPr lang="pt-BR" dirty="0">
                <a:effectLst/>
              </a:rPr>
              <a:t>"Para apoiar esse desenvolvimento, você precisa de ferramentas práticas..."</a:t>
            </a:r>
            <a:endParaRPr lang="pt-BR" dirty="0"/>
          </a:p>
          <a:p>
            <a:endParaRPr lang="pt-BR" dirty="0"/>
          </a:p>
        </p:txBody>
      </p:sp>
      <p:sp>
        <p:nvSpPr>
          <p:cNvPr id="4" name="Espaço Reservado para Número de Slide 3">
            <a:extLst>
              <a:ext uri="{FF2B5EF4-FFF2-40B4-BE49-F238E27FC236}">
                <a16:creationId xmlns:a16="http://schemas.microsoft.com/office/drawing/2014/main" id="{41102071-662C-5BC9-E31D-C50419816F34}"/>
              </a:ext>
            </a:extLst>
          </p:cNvPr>
          <p:cNvSpPr>
            <a:spLocks noGrp="1"/>
          </p:cNvSpPr>
          <p:nvPr>
            <p:ph type="sldNum" sz="quarter" idx="5"/>
          </p:nvPr>
        </p:nvSpPr>
        <p:spPr/>
        <p:txBody>
          <a:bodyPr/>
          <a:lstStyle/>
          <a:p>
            <a:fld id="{C3FDC577-62FA-4F60-AD5B-292267E62441}" type="slidenum">
              <a:rPr lang="pt-BR" smtClean="0"/>
              <a:t>181</a:t>
            </a:fld>
            <a:endParaRPr lang="pt-BR"/>
          </a:p>
        </p:txBody>
      </p:sp>
    </p:spTree>
    <p:extLst>
      <p:ext uri="{BB962C8B-B14F-4D97-AF65-F5344CB8AC3E}">
        <p14:creationId xmlns:p14="http://schemas.microsoft.com/office/powerpoint/2010/main" val="3387747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5B5B3E69-9F1F-D4FF-3F46-36AB88FD8B37}"/>
            </a:ext>
          </a:extLst>
        </p:cNvPr>
        <p:cNvGrpSpPr/>
        <p:nvPr/>
      </p:nvGrpSpPr>
      <p:grpSpPr>
        <a:xfrm>
          <a:off x="0" y="0"/>
          <a:ext cx="0" cy="0"/>
          <a:chOff x="0" y="0"/>
          <a:chExt cx="0" cy="0"/>
        </a:xfrm>
      </p:grpSpPr>
      <p:sp>
        <p:nvSpPr>
          <p:cNvPr id="225" name="Google Shape;225;g1e51dbbb760_0_1:notes">
            <a:extLst>
              <a:ext uri="{FF2B5EF4-FFF2-40B4-BE49-F238E27FC236}">
                <a16:creationId xmlns:a16="http://schemas.microsoft.com/office/drawing/2014/main" id="{61127A60-795C-F7A6-071F-3B5C0F7D30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e51dbbb760_0_1:notes">
            <a:extLst>
              <a:ext uri="{FF2B5EF4-FFF2-40B4-BE49-F238E27FC236}">
                <a16:creationId xmlns:a16="http://schemas.microsoft.com/office/drawing/2014/main" id="{ED2453AB-27A0-1E7B-76C0-DE05091813D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dirty="0">
                <a:effectLst/>
              </a:rPr>
              <a:t>Mensagem Chave: O VUCA foi fundamental para entender o mundo dos negócios nas últimas décadas, mas tem suas limitações.</a:t>
            </a:r>
            <a:endParaRPr lang="pt-BR" dirty="0"/>
          </a:p>
          <a:p>
            <a:r>
              <a:rPr lang="pt-BR" dirty="0">
                <a:effectLst/>
              </a:rPr>
              <a:t>Conteúdo da Fala: "O acrônimo VUCA nasceu nos anos 1990, criado pelo Exército dos Estados Unidos para descrever o mundo pós-Guerra Fria. Rapidamente foi adotado pelo mundo corporativo e se tornou a linguagem padrão para descrever nosso ambiente de negócios. Vamos destrinchar cada elemento: Volatilidade refere-se à natureza e velocidade das mudanças - mudanças rápidas e imprevisíveis que desafiam nossa capacidade de planejamento. Incerteza representa a falta de previsibilidade, onde não conseguimos antecipar eventos ou prever como eles se desdobrarão. Complexidade descreve múltiplos fatores e variáveis interconectadas, criando confusão e caos com muitas partes móveis. E Ambiguidade significa falta de clareza sobre o significado dos eventos, onde as relações causa-efeito são nebulosas. O VUCA nos serviu bem por três décadas, mas algo mudou fundamentalmente em nossa realidade."</a:t>
            </a:r>
            <a:endParaRPr lang="pt-BR" dirty="0"/>
          </a:p>
          <a:p>
            <a:r>
              <a:rPr lang="pt-BR" dirty="0">
                <a:effectLst/>
              </a:rPr>
              <a:t>Transição: "Embora o VUCA ainda seja relevante, um novo modelo emergiu para capturar melhor a essência do nosso tempo: o BANI."</a:t>
            </a:r>
            <a:endParaRPr lang="pt-B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6211160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98182-9AE4-8E67-F497-1F3D41F986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8EB9746-EBEC-22BB-3499-2C8F2B9BF26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00D6FF8-DB23-94B8-F6FE-C9A0F635D978}"/>
              </a:ext>
            </a:extLst>
          </p:cNvPr>
          <p:cNvSpPr>
            <a:spLocks noGrp="1"/>
          </p:cNvSpPr>
          <p:nvPr>
            <p:ph type="body" idx="1"/>
          </p:nvPr>
        </p:nvSpPr>
        <p:spPr/>
        <p:txBody>
          <a:bodyPr/>
          <a:lstStyle/>
          <a:p>
            <a:r>
              <a:rPr lang="pt-BR" b="1" dirty="0">
                <a:effectLst/>
              </a:rPr>
              <a:t>Mensagem-chave</a:t>
            </a:r>
          </a:p>
          <a:p>
            <a:r>
              <a:rPr lang="pt-BR" dirty="0">
                <a:effectLst/>
              </a:rPr>
              <a:t>As ferramentas e modelos são recursos práticos que apoiam a tomada de decisão e a liderança eficaz no dia a dia.</a:t>
            </a:r>
            <a:endParaRPr lang="pt-BR" dirty="0"/>
          </a:p>
          <a:p>
            <a:r>
              <a:rPr lang="pt-BR" b="1" dirty="0">
                <a:effectLst/>
              </a:rPr>
              <a:t>Roteiro de fala</a:t>
            </a:r>
          </a:p>
          <a:p>
            <a:r>
              <a:rPr lang="pt-BR" dirty="0">
                <a:effectLst/>
              </a:rPr>
              <a:t>"O quinto componente são as ferramentas e modelos que exploramos na quinta aula. Estes são recursos práticos que apoiam sua tomada de decisão e liderança eficaz no dia a dia.</a:t>
            </a:r>
            <a:endParaRPr lang="pt-BR" dirty="0"/>
          </a:p>
          <a:p>
            <a:r>
              <a:rPr lang="pt-BR" dirty="0">
                <a:effectLst/>
              </a:rPr>
              <a:t>Pense nessas ferramentas como o kit de um profissional experiente. Assim como um médico tem instrumentos específicos para diferentes situações, um líder precisa de ferramentas específicas para diferentes desafios de liderança.</a:t>
            </a:r>
            <a:endParaRPr lang="pt-BR" dirty="0"/>
          </a:p>
          <a:p>
            <a:r>
              <a:rPr lang="pt-BR" dirty="0">
                <a:effectLst/>
              </a:rPr>
              <a:t>A primeira é a Matriz da Decisão - uma estrutura para avaliar opções com base em critérios ponderados. Isso é especialmente útil quando você enfrenta escolhas complexas com múltiplas variáveis. Em vez de decidir por intuição ou pressão, você pode estruturar seu pensamento e tomar decisões mais objetivas e defensáveis.</a:t>
            </a:r>
            <a:endParaRPr lang="pt-BR" dirty="0"/>
          </a:p>
          <a:p>
            <a:r>
              <a:rPr lang="pt-BR" dirty="0">
                <a:effectLst/>
              </a:rPr>
              <a:t>O Framework de Inclusão é um modelo para criar ambientes de trabalho diversos e inclusivos. Isso vai além de apenas contratar pessoas diferentes. É sobre criar uma cultura onde todos se sintam pertencentes, valorizados e capazes de contribuir com seu melhor trabalho.</a:t>
            </a:r>
            <a:endParaRPr lang="pt-BR" dirty="0"/>
          </a:p>
          <a:p>
            <a:r>
              <a:rPr lang="pt-BR" dirty="0">
                <a:effectLst/>
              </a:rPr>
              <a:t>O Modelo SWOT Dinâmico é uma versão adaptativa da análise SWOT tradicional. Em vez de fazer uma análise uma vez por ano, este modelo permite acompanhar mudanças em tempo real no ambiente interno e externo. É especialmente útil em ambientes de mudança rápida.</a:t>
            </a:r>
            <a:endParaRPr lang="pt-BR" dirty="0"/>
          </a:p>
          <a:p>
            <a:r>
              <a:rPr lang="pt-BR" dirty="0">
                <a:effectLst/>
              </a:rPr>
              <a:t>Por fim, o Framework de Feedback Estruturado - uma metodologia para oferecer e receber feedback construtivo. Feedback é uma das ferramentas mais poderosas de um líder, mas também uma das mais mal utilizadas. Este framework garante que seu feedback seja específico, orientado ao desenvolvimento e bem recebido.</a:t>
            </a:r>
            <a:endParaRPr lang="pt-BR" dirty="0"/>
          </a:p>
          <a:p>
            <a:r>
              <a:rPr lang="pt-BR" dirty="0">
                <a:effectLst/>
              </a:rPr>
              <a:t>Lembrem-se: ferramentas são apenas isso - ferramentas. Elas são úteis quando aplicadas no contexto certo, da maneira certa, no momento certo."</a:t>
            </a:r>
            <a:endParaRPr lang="pt-BR" dirty="0"/>
          </a:p>
          <a:p>
            <a:r>
              <a:rPr lang="pt-BR" b="1" dirty="0">
                <a:effectLst/>
              </a:rPr>
              <a:t>Transição para o próximo slide</a:t>
            </a:r>
          </a:p>
          <a:p>
            <a:r>
              <a:rPr lang="pt-BR" dirty="0">
                <a:effectLst/>
              </a:rPr>
              <a:t>"E quando você assume uma nova posição de liderança, há uma ferramenta específica que pode fazer toda a diferença..."</a:t>
            </a:r>
            <a:endParaRPr lang="pt-BR" dirty="0"/>
          </a:p>
          <a:p>
            <a:endParaRPr lang="pt-BR" dirty="0"/>
          </a:p>
        </p:txBody>
      </p:sp>
      <p:sp>
        <p:nvSpPr>
          <p:cNvPr id="4" name="Espaço Reservado para Número de Slide 3">
            <a:extLst>
              <a:ext uri="{FF2B5EF4-FFF2-40B4-BE49-F238E27FC236}">
                <a16:creationId xmlns:a16="http://schemas.microsoft.com/office/drawing/2014/main" id="{19B39C47-6AF4-9E5D-1A98-7FA2CE17FE68}"/>
              </a:ext>
            </a:extLst>
          </p:cNvPr>
          <p:cNvSpPr>
            <a:spLocks noGrp="1"/>
          </p:cNvSpPr>
          <p:nvPr>
            <p:ph type="sldNum" sz="quarter" idx="5"/>
          </p:nvPr>
        </p:nvSpPr>
        <p:spPr/>
        <p:txBody>
          <a:bodyPr/>
          <a:lstStyle/>
          <a:p>
            <a:fld id="{C3FDC577-62FA-4F60-AD5B-292267E62441}" type="slidenum">
              <a:rPr lang="pt-BR" smtClean="0"/>
              <a:t>182</a:t>
            </a:fld>
            <a:endParaRPr lang="pt-BR"/>
          </a:p>
        </p:txBody>
      </p:sp>
    </p:spTree>
    <p:extLst>
      <p:ext uri="{BB962C8B-B14F-4D97-AF65-F5344CB8AC3E}">
        <p14:creationId xmlns:p14="http://schemas.microsoft.com/office/powerpoint/2010/main" val="307936923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D29B4-0C90-E72F-53DD-B84F91D2CF1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C98D657-99E9-E4AE-C61C-5B697AA21D7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FC300BE-12C2-994B-0C12-D1835DBEC4A4}"/>
              </a:ext>
            </a:extLst>
          </p:cNvPr>
          <p:cNvSpPr>
            <a:spLocks noGrp="1"/>
          </p:cNvSpPr>
          <p:nvPr>
            <p:ph type="body" idx="1"/>
          </p:nvPr>
        </p:nvSpPr>
        <p:spPr/>
        <p:txBody>
          <a:bodyPr/>
          <a:lstStyle/>
          <a:p>
            <a:r>
              <a:rPr lang="pt-BR" b="1" dirty="0">
                <a:effectLst/>
              </a:rPr>
              <a:t>Mensagem-chave</a:t>
            </a:r>
          </a:p>
          <a:p>
            <a:r>
              <a:rPr lang="pt-BR" dirty="0">
                <a:effectLst/>
              </a:rPr>
              <a:t>O Plano dos 90 Dias estrutura a transição para uma nova posição de liderança em fases estratégicas.</a:t>
            </a:r>
            <a:endParaRPr lang="pt-BR" dirty="0"/>
          </a:p>
          <a:p>
            <a:r>
              <a:rPr lang="pt-BR" b="1" dirty="0">
                <a:effectLst/>
              </a:rPr>
              <a:t>Roteiro de fala</a:t>
            </a:r>
          </a:p>
          <a:p>
            <a:r>
              <a:rPr lang="pt-BR" dirty="0">
                <a:effectLst/>
              </a:rPr>
              <a:t>"O sexto componente é o Plano dos 90 Dias, que desenvolvemos na sexta aula. Este é seu roteiro para o sucesso inicial em uma nova posição de liderança.</a:t>
            </a:r>
            <a:endParaRPr lang="pt-BR" dirty="0"/>
          </a:p>
          <a:p>
            <a:r>
              <a:rPr lang="pt-BR" dirty="0">
                <a:effectLst/>
              </a:rPr>
              <a:t>Os primeiros 90 dias em qualquer nova posição de liderança são cruciais. É quando você estabelece sua credibilidade, constrói relacionamentos e define o tom para tudo que vem depois. Ter um plano estruturado pode fazer a diferença entre um início bem-sucedido e meses de luta para se estabelecer.</a:t>
            </a:r>
            <a:endParaRPr lang="pt-BR" dirty="0"/>
          </a:p>
          <a:p>
            <a:r>
              <a:rPr lang="pt-BR" dirty="0">
                <a:effectLst/>
              </a:rPr>
              <a:t>O plano é dividido em três fases estratégicas. Os primeiros 30 dias são dedicados ao aprendizado - período de observação, escuta ativa e compreensão do contexto organizacional e da equipe. Nesta fase, você está coletando informações, fazendo perguntas, entendendo a cultura e identificando os principais stakeholders.</a:t>
            </a:r>
            <a:endParaRPr lang="pt-BR" dirty="0"/>
          </a:p>
          <a:p>
            <a:r>
              <a:rPr lang="pt-BR" dirty="0">
                <a:effectLst/>
              </a:rPr>
              <a:t>Os dias 31 a 60 são focados na conexão - construção de relacionamentos, alinhamento de expectativas e identificação de </a:t>
            </a:r>
            <a:r>
              <a:rPr lang="pt-BR" dirty="0" err="1">
                <a:effectLst/>
              </a:rPr>
              <a:t>quick</a:t>
            </a:r>
            <a:r>
              <a:rPr lang="pt-BR" dirty="0">
                <a:effectLst/>
              </a:rPr>
              <a:t> </a:t>
            </a:r>
            <a:r>
              <a:rPr lang="pt-BR" dirty="0" err="1">
                <a:effectLst/>
              </a:rPr>
              <a:t>wins</a:t>
            </a:r>
            <a:r>
              <a:rPr lang="pt-BR" dirty="0">
                <a:effectLst/>
              </a:rPr>
              <a:t>. Aqui você começa a se posicionar mais ativamente, estabelece sua visão inicial e identifica algumas vitórias rápidas que podem gerar credibilidade.</a:t>
            </a:r>
            <a:endParaRPr lang="pt-BR" dirty="0"/>
          </a:p>
          <a:p>
            <a:r>
              <a:rPr lang="pt-BR" dirty="0">
                <a:effectLst/>
              </a:rPr>
              <a:t>Os dias 61 a 90 são dedicados à ação - implementação de iniciativas estratégicas, entrega de resultados iniciais e planejamento de longo prazo. Nesta fase, você já tem informações suficientes e relacionamentos estabelecidos para começar a implementar mudanças mais significativas.</a:t>
            </a:r>
            <a:endParaRPr lang="pt-BR" dirty="0"/>
          </a:p>
          <a:p>
            <a:r>
              <a:rPr lang="pt-BR" dirty="0">
                <a:effectLst/>
              </a:rPr>
              <a:t>Este plano estruturado transforma a transição para uma nova posição de liderança em uma oportunidade de ouro para estabelecer credibilidade e impacto desde o início."</a:t>
            </a:r>
            <a:endParaRPr lang="pt-BR" dirty="0"/>
          </a:p>
          <a:p>
            <a:r>
              <a:rPr lang="pt-BR" b="1" dirty="0">
                <a:effectLst/>
              </a:rPr>
              <a:t>Transição para o próximo slide</a:t>
            </a:r>
          </a:p>
          <a:p>
            <a:r>
              <a:rPr lang="pt-BR" dirty="0">
                <a:effectLst/>
              </a:rPr>
              <a:t>"Agora que conhecemos todos os componentes, vamos falar sobre como organizar tudo isso..."</a:t>
            </a:r>
            <a:endParaRPr lang="pt-BR" dirty="0"/>
          </a:p>
          <a:p>
            <a:endParaRPr lang="pt-BR" dirty="0"/>
          </a:p>
        </p:txBody>
      </p:sp>
      <p:sp>
        <p:nvSpPr>
          <p:cNvPr id="4" name="Espaço Reservado para Número de Slide 3">
            <a:extLst>
              <a:ext uri="{FF2B5EF4-FFF2-40B4-BE49-F238E27FC236}">
                <a16:creationId xmlns:a16="http://schemas.microsoft.com/office/drawing/2014/main" id="{FAB04A7F-62D4-8AEC-34CC-8DABCBFFD8DD}"/>
              </a:ext>
            </a:extLst>
          </p:cNvPr>
          <p:cNvSpPr>
            <a:spLocks noGrp="1"/>
          </p:cNvSpPr>
          <p:nvPr>
            <p:ph type="sldNum" sz="quarter" idx="5"/>
          </p:nvPr>
        </p:nvSpPr>
        <p:spPr/>
        <p:txBody>
          <a:bodyPr/>
          <a:lstStyle/>
          <a:p>
            <a:fld id="{C3FDC577-62FA-4F60-AD5B-292267E62441}" type="slidenum">
              <a:rPr lang="pt-BR" smtClean="0"/>
              <a:t>183</a:t>
            </a:fld>
            <a:endParaRPr lang="pt-BR"/>
          </a:p>
        </p:txBody>
      </p:sp>
    </p:spTree>
    <p:extLst>
      <p:ext uri="{BB962C8B-B14F-4D97-AF65-F5344CB8AC3E}">
        <p14:creationId xmlns:p14="http://schemas.microsoft.com/office/powerpoint/2010/main" val="230050046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59A51-DF51-E218-BF4D-371D71C2C0B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FAFFCAA-4240-8EC9-CC99-550A1D33049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505CF2F-82B6-1D5F-6CC2-E253E4C90589}"/>
              </a:ext>
            </a:extLst>
          </p:cNvPr>
          <p:cNvSpPr>
            <a:spLocks noGrp="1"/>
          </p:cNvSpPr>
          <p:nvPr>
            <p:ph type="body" idx="1"/>
          </p:nvPr>
        </p:nvSpPr>
        <p:spPr/>
        <p:txBody>
          <a:bodyPr/>
          <a:lstStyle/>
          <a:p>
            <a:r>
              <a:rPr lang="pt-BR" b="1" dirty="0">
                <a:effectLst/>
              </a:rPr>
              <a:t>Mensagem-chave</a:t>
            </a:r>
          </a:p>
          <a:p>
            <a:r>
              <a:rPr lang="pt-BR" dirty="0">
                <a:effectLst/>
              </a:rPr>
              <a:t>A organização do kit deve se adaptar ao seu estilo de trabalho, mantendo-se acessível e atualizado.</a:t>
            </a:r>
            <a:endParaRPr lang="pt-BR" dirty="0"/>
          </a:p>
          <a:p>
            <a:r>
              <a:rPr lang="pt-BR" b="1" dirty="0">
                <a:effectLst/>
              </a:rPr>
              <a:t>Roteiro de fala</a:t>
            </a:r>
          </a:p>
          <a:p>
            <a:r>
              <a:rPr lang="pt-BR" dirty="0">
                <a:effectLst/>
              </a:rPr>
              <a:t>"Agora que conhecemos todos os componentes do kit, uma pergunta natural surge: como organizar tudo isso de forma prática e acessível?</a:t>
            </a:r>
            <a:endParaRPr lang="pt-BR" dirty="0"/>
          </a:p>
          <a:p>
            <a:r>
              <a:rPr lang="pt-BR" dirty="0">
                <a:effectLst/>
              </a:rPr>
              <a:t>A resposta é: escolha o formato que melhor se adapta ao seu estilo de trabalho e necessidades. Não existe uma forma certa ou errada - existe a forma que funciona para você.</a:t>
            </a:r>
            <a:endParaRPr lang="pt-BR" dirty="0"/>
          </a:p>
          <a:p>
            <a:r>
              <a:rPr lang="pt-BR" dirty="0">
                <a:effectLst/>
              </a:rPr>
              <a:t>A opção digital é popular entre líderes que trabalham muito no computador. Você pode usar documentos, planilhas e mapas mentais organizados em pastas na nuvem como Google Drive, OneDrive ou </a:t>
            </a:r>
            <a:r>
              <a:rPr lang="pt-BR" dirty="0" err="1">
                <a:effectLst/>
              </a:rPr>
              <a:t>Notion</a:t>
            </a:r>
            <a:r>
              <a:rPr lang="pt-BR" dirty="0">
                <a:effectLst/>
              </a:rPr>
              <a:t>. A vantagem é a facilidade de busca, backup automático e acesso de qualquer lugar.</a:t>
            </a:r>
            <a:endParaRPr lang="pt-BR" dirty="0"/>
          </a:p>
          <a:p>
            <a:r>
              <a:rPr lang="pt-BR" dirty="0">
                <a:effectLst/>
              </a:rPr>
              <a:t>A opção física ainda tem seus adeptos, especialmente entre líderes que gostam de escrever à mão e preferem ter algo tangível. Um caderno, fichário ou pasta com divisórias para cada componente pode funcionar muito bem. Muitas pessoas acham que escrever à mão ajuda na memorização e reflexão.</a:t>
            </a:r>
            <a:endParaRPr lang="pt-BR" dirty="0"/>
          </a:p>
          <a:p>
            <a:r>
              <a:rPr lang="pt-BR" dirty="0">
                <a:effectLst/>
              </a:rPr>
              <a:t>A opção por aplicativo combina o melhor dos dois mundos. Apps como </a:t>
            </a:r>
            <a:r>
              <a:rPr lang="pt-BR" dirty="0" err="1">
                <a:effectLst/>
              </a:rPr>
              <a:t>Evernote</a:t>
            </a:r>
            <a:r>
              <a:rPr lang="pt-BR" dirty="0">
                <a:effectLst/>
              </a:rPr>
              <a:t>, </a:t>
            </a:r>
            <a:r>
              <a:rPr lang="pt-BR" dirty="0" err="1">
                <a:effectLst/>
              </a:rPr>
              <a:t>Trello</a:t>
            </a:r>
            <a:r>
              <a:rPr lang="pt-BR" dirty="0">
                <a:effectLst/>
              </a:rPr>
              <a:t> ou </a:t>
            </a:r>
            <a:r>
              <a:rPr lang="pt-BR" dirty="0" err="1">
                <a:effectLst/>
              </a:rPr>
              <a:t>Asana</a:t>
            </a:r>
            <a:r>
              <a:rPr lang="pt-BR" dirty="0">
                <a:effectLst/>
              </a:rPr>
              <a:t> permitem organizar seu kit de forma estruturada, mas com a flexibilidade de acessar de qualquer dispositivo.</a:t>
            </a:r>
            <a:endParaRPr lang="pt-BR" dirty="0"/>
          </a:p>
          <a:p>
            <a:r>
              <a:rPr lang="pt-BR" dirty="0">
                <a:effectLst/>
              </a:rPr>
              <a:t>Independente do formato escolhido, algumas dicas são universais: estabeleça uma rotina de revisão mensal para manter seu kit atualizado, use etiquetas ou </a:t>
            </a:r>
            <a:r>
              <a:rPr lang="pt-BR" dirty="0" err="1">
                <a:effectLst/>
              </a:rPr>
              <a:t>tags</a:t>
            </a:r>
            <a:r>
              <a:rPr lang="pt-BR" dirty="0">
                <a:effectLst/>
              </a:rPr>
              <a:t> para facilitar a busca de informações específicas, e crie links entre componentes relacionados para ver conexões e padrões."</a:t>
            </a:r>
            <a:endParaRPr lang="pt-BR" dirty="0"/>
          </a:p>
          <a:p>
            <a:r>
              <a:rPr lang="pt-BR" b="1" dirty="0">
                <a:effectLst/>
              </a:rPr>
              <a:t>Transição para o próximo slide</a:t>
            </a:r>
          </a:p>
          <a:p>
            <a:r>
              <a:rPr lang="pt-BR" dirty="0">
                <a:effectLst/>
              </a:rPr>
              <a:t>"Mas lembrem-se: seu kit não é um documento estático..."</a:t>
            </a:r>
            <a:endParaRPr lang="pt-BR" dirty="0"/>
          </a:p>
          <a:p>
            <a:endParaRPr lang="pt-BR" dirty="0"/>
          </a:p>
        </p:txBody>
      </p:sp>
      <p:sp>
        <p:nvSpPr>
          <p:cNvPr id="4" name="Espaço Reservado para Número de Slide 3">
            <a:extLst>
              <a:ext uri="{FF2B5EF4-FFF2-40B4-BE49-F238E27FC236}">
                <a16:creationId xmlns:a16="http://schemas.microsoft.com/office/drawing/2014/main" id="{0C787CBE-DE2B-B53E-E3B9-940AAD80C8BF}"/>
              </a:ext>
            </a:extLst>
          </p:cNvPr>
          <p:cNvSpPr>
            <a:spLocks noGrp="1"/>
          </p:cNvSpPr>
          <p:nvPr>
            <p:ph type="sldNum" sz="quarter" idx="5"/>
          </p:nvPr>
        </p:nvSpPr>
        <p:spPr/>
        <p:txBody>
          <a:bodyPr/>
          <a:lstStyle/>
          <a:p>
            <a:fld id="{C3FDC577-62FA-4F60-AD5B-292267E62441}" type="slidenum">
              <a:rPr lang="pt-BR" smtClean="0"/>
              <a:t>184</a:t>
            </a:fld>
            <a:endParaRPr lang="pt-BR"/>
          </a:p>
        </p:txBody>
      </p:sp>
    </p:spTree>
    <p:extLst>
      <p:ext uri="{BB962C8B-B14F-4D97-AF65-F5344CB8AC3E}">
        <p14:creationId xmlns:p14="http://schemas.microsoft.com/office/powerpoint/2010/main" val="256667060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31413-4861-8D84-4148-2C6115CF5F3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1877147-FC38-33FE-E889-AFF04A1CEF8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53130AF-9858-CD48-7EC2-393766B3FED7}"/>
              </a:ext>
            </a:extLst>
          </p:cNvPr>
          <p:cNvSpPr>
            <a:spLocks noGrp="1"/>
          </p:cNvSpPr>
          <p:nvPr>
            <p:ph type="body" idx="1"/>
          </p:nvPr>
        </p:nvSpPr>
        <p:spPr/>
        <p:txBody>
          <a:bodyPr/>
          <a:lstStyle/>
          <a:p>
            <a:r>
              <a:rPr lang="pt-BR" b="1" dirty="0">
                <a:effectLst/>
              </a:rPr>
              <a:t>Mensagem-chave</a:t>
            </a:r>
          </a:p>
          <a:p>
            <a:r>
              <a:rPr lang="pt-BR" dirty="0">
                <a:effectLst/>
              </a:rPr>
              <a:t>O kit deve evoluir continuamente, adaptando-se ao crescimento do líder e às mudanças do contexto.</a:t>
            </a:r>
            <a:endParaRPr lang="pt-BR" dirty="0"/>
          </a:p>
          <a:p>
            <a:r>
              <a:rPr lang="pt-BR" b="1" dirty="0">
                <a:effectLst/>
              </a:rPr>
              <a:t>Roteiro de fala</a:t>
            </a:r>
          </a:p>
          <a:p>
            <a:r>
              <a:rPr lang="pt-BR" dirty="0">
                <a:effectLst/>
              </a:rPr>
              <a:t>"Este é um ponto crucial que quero enfatizar: seu Kit de Liderança não é um documento estático. É uma ferramenta viva que evolui junto com você e sua jornada de liderança.</a:t>
            </a:r>
            <a:endParaRPr lang="pt-BR" dirty="0"/>
          </a:p>
          <a:p>
            <a:r>
              <a:rPr lang="pt-BR" dirty="0">
                <a:effectLst/>
              </a:rPr>
              <a:t>Muitas vezes, vemos pessoas criarem planos de desenvolvimento lindos, organizarem suas ferramentas perfeitamente, e depois deixarem tudo guardado na gaveta. Isso é um desperdício enorme do investimento feito no seu desenvolvimento.</a:t>
            </a:r>
            <a:endParaRPr lang="pt-BR" dirty="0"/>
          </a:p>
          <a:p>
            <a:r>
              <a:rPr lang="pt-BR" dirty="0">
                <a:effectLst/>
              </a:rPr>
              <a:t>O primeiro passo para manter seu kit vivo é revisitá-lo regularmente. Estabeleça momentos periódicos - sugiro mensalmente - para revisar e refletir sobre seu kit. Pergunte-se: o que aprendi desde a última revisão? Que novas situações enfrentei? Que ferramentas usei e como funcionaram? Que ajustes preciso fazer?</a:t>
            </a:r>
            <a:endParaRPr lang="pt-BR" dirty="0"/>
          </a:p>
          <a:p>
            <a:r>
              <a:rPr lang="pt-BR" dirty="0">
                <a:effectLst/>
              </a:rPr>
              <a:t>O segundo passo é adaptar às mudanças. À medida que você evolui como líder e os cenários mudam, ajuste seu kit para refletir novas realidades e desafios. Talvez você tenha desenvolvido uma competência que antes era uma área de desenvolvimento. Talvez tenha assumido novas responsabilidades que exigem ferramentas diferentes.</a:t>
            </a:r>
            <a:endParaRPr lang="pt-BR" dirty="0"/>
          </a:p>
          <a:p>
            <a:r>
              <a:rPr lang="pt-BR" dirty="0">
                <a:effectLst/>
              </a:rPr>
              <a:t>O terceiro passo é incorporar feedback. Integre feedbacks recebidos e lições aprendidas na prática, refinando continuamente suas ferramentas e abordagens. Se uma ferramenta não funcionou em uma situação específica, analise por quê e como pode ser adaptada.</a:t>
            </a:r>
            <a:endParaRPr lang="pt-BR" dirty="0"/>
          </a:p>
          <a:p>
            <a:r>
              <a:rPr lang="pt-BR" dirty="0">
                <a:effectLst/>
              </a:rPr>
              <a:t>Como disse John C. Maxwell: 'O verdadeiro crescimento na liderança acontece quando transformamos experiências em aprendizados e aprendizados em práticas.' Seu kit é o veículo para essa transformação contínua."</a:t>
            </a:r>
            <a:endParaRPr lang="pt-BR" dirty="0"/>
          </a:p>
          <a:p>
            <a:r>
              <a:rPr lang="pt-BR" b="1" dirty="0">
                <a:effectLst/>
              </a:rPr>
              <a:t>Transição para o próximo slide</a:t>
            </a:r>
          </a:p>
          <a:p>
            <a:r>
              <a:rPr lang="pt-BR" dirty="0">
                <a:effectLst/>
              </a:rPr>
              <a:t>"Isso nos leva à nossa conclusão sobre o verdadeiro valor do seu Kit de Liderança..."</a:t>
            </a:r>
            <a:endParaRPr lang="pt-BR" dirty="0"/>
          </a:p>
          <a:p>
            <a:endParaRPr lang="pt-BR" dirty="0"/>
          </a:p>
        </p:txBody>
      </p:sp>
      <p:sp>
        <p:nvSpPr>
          <p:cNvPr id="4" name="Espaço Reservado para Número de Slide 3">
            <a:extLst>
              <a:ext uri="{FF2B5EF4-FFF2-40B4-BE49-F238E27FC236}">
                <a16:creationId xmlns:a16="http://schemas.microsoft.com/office/drawing/2014/main" id="{98F6EA2A-BB33-C9FE-2A9B-CD72CB9E5D10}"/>
              </a:ext>
            </a:extLst>
          </p:cNvPr>
          <p:cNvSpPr>
            <a:spLocks noGrp="1"/>
          </p:cNvSpPr>
          <p:nvPr>
            <p:ph type="sldNum" sz="quarter" idx="5"/>
          </p:nvPr>
        </p:nvSpPr>
        <p:spPr/>
        <p:txBody>
          <a:bodyPr/>
          <a:lstStyle/>
          <a:p>
            <a:fld id="{C3FDC577-62FA-4F60-AD5B-292267E62441}" type="slidenum">
              <a:rPr lang="pt-BR" smtClean="0"/>
              <a:t>185</a:t>
            </a:fld>
            <a:endParaRPr lang="pt-BR"/>
          </a:p>
        </p:txBody>
      </p:sp>
    </p:spTree>
    <p:extLst>
      <p:ext uri="{BB962C8B-B14F-4D97-AF65-F5344CB8AC3E}">
        <p14:creationId xmlns:p14="http://schemas.microsoft.com/office/powerpoint/2010/main" val="193040691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3E711-6D36-D521-B43F-98555B33E80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202C71A-7983-DB6A-737A-49B9064A6C4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B6F5788-2600-4985-68BC-FB700AE2C2D6}"/>
              </a:ext>
            </a:extLst>
          </p:cNvPr>
          <p:cNvSpPr>
            <a:spLocks noGrp="1"/>
          </p:cNvSpPr>
          <p:nvPr>
            <p:ph type="body" idx="1"/>
          </p:nvPr>
        </p:nvSpPr>
        <p:spPr/>
        <p:txBody>
          <a:bodyPr/>
          <a:lstStyle/>
          <a:p>
            <a:r>
              <a:rPr lang="pt-BR" b="1" dirty="0">
                <a:effectLst/>
              </a:rPr>
              <a:t>Mensagem-chave</a:t>
            </a:r>
          </a:p>
          <a:p>
            <a:r>
              <a:rPr lang="pt-BR" dirty="0">
                <a:effectLst/>
              </a:rPr>
              <a:t>O Kit de Liderança materializa o aprendizado em um recurso poderoso para decisões e ações de liderança.</a:t>
            </a:r>
            <a:endParaRPr lang="pt-BR" dirty="0"/>
          </a:p>
          <a:p>
            <a:r>
              <a:rPr lang="pt-BR" b="1" dirty="0">
                <a:effectLst/>
              </a:rPr>
              <a:t>Roteiro de fala</a:t>
            </a:r>
          </a:p>
          <a:p>
            <a:r>
              <a:rPr lang="pt-BR" dirty="0">
                <a:effectLst/>
              </a:rPr>
              <a:t>"Chegamos ao final da nossa jornada de hoje, mas na verdade, este é apenas o começo da aplicação prática de tudo que construímos juntos.</a:t>
            </a:r>
            <a:endParaRPr lang="pt-BR" dirty="0"/>
          </a:p>
          <a:p>
            <a:r>
              <a:rPr lang="pt-BR" dirty="0">
                <a:effectLst/>
              </a:rPr>
              <a:t>O Kit de Liderança é a materialização do seu aprendizado. Não é apenas uma coleção de documentos ou ferramentas - é um recurso poderoso que pode apoiar suas decisões e ações como líder em situações reais.</a:t>
            </a:r>
            <a:endParaRPr lang="pt-BR" dirty="0"/>
          </a:p>
          <a:p>
            <a:r>
              <a:rPr lang="pt-BR" dirty="0">
                <a:effectLst/>
              </a:rPr>
              <a:t>Vejam os benefícios práticos que seu kit oferece. Primeiro, orientação em momentos desafiadores. Quando você enfrentar situações complexas ou inéditas, seu kit oferece direcionamento baseado em seu autoconhecimento e nas melhores práticas que aprendeu.</a:t>
            </a:r>
            <a:endParaRPr lang="pt-BR" dirty="0"/>
          </a:p>
          <a:p>
            <a:r>
              <a:rPr lang="pt-BR" dirty="0">
                <a:effectLst/>
              </a:rPr>
              <a:t>Segundo, clareza para tomada de decisão. Em vez de decidir por impulso ou pressão, você tem acesso rápido a ferramentas e modelos que estruturam seu pensamento e tornam suas decisões mais objetivas e eficazes.</a:t>
            </a:r>
            <a:endParaRPr lang="pt-BR" dirty="0"/>
          </a:p>
          <a:p>
            <a:r>
              <a:rPr lang="pt-BR" dirty="0">
                <a:effectLst/>
              </a:rPr>
              <a:t>Terceiro, base para desenvolvimento contínuo. Seu kit não é um ponto de chegada, mas uma plataforma para evolução constante de suas habilidades de liderança. Ele documenta de onde você veio e aponta para onde quer chegar.</a:t>
            </a:r>
            <a:endParaRPr lang="pt-BR" dirty="0"/>
          </a:p>
          <a:p>
            <a:r>
              <a:rPr lang="pt-BR" dirty="0">
                <a:effectLst/>
              </a:rPr>
              <a:t>Quarto, impacto positivo na equipe. Com recursos organizados para inspirar, desenvolver e engajar seus liderados, você pode ser um líder mais eficaz e transformador.</a:t>
            </a:r>
            <a:endParaRPr lang="pt-BR" dirty="0"/>
          </a:p>
          <a:p>
            <a:r>
              <a:rPr lang="pt-BR" dirty="0">
                <a:effectLst/>
              </a:rPr>
              <a:t>Quero deixar vocês com esta reflexão: o verdadeiro valor do seu Kit de Liderança está na jornada de autoconhecimento e desenvolvimento que ele representa e na aplicação prática desse conhecimento no dia a dia.</a:t>
            </a:r>
            <a:endParaRPr lang="pt-BR" dirty="0"/>
          </a:p>
          <a:p>
            <a:r>
              <a:rPr lang="pt-BR" dirty="0">
                <a:effectLst/>
              </a:rPr>
              <a:t>Não deixem este kit na gaveta. Usem-no, adaptem-no, façam dele uma parte viva da sua prática de liderança. Lembrem-se: vocês não são apenas líderes - vocês são líderes em constante evolução, e seu kit é o companheiro dessa jornada.</a:t>
            </a:r>
            <a:endParaRPr lang="pt-BR" dirty="0"/>
          </a:p>
          <a:p>
            <a:r>
              <a:rPr lang="pt-BR" dirty="0">
                <a:effectLst/>
              </a:rPr>
              <a:t>Obrigado pela atenção e sucesso na aplicação do seu Kit de Liderança!"</a:t>
            </a:r>
            <a:endParaRPr lang="pt-BR" dirty="0"/>
          </a:p>
          <a:p>
            <a:endParaRPr lang="pt-BR" dirty="0"/>
          </a:p>
        </p:txBody>
      </p:sp>
      <p:sp>
        <p:nvSpPr>
          <p:cNvPr id="4" name="Espaço Reservado para Número de Slide 3">
            <a:extLst>
              <a:ext uri="{FF2B5EF4-FFF2-40B4-BE49-F238E27FC236}">
                <a16:creationId xmlns:a16="http://schemas.microsoft.com/office/drawing/2014/main" id="{5734B1CF-D97E-ADE9-3F84-D0DA73FE63CF}"/>
              </a:ext>
            </a:extLst>
          </p:cNvPr>
          <p:cNvSpPr>
            <a:spLocks noGrp="1"/>
          </p:cNvSpPr>
          <p:nvPr>
            <p:ph type="sldNum" sz="quarter" idx="5"/>
          </p:nvPr>
        </p:nvSpPr>
        <p:spPr/>
        <p:txBody>
          <a:bodyPr/>
          <a:lstStyle/>
          <a:p>
            <a:fld id="{C3FDC577-62FA-4F60-AD5B-292267E62441}" type="slidenum">
              <a:rPr lang="pt-BR" smtClean="0"/>
              <a:t>186</a:t>
            </a:fld>
            <a:endParaRPr lang="pt-BR"/>
          </a:p>
        </p:txBody>
      </p:sp>
    </p:spTree>
    <p:extLst>
      <p:ext uri="{BB962C8B-B14F-4D97-AF65-F5344CB8AC3E}">
        <p14:creationId xmlns:p14="http://schemas.microsoft.com/office/powerpoint/2010/main" val="167949589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DEECC721-1E46-3FE9-03D3-CBCCD6C792EE}"/>
            </a:ext>
          </a:extLst>
        </p:cNvPr>
        <p:cNvGrpSpPr/>
        <p:nvPr/>
      </p:nvGrpSpPr>
      <p:grpSpPr>
        <a:xfrm>
          <a:off x="0" y="0"/>
          <a:ext cx="0" cy="0"/>
          <a:chOff x="0" y="0"/>
          <a:chExt cx="0" cy="0"/>
        </a:xfrm>
      </p:grpSpPr>
      <p:sp>
        <p:nvSpPr>
          <p:cNvPr id="219" name="Google Shape;219;g25a636c3702_0_110:notes">
            <a:extLst>
              <a:ext uri="{FF2B5EF4-FFF2-40B4-BE49-F238E27FC236}">
                <a16:creationId xmlns:a16="http://schemas.microsoft.com/office/drawing/2014/main" id="{627044A1-3504-1D30-646E-CD0994ACFA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a636c3702_0_110:notes">
            <a:extLst>
              <a:ext uri="{FF2B5EF4-FFF2-40B4-BE49-F238E27FC236}">
                <a16:creationId xmlns:a16="http://schemas.microsoft.com/office/drawing/2014/main" id="{D10B3915-E7C0-C405-595F-DA8EA6317A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endParaRPr dirty="0"/>
          </a:p>
        </p:txBody>
      </p:sp>
    </p:spTree>
    <p:extLst>
      <p:ext uri="{BB962C8B-B14F-4D97-AF65-F5344CB8AC3E}">
        <p14:creationId xmlns:p14="http://schemas.microsoft.com/office/powerpoint/2010/main" val="53973274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146B9-664C-9E1D-45E7-0EC509762FC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2BA3AE9-9871-0314-AC81-B8CECDAF00B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E916B3E-803F-45E7-EFCD-945699A8862A}"/>
              </a:ext>
            </a:extLst>
          </p:cNvPr>
          <p:cNvSpPr>
            <a:spLocks noGrp="1"/>
          </p:cNvSpPr>
          <p:nvPr>
            <p:ph type="body" idx="1"/>
          </p:nvPr>
        </p:nvSpPr>
        <p:spPr/>
        <p:txBody>
          <a:bodyPr/>
          <a:lstStyle/>
          <a:p>
            <a:r>
              <a:rPr lang="pt-BR" b="1" dirty="0">
                <a:effectLst/>
              </a:rPr>
              <a:t>Mensagem-chave</a:t>
            </a:r>
          </a:p>
          <a:p>
            <a:r>
              <a:rPr lang="pt-BR" dirty="0">
                <a:effectLst/>
              </a:rPr>
              <a:t>Este é o momento de celebrar conquistas, consolidar aprendizados e projetar o futuro com base na reflexão final.</a:t>
            </a:r>
            <a:endParaRPr lang="pt-BR" dirty="0"/>
          </a:p>
          <a:p>
            <a:r>
              <a:rPr lang="pt-BR" b="1" dirty="0">
                <a:effectLst/>
              </a:rPr>
              <a:t>Roteiro de fala</a:t>
            </a:r>
          </a:p>
          <a:p>
            <a:r>
              <a:rPr lang="pt-BR" dirty="0">
                <a:effectLst/>
              </a:rPr>
              <a:t>"Bom dia/Boa tarde! Chegamos a um momento muito especial em nossa jornada de desenvolvimento de liderança. Este não é um fim, mas sim uma celebração de tudo que conquistamos e uma oportunidade única de consolidar nossos aprendizados para projetar um futuro ainda mais impactante.</a:t>
            </a:r>
            <a:endParaRPr lang="pt-BR" dirty="0"/>
          </a:p>
          <a:p>
            <a:r>
              <a:rPr lang="pt-BR" dirty="0">
                <a:effectLst/>
              </a:rPr>
              <a:t>Vejam esta imagem que escolhi para abrir nossa reflexão final. Ela representa perfeitamente onde estamos agora: uma pessoa celebrando uma conquista, com um diploma nas mãos, mas olhando para um caminho que se estende ao horizonte. Há livros representando o conhecimento adquirido, uma lâmpada simbolizando os insights que tivemos, e uma árvore crescendo, que representa nosso desenvolvimento contínuo.</a:t>
            </a:r>
            <a:endParaRPr lang="pt-BR" dirty="0"/>
          </a:p>
          <a:p>
            <a:r>
              <a:rPr lang="pt-BR" dirty="0">
                <a:effectLst/>
              </a:rPr>
              <a:t>Quando falamos em celebração, não estamos apenas comemorando o fim de um curso. Estamos celebrando a coragem que cada um de vocês teve de se comprometer com seu próprio desenvolvimento. Estamos celebrando os momentos de desconforto que vocês enfrentaram - porque é no desconforto que crescemos. Estamos celebrando as conexões que fizeram, os insights que tiveram e as ferramentas que agora fazem parte do seu repertório de liderança.</a:t>
            </a:r>
            <a:endParaRPr lang="pt-BR" dirty="0"/>
          </a:p>
          <a:p>
            <a:r>
              <a:rPr lang="pt-BR" dirty="0">
                <a:effectLst/>
              </a:rPr>
              <a:t>A consolidação é igualmente importante. Ao longo destas semanas, vocês absorveram muito conteúdo, experimentaram novas abordagens, refletiram sobre seus estilos de liderança e desenvolveram ferramentas práticas. Agora é o momento de organizar tudo isso de forma coerente e aplicável.</a:t>
            </a:r>
            <a:endParaRPr lang="pt-BR" dirty="0"/>
          </a:p>
          <a:p>
            <a:r>
              <a:rPr lang="pt-BR" dirty="0">
                <a:effectLst/>
              </a:rPr>
              <a:t>E a projeção para o futuro? Bem, isso é o que torna este momento ainda mais emocionante. Vocês não são mais os mesmos líderes que eram quando começamos. Vocês têm agora uma visão mais clara de quem são, do que os motiva, dos seus pontos fortes e das áreas onde querem continuar crescendo.</a:t>
            </a:r>
            <a:endParaRPr lang="pt-BR" dirty="0"/>
          </a:p>
          <a:p>
            <a:r>
              <a:rPr lang="pt-BR" dirty="0">
                <a:effectLst/>
              </a:rPr>
              <a:t>A reflexão final não é apenas um exercício acadêmico. É uma ferramenta poderosa de transformação. Quando refletimos conscientemente sobre nossas experiências, conseguimos extrair o máximo valor delas e transformar experiências em aprendizados duradouros."</a:t>
            </a:r>
            <a:endParaRPr lang="pt-BR" dirty="0"/>
          </a:p>
          <a:p>
            <a:endParaRPr lang="pt-BR" dirty="0"/>
          </a:p>
        </p:txBody>
      </p:sp>
      <p:sp>
        <p:nvSpPr>
          <p:cNvPr id="4" name="Espaço Reservado para Número de Slide 3">
            <a:extLst>
              <a:ext uri="{FF2B5EF4-FFF2-40B4-BE49-F238E27FC236}">
                <a16:creationId xmlns:a16="http://schemas.microsoft.com/office/drawing/2014/main" id="{65DE54A9-7B5D-3BAA-BD71-E05C217933B3}"/>
              </a:ext>
            </a:extLst>
          </p:cNvPr>
          <p:cNvSpPr>
            <a:spLocks noGrp="1"/>
          </p:cNvSpPr>
          <p:nvPr>
            <p:ph type="sldNum" sz="quarter" idx="5"/>
          </p:nvPr>
        </p:nvSpPr>
        <p:spPr/>
        <p:txBody>
          <a:bodyPr/>
          <a:lstStyle/>
          <a:p>
            <a:fld id="{C3FDC577-62FA-4F60-AD5B-292267E62441}" type="slidenum">
              <a:rPr lang="pt-BR" smtClean="0"/>
              <a:t>188</a:t>
            </a:fld>
            <a:endParaRPr lang="pt-BR"/>
          </a:p>
        </p:txBody>
      </p:sp>
    </p:spTree>
    <p:extLst>
      <p:ext uri="{BB962C8B-B14F-4D97-AF65-F5344CB8AC3E}">
        <p14:creationId xmlns:p14="http://schemas.microsoft.com/office/powerpoint/2010/main" val="4105657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BC661-F5F1-27A5-5432-3D6474EDFA1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46434BD-0B2C-9668-96D0-F355F60849D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77EE7B7-7650-FA6C-649B-510FC73B1143}"/>
              </a:ext>
            </a:extLst>
          </p:cNvPr>
          <p:cNvSpPr>
            <a:spLocks noGrp="1"/>
          </p:cNvSpPr>
          <p:nvPr>
            <p:ph type="body" idx="1"/>
          </p:nvPr>
        </p:nvSpPr>
        <p:spPr/>
        <p:txBody>
          <a:bodyPr/>
          <a:lstStyle/>
          <a:p>
            <a:r>
              <a:rPr lang="pt-BR" b="1" dirty="0">
                <a:effectLst/>
              </a:rPr>
              <a:t>Mensagem-chave</a:t>
            </a:r>
          </a:p>
          <a:p>
            <a:r>
              <a:rPr lang="pt-BR" dirty="0">
                <a:effectLst/>
              </a:rPr>
              <a:t>A reflexão guiada sobre crescimento, desafios superados e insights adquiridos é essencial para consolidar o aprendizado.</a:t>
            </a:r>
            <a:endParaRPr lang="pt-BR" dirty="0"/>
          </a:p>
          <a:p>
            <a:r>
              <a:rPr lang="pt-BR" b="1" dirty="0">
                <a:effectLst/>
              </a:rPr>
              <a:t>Roteiro de fala</a:t>
            </a:r>
          </a:p>
          <a:p>
            <a:r>
              <a:rPr lang="pt-BR" dirty="0">
                <a:effectLst/>
              </a:rPr>
              <a:t>"Agora chegamos a um dos momentos mais importantes de todo o nosso processo: a reflexão profunda sobre a jornada que percorremos. Esta não é apenas uma atividade de encerramento - é uma ferramenta poderosa de consolidação e crescimento.</a:t>
            </a:r>
            <a:endParaRPr lang="pt-BR" dirty="0"/>
          </a:p>
          <a:p>
            <a:r>
              <a:rPr lang="pt-BR" dirty="0">
                <a:effectLst/>
              </a:rPr>
              <a:t>Vejam esta imagem que representa perfeitamente este momento: uma pessoa em posição reflexiva, olhando para um caminho que percorreu, com símbolos de desafios superados, insights adquiridos e crescimento ao longo do percurso. É exatamente isso que queremos fazer agora - olhar para trás não com nostalgia, mas com a intenção de extrair o máximo valor de cada experiência.</a:t>
            </a:r>
            <a:endParaRPr lang="pt-BR" dirty="0"/>
          </a:p>
          <a:p>
            <a:r>
              <a:rPr lang="pt-BR" dirty="0">
                <a:effectLst/>
              </a:rPr>
              <a:t>A reflexão estruturada é diferente de simplesmente 'pensar sobre' o que aconteceu. Ela envolve fazer perguntas específicas que nos ajudam a identificar padrões, reconhecer crescimento e planejar próximos passos. As perguntas que vou compartilhar com vocês foram cuidadosamente escolhidas para guiar essa reflexão de forma produtiva.</a:t>
            </a:r>
            <a:endParaRPr lang="pt-BR" dirty="0"/>
          </a:p>
          <a:p>
            <a:r>
              <a:rPr lang="pt-BR" dirty="0">
                <a:effectLst/>
              </a:rPr>
              <a:t>A primeira pergunta é sobre desafios: 'Qual foi o maior desafio que você superou durante este curso e o que aprendeu com ele?' Esta pergunta é importante porque nos ajuda a reconhecer nossa capacidade de superação e a identificar as estratégias que funcionaram para nós. Muitas vezes, nossos maiores aprendizados vêm dos momentos mais difíceis.</a:t>
            </a:r>
            <a:endParaRPr lang="pt-BR" dirty="0"/>
          </a:p>
          <a:p>
            <a:r>
              <a:rPr lang="pt-BR" dirty="0">
                <a:effectLst/>
              </a:rPr>
              <a:t>Pensem por um momento: talvez o desafio tenha sido sair da zona de conforto para experimentar um novo estilo de liderança. Talvez tenha sido confrontar um medo ou uma crença limitante sobre suas capacidades. Ou talvez tenha sido equilibrar o curso com outras responsabilidades. Qualquer que tenha sido, o importante é reconhecer que vocês superaram e extrair os aprendizados dessa experiência.</a:t>
            </a:r>
            <a:endParaRPr lang="pt-BR" dirty="0"/>
          </a:p>
          <a:p>
            <a:r>
              <a:rPr lang="pt-BR" dirty="0">
                <a:effectLst/>
              </a:rPr>
              <a:t>A segunda pergunta foca nos insights: 'Qual insight ou aprendizado foi mais surpreendente ou transformador para você?' Esta pergunta nos ajuda a identificar os momentos de '</a:t>
            </a:r>
            <a:r>
              <a:rPr lang="pt-BR" dirty="0" err="1">
                <a:effectLst/>
              </a:rPr>
              <a:t>aha</a:t>
            </a:r>
            <a:r>
              <a:rPr lang="pt-BR" dirty="0">
                <a:effectLst/>
              </a:rPr>
              <a:t>!' que realmente mudaram nossa perspectiva. Estes insights são preciosos porque representam mudanças genuínas em nossa forma de pensar e liderar.</a:t>
            </a:r>
            <a:endParaRPr lang="pt-BR" dirty="0"/>
          </a:p>
          <a:p>
            <a:r>
              <a:rPr lang="pt-BR" dirty="0">
                <a:effectLst/>
              </a:rPr>
              <a:t>Talvez vocês tenham descoberto algo sobre seu estilo de liderança que não sabiam antes. Talvez tenham percebido que um medo que carregavam não era tão grande quanto imaginavam. Ou talvez tenham tido uma nova compreensão sobre como motivar e engajar equipes.</a:t>
            </a:r>
            <a:endParaRPr lang="pt-BR" dirty="0"/>
          </a:p>
          <a:p>
            <a:r>
              <a:rPr lang="pt-BR" dirty="0">
                <a:effectLst/>
              </a:rPr>
              <a:t>A terceira pergunta é sobre transformação: 'Como você percebe que sua visão sobre liderança mudou desde o início do curso?' Esta é uma pergunta poderosa porque nos ajuda a medir nosso crescimento de forma concreta. A liderança não é um conceito estático - nossa compreensão dela evolui conforme ganhamos experiência e conhecimento.</a:t>
            </a:r>
            <a:endParaRPr lang="pt-BR" dirty="0"/>
          </a:p>
          <a:p>
            <a:r>
              <a:rPr lang="pt-BR" dirty="0">
                <a:effectLst/>
              </a:rPr>
              <a:t>E a quarta pergunta projeta o futuro: 'Que aspecto do seu desenvolvimento como líder você está mais animado para continuar cultivando?' Esta pergunta nos ajuda a manter o momentum do crescimento e a identificar prioridades para nosso desenvolvimento contínuo.</a:t>
            </a:r>
            <a:endParaRPr lang="pt-BR" dirty="0"/>
          </a:p>
          <a:p>
            <a:r>
              <a:rPr lang="pt-BR" dirty="0">
                <a:effectLst/>
              </a:rPr>
              <a:t>Quero que dediquem alguns minutos agora para refletir silenciosamente sobre essas perguntas. Não se preocupem em ter respostas perfeitas - o valor está no processo de reflexão em si."</a:t>
            </a:r>
            <a:endParaRPr lang="pt-BR" dirty="0"/>
          </a:p>
          <a:p>
            <a:r>
              <a:rPr lang="pt-BR" b="1" dirty="0">
                <a:effectLst/>
              </a:rPr>
              <a:t>Transição para o próximo slide</a:t>
            </a:r>
          </a:p>
          <a:p>
            <a:r>
              <a:rPr lang="pt-BR" dirty="0">
                <a:effectLst/>
              </a:rPr>
              <a:t>"E já que estamos falando sobre continuar cultivando nosso desenvolvimento, vamos conversar sobre os recursos e oportunidades que vocês têm disponíveis para continuar crescendo..."</a:t>
            </a:r>
            <a:endParaRPr lang="pt-BR" dirty="0"/>
          </a:p>
          <a:p>
            <a:endParaRPr lang="pt-BR" dirty="0"/>
          </a:p>
        </p:txBody>
      </p:sp>
      <p:sp>
        <p:nvSpPr>
          <p:cNvPr id="4" name="Espaço Reservado para Número de Slide 3">
            <a:extLst>
              <a:ext uri="{FF2B5EF4-FFF2-40B4-BE49-F238E27FC236}">
                <a16:creationId xmlns:a16="http://schemas.microsoft.com/office/drawing/2014/main" id="{10F2587D-694A-4DBC-2086-E27A0CAB6315}"/>
              </a:ext>
            </a:extLst>
          </p:cNvPr>
          <p:cNvSpPr>
            <a:spLocks noGrp="1"/>
          </p:cNvSpPr>
          <p:nvPr>
            <p:ph type="sldNum" sz="quarter" idx="5"/>
          </p:nvPr>
        </p:nvSpPr>
        <p:spPr/>
        <p:txBody>
          <a:bodyPr/>
          <a:lstStyle/>
          <a:p>
            <a:fld id="{C3FDC577-62FA-4F60-AD5B-292267E62441}" type="slidenum">
              <a:rPr lang="pt-BR" smtClean="0"/>
              <a:t>189</a:t>
            </a:fld>
            <a:endParaRPr lang="pt-BR"/>
          </a:p>
        </p:txBody>
      </p:sp>
    </p:spTree>
    <p:extLst>
      <p:ext uri="{BB962C8B-B14F-4D97-AF65-F5344CB8AC3E}">
        <p14:creationId xmlns:p14="http://schemas.microsoft.com/office/powerpoint/2010/main" val="11344537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35F28-C719-C10A-E9D0-C34F4C7D992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60A0D4D-4FC6-71BA-1521-A8D3F071AF7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BF8959D-CA23-4CDF-F7C6-E7247E1A377D}"/>
              </a:ext>
            </a:extLst>
          </p:cNvPr>
          <p:cNvSpPr>
            <a:spLocks noGrp="1"/>
          </p:cNvSpPr>
          <p:nvPr>
            <p:ph type="body" idx="1"/>
          </p:nvPr>
        </p:nvSpPr>
        <p:spPr/>
        <p:txBody>
          <a:bodyPr/>
          <a:lstStyle/>
          <a:p>
            <a:r>
              <a:rPr lang="pt-BR" b="1" dirty="0">
                <a:effectLst/>
              </a:rPr>
              <a:t>Mensagem-chave</a:t>
            </a:r>
          </a:p>
          <a:p>
            <a:r>
              <a:rPr lang="pt-BR" dirty="0">
                <a:effectLst/>
              </a:rPr>
              <a:t>O desenvolvimento de liderança é uma jornada contínua que requer compromisso com recursos, comunidades e oportunidades de crescimento.</a:t>
            </a:r>
            <a:endParaRPr lang="pt-BR" dirty="0"/>
          </a:p>
          <a:p>
            <a:r>
              <a:rPr lang="pt-BR" b="1" dirty="0">
                <a:effectLst/>
              </a:rPr>
              <a:t>Roteiro de fala</a:t>
            </a:r>
          </a:p>
          <a:p>
            <a:r>
              <a:rPr lang="pt-BR" dirty="0">
                <a:effectLst/>
              </a:rPr>
              <a:t>"Uma das perguntas que mais recebo ao final de programas de desenvolvimento é: 'E agora? Como continuo crescendo?' Esta é uma pergunta fantástica porque demonstra que vocês entenderam que o desenvolvimento de liderança não é um destino, mas uma jornada contínua.</a:t>
            </a:r>
            <a:endParaRPr lang="pt-BR" dirty="0"/>
          </a:p>
          <a:p>
            <a:r>
              <a:rPr lang="pt-BR" dirty="0">
                <a:effectLst/>
              </a:rPr>
              <a:t>Vejam esta imagem inspiradora: um caminho que se estende ao horizonte, com livros representando o conhecimento, um mentor orientando, e uma comunidade de pessoas apoiando umas às outras. Isso representa perfeitamente as oportunidades que vocês têm pela frente.</a:t>
            </a:r>
            <a:endParaRPr lang="pt-BR" dirty="0"/>
          </a:p>
          <a:p>
            <a:r>
              <a:rPr lang="pt-BR" dirty="0">
                <a:effectLst/>
              </a:rPr>
              <a:t>O primeiro recurso que quero destacar são as leituras recomendadas. Mencionei aqui dois livros que considero fundamentais: 'Liderança Nível 5' do Jim Collins e 'O Monge e o Executivo' do James Hunter. Estes livros abordam aspectos diferentes mas complementares da liderança. Collins foca na liderança organizacional e nos níveis de maturidade de um líder, enquanto Hunter explora a liderança servidora e os aspectos mais humanos da liderança.</a:t>
            </a:r>
            <a:endParaRPr lang="pt-BR" dirty="0"/>
          </a:p>
          <a:p>
            <a:r>
              <a:rPr lang="pt-BR" dirty="0">
                <a:effectLst/>
              </a:rPr>
              <a:t>Mas não parem por aí. Criem o hábito de ler regularmente sobre liderança, gestão e desenvolvimento pessoal. Uma sugestão prática: dediquem 20-30 minutos por dia à leitura. Em um ano, vocês terão lido 12-15 livros, o que representa um investimento significativo em seu desenvolvimento.</a:t>
            </a:r>
            <a:endParaRPr lang="pt-BR" dirty="0"/>
          </a:p>
          <a:p>
            <a:r>
              <a:rPr lang="pt-BR" dirty="0">
                <a:effectLst/>
              </a:rPr>
              <a:t>O segundo recurso são as comunidades. A liderança pode ser solitária, mas o desenvolvimento de liderança não precisa ser. Procurem grupos de liderança em suas cidades, participem de fóruns online, associem-se a organizações profissionais da sua área. Estas comunidades oferecem oportunidades de networking, troca de experiências e aprendizado contínuo.</a:t>
            </a:r>
            <a:endParaRPr lang="pt-BR" dirty="0"/>
          </a:p>
          <a:p>
            <a:r>
              <a:rPr lang="pt-BR" dirty="0">
                <a:effectLst/>
              </a:rPr>
              <a:t>Uma dica valiosa: não sejam apenas consumidores nessas comunidades. Contribuam ativamente, compartilhem suas experiências, ofereçam ajuda a outros que estão começando sua jornada. Ensinar é uma das melhores formas de consolidar nosso próprio aprendizado.</a:t>
            </a:r>
            <a:endParaRPr lang="pt-BR" dirty="0"/>
          </a:p>
          <a:p>
            <a:r>
              <a:rPr lang="pt-BR" dirty="0">
                <a:effectLst/>
              </a:rPr>
              <a:t>O terceiro recurso é a mentoria, tanto receber quanto oferecer. Busquem mentores mais experientes que possam orientá-los em desafios específicos. Mas também se ofereçam como mentores para pessoas que estão em estágios anteriores de desenvolvimento. A mentoria reversa também é valiosa - pessoas mais jovens podem oferecer perspectivas frescas sobre tecnologia, tendências e novas formas de trabalhar.</a:t>
            </a:r>
            <a:endParaRPr lang="pt-BR" dirty="0"/>
          </a:p>
          <a:p>
            <a:r>
              <a:rPr lang="pt-BR" dirty="0">
                <a:effectLst/>
              </a:rPr>
              <a:t>E o quarto recurso são os cursos avançados. Considerem especializações em áreas específicas que sejam relevantes para seus objetivos de carreira. Isso pode incluir liderança digital, gestão de mudanças, liderança inclusiva, ou qualquer outra área que complemente seu desenvolvimento.</a:t>
            </a:r>
            <a:endParaRPr lang="pt-BR" dirty="0"/>
          </a:p>
          <a:p>
            <a:r>
              <a:rPr lang="pt-BR" dirty="0">
                <a:effectLst/>
              </a:rPr>
              <a:t>Uma reflexão importante: invistam em seu desenvolvimento com a mesma seriedade que investem em outros aspectos de suas carreiras. Reservem tempo na agenda, destinem recursos financeiros, e tratem isso como uma prioridade, não como algo que farão 'quando tiverem tempo'."</a:t>
            </a:r>
            <a:endParaRPr lang="pt-BR" dirty="0"/>
          </a:p>
          <a:p>
            <a:r>
              <a:rPr lang="pt-BR" b="1" dirty="0">
                <a:effectLst/>
              </a:rPr>
              <a:t>Transição para o próximo slide</a:t>
            </a:r>
          </a:p>
          <a:p>
            <a:r>
              <a:rPr lang="pt-BR" dirty="0">
                <a:effectLst/>
              </a:rPr>
              <a:t>"E isso nos leva à nossa mensagem final, que é sobre o impacto que vocês podem ter no mundo..."</a:t>
            </a:r>
            <a:endParaRPr lang="pt-BR" dirty="0"/>
          </a:p>
          <a:p>
            <a:endParaRPr lang="pt-BR" dirty="0"/>
          </a:p>
        </p:txBody>
      </p:sp>
      <p:sp>
        <p:nvSpPr>
          <p:cNvPr id="4" name="Espaço Reservado para Número de Slide 3">
            <a:extLst>
              <a:ext uri="{FF2B5EF4-FFF2-40B4-BE49-F238E27FC236}">
                <a16:creationId xmlns:a16="http://schemas.microsoft.com/office/drawing/2014/main" id="{3F84532A-B38A-6935-87C6-721BCAB5E238}"/>
              </a:ext>
            </a:extLst>
          </p:cNvPr>
          <p:cNvSpPr>
            <a:spLocks noGrp="1"/>
          </p:cNvSpPr>
          <p:nvPr>
            <p:ph type="sldNum" sz="quarter" idx="5"/>
          </p:nvPr>
        </p:nvSpPr>
        <p:spPr/>
        <p:txBody>
          <a:bodyPr/>
          <a:lstStyle/>
          <a:p>
            <a:fld id="{C3FDC577-62FA-4F60-AD5B-292267E62441}" type="slidenum">
              <a:rPr lang="pt-BR" smtClean="0"/>
              <a:t>190</a:t>
            </a:fld>
            <a:endParaRPr lang="pt-BR"/>
          </a:p>
        </p:txBody>
      </p:sp>
    </p:spTree>
    <p:extLst>
      <p:ext uri="{BB962C8B-B14F-4D97-AF65-F5344CB8AC3E}">
        <p14:creationId xmlns:p14="http://schemas.microsoft.com/office/powerpoint/2010/main" val="103205178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7BDA8-762B-AE1A-CAEF-FEB6221DAD1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12BF0A2-C285-A455-ED3A-5EE4A7C898D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D6C82FB-361F-9DBE-E9AE-5DC0830A6E66}"/>
              </a:ext>
            </a:extLst>
          </p:cNvPr>
          <p:cNvSpPr>
            <a:spLocks noGrp="1"/>
          </p:cNvSpPr>
          <p:nvPr>
            <p:ph type="body" idx="1"/>
          </p:nvPr>
        </p:nvSpPr>
        <p:spPr/>
        <p:txBody>
          <a:bodyPr/>
          <a:lstStyle/>
          <a:p>
            <a:r>
              <a:rPr lang="pt-BR" b="1" dirty="0">
                <a:effectLst/>
              </a:rPr>
              <a:t>Mensagem-chave</a:t>
            </a:r>
          </a:p>
          <a:p>
            <a:r>
              <a:rPr lang="pt-BR" dirty="0">
                <a:effectLst/>
              </a:rPr>
              <a:t>O verdadeiro valor da liderança está em transformar aprendizado em impacto positivo no mundo.</a:t>
            </a:r>
            <a:endParaRPr lang="pt-BR" dirty="0"/>
          </a:p>
          <a:p>
            <a:r>
              <a:rPr lang="pt-BR" b="1" dirty="0">
                <a:effectLst/>
              </a:rPr>
              <a:t>Roteiro de fala</a:t>
            </a:r>
          </a:p>
          <a:p>
            <a:r>
              <a:rPr lang="pt-BR" dirty="0">
                <a:effectLst/>
              </a:rPr>
              <a:t>"Chegamos ao final de nossa jornada formal juntos, mas como disse no início, este é na verdade um novo começo. Quero deixar vocês com uma reflexão final que espero que carreguem consigo em toda sua trajetória de liderança.</a:t>
            </a:r>
            <a:endParaRPr lang="pt-BR" dirty="0"/>
          </a:p>
          <a:p>
            <a:r>
              <a:rPr lang="pt-BR" dirty="0">
                <a:effectLst/>
              </a:rPr>
              <a:t>Vejam esta imagem poderosa: um líder inspirando e elevando pessoas ao seu redor, com o mundo sendo transformado positivamente ao fundo, e um farol iluminando o caminho. Isso representa o potencial que cada um de vocês tem de ser uma força transformadora no mundo.</a:t>
            </a:r>
            <a:endParaRPr lang="pt-BR" dirty="0"/>
          </a:p>
          <a:p>
            <a:r>
              <a:rPr lang="pt-BR" dirty="0">
                <a:effectLst/>
              </a:rPr>
              <a:t>Ao longo destas semanas, vocês adquiriram conhecimentos, desenvolveram ferramentas, e mais importante ainda, cultivaram uma mentalidade de crescimento contínuo. Mas tudo isso só tem valor real quando é aplicado para fazer a diferença na vida das pessoas e nas organizações onde vocês atuam.</a:t>
            </a:r>
            <a:endParaRPr lang="pt-BR" dirty="0"/>
          </a:p>
          <a:p>
            <a:r>
              <a:rPr lang="pt-BR" dirty="0">
                <a:effectLst/>
              </a:rPr>
              <a:t>Lembrem-se: vocês não são apenas líderes - vocês são agentes de transformação. Cada decisão que tomam, cada pessoa que desenvolvem, cada cultura que ajudam a construir, tem um efeito multiplicador que vai muito além do que podem imaginar.</a:t>
            </a:r>
            <a:endParaRPr lang="pt-BR" dirty="0"/>
          </a:p>
          <a:p>
            <a:r>
              <a:rPr lang="pt-BR" dirty="0">
                <a:effectLst/>
              </a:rPr>
              <a:t>A citação que escolhi para encerrar é do Robin Sharma: 'A verdadeira liderança não é sobre ser o melhor. É sobre tornar todos ao seu redor melhores.' Esta frase captura a essência do que esperamos que vocês levem deste curso. A liderança não é um título ou uma posição - é um compromisso com o desenvolvimento de pessoas e organizações.</a:t>
            </a:r>
            <a:endParaRPr lang="pt-BR" dirty="0"/>
          </a:p>
          <a:p>
            <a:r>
              <a:rPr lang="pt-BR" dirty="0">
                <a:effectLst/>
              </a:rPr>
              <a:t>Quero que saibam que vocês têm todo o apoio necessário para continuar crescendo. Mantenham contato conosco, compartilhem suas conquistas e desafios, e lembrem-se de que fazem parte de uma comunidade de líderes comprometidos com a excelência e o impacto positivo.</a:t>
            </a:r>
            <a:endParaRPr lang="pt-BR" dirty="0"/>
          </a:p>
          <a:p>
            <a:r>
              <a:rPr lang="pt-BR" dirty="0">
                <a:effectLst/>
              </a:rPr>
              <a:t>Minha mensagem final para vocês é simples mas poderosa: apliquem o que aprenderam e transformem o mundo ao seu redor! Vocês têm as ferramentas, têm o conhecimento, e mais importante ainda, têm o compromisso. Agora é hora de colocar tudo isso em prática.</a:t>
            </a:r>
            <a:endParaRPr lang="pt-BR" dirty="0"/>
          </a:p>
          <a:p>
            <a:r>
              <a:rPr lang="pt-BR" dirty="0">
                <a:effectLst/>
              </a:rPr>
              <a:t>Obrigado por esta jornada incrível que fizemos juntos. Foi um privilégio acompanhar o crescimento de cada um de vocês. Desejo muito sucesso em suas trajetórias de liderança, e lembrem-se: estamos sempre aqui para apoiá-los.</a:t>
            </a:r>
            <a:endParaRPr lang="pt-BR" dirty="0"/>
          </a:p>
          <a:p>
            <a:r>
              <a:rPr lang="pt-BR" dirty="0">
                <a:effectLst/>
              </a:rPr>
              <a:t>Muito obrigado e até breve!"</a:t>
            </a:r>
            <a:endParaRPr lang="pt-BR" dirty="0"/>
          </a:p>
          <a:p>
            <a:endParaRPr lang="pt-BR" dirty="0"/>
          </a:p>
        </p:txBody>
      </p:sp>
      <p:sp>
        <p:nvSpPr>
          <p:cNvPr id="4" name="Espaço Reservado para Número de Slide 3">
            <a:extLst>
              <a:ext uri="{FF2B5EF4-FFF2-40B4-BE49-F238E27FC236}">
                <a16:creationId xmlns:a16="http://schemas.microsoft.com/office/drawing/2014/main" id="{9A2108B8-93B8-9D73-401D-88F2DB2BF55D}"/>
              </a:ext>
            </a:extLst>
          </p:cNvPr>
          <p:cNvSpPr>
            <a:spLocks noGrp="1"/>
          </p:cNvSpPr>
          <p:nvPr>
            <p:ph type="sldNum" sz="quarter" idx="5"/>
          </p:nvPr>
        </p:nvSpPr>
        <p:spPr/>
        <p:txBody>
          <a:bodyPr/>
          <a:lstStyle/>
          <a:p>
            <a:fld id="{C3FDC577-62FA-4F60-AD5B-292267E62441}" type="slidenum">
              <a:rPr lang="pt-BR" smtClean="0"/>
              <a:t>191</a:t>
            </a:fld>
            <a:endParaRPr lang="pt-BR"/>
          </a:p>
        </p:txBody>
      </p:sp>
    </p:spTree>
    <p:extLst>
      <p:ext uri="{BB962C8B-B14F-4D97-AF65-F5344CB8AC3E}">
        <p14:creationId xmlns:p14="http://schemas.microsoft.com/office/powerpoint/2010/main" val="3428593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F42A5D1C-B755-1B8E-B81B-F1C8A27F053C}"/>
            </a:ext>
          </a:extLst>
        </p:cNvPr>
        <p:cNvGrpSpPr/>
        <p:nvPr/>
      </p:nvGrpSpPr>
      <p:grpSpPr>
        <a:xfrm>
          <a:off x="0" y="0"/>
          <a:ext cx="0" cy="0"/>
          <a:chOff x="0" y="0"/>
          <a:chExt cx="0" cy="0"/>
        </a:xfrm>
      </p:grpSpPr>
      <p:sp>
        <p:nvSpPr>
          <p:cNvPr id="225" name="Google Shape;225;g1e51dbbb760_0_1:notes">
            <a:extLst>
              <a:ext uri="{FF2B5EF4-FFF2-40B4-BE49-F238E27FC236}">
                <a16:creationId xmlns:a16="http://schemas.microsoft.com/office/drawing/2014/main" id="{96B4510B-B7A2-32F1-5C38-B16D4AE894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e51dbbb760_0_1:notes">
            <a:extLst>
              <a:ext uri="{FF2B5EF4-FFF2-40B4-BE49-F238E27FC236}">
                <a16:creationId xmlns:a16="http://schemas.microsoft.com/office/drawing/2014/main" id="{3CAAF6F0-BF5D-F4AA-D1D0-301B89D1BB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dirty="0">
                <a:effectLst/>
              </a:rPr>
              <a:t>Mensagem Chave: O BANI oferece uma perspectiva mais precisa para entender o mundo atual pós-pandemia.</a:t>
            </a:r>
            <a:endParaRPr lang="pt-BR" dirty="0"/>
          </a:p>
          <a:p>
            <a:r>
              <a:rPr lang="pt-BR" dirty="0">
                <a:effectLst/>
              </a:rPr>
              <a:t>Conteúdo da Fala: "O BANI foi proposto por Jamais </a:t>
            </a:r>
            <a:r>
              <a:rPr lang="pt-BR" dirty="0" err="1">
                <a:effectLst/>
              </a:rPr>
              <a:t>Cascio</a:t>
            </a:r>
            <a:r>
              <a:rPr lang="pt-BR" dirty="0">
                <a:effectLst/>
              </a:rPr>
              <a:t> em 2020, justamente quando a pandemia expôs as limitações do modelo VUCA. Vamos explorar cada dimensão: </a:t>
            </a:r>
            <a:r>
              <a:rPr lang="pt-BR" dirty="0" err="1">
                <a:effectLst/>
              </a:rPr>
              <a:t>Brittle</a:t>
            </a:r>
            <a:r>
              <a:rPr lang="pt-BR" dirty="0">
                <a:effectLst/>
              </a:rPr>
              <a:t>, ou Frágil, descreve sistemas que parecem robustos mas podem quebrar repentinamente, sem degradação gradual - apenas colapso súbito. Pense nas cadeias de suprimentos globais que pareciam inquebráveis até que não eram mais. </a:t>
            </a:r>
            <a:r>
              <a:rPr lang="pt-BR" dirty="0" err="1">
                <a:effectLst/>
              </a:rPr>
              <a:t>Anxious</a:t>
            </a:r>
            <a:r>
              <a:rPr lang="pt-BR" dirty="0">
                <a:effectLst/>
              </a:rPr>
              <a:t>, ou Ansioso, captura a sensação constante de preocupação e impotência que permeia nossa época. Mesmo com abundância de dados, não conseguimos tomar decisões confiantes. </a:t>
            </a:r>
            <a:r>
              <a:rPr lang="pt-BR" dirty="0" err="1">
                <a:effectLst/>
              </a:rPr>
              <a:t>Nonlinear</a:t>
            </a:r>
            <a:r>
              <a:rPr lang="pt-BR" dirty="0">
                <a:effectLst/>
              </a:rPr>
              <a:t>, ou Não-linear, refere-se a relações de causa e efeito desproporcionais - pequenas ações podem ter consequências enormes e vice-versa. E </a:t>
            </a:r>
            <a:r>
              <a:rPr lang="pt-BR" dirty="0" err="1">
                <a:effectLst/>
              </a:rPr>
              <a:t>Incomprehensible</a:t>
            </a:r>
            <a:r>
              <a:rPr lang="pt-BR" dirty="0">
                <a:effectLst/>
              </a:rPr>
              <a:t>, ou Incompreensível, reconhece que há situações que simplesmente não podemos processar ou entender completamente, onde a lógica tradicional falha. O BANI não substitui o VUCA, mas oferece uma lente mais adequada para nossa realidade atual."</a:t>
            </a:r>
            <a:endParaRPr lang="pt-BR" dirty="0"/>
          </a:p>
          <a:p>
            <a:r>
              <a:rPr lang="pt-BR" dirty="0">
                <a:effectLst/>
              </a:rPr>
              <a:t>Transição: "Agora que entendemos ambos os modelos, vamos explorar como e por que essa transição aconteceu."</a:t>
            </a:r>
            <a:endParaRPr lang="pt-B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232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a:extLst>
            <a:ext uri="{FF2B5EF4-FFF2-40B4-BE49-F238E27FC236}">
              <a16:creationId xmlns:a16="http://schemas.microsoft.com/office/drawing/2014/main" id="{26BC5D4C-20DB-9B00-6D3C-3D66505A46C0}"/>
            </a:ext>
          </a:extLst>
        </p:cNvPr>
        <p:cNvGrpSpPr/>
        <p:nvPr/>
      </p:nvGrpSpPr>
      <p:grpSpPr>
        <a:xfrm>
          <a:off x="0" y="0"/>
          <a:ext cx="0" cy="0"/>
          <a:chOff x="0" y="0"/>
          <a:chExt cx="0" cy="0"/>
        </a:xfrm>
      </p:grpSpPr>
      <p:sp>
        <p:nvSpPr>
          <p:cNvPr id="1144" name="Google Shape;1144;g1efe5bd749f_1_495:notes">
            <a:extLst>
              <a:ext uri="{FF2B5EF4-FFF2-40B4-BE49-F238E27FC236}">
                <a16:creationId xmlns:a16="http://schemas.microsoft.com/office/drawing/2014/main" id="{BDF7FC76-BDAC-9E4A-CD2F-BC497BA0BF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1efe5bd749f_1_495:notes">
            <a:extLst>
              <a:ext uri="{FF2B5EF4-FFF2-40B4-BE49-F238E27FC236}">
                <a16:creationId xmlns:a16="http://schemas.microsoft.com/office/drawing/2014/main" id="{A5A197AC-1B19-EA4A-272A-E2F2A8A8D7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9582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6A744-C2CB-1003-8B9B-86E0DB5DEBD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D349947-8EAC-B828-D058-3B305A17B3A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DFA57C1-7671-024E-97B1-C583463CE442}"/>
              </a:ext>
            </a:extLst>
          </p:cNvPr>
          <p:cNvSpPr>
            <a:spLocks noGrp="1"/>
          </p:cNvSpPr>
          <p:nvPr>
            <p:ph type="body" idx="1"/>
          </p:nvPr>
        </p:nvSpPr>
        <p:spPr/>
        <p:txBody>
          <a:bodyPr/>
          <a:lstStyle/>
          <a:p>
            <a:r>
              <a:rPr lang="pt-BR" dirty="0">
                <a:effectLst/>
              </a:rPr>
              <a:t>Mensagem Chave: A evolução do VUCA para o BANI reflete mudanças fundamentais em nossa realidade.</a:t>
            </a:r>
            <a:endParaRPr lang="pt-BR" dirty="0"/>
          </a:p>
          <a:p>
            <a:r>
              <a:rPr lang="pt-BR" dirty="0">
                <a:effectLst/>
              </a:rPr>
              <a:t>Conteúdo da Fala: "A transição do VUCA para o BANI não é apenas semântica - ela reflete uma mudança fundamental na natureza dos desafios que enfrentamos. Onde o VUCA descrevia volatilidade, o BANI identifica fragilidade - não apenas mudança rápida, mas sistemas que podem colapsar completamente. Onde o VUCA falava de incerteza, o BANI reconhece ansiedade - não apenas falta de informação, mas paralisia decisória mesmo com dados abundantes. A complexidade do VUCA evolui para a não-linearidade do BANI - não apenas muitas variáveis, mas relações causa-efeito que desafiam nossa intuição. E a ambiguidade do VUCA se transforma na incompreensibilidade do BANI - não apenas falta de clareza, mas situações que transcendem nossa capacidade de compreensão. Esta evolução foi acelerada por eventos como a pandemia global, crises climáticas, transformação digital acelerada e a emergência de tecnologias como inteligência artificial. O BANI captura melhor a natureza disruptiva, caótica e às vezes irracional do nosso mundo atual."</a:t>
            </a:r>
            <a:endParaRPr lang="pt-BR" dirty="0"/>
          </a:p>
          <a:p>
            <a:r>
              <a:rPr lang="pt-BR" dirty="0">
                <a:effectLst/>
              </a:rPr>
              <a:t>Transição: "Compreendendo essa nova realidade, quais são os desafios específicos que ela impõe à liderança?"</a:t>
            </a:r>
            <a:endParaRPr lang="pt-BR" dirty="0"/>
          </a:p>
          <a:p>
            <a:endParaRPr lang="pt-BR" dirty="0"/>
          </a:p>
        </p:txBody>
      </p:sp>
      <p:sp>
        <p:nvSpPr>
          <p:cNvPr id="4" name="Espaço Reservado para Número de Slide 3">
            <a:extLst>
              <a:ext uri="{FF2B5EF4-FFF2-40B4-BE49-F238E27FC236}">
                <a16:creationId xmlns:a16="http://schemas.microsoft.com/office/drawing/2014/main" id="{5FFB8DC4-4F76-5E1B-FD70-E2BA3AC04829}"/>
              </a:ext>
            </a:extLst>
          </p:cNvPr>
          <p:cNvSpPr>
            <a:spLocks noGrp="1"/>
          </p:cNvSpPr>
          <p:nvPr>
            <p:ph type="sldNum" sz="quarter" idx="5"/>
          </p:nvPr>
        </p:nvSpPr>
        <p:spPr/>
        <p:txBody>
          <a:bodyPr/>
          <a:lstStyle/>
          <a:p>
            <a:fld id="{C3FDC577-62FA-4F60-AD5B-292267E62441}" type="slidenum">
              <a:rPr lang="pt-BR" smtClean="0"/>
              <a:t>21</a:t>
            </a:fld>
            <a:endParaRPr lang="pt-BR"/>
          </a:p>
        </p:txBody>
      </p:sp>
    </p:spTree>
    <p:extLst>
      <p:ext uri="{BB962C8B-B14F-4D97-AF65-F5344CB8AC3E}">
        <p14:creationId xmlns:p14="http://schemas.microsoft.com/office/powerpoint/2010/main" val="3349910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793C5A69-8996-57BD-17DB-6CAD121F70CC}"/>
            </a:ext>
          </a:extLst>
        </p:cNvPr>
        <p:cNvGrpSpPr/>
        <p:nvPr/>
      </p:nvGrpSpPr>
      <p:grpSpPr>
        <a:xfrm>
          <a:off x="0" y="0"/>
          <a:ext cx="0" cy="0"/>
          <a:chOff x="0" y="0"/>
          <a:chExt cx="0" cy="0"/>
        </a:xfrm>
      </p:grpSpPr>
      <p:sp>
        <p:nvSpPr>
          <p:cNvPr id="225" name="Google Shape;225;g1e51dbbb760_0_1:notes">
            <a:extLst>
              <a:ext uri="{FF2B5EF4-FFF2-40B4-BE49-F238E27FC236}">
                <a16:creationId xmlns:a16="http://schemas.microsoft.com/office/drawing/2014/main" id="{675DA59A-4575-546B-DD43-C46E6C0AEF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e51dbbb760_0_1:notes">
            <a:extLst>
              <a:ext uri="{FF2B5EF4-FFF2-40B4-BE49-F238E27FC236}">
                <a16:creationId xmlns:a16="http://schemas.microsoft.com/office/drawing/2014/main" id="{159058FF-75CA-9736-DAC6-5BEDF495B1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dirty="0">
                <a:effectLst/>
              </a:rPr>
              <a:t>Mensagem Chave: Cada dimensão do BANI apresenta desafios únicos que exigem novas competências de liderança.</a:t>
            </a:r>
            <a:endParaRPr lang="pt-BR" dirty="0"/>
          </a:p>
          <a:p>
            <a:r>
              <a:rPr lang="pt-BR" dirty="0">
                <a:effectLst/>
              </a:rPr>
              <a:t>Conteúdo da Fala: "No mundo BANI, os desafios para a liderança se multiplicam e se intensificam. A fragilidade exige que líderes desenvolvam uma nova sensibilidade para identificar pontos de ruptura antes que se tornem crises. Não basta mais ter planos de contingência - precisamos de sistemas verdadeiramente resilientes com redundâncias estratégicas. A ansiedade coletiva que permeia nossas organizações demanda que líderes se tornem não apenas gestores de resultados, mas curadores de bem-estar emocional. Precisamos criar ambientes psicologicamente seguros onde as pessoas possam funcionar mesmo em meio à incerteza. A não-linearidade desafia nossa formação tradicional em planejamento estratégico. Líderes precisam abandonar o pensamento linear e abraçar abordagens experimentais, onde pequenos testes podem revelar grandes oportunidades ou riscos. E a incompreensibilidade talvez seja o maior desafio - aceitar que nem sempre teremos todas as respostas e que a busca por clareza absoluta pode ser paralisante. Líderes precisam desenvolver conforto com a ambiguidade e a capacidade de tomar decisões mesmo sem um mapa completo."</a:t>
            </a:r>
            <a:endParaRPr lang="pt-BR" dirty="0"/>
          </a:p>
          <a:p>
            <a:r>
              <a:rPr lang="pt-BR" dirty="0">
                <a:effectLst/>
              </a:rPr>
              <a:t>Transição: "Para tornar isso mais concreto, vamos ver como esses desafios se manifestam na prática."</a:t>
            </a:r>
            <a:endParaRPr lang="pt-B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385379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1F97BC1F-9AF6-87FD-02B0-A539A35DBDC0}"/>
            </a:ext>
          </a:extLst>
        </p:cNvPr>
        <p:cNvGrpSpPr/>
        <p:nvPr/>
      </p:nvGrpSpPr>
      <p:grpSpPr>
        <a:xfrm>
          <a:off x="0" y="0"/>
          <a:ext cx="0" cy="0"/>
          <a:chOff x="0" y="0"/>
          <a:chExt cx="0" cy="0"/>
        </a:xfrm>
      </p:grpSpPr>
      <p:sp>
        <p:nvSpPr>
          <p:cNvPr id="225" name="Google Shape;225;g1e51dbbb760_0_1:notes">
            <a:extLst>
              <a:ext uri="{FF2B5EF4-FFF2-40B4-BE49-F238E27FC236}">
                <a16:creationId xmlns:a16="http://schemas.microsoft.com/office/drawing/2014/main" id="{74A7C018-ACEA-512B-BC8D-D3804A772D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e51dbbb760_0_1:notes">
            <a:extLst>
              <a:ext uri="{FF2B5EF4-FFF2-40B4-BE49-F238E27FC236}">
                <a16:creationId xmlns:a16="http://schemas.microsoft.com/office/drawing/2014/main" id="{E829C0EA-5A67-C066-C711-33313FFA995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dirty="0">
                <a:effectLst/>
              </a:rPr>
              <a:t>Mensagem Chave: Os desafios do BANI não são teóricos - eles se manifestam diariamente nas organizações.</a:t>
            </a:r>
            <a:endParaRPr lang="pt-BR" dirty="0"/>
          </a:p>
          <a:p>
            <a:r>
              <a:rPr lang="pt-BR" dirty="0">
                <a:effectLst/>
              </a:rPr>
              <a:t>Conteúdo da Fala: "Vamos tornar isso tangível com exemplos que todos reconhecemos. A fragilidade se manifestou dramaticamente quando cadeias de suprimentos globais, que pareciam robustas, colapsaram durante a pandemia. Líderes que dependiam de fornecedores únicos descobriram da noite para o dia que seus negócios estavam em risco. A ansiedade é visível nas equipes sobrecarregadas por dados contraditórios - métricas de vendas podem estar subindo enquanto indicadores econômicos despencam, criando paralisia decisória. A não-linearidade aparece quando um comentário nas redes sociais se torna uma crise de reputação global em questão de horas, ou quando uma startup desconhecida </a:t>
            </a:r>
            <a:r>
              <a:rPr lang="pt-BR" dirty="0" err="1">
                <a:effectLst/>
              </a:rPr>
              <a:t>disrupta</a:t>
            </a:r>
            <a:r>
              <a:rPr lang="pt-BR" dirty="0">
                <a:effectLst/>
              </a:rPr>
              <a:t> uma indústria centenária. E a incompreensibilidade está presente nos algoritmos de inteligência artificial que tomam decisões que nem seus criadores conseguem explicar completamente, forçando líderes a equilibrar inovação com governança responsável. Estes não são cenários hipotéticos - são a realidade diária da liderança moderna."</a:t>
            </a:r>
            <a:endParaRPr lang="pt-BR" dirty="0"/>
          </a:p>
          <a:p>
            <a:r>
              <a:rPr lang="pt-BR" dirty="0">
                <a:effectLst/>
              </a:rPr>
              <a:t>Transição: "Mas nem tudo são desafios. Dentro de cada dimensão do BANI, existem oportunidades extraordinárias."</a:t>
            </a:r>
            <a:endParaRPr lang="pt-B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28188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0A6FA-A217-E111-F8CD-F6459D0EF3B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F7A0994-3EEB-1F69-4865-37DE877F3B1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4BFCD06-15DE-3608-F91E-C6197626D654}"/>
              </a:ext>
            </a:extLst>
          </p:cNvPr>
          <p:cNvSpPr>
            <a:spLocks noGrp="1"/>
          </p:cNvSpPr>
          <p:nvPr>
            <p:ph type="body" idx="1"/>
          </p:nvPr>
        </p:nvSpPr>
        <p:spPr/>
        <p:txBody>
          <a:bodyPr/>
          <a:lstStyle/>
          <a:p>
            <a:r>
              <a:rPr lang="pt-BR" dirty="0">
                <a:effectLst/>
              </a:rPr>
              <a:t>Mensagem Chave: Cada desafio do BANI pode ser transformado em uma oportunidade para crescimento e inovação.</a:t>
            </a:r>
            <a:endParaRPr lang="pt-BR" dirty="0"/>
          </a:p>
          <a:p>
            <a:r>
              <a:rPr lang="pt-BR" dirty="0">
                <a:effectLst/>
              </a:rPr>
              <a:t>Conteúdo da Fala: "A beleza do modelo BANI é que cada desafio contém em si uma oportunidade transformadora. A fragilidade nos força a repensar nossos sistemas, criando organizações verdadeiramente resilientes e adaptáveis. Empresas que abraçaram essa realidade desenvolveram capacidades de recuperação que se tornaram vantagens competitivas. A ansiedade, embora desconfortável, nos convida a construir culturas organizacionais mais humanas e empáticas, onde o bem-estar não é um benefício adicional, mas um pilar fundamental. A não-linearidade, que torna o planejamento tradicional obsoleto, abre espaço para experimentação ágil e inovação contínua. Organizações que adotaram ciclos curtos de aprendizado descobriram oportunidades que jamais teriam encontrado através de planejamento convencional. E a incompreensibilidade, paradoxalmente, nos liberta da tirania da certeza absoluta, estimulando curiosidade, humildade e a disposição para questionar paradigmas estabelecidos. Como disse Sun </a:t>
            </a:r>
            <a:r>
              <a:rPr lang="pt-BR" dirty="0" err="1">
                <a:effectLst/>
              </a:rPr>
              <a:t>Tzu</a:t>
            </a:r>
            <a:r>
              <a:rPr lang="pt-BR" dirty="0">
                <a:effectLst/>
              </a:rPr>
              <a:t>: 'Em meio ao caos, também há oportunidade.' O mundo BANI não é apenas sobre sobrevivência - é sobre transformação."</a:t>
            </a:r>
            <a:endParaRPr lang="pt-BR" dirty="0"/>
          </a:p>
          <a:p>
            <a:r>
              <a:rPr lang="pt-BR" dirty="0">
                <a:effectLst/>
              </a:rPr>
              <a:t>Transição: "Então, como podemos navegar efetivamente neste ambiente e transformar esses desafios em vantagens?"</a:t>
            </a:r>
            <a:endParaRPr lang="pt-BR" dirty="0"/>
          </a:p>
          <a:p>
            <a:endParaRPr lang="pt-BR" dirty="0"/>
          </a:p>
        </p:txBody>
      </p:sp>
      <p:sp>
        <p:nvSpPr>
          <p:cNvPr id="4" name="Espaço Reservado para Número de Slide 3">
            <a:extLst>
              <a:ext uri="{FF2B5EF4-FFF2-40B4-BE49-F238E27FC236}">
                <a16:creationId xmlns:a16="http://schemas.microsoft.com/office/drawing/2014/main" id="{2775CA8E-6700-BC8D-6D54-458E980C1A11}"/>
              </a:ext>
            </a:extLst>
          </p:cNvPr>
          <p:cNvSpPr>
            <a:spLocks noGrp="1"/>
          </p:cNvSpPr>
          <p:nvPr>
            <p:ph type="sldNum" sz="quarter" idx="5"/>
          </p:nvPr>
        </p:nvSpPr>
        <p:spPr/>
        <p:txBody>
          <a:bodyPr/>
          <a:lstStyle/>
          <a:p>
            <a:fld id="{C3FDC577-62FA-4F60-AD5B-292267E62441}" type="slidenum">
              <a:rPr lang="pt-BR" smtClean="0"/>
              <a:t>25</a:t>
            </a:fld>
            <a:endParaRPr lang="pt-BR"/>
          </a:p>
        </p:txBody>
      </p:sp>
    </p:spTree>
    <p:extLst>
      <p:ext uri="{BB962C8B-B14F-4D97-AF65-F5344CB8AC3E}">
        <p14:creationId xmlns:p14="http://schemas.microsoft.com/office/powerpoint/2010/main" val="3902968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07FD2-1624-6B1B-CBDC-6063764F5E6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47580D9-11B1-0D7E-A967-7FEF8EB58CB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B0C66ED-D448-922B-3146-EDE6EA3ABB26}"/>
              </a:ext>
            </a:extLst>
          </p:cNvPr>
          <p:cNvSpPr>
            <a:spLocks noGrp="1"/>
          </p:cNvSpPr>
          <p:nvPr>
            <p:ph type="body" idx="1"/>
          </p:nvPr>
        </p:nvSpPr>
        <p:spPr/>
        <p:txBody>
          <a:bodyPr/>
          <a:lstStyle/>
          <a:p>
            <a:r>
              <a:rPr lang="pt-BR" dirty="0">
                <a:effectLst/>
              </a:rPr>
              <a:t>Mensagem Chave: Líderes podem adotar estratégias específicas para prosperar no ambiente BANI.</a:t>
            </a:r>
            <a:endParaRPr lang="pt-BR" dirty="0"/>
          </a:p>
          <a:p>
            <a:r>
              <a:rPr lang="pt-BR" dirty="0">
                <a:effectLst/>
              </a:rPr>
              <a:t>Conteúdo da Fala: "Navegar no mundo BANI exige um novo conjunto de estratégias e mentalidades. Primeiro, a clareza em meio ao caos. Isso não significa ter todas as respostas, mas comunicar uma visão clara, valores sólidos e um propósito inabalável que sirvam como bússola para a equipe quando o caminho específico não está claro. Segundo, a construção de redes de apoio diversas e robustas. Ninguém lidera sozinho no mundo BANI. Conectar-se com outros líderes, mentores e especialistas oferece perspectivas múltiplas e suporte emocional crucial. Terceiro, a experimentação contínua. Em vez de grandes planos de longo prazo, adotamos ciclos curtos de experimentação, aprendizado e adaptação. Valorizamos o fracasso como fonte de aprendizado, não como erro a ser punido. Quarto, cultivamos humildade e curiosidade. O líder BANI é um aprendiz contínuo, sempre aberto a novas ideias e disposto a desaprender para reaprender. E quinto, implementamos liderança distribuída, empoderando equipes autônomas capazes de responder rapidamente às mudanças locais. Essas estratégias não são apenas táticas de sobrevivência - são caminhos para prosperidade."</a:t>
            </a:r>
            <a:endParaRPr lang="pt-BR" dirty="0"/>
          </a:p>
          <a:p>
            <a:r>
              <a:rPr lang="pt-BR" dirty="0">
                <a:effectLst/>
              </a:rPr>
              <a:t>Transição: "Duas competências se destacam como fundamentais para implementar essas estratégias: resiliência e adaptabilidade."</a:t>
            </a:r>
            <a:endParaRPr lang="pt-BR" dirty="0"/>
          </a:p>
          <a:p>
            <a:endParaRPr lang="pt-BR" dirty="0"/>
          </a:p>
        </p:txBody>
      </p:sp>
      <p:sp>
        <p:nvSpPr>
          <p:cNvPr id="4" name="Espaço Reservado para Número de Slide 3">
            <a:extLst>
              <a:ext uri="{FF2B5EF4-FFF2-40B4-BE49-F238E27FC236}">
                <a16:creationId xmlns:a16="http://schemas.microsoft.com/office/drawing/2014/main" id="{8CFD5661-9D0B-B4E7-3263-A0FF0B0E4471}"/>
              </a:ext>
            </a:extLst>
          </p:cNvPr>
          <p:cNvSpPr>
            <a:spLocks noGrp="1"/>
          </p:cNvSpPr>
          <p:nvPr>
            <p:ph type="sldNum" sz="quarter" idx="5"/>
          </p:nvPr>
        </p:nvSpPr>
        <p:spPr/>
        <p:txBody>
          <a:bodyPr/>
          <a:lstStyle/>
          <a:p>
            <a:fld id="{C3FDC577-62FA-4F60-AD5B-292267E62441}" type="slidenum">
              <a:rPr lang="pt-BR" smtClean="0"/>
              <a:t>26</a:t>
            </a:fld>
            <a:endParaRPr lang="pt-BR"/>
          </a:p>
        </p:txBody>
      </p:sp>
    </p:spTree>
    <p:extLst>
      <p:ext uri="{BB962C8B-B14F-4D97-AF65-F5344CB8AC3E}">
        <p14:creationId xmlns:p14="http://schemas.microsoft.com/office/powerpoint/2010/main" val="299686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371ED-F006-688C-033C-81F390F2AF0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E65F847-49C5-54E5-B179-C0770E0CAFF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0AAF170-FE41-6E7E-6BE5-C600DC3929DE}"/>
              </a:ext>
            </a:extLst>
          </p:cNvPr>
          <p:cNvSpPr>
            <a:spLocks noGrp="1"/>
          </p:cNvSpPr>
          <p:nvPr>
            <p:ph type="body" idx="1"/>
          </p:nvPr>
        </p:nvSpPr>
        <p:spPr/>
        <p:txBody>
          <a:bodyPr/>
          <a:lstStyle/>
          <a:p>
            <a:r>
              <a:rPr lang="pt-BR" dirty="0">
                <a:effectLst/>
              </a:rPr>
              <a:t>Mensagem Chave: Resiliência e adaptabilidade são as competências-chave para líderes no mundo BANI.</a:t>
            </a:r>
            <a:endParaRPr lang="pt-BR" dirty="0"/>
          </a:p>
          <a:p>
            <a:r>
              <a:rPr lang="pt-BR" dirty="0">
                <a:effectLst/>
              </a:rPr>
              <a:t>Conteúdo da Fala: "Resiliência e adaptabilidade emergem como as competências mais críticas para líderes no mundo BANI. Resiliência não é apenas sobre 'aguentar o tranco' - é sobre desenvolver a capacidade de absorver choques, aprender com eles e emergir mais forte. Isso inclui autoconsciência e autorregulação emocional, estabelecimento de rotinas de bem-estar físico e mental, e construção de uma rede de apoio pessoal e profissional robusta. Adaptabilidade vai além da flexibilidade - é sobre cultivar uma mentalidade de crescimento e aprendizado contínuo. Isso significa expor-se deliberadamente a situações novas e desafiadoras, desenvolver pensamento sistêmico e capacidade de improvisação. O gráfico que vemos mostra como líderes resilientes superam consistentemente a média geral em todas as dimensões-chave. Mas aqui está o ponto crucial: essas competências podem ser desenvolvidas. Não são traços fixos de personalidade, mas habilidades que podem ser cultivadas através de prática deliberada e reflexão contínua. Como disse Carol Dweck: 'É na adversidade que descobrimos não apenas quem somos, mas quem podemos nos tornar.'"</a:t>
            </a:r>
            <a:endParaRPr lang="pt-BR" dirty="0"/>
          </a:p>
          <a:p>
            <a:r>
              <a:rPr lang="pt-BR" dirty="0">
                <a:effectLst/>
              </a:rPr>
              <a:t>Transição: "Para finalizar, vamos consolidar tudo que aprendemos e olhar para os próximos passos."</a:t>
            </a:r>
            <a:endParaRPr lang="pt-BR" dirty="0"/>
          </a:p>
          <a:p>
            <a:endParaRPr lang="pt-BR" dirty="0"/>
          </a:p>
        </p:txBody>
      </p:sp>
      <p:sp>
        <p:nvSpPr>
          <p:cNvPr id="4" name="Espaço Reservado para Número de Slide 3">
            <a:extLst>
              <a:ext uri="{FF2B5EF4-FFF2-40B4-BE49-F238E27FC236}">
                <a16:creationId xmlns:a16="http://schemas.microsoft.com/office/drawing/2014/main" id="{F5D022B6-A047-80B3-B902-7B9C30D07205}"/>
              </a:ext>
            </a:extLst>
          </p:cNvPr>
          <p:cNvSpPr>
            <a:spLocks noGrp="1"/>
          </p:cNvSpPr>
          <p:nvPr>
            <p:ph type="sldNum" sz="quarter" idx="5"/>
          </p:nvPr>
        </p:nvSpPr>
        <p:spPr/>
        <p:txBody>
          <a:bodyPr/>
          <a:lstStyle/>
          <a:p>
            <a:fld id="{C3FDC577-62FA-4F60-AD5B-292267E62441}" type="slidenum">
              <a:rPr lang="pt-BR" smtClean="0"/>
              <a:t>27</a:t>
            </a:fld>
            <a:endParaRPr lang="pt-BR"/>
          </a:p>
        </p:txBody>
      </p:sp>
    </p:spTree>
    <p:extLst>
      <p:ext uri="{BB962C8B-B14F-4D97-AF65-F5344CB8AC3E}">
        <p14:creationId xmlns:p14="http://schemas.microsoft.com/office/powerpoint/2010/main" val="4090210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91D93-5776-B58F-A1FF-4035EE33E73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34FBB48-4970-3804-287F-D53A7C97413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F83F802-EDC0-FB76-A8AE-011261E4EC1E}"/>
              </a:ext>
            </a:extLst>
          </p:cNvPr>
          <p:cNvSpPr>
            <a:spLocks noGrp="1"/>
          </p:cNvSpPr>
          <p:nvPr>
            <p:ph type="body" idx="1"/>
          </p:nvPr>
        </p:nvSpPr>
        <p:spPr/>
        <p:txBody>
          <a:bodyPr/>
          <a:lstStyle/>
          <a:p>
            <a:r>
              <a:rPr lang="pt-BR" dirty="0">
                <a:effectLst/>
              </a:rPr>
              <a:t>Mensagem Chave: A jornada de liderança no mundo BANI é contínua e transformadora.</a:t>
            </a:r>
            <a:endParaRPr lang="pt-BR" dirty="0"/>
          </a:p>
          <a:p>
            <a:r>
              <a:rPr lang="pt-BR" dirty="0">
                <a:effectLst/>
              </a:rPr>
              <a:t>Conteúdo da Fala: "Chegamos ao final de nossa jornada de hoje, mas na verdade, este é apenas o começo. Exploramos como a transição do VUCA para o BANI reflete uma mudança fundamental em nossa realidade - de um mundo complexo para um mundo que é frágil, ansioso, não-linear e incompreensível. Vimos que cada dimensão do BANI apresenta desafios únicos, mas também oportunidades extraordinárias para quem está disposto a abraçar uma nova forma de liderar. Discutimos estratégias práticas - desde buscar clareza em meio ao caos até construir redes de apoio e cultivar experimentação contínua. E destacamos que resiliência e adaptabilidade não são apenas competências úteis, mas essenciais para prosperar neste novo ambiente. Seus próximos passos são claros: primeiro, faça uma autoavaliação honesta de suas forças e áreas de desenvolvimento em relação às competências BANI. Segundo, desenvolva práticas diárias de resiliência e adaptabilidade. Terceiro, construa sua rede de apoio e aprendizado. E quarto, implemente ciclos curtos de experimentação em sua equipe. Lembrem-se: o futuro pertence àqueles que não apenas se adaptam à mudança, mas que a abraçam e a utilizam como catalisador para o crescimento. Muito obrigado!"</a:t>
            </a:r>
            <a:endParaRPr lang="pt-BR" dirty="0"/>
          </a:p>
          <a:p>
            <a:endParaRPr lang="pt-BR" dirty="0"/>
          </a:p>
        </p:txBody>
      </p:sp>
      <p:sp>
        <p:nvSpPr>
          <p:cNvPr id="4" name="Espaço Reservado para Número de Slide 3">
            <a:extLst>
              <a:ext uri="{FF2B5EF4-FFF2-40B4-BE49-F238E27FC236}">
                <a16:creationId xmlns:a16="http://schemas.microsoft.com/office/drawing/2014/main" id="{37643734-D5E7-0ED1-110C-0CB7EF4AE422}"/>
              </a:ext>
            </a:extLst>
          </p:cNvPr>
          <p:cNvSpPr>
            <a:spLocks noGrp="1"/>
          </p:cNvSpPr>
          <p:nvPr>
            <p:ph type="sldNum" sz="quarter" idx="5"/>
          </p:nvPr>
        </p:nvSpPr>
        <p:spPr/>
        <p:txBody>
          <a:bodyPr/>
          <a:lstStyle/>
          <a:p>
            <a:fld id="{C3FDC577-62FA-4F60-AD5B-292267E62441}" type="slidenum">
              <a:rPr lang="pt-BR" smtClean="0"/>
              <a:t>28</a:t>
            </a:fld>
            <a:endParaRPr lang="pt-BR"/>
          </a:p>
        </p:txBody>
      </p:sp>
    </p:spTree>
    <p:extLst>
      <p:ext uri="{BB962C8B-B14F-4D97-AF65-F5344CB8AC3E}">
        <p14:creationId xmlns:p14="http://schemas.microsoft.com/office/powerpoint/2010/main" val="1191588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02313201-AE90-2A81-5B0D-4C51B0EE7988}"/>
            </a:ext>
          </a:extLst>
        </p:cNvPr>
        <p:cNvGrpSpPr/>
        <p:nvPr/>
      </p:nvGrpSpPr>
      <p:grpSpPr>
        <a:xfrm>
          <a:off x="0" y="0"/>
          <a:ext cx="0" cy="0"/>
          <a:chOff x="0" y="0"/>
          <a:chExt cx="0" cy="0"/>
        </a:xfrm>
      </p:grpSpPr>
      <p:sp>
        <p:nvSpPr>
          <p:cNvPr id="219" name="Google Shape;219;g25a636c3702_0_110:notes">
            <a:extLst>
              <a:ext uri="{FF2B5EF4-FFF2-40B4-BE49-F238E27FC236}">
                <a16:creationId xmlns:a16="http://schemas.microsoft.com/office/drawing/2014/main" id="{CE5A9390-BE57-7290-68F8-A142448C7F0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a636c3702_0_110:notes">
            <a:extLst>
              <a:ext uri="{FF2B5EF4-FFF2-40B4-BE49-F238E27FC236}">
                <a16:creationId xmlns:a16="http://schemas.microsoft.com/office/drawing/2014/main" id="{7ECD89DD-BFA0-7911-2FC2-29190F0191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endParaRPr dirty="0"/>
          </a:p>
        </p:txBody>
      </p:sp>
    </p:spTree>
    <p:extLst>
      <p:ext uri="{BB962C8B-B14F-4D97-AF65-F5344CB8AC3E}">
        <p14:creationId xmlns:p14="http://schemas.microsoft.com/office/powerpoint/2010/main" val="261933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8A9FA-CA29-F63B-12E2-D3C99C055C7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B8983D4-4E93-6A37-300B-BB04DC104C1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F0492CB-78E0-54D7-82AF-5B975D2E3399}"/>
              </a:ext>
            </a:extLst>
          </p:cNvPr>
          <p:cNvSpPr>
            <a:spLocks noGrp="1"/>
          </p:cNvSpPr>
          <p:nvPr>
            <p:ph type="body" idx="1"/>
          </p:nvPr>
        </p:nvSpPr>
        <p:spPr/>
        <p:txBody>
          <a:bodyPr/>
          <a:lstStyle/>
          <a:p>
            <a:r>
              <a:rPr lang="pt-BR" sz="1200" kern="1200" dirty="0">
                <a:solidFill>
                  <a:schemeClr val="tx1"/>
                </a:solidFill>
                <a:effectLst/>
                <a:latin typeface="+mn-lt"/>
                <a:ea typeface="+mn-ea"/>
                <a:cs typeface="+mn-cs"/>
              </a:rPr>
              <a:t>Bom dia a todos! Hoje vamos falar sobre um tema fundamental para qualquer pessoa que deseja se desenvolver como líder: a compreensão dos seus motivadores e medos na jornada de liderança.</a:t>
            </a:r>
            <a:r>
              <a:rPr lang="pt-BR" dirty="0"/>
              <a:t> </a:t>
            </a:r>
            <a:r>
              <a:rPr lang="pt-BR" sz="1200" kern="1200" dirty="0">
                <a:solidFill>
                  <a:schemeClr val="tx1"/>
                </a:solidFill>
                <a:effectLst/>
                <a:latin typeface="+mn-lt"/>
                <a:ea typeface="+mn-ea"/>
                <a:cs typeface="+mn-cs"/>
              </a:rPr>
              <a:t>A liderança, antes de tudo, é uma escolha pessoal que transcende títulos e posições hierárquicas. Não se trata apenas de ocupar um cargo, mas de assumir um compromisso com o desenvolvimento próprio e dos outros.</a:t>
            </a:r>
            <a:r>
              <a:rPr lang="pt-BR" dirty="0"/>
              <a:t> </a:t>
            </a:r>
            <a:r>
              <a:rPr lang="pt-BR" sz="1200" kern="1200" dirty="0">
                <a:solidFill>
                  <a:schemeClr val="tx1"/>
                </a:solidFill>
                <a:effectLst/>
                <a:latin typeface="+mn-lt"/>
                <a:ea typeface="+mn-ea"/>
                <a:cs typeface="+mn-cs"/>
              </a:rPr>
              <a:t>Esta jornada começa com o autoconhecimento - entender o que realmente nos motiva a liderar e quais medos podem surgir nesse caminho. Como bem disse Alfredo Martini, "O caminho da Liderança é uma escolha pessoal que exige maturidade e sabedoria."</a:t>
            </a:r>
            <a:endParaRPr lang="pt-BR" dirty="0"/>
          </a:p>
        </p:txBody>
      </p:sp>
      <p:sp>
        <p:nvSpPr>
          <p:cNvPr id="4" name="Espaço Reservado para Número de Slide 3">
            <a:extLst>
              <a:ext uri="{FF2B5EF4-FFF2-40B4-BE49-F238E27FC236}">
                <a16:creationId xmlns:a16="http://schemas.microsoft.com/office/drawing/2014/main" id="{EE7D6092-8B85-4D08-B89C-1BF9F7B04E6E}"/>
              </a:ext>
            </a:extLst>
          </p:cNvPr>
          <p:cNvSpPr>
            <a:spLocks noGrp="1"/>
          </p:cNvSpPr>
          <p:nvPr>
            <p:ph type="sldNum" sz="quarter" idx="5"/>
          </p:nvPr>
        </p:nvSpPr>
        <p:spPr/>
        <p:txBody>
          <a:bodyPr/>
          <a:lstStyle/>
          <a:p>
            <a:fld id="{C3FDC577-62FA-4F60-AD5B-292267E62441}" type="slidenum">
              <a:rPr lang="pt-BR" smtClean="0"/>
              <a:t>30</a:t>
            </a:fld>
            <a:endParaRPr lang="pt-BR"/>
          </a:p>
        </p:txBody>
      </p:sp>
    </p:spTree>
    <p:extLst>
      <p:ext uri="{BB962C8B-B14F-4D97-AF65-F5344CB8AC3E}">
        <p14:creationId xmlns:p14="http://schemas.microsoft.com/office/powerpoint/2010/main" val="4048717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80B24-607B-4DF1-5E07-2F85C795BA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17EDF93-0E3C-158F-DBEF-DDE5C0E5350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6F9AB61-BE3F-72DA-FA70-F3852CE75C48}"/>
              </a:ext>
            </a:extLst>
          </p:cNvPr>
          <p:cNvSpPr>
            <a:spLocks noGrp="1"/>
          </p:cNvSpPr>
          <p:nvPr>
            <p:ph type="body" idx="1"/>
          </p:nvPr>
        </p:nvSpPr>
        <p:spPr/>
        <p:txBody>
          <a:bodyPr/>
          <a:lstStyle/>
          <a:p>
            <a:r>
              <a:rPr lang="pt-BR" sz="1200" kern="1200" dirty="0">
                <a:solidFill>
                  <a:schemeClr val="tx1"/>
                </a:solidFill>
                <a:effectLst/>
                <a:latin typeface="+mn-lt"/>
                <a:ea typeface="+mn-ea"/>
                <a:cs typeface="+mn-cs"/>
              </a:rPr>
              <a:t>Precisamos distinguir claramente dois conceitos: liderança como cargo e liderança como escolha.</a:t>
            </a:r>
            <a:r>
              <a:rPr lang="pt-BR" dirty="0"/>
              <a:t> </a:t>
            </a:r>
            <a:r>
              <a:rPr lang="pt-BR" sz="1200" kern="1200" dirty="0">
                <a:solidFill>
                  <a:schemeClr val="tx1"/>
                </a:solidFill>
                <a:effectLst/>
                <a:latin typeface="+mn-lt"/>
                <a:ea typeface="+mn-ea"/>
                <a:cs typeface="+mn-cs"/>
              </a:rPr>
              <a:t>Quando falamos de liderança como cargo, estamos nos referindo à autoridade formal, orientada a resultados imediatos e focada em gerenciar recursos e processos. É a visão tradicional e hierárquica.</a:t>
            </a:r>
            <a:r>
              <a:rPr lang="pt-BR" dirty="0"/>
              <a:t> </a:t>
            </a:r>
            <a:r>
              <a:rPr lang="pt-BR" sz="1200" kern="1200" dirty="0">
                <a:solidFill>
                  <a:schemeClr val="tx1"/>
                </a:solidFill>
                <a:effectLst/>
                <a:latin typeface="+mn-lt"/>
                <a:ea typeface="+mn-ea"/>
                <a:cs typeface="+mn-cs"/>
              </a:rPr>
              <a:t>Já a liderança como escolha é baseada em influência e exemplo, com foco no desenvolvimento contínuo e na transformação de pessoas. Como diz Sheryl </a:t>
            </a:r>
            <a:r>
              <a:rPr lang="pt-BR" sz="1200" kern="1200" dirty="0" err="1">
                <a:solidFill>
                  <a:schemeClr val="tx1"/>
                </a:solidFill>
                <a:effectLst/>
                <a:latin typeface="+mn-lt"/>
                <a:ea typeface="+mn-ea"/>
                <a:cs typeface="+mn-cs"/>
              </a:rPr>
              <a:t>Sandberg</a:t>
            </a:r>
            <a:r>
              <a:rPr lang="pt-BR" sz="1200" kern="1200" dirty="0">
                <a:solidFill>
                  <a:schemeClr val="tx1"/>
                </a:solidFill>
                <a:effectLst/>
                <a:latin typeface="+mn-lt"/>
                <a:ea typeface="+mn-ea"/>
                <a:cs typeface="+mn-cs"/>
              </a:rPr>
              <a:t>: "Liderança não é sobre ser o melhor. É sobre tornar os outros melhores."</a:t>
            </a:r>
            <a:r>
              <a:rPr lang="pt-BR" dirty="0"/>
              <a:t> </a:t>
            </a:r>
            <a:r>
              <a:rPr lang="pt-BR" sz="1200" kern="1200" dirty="0">
                <a:solidFill>
                  <a:schemeClr val="tx1"/>
                </a:solidFill>
                <a:effectLst/>
                <a:latin typeface="+mn-lt"/>
                <a:ea typeface="+mn-ea"/>
                <a:cs typeface="+mn-cs"/>
              </a:rPr>
              <a:t>Esta distinção é crucial porque nos ajuda a entender que podemos exercer liderança independentemente da nossa posição formal, desde que estejamos comprometidos com o impacto positivo e o desenvolvimento das pessoas ao nosso redor.</a:t>
            </a:r>
            <a:endParaRPr lang="pt-BR" dirty="0"/>
          </a:p>
        </p:txBody>
      </p:sp>
      <p:sp>
        <p:nvSpPr>
          <p:cNvPr id="4" name="Espaço Reservado para Número de Slide 3">
            <a:extLst>
              <a:ext uri="{FF2B5EF4-FFF2-40B4-BE49-F238E27FC236}">
                <a16:creationId xmlns:a16="http://schemas.microsoft.com/office/drawing/2014/main" id="{F59BF958-6F8C-7F85-47C6-946D19B67190}"/>
              </a:ext>
            </a:extLst>
          </p:cNvPr>
          <p:cNvSpPr>
            <a:spLocks noGrp="1"/>
          </p:cNvSpPr>
          <p:nvPr>
            <p:ph type="sldNum" sz="quarter" idx="5"/>
          </p:nvPr>
        </p:nvSpPr>
        <p:spPr/>
        <p:txBody>
          <a:bodyPr/>
          <a:lstStyle/>
          <a:p>
            <a:fld id="{C3FDC577-62FA-4F60-AD5B-292267E62441}" type="slidenum">
              <a:rPr lang="pt-BR" smtClean="0"/>
              <a:t>31</a:t>
            </a:fld>
            <a:endParaRPr lang="pt-BR"/>
          </a:p>
        </p:txBody>
      </p:sp>
    </p:spTree>
    <p:extLst>
      <p:ext uri="{BB962C8B-B14F-4D97-AF65-F5344CB8AC3E}">
        <p14:creationId xmlns:p14="http://schemas.microsoft.com/office/powerpoint/2010/main" val="4120455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021C3-38D9-0F44-93C3-937F3BB978E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7F42632-1EEF-0FA5-906B-770ABB80068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F122AE6-D8B4-5899-C618-FB75F5194B25}"/>
              </a:ext>
            </a:extLst>
          </p:cNvPr>
          <p:cNvSpPr>
            <a:spLocks noGrp="1"/>
          </p:cNvSpPr>
          <p:nvPr>
            <p:ph type="body" idx="1"/>
          </p:nvPr>
        </p:nvSpPr>
        <p:spPr/>
        <p:txBody>
          <a:bodyPr/>
          <a:lstStyle/>
          <a:p>
            <a:r>
              <a:rPr lang="pt-BR" dirty="0"/>
              <a:t>Capacitar profissionais a compreender, identificar e desenvolver seu perfil de liderança, explorar caminhos de carreira, aplicar tendências emergentes (incluindo IA) e criar um plano prático para seus primeiros 90 dias como líder.</a:t>
            </a:r>
          </a:p>
        </p:txBody>
      </p:sp>
      <p:sp>
        <p:nvSpPr>
          <p:cNvPr id="4" name="Espaço Reservado para Número de Slide 3">
            <a:extLst>
              <a:ext uri="{FF2B5EF4-FFF2-40B4-BE49-F238E27FC236}">
                <a16:creationId xmlns:a16="http://schemas.microsoft.com/office/drawing/2014/main" id="{2F04DA37-3529-62FC-756B-22C6F520723E}"/>
              </a:ext>
            </a:extLst>
          </p:cNvPr>
          <p:cNvSpPr>
            <a:spLocks noGrp="1"/>
          </p:cNvSpPr>
          <p:nvPr>
            <p:ph type="sldNum" sz="quarter" idx="5"/>
          </p:nvPr>
        </p:nvSpPr>
        <p:spPr/>
        <p:txBody>
          <a:bodyPr/>
          <a:lstStyle/>
          <a:p>
            <a:fld id="{C3FDC577-62FA-4F60-AD5B-292267E62441}" type="slidenum">
              <a:rPr lang="pt-BR" smtClean="0"/>
              <a:t>4</a:t>
            </a:fld>
            <a:endParaRPr lang="pt-BR"/>
          </a:p>
        </p:txBody>
      </p:sp>
    </p:spTree>
    <p:extLst>
      <p:ext uri="{BB962C8B-B14F-4D97-AF65-F5344CB8AC3E}">
        <p14:creationId xmlns:p14="http://schemas.microsoft.com/office/powerpoint/2010/main" val="3004457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A2CE2F14-8A8C-E4C6-3431-C4A72C046070}"/>
            </a:ext>
          </a:extLst>
        </p:cNvPr>
        <p:cNvGrpSpPr/>
        <p:nvPr/>
      </p:nvGrpSpPr>
      <p:grpSpPr>
        <a:xfrm>
          <a:off x="0" y="0"/>
          <a:ext cx="0" cy="0"/>
          <a:chOff x="0" y="0"/>
          <a:chExt cx="0" cy="0"/>
        </a:xfrm>
      </p:grpSpPr>
      <p:sp>
        <p:nvSpPr>
          <p:cNvPr id="225" name="Google Shape;225;g1e51dbbb760_0_1:notes">
            <a:extLst>
              <a:ext uri="{FF2B5EF4-FFF2-40B4-BE49-F238E27FC236}">
                <a16:creationId xmlns:a16="http://schemas.microsoft.com/office/drawing/2014/main" id="{A61FFE96-319C-045D-D8F1-6A874A998E3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e51dbbb760_0_1:notes">
            <a:extLst>
              <a:ext uri="{FF2B5EF4-FFF2-40B4-BE49-F238E27FC236}">
                <a16:creationId xmlns:a16="http://schemas.microsoft.com/office/drawing/2014/main" id="{5A736947-9C49-3B70-C04D-25EB918571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sz="1200" kern="1200" dirty="0">
                <a:solidFill>
                  <a:schemeClr val="tx1"/>
                </a:solidFill>
                <a:effectLst/>
                <a:latin typeface="+mn-lt"/>
                <a:ea typeface="+mn-ea"/>
                <a:cs typeface="+mn-cs"/>
              </a:rPr>
              <a:t>Identificar seus motivadores intrínsecos é essencial para uma liderança autêntica e sustentável. Eles são o combustível que mantém sua jornada mesmo nos momentos desafiadores.</a:t>
            </a:r>
            <a:r>
              <a:rPr lang="pt-BR" dirty="0"/>
              <a:t> </a:t>
            </a:r>
            <a:r>
              <a:rPr lang="pt-BR" sz="1200" kern="1200" dirty="0">
                <a:solidFill>
                  <a:schemeClr val="tx1"/>
                </a:solidFill>
                <a:effectLst/>
                <a:latin typeface="+mn-lt"/>
                <a:ea typeface="+mn-ea"/>
                <a:cs typeface="+mn-cs"/>
              </a:rPr>
              <a:t>Entre os principais motivadores que impulsionam líderes, destacamos:</a:t>
            </a:r>
            <a:r>
              <a:rPr lang="pt-BR" dirty="0"/>
              <a:t> </a:t>
            </a:r>
            <a:r>
              <a:rPr lang="pt-BR" sz="1200" kern="1200" dirty="0">
                <a:solidFill>
                  <a:schemeClr val="tx1"/>
                </a:solidFill>
                <a:effectLst/>
                <a:latin typeface="+mn-lt"/>
                <a:ea typeface="+mn-ea"/>
                <a:cs typeface="+mn-cs"/>
              </a:rPr>
              <a:t>- O impacto: o desejo de fazer a diferença, transformar realidades e deixar um legado positivo.</a:t>
            </a:r>
            <a:r>
              <a:rPr lang="pt-BR" dirty="0"/>
              <a:t> </a:t>
            </a:r>
            <a:r>
              <a:rPr lang="pt-BR" sz="1200" kern="1200" dirty="0">
                <a:solidFill>
                  <a:schemeClr val="tx1"/>
                </a:solidFill>
                <a:effectLst/>
                <a:latin typeface="+mn-lt"/>
                <a:ea typeface="+mn-ea"/>
                <a:cs typeface="+mn-cs"/>
              </a:rPr>
              <a:t>- O desenvolvimento de pessoas: a satisfação em ver o crescimento e a evolução de indivíduos e equipes.</a:t>
            </a:r>
            <a:r>
              <a:rPr lang="pt-BR" dirty="0"/>
              <a:t> </a:t>
            </a:r>
            <a:r>
              <a:rPr lang="pt-BR" sz="1200" kern="1200" dirty="0">
                <a:solidFill>
                  <a:schemeClr val="tx1"/>
                </a:solidFill>
                <a:effectLst/>
                <a:latin typeface="+mn-lt"/>
                <a:ea typeface="+mn-ea"/>
                <a:cs typeface="+mn-cs"/>
              </a:rPr>
              <a:t>- A inovação: o entusiasmo por criar, implementar novas ideias e promover mudanças positivas.</a:t>
            </a:r>
            <a:r>
              <a:rPr lang="pt-BR" dirty="0"/>
              <a:t> </a:t>
            </a:r>
            <a:r>
              <a:rPr lang="pt-BR" sz="1200" kern="1200" dirty="0">
                <a:solidFill>
                  <a:schemeClr val="tx1"/>
                </a:solidFill>
                <a:effectLst/>
                <a:latin typeface="+mn-lt"/>
                <a:ea typeface="+mn-ea"/>
                <a:cs typeface="+mn-cs"/>
              </a:rPr>
              <a:t>- O reconhecimento: a valorização das conquistas e contribuições por pares, liderados e organização.</a:t>
            </a:r>
            <a:r>
              <a:rPr lang="pt-BR" dirty="0"/>
              <a:t> </a:t>
            </a:r>
            <a:r>
              <a:rPr lang="pt-BR" sz="1200" kern="1200" dirty="0">
                <a:solidFill>
                  <a:schemeClr val="tx1"/>
                </a:solidFill>
                <a:effectLst/>
                <a:latin typeface="+mn-lt"/>
                <a:ea typeface="+mn-ea"/>
                <a:cs typeface="+mn-cs"/>
              </a:rPr>
              <a:t>Como Simon </a:t>
            </a:r>
            <a:r>
              <a:rPr lang="pt-BR" sz="1200" kern="1200" dirty="0" err="1">
                <a:solidFill>
                  <a:schemeClr val="tx1"/>
                </a:solidFill>
                <a:effectLst/>
                <a:latin typeface="+mn-lt"/>
                <a:ea typeface="+mn-ea"/>
                <a:cs typeface="+mn-cs"/>
              </a:rPr>
              <a:t>Sinek</a:t>
            </a:r>
            <a:r>
              <a:rPr lang="pt-BR" sz="1200" kern="1200" dirty="0">
                <a:solidFill>
                  <a:schemeClr val="tx1"/>
                </a:solidFill>
                <a:effectLst/>
                <a:latin typeface="+mn-lt"/>
                <a:ea typeface="+mn-ea"/>
                <a:cs typeface="+mn-cs"/>
              </a:rPr>
              <a:t> nos lembra: "Quando você conhece seu 'porquê', o 'como' se torna mais claro e alcançável."</a:t>
            </a:r>
            <a:endParaRPr dirty="0"/>
          </a:p>
        </p:txBody>
      </p:sp>
    </p:spTree>
    <p:extLst>
      <p:ext uri="{BB962C8B-B14F-4D97-AF65-F5344CB8AC3E}">
        <p14:creationId xmlns:p14="http://schemas.microsoft.com/office/powerpoint/2010/main" val="764311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38206-D299-74DB-5791-D3FE34C8889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55EDF4E-FE5F-8838-B047-13B7B85DF3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92BED9C-ABD3-431E-6FAB-C3BAEB9C9CF2}"/>
              </a:ext>
            </a:extLst>
          </p:cNvPr>
          <p:cNvSpPr>
            <a:spLocks noGrp="1"/>
          </p:cNvSpPr>
          <p:nvPr>
            <p:ph type="body" idx="1"/>
          </p:nvPr>
        </p:nvSpPr>
        <p:spPr/>
        <p:txBody>
          <a:bodyPr/>
          <a:lstStyle/>
          <a:p>
            <a:r>
              <a:rPr lang="pt-BR" sz="1200" kern="1200" dirty="0">
                <a:solidFill>
                  <a:schemeClr val="tx1"/>
                </a:solidFill>
                <a:effectLst/>
                <a:latin typeface="+mn-lt"/>
                <a:ea typeface="+mn-ea"/>
                <a:cs typeface="+mn-cs"/>
              </a:rPr>
              <a:t>Agora, proponho um exercício prático para identificar e priorizar seus motivadores pessoais de liderança. Este processo de autoconhecimento é fundamental para construir seu mapa.</a:t>
            </a:r>
            <a:r>
              <a:rPr lang="pt-BR" dirty="0"/>
              <a:t> </a:t>
            </a:r>
            <a:r>
              <a:rPr lang="pt-BR" sz="1200" kern="1200" dirty="0">
                <a:solidFill>
                  <a:schemeClr val="tx1"/>
                </a:solidFill>
                <a:effectLst/>
                <a:latin typeface="+mn-lt"/>
                <a:ea typeface="+mn-ea"/>
                <a:cs typeface="+mn-cs"/>
              </a:rPr>
              <a:t>O exercício consiste em quatro passos simples:</a:t>
            </a:r>
            <a:r>
              <a:rPr lang="pt-BR" dirty="0"/>
              <a:t> </a:t>
            </a:r>
            <a:r>
              <a:rPr lang="pt-BR" sz="1200" kern="1200" dirty="0">
                <a:solidFill>
                  <a:schemeClr val="tx1"/>
                </a:solidFill>
                <a:effectLst/>
                <a:latin typeface="+mn-lt"/>
                <a:ea typeface="+mn-ea"/>
                <a:cs typeface="+mn-cs"/>
              </a:rPr>
              <a:t>1. Listar todos os possíveis motivadores que te impulsionam a liderar (mínimo 5)</a:t>
            </a:r>
            <a:r>
              <a:rPr lang="pt-BR" dirty="0"/>
              <a:t> </a:t>
            </a:r>
            <a:r>
              <a:rPr lang="pt-BR" sz="1200" kern="1200" dirty="0">
                <a:solidFill>
                  <a:schemeClr val="tx1"/>
                </a:solidFill>
                <a:effectLst/>
                <a:latin typeface="+mn-lt"/>
                <a:ea typeface="+mn-ea"/>
                <a:cs typeface="+mn-cs"/>
              </a:rPr>
              <a:t>2. Classificar cada motivador em uma escala de 1-10 conforme sua importância</a:t>
            </a:r>
            <a:r>
              <a:rPr lang="pt-BR" dirty="0"/>
              <a:t> </a:t>
            </a:r>
            <a:r>
              <a:rPr lang="pt-BR" sz="1200" kern="1200" dirty="0">
                <a:solidFill>
                  <a:schemeClr val="tx1"/>
                </a:solidFill>
                <a:effectLst/>
                <a:latin typeface="+mn-lt"/>
                <a:ea typeface="+mn-ea"/>
                <a:cs typeface="+mn-cs"/>
              </a:rPr>
              <a:t>3. Identificar os 3 motivadores com maior pontuação</a:t>
            </a:r>
            <a:r>
              <a:rPr lang="pt-BR" dirty="0"/>
              <a:t> </a:t>
            </a:r>
            <a:r>
              <a:rPr lang="pt-BR" sz="1200" kern="1200" dirty="0">
                <a:solidFill>
                  <a:schemeClr val="tx1"/>
                </a:solidFill>
                <a:effectLst/>
                <a:latin typeface="+mn-lt"/>
                <a:ea typeface="+mn-ea"/>
                <a:cs typeface="+mn-cs"/>
              </a:rPr>
              <a:t>4. Refletir sobre como esses motivadores se manifestam em suas ações diárias</a:t>
            </a:r>
            <a:r>
              <a:rPr lang="pt-BR" dirty="0"/>
              <a:t> </a:t>
            </a:r>
            <a:r>
              <a:rPr lang="pt-BR" sz="1200" kern="1200" dirty="0">
                <a:solidFill>
                  <a:schemeClr val="tx1"/>
                </a:solidFill>
                <a:effectLst/>
                <a:latin typeface="+mn-lt"/>
                <a:ea typeface="+mn-ea"/>
                <a:cs typeface="+mn-cs"/>
              </a:rPr>
              <a:t>Durante este processo, pergunte a si mesmo: O que me faz sentir realizado como líder? Quais momentos de liderança me trouxeram maior satisfação?</a:t>
            </a:r>
            <a:endParaRPr lang="pt-BR" dirty="0"/>
          </a:p>
        </p:txBody>
      </p:sp>
      <p:sp>
        <p:nvSpPr>
          <p:cNvPr id="4" name="Espaço Reservado para Número de Slide 3">
            <a:extLst>
              <a:ext uri="{FF2B5EF4-FFF2-40B4-BE49-F238E27FC236}">
                <a16:creationId xmlns:a16="http://schemas.microsoft.com/office/drawing/2014/main" id="{10F19FDD-EA05-1EED-188D-9B23C939E429}"/>
              </a:ext>
            </a:extLst>
          </p:cNvPr>
          <p:cNvSpPr>
            <a:spLocks noGrp="1"/>
          </p:cNvSpPr>
          <p:nvPr>
            <p:ph type="sldNum" sz="quarter" idx="5"/>
          </p:nvPr>
        </p:nvSpPr>
        <p:spPr/>
        <p:txBody>
          <a:bodyPr/>
          <a:lstStyle/>
          <a:p>
            <a:fld id="{C3FDC577-62FA-4F60-AD5B-292267E62441}" type="slidenum">
              <a:rPr lang="pt-BR" smtClean="0"/>
              <a:t>33</a:t>
            </a:fld>
            <a:endParaRPr lang="pt-BR"/>
          </a:p>
        </p:txBody>
      </p:sp>
    </p:spTree>
    <p:extLst>
      <p:ext uri="{BB962C8B-B14F-4D97-AF65-F5344CB8AC3E}">
        <p14:creationId xmlns:p14="http://schemas.microsoft.com/office/powerpoint/2010/main" val="1666677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1650B-2D81-3CDF-0CA7-050067CC67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5A43710-0D05-1735-0743-7586374D795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0089EFC-5F4B-8EBF-0687-DA5D7459F4C3}"/>
              </a:ext>
            </a:extLst>
          </p:cNvPr>
          <p:cNvSpPr>
            <a:spLocks noGrp="1"/>
          </p:cNvSpPr>
          <p:nvPr>
            <p:ph type="body" idx="1"/>
          </p:nvPr>
        </p:nvSpPr>
        <p:spPr/>
        <p:txBody>
          <a:bodyPr/>
          <a:lstStyle/>
          <a:p>
            <a:r>
              <a:rPr lang="pt-BR" sz="1200" kern="1200" dirty="0">
                <a:solidFill>
                  <a:schemeClr val="tx1"/>
                </a:solidFill>
                <a:effectLst/>
                <a:latin typeface="+mn-lt"/>
                <a:ea typeface="+mn-ea"/>
                <a:cs typeface="+mn-cs"/>
              </a:rPr>
              <a:t>Assim como os motivadores, os medos associados à liderança são naturais e comuns. Quando não reconhecidos, podem limitar seu potencial e impacto.</a:t>
            </a:r>
            <a:r>
              <a:rPr lang="pt-BR" dirty="0"/>
              <a:t> </a:t>
            </a:r>
            <a:r>
              <a:rPr lang="pt-BR" sz="1200" kern="1200" dirty="0">
                <a:solidFill>
                  <a:schemeClr val="tx1"/>
                </a:solidFill>
                <a:effectLst/>
                <a:latin typeface="+mn-lt"/>
                <a:ea typeface="+mn-ea"/>
                <a:cs typeface="+mn-cs"/>
              </a:rPr>
              <a:t>Entre os medos mais comuns, destacamos:</a:t>
            </a:r>
            <a:r>
              <a:rPr lang="pt-BR" dirty="0"/>
              <a:t> </a:t>
            </a:r>
            <a:r>
              <a:rPr lang="pt-BR" sz="1200" kern="1200" dirty="0">
                <a:solidFill>
                  <a:schemeClr val="tx1"/>
                </a:solidFill>
                <a:effectLst/>
                <a:latin typeface="+mn-lt"/>
                <a:ea typeface="+mn-ea"/>
                <a:cs typeface="+mn-cs"/>
              </a:rPr>
              <a:t>- O medo de falhar: receio de tomar decisões erradas ou decepcionar a equipe.</a:t>
            </a:r>
            <a:r>
              <a:rPr lang="pt-BR" dirty="0"/>
              <a:t> </a:t>
            </a:r>
            <a:r>
              <a:rPr lang="pt-BR" sz="1200" kern="1200" dirty="0">
                <a:solidFill>
                  <a:schemeClr val="tx1"/>
                </a:solidFill>
                <a:effectLst/>
                <a:latin typeface="+mn-lt"/>
                <a:ea typeface="+mn-ea"/>
                <a:cs typeface="+mn-cs"/>
              </a:rPr>
              <a:t>- O medo de não ser aceito: preocupação com rejeição ou falta de credibilidade.</a:t>
            </a:r>
            <a:r>
              <a:rPr lang="pt-BR" dirty="0"/>
              <a:t> </a:t>
            </a:r>
            <a:r>
              <a:rPr lang="pt-BR" sz="1200" kern="1200" dirty="0">
                <a:solidFill>
                  <a:schemeClr val="tx1"/>
                </a:solidFill>
                <a:effectLst/>
                <a:latin typeface="+mn-lt"/>
                <a:ea typeface="+mn-ea"/>
                <a:cs typeface="+mn-cs"/>
              </a:rPr>
              <a:t>- A sobrecarga: apreensão quanto ao excesso de responsabilidades e pressão.</a:t>
            </a:r>
            <a:r>
              <a:rPr lang="pt-BR" dirty="0"/>
              <a:t> </a:t>
            </a:r>
            <a:r>
              <a:rPr lang="pt-BR" sz="1200" kern="1200" dirty="0">
                <a:solidFill>
                  <a:schemeClr val="tx1"/>
                </a:solidFill>
                <a:effectLst/>
                <a:latin typeface="+mn-lt"/>
                <a:ea typeface="+mn-ea"/>
                <a:cs typeface="+mn-cs"/>
              </a:rPr>
              <a:t>- O microgerenciamento: dificuldade em delegar e confiar no trabalho dos outros.</a:t>
            </a:r>
            <a:r>
              <a:rPr lang="pt-BR" dirty="0"/>
              <a:t> </a:t>
            </a:r>
            <a:r>
              <a:rPr lang="pt-BR" sz="1200" kern="1200" dirty="0">
                <a:solidFill>
                  <a:schemeClr val="tx1"/>
                </a:solidFill>
                <a:effectLst/>
                <a:latin typeface="+mn-lt"/>
                <a:ea typeface="+mn-ea"/>
                <a:cs typeface="+mn-cs"/>
              </a:rPr>
              <a:t>Como podemos ver no gráfico, esses medos tendem a ser mais intensos em líderes iniciantes, mas mesmo líderes experientes continuam a enfrentá-los, ainda que em menor grau.</a:t>
            </a:r>
            <a:endParaRPr lang="pt-BR" dirty="0"/>
          </a:p>
        </p:txBody>
      </p:sp>
      <p:sp>
        <p:nvSpPr>
          <p:cNvPr id="4" name="Espaço Reservado para Número de Slide 3">
            <a:extLst>
              <a:ext uri="{FF2B5EF4-FFF2-40B4-BE49-F238E27FC236}">
                <a16:creationId xmlns:a16="http://schemas.microsoft.com/office/drawing/2014/main" id="{846BA609-19CF-83FA-CD77-02D54D0163E0}"/>
              </a:ext>
            </a:extLst>
          </p:cNvPr>
          <p:cNvSpPr>
            <a:spLocks noGrp="1"/>
          </p:cNvSpPr>
          <p:nvPr>
            <p:ph type="sldNum" sz="quarter" idx="5"/>
          </p:nvPr>
        </p:nvSpPr>
        <p:spPr/>
        <p:txBody>
          <a:bodyPr/>
          <a:lstStyle/>
          <a:p>
            <a:fld id="{C3FDC577-62FA-4F60-AD5B-292267E62441}" type="slidenum">
              <a:rPr lang="pt-BR" smtClean="0"/>
              <a:t>34</a:t>
            </a:fld>
            <a:endParaRPr lang="pt-BR"/>
          </a:p>
        </p:txBody>
      </p:sp>
    </p:spTree>
    <p:extLst>
      <p:ext uri="{BB962C8B-B14F-4D97-AF65-F5344CB8AC3E}">
        <p14:creationId xmlns:p14="http://schemas.microsoft.com/office/powerpoint/2010/main" val="1988340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A4F87-6EC0-6944-66D8-71898C35E9B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9DEE112-7921-754D-5445-81DBE90287A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4D7998E-3889-CFC5-9ACD-4AF851DB2F92}"/>
              </a:ext>
            </a:extLst>
          </p:cNvPr>
          <p:cNvSpPr>
            <a:spLocks noGrp="1"/>
          </p:cNvSpPr>
          <p:nvPr>
            <p:ph type="body" idx="1"/>
          </p:nvPr>
        </p:nvSpPr>
        <p:spPr/>
        <p:txBody>
          <a:bodyPr/>
          <a:lstStyle/>
          <a:p>
            <a:r>
              <a:rPr lang="pt-BR" sz="1200" kern="1200" dirty="0">
                <a:solidFill>
                  <a:schemeClr val="tx1"/>
                </a:solidFill>
                <a:effectLst/>
                <a:latin typeface="+mn-lt"/>
                <a:ea typeface="+mn-ea"/>
                <a:cs typeface="+mn-cs"/>
              </a:rPr>
              <a:t>Os medos são parte natural da jornada de liderança, mas não precisam ser limitantes. Com as estratégias certas, é possível transformá-los em catalisadores para o crescimento.</a:t>
            </a:r>
            <a:r>
              <a:rPr lang="pt-BR" dirty="0"/>
              <a:t> </a:t>
            </a:r>
            <a:r>
              <a:rPr lang="pt-BR" sz="1200" kern="1200" dirty="0">
                <a:solidFill>
                  <a:schemeClr val="tx1"/>
                </a:solidFill>
                <a:effectLst/>
                <a:latin typeface="+mn-lt"/>
                <a:ea typeface="+mn-ea"/>
                <a:cs typeface="+mn-cs"/>
              </a:rPr>
              <a:t>Algumas estratégias eficazes incluem:</a:t>
            </a:r>
            <a:r>
              <a:rPr lang="pt-BR" dirty="0"/>
              <a:t> </a:t>
            </a:r>
            <a:r>
              <a:rPr lang="pt-BR" sz="1200" kern="1200" dirty="0">
                <a:solidFill>
                  <a:schemeClr val="tx1"/>
                </a:solidFill>
                <a:effectLst/>
                <a:latin typeface="+mn-lt"/>
                <a:ea typeface="+mn-ea"/>
                <a:cs typeface="+mn-cs"/>
              </a:rPr>
              <a:t>- O diálogo aberto: compartilhar seus medos com mentores e pares de confiança.</a:t>
            </a:r>
            <a:r>
              <a:rPr lang="pt-BR" dirty="0"/>
              <a:t> </a:t>
            </a:r>
            <a:r>
              <a:rPr lang="pt-BR" sz="1200" kern="1200" dirty="0">
                <a:solidFill>
                  <a:schemeClr val="tx1"/>
                </a:solidFill>
                <a:effectLst/>
                <a:latin typeface="+mn-lt"/>
                <a:ea typeface="+mn-ea"/>
                <a:cs typeface="+mn-cs"/>
              </a:rPr>
              <a:t>- O </a:t>
            </a:r>
            <a:r>
              <a:rPr lang="pt-BR" sz="1200" kern="1200" dirty="0" err="1">
                <a:solidFill>
                  <a:schemeClr val="tx1"/>
                </a:solidFill>
                <a:effectLst/>
                <a:latin typeface="+mn-lt"/>
                <a:ea typeface="+mn-ea"/>
                <a:cs typeface="+mn-cs"/>
              </a:rPr>
              <a:t>reframing</a:t>
            </a:r>
            <a:r>
              <a:rPr lang="pt-BR" sz="1200" kern="1200" dirty="0">
                <a:solidFill>
                  <a:schemeClr val="tx1"/>
                </a:solidFill>
                <a:effectLst/>
                <a:latin typeface="+mn-lt"/>
                <a:ea typeface="+mn-ea"/>
                <a:cs typeface="+mn-cs"/>
              </a:rPr>
              <a:t> cognitivo: reinterpretar situações desafiadoras como oportunidades.</a:t>
            </a:r>
            <a:r>
              <a:rPr lang="pt-BR" dirty="0"/>
              <a:t> </a:t>
            </a:r>
            <a:r>
              <a:rPr lang="pt-BR" sz="1200" kern="1200" dirty="0">
                <a:solidFill>
                  <a:schemeClr val="tx1"/>
                </a:solidFill>
                <a:effectLst/>
                <a:latin typeface="+mn-lt"/>
                <a:ea typeface="+mn-ea"/>
                <a:cs typeface="+mn-cs"/>
              </a:rPr>
              <a:t>- A ação gradual: dividir desafios em passos menores e gerenciáveis.</a:t>
            </a:r>
            <a:r>
              <a:rPr lang="pt-BR" dirty="0"/>
              <a:t> </a:t>
            </a:r>
            <a:r>
              <a:rPr lang="pt-BR" sz="1200" kern="1200" dirty="0">
                <a:solidFill>
                  <a:schemeClr val="tx1"/>
                </a:solidFill>
                <a:effectLst/>
                <a:latin typeface="+mn-lt"/>
                <a:ea typeface="+mn-ea"/>
                <a:cs typeface="+mn-cs"/>
              </a:rPr>
              <a:t>- O aprendizado contínuo: desenvolver competências nas áreas que geram insegurança.</a:t>
            </a:r>
            <a:r>
              <a:rPr lang="pt-BR" dirty="0"/>
              <a:t> </a:t>
            </a:r>
            <a:r>
              <a:rPr lang="pt-BR" sz="1200" kern="1200" dirty="0">
                <a:solidFill>
                  <a:schemeClr val="tx1"/>
                </a:solidFill>
                <a:effectLst/>
                <a:latin typeface="+mn-lt"/>
                <a:ea typeface="+mn-ea"/>
                <a:cs typeface="+mn-cs"/>
              </a:rPr>
              <a:t>Como Nelson Mandela sabiamente disse: "A coragem não é a ausência do medo, mas a capacidade de seguir em frente apesar dele."</a:t>
            </a:r>
            <a:endParaRPr lang="pt-BR" dirty="0"/>
          </a:p>
        </p:txBody>
      </p:sp>
      <p:sp>
        <p:nvSpPr>
          <p:cNvPr id="4" name="Espaço Reservado para Número de Slide 3">
            <a:extLst>
              <a:ext uri="{FF2B5EF4-FFF2-40B4-BE49-F238E27FC236}">
                <a16:creationId xmlns:a16="http://schemas.microsoft.com/office/drawing/2014/main" id="{400A4201-758A-F1FA-D82B-84F5414B1C4B}"/>
              </a:ext>
            </a:extLst>
          </p:cNvPr>
          <p:cNvSpPr>
            <a:spLocks noGrp="1"/>
          </p:cNvSpPr>
          <p:nvPr>
            <p:ph type="sldNum" sz="quarter" idx="5"/>
          </p:nvPr>
        </p:nvSpPr>
        <p:spPr/>
        <p:txBody>
          <a:bodyPr/>
          <a:lstStyle/>
          <a:p>
            <a:fld id="{C3FDC577-62FA-4F60-AD5B-292267E62441}" type="slidenum">
              <a:rPr lang="pt-BR" smtClean="0"/>
              <a:t>35</a:t>
            </a:fld>
            <a:endParaRPr lang="pt-BR"/>
          </a:p>
        </p:txBody>
      </p:sp>
    </p:spTree>
    <p:extLst>
      <p:ext uri="{BB962C8B-B14F-4D97-AF65-F5344CB8AC3E}">
        <p14:creationId xmlns:p14="http://schemas.microsoft.com/office/powerpoint/2010/main" val="1601072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4E50B-77FB-C06B-AAED-3D4A68BC8C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6C3F7F8-BA52-A243-FEAB-50A02F3A33C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3CB4347-1028-7D08-078B-BCF689FCC0B3}"/>
              </a:ext>
            </a:extLst>
          </p:cNvPr>
          <p:cNvSpPr>
            <a:spLocks noGrp="1"/>
          </p:cNvSpPr>
          <p:nvPr>
            <p:ph type="body" idx="1"/>
          </p:nvPr>
        </p:nvSpPr>
        <p:spPr/>
        <p:txBody>
          <a:bodyPr/>
          <a:lstStyle/>
          <a:p>
            <a:r>
              <a:rPr lang="pt-BR" sz="1200" kern="1200" dirty="0">
                <a:solidFill>
                  <a:schemeClr val="tx1"/>
                </a:solidFill>
                <a:effectLst/>
                <a:latin typeface="+mn-lt"/>
                <a:ea typeface="+mn-ea"/>
                <a:cs typeface="+mn-cs"/>
              </a:rPr>
              <a:t>Criar um mapa visual de liderança permite integrar seus motivadores e medos em uma ferramenta prática que guiará seu desenvolvimento.</a:t>
            </a:r>
            <a:r>
              <a:rPr lang="pt-BR" dirty="0"/>
              <a:t> </a:t>
            </a:r>
            <a:r>
              <a:rPr lang="pt-BR" sz="1200" kern="1200" dirty="0">
                <a:solidFill>
                  <a:schemeClr val="tx1"/>
                </a:solidFill>
                <a:effectLst/>
                <a:latin typeface="+mn-lt"/>
                <a:ea typeface="+mn-ea"/>
                <a:cs typeface="+mn-cs"/>
              </a:rPr>
              <a:t>O processo de construção envolve três etapas principais:</a:t>
            </a:r>
            <a:r>
              <a:rPr lang="pt-BR" dirty="0"/>
              <a:t> </a:t>
            </a:r>
            <a:r>
              <a:rPr lang="pt-BR" sz="1200" kern="1200" dirty="0">
                <a:solidFill>
                  <a:schemeClr val="tx1"/>
                </a:solidFill>
                <a:effectLst/>
                <a:latin typeface="+mn-lt"/>
                <a:ea typeface="+mn-ea"/>
                <a:cs typeface="+mn-cs"/>
              </a:rPr>
              <a:t>1. Identificar e posicionar seus principais motivadores e medos em um mapa visual</a:t>
            </a:r>
            <a:r>
              <a:rPr lang="pt-BR" dirty="0"/>
              <a:t> </a:t>
            </a:r>
            <a:r>
              <a:rPr lang="pt-BR" sz="1200" kern="1200" dirty="0">
                <a:solidFill>
                  <a:schemeClr val="tx1"/>
                </a:solidFill>
                <a:effectLst/>
                <a:latin typeface="+mn-lt"/>
                <a:ea typeface="+mn-ea"/>
                <a:cs typeface="+mn-cs"/>
              </a:rPr>
              <a:t>2. Estabelecer conexões entre eles, identificando padrões e influências mútuas</a:t>
            </a:r>
            <a:r>
              <a:rPr lang="pt-BR" dirty="0"/>
              <a:t> </a:t>
            </a:r>
            <a:r>
              <a:rPr lang="pt-BR" sz="1200" kern="1200" dirty="0">
                <a:solidFill>
                  <a:schemeClr val="tx1"/>
                </a:solidFill>
                <a:effectLst/>
                <a:latin typeface="+mn-lt"/>
                <a:ea typeface="+mn-ea"/>
                <a:cs typeface="+mn-cs"/>
              </a:rPr>
              <a:t>3. Definir rotas de desenvolvimento para potencializar motivadores e superar medos</a:t>
            </a:r>
            <a:r>
              <a:rPr lang="pt-BR" dirty="0"/>
              <a:t> </a:t>
            </a:r>
            <a:r>
              <a:rPr lang="pt-BR" sz="1200" kern="1200" dirty="0">
                <a:solidFill>
                  <a:schemeClr val="tx1"/>
                </a:solidFill>
                <a:effectLst/>
                <a:latin typeface="+mn-lt"/>
                <a:ea typeface="+mn-ea"/>
                <a:cs typeface="+mn-cs"/>
              </a:rPr>
              <a:t>Os benefícios deste mapa incluem autoconhecimento aprofundado, tomada de decisão facilitada, desenvolvimento direcionado e resiliência fortalecida.</a:t>
            </a:r>
            <a:endParaRPr lang="pt-BR" dirty="0"/>
          </a:p>
        </p:txBody>
      </p:sp>
      <p:sp>
        <p:nvSpPr>
          <p:cNvPr id="4" name="Espaço Reservado para Número de Slide 3">
            <a:extLst>
              <a:ext uri="{FF2B5EF4-FFF2-40B4-BE49-F238E27FC236}">
                <a16:creationId xmlns:a16="http://schemas.microsoft.com/office/drawing/2014/main" id="{765731E1-61D5-C541-CF98-CE131C5339AB}"/>
              </a:ext>
            </a:extLst>
          </p:cNvPr>
          <p:cNvSpPr>
            <a:spLocks noGrp="1"/>
          </p:cNvSpPr>
          <p:nvPr>
            <p:ph type="sldNum" sz="quarter" idx="5"/>
          </p:nvPr>
        </p:nvSpPr>
        <p:spPr/>
        <p:txBody>
          <a:bodyPr/>
          <a:lstStyle/>
          <a:p>
            <a:fld id="{C3FDC577-62FA-4F60-AD5B-292267E62441}" type="slidenum">
              <a:rPr lang="pt-BR" smtClean="0"/>
              <a:t>36</a:t>
            </a:fld>
            <a:endParaRPr lang="pt-BR"/>
          </a:p>
        </p:txBody>
      </p:sp>
    </p:spTree>
    <p:extLst>
      <p:ext uri="{BB962C8B-B14F-4D97-AF65-F5344CB8AC3E}">
        <p14:creationId xmlns:p14="http://schemas.microsoft.com/office/powerpoint/2010/main" val="1123772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0614C-2020-63E3-0F8D-C637ACF7422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E007EC0-315B-60B6-953B-87F13F42ECC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DF0471C-7B0A-2230-B2F8-D2B0ECF0EB3C}"/>
              </a:ext>
            </a:extLst>
          </p:cNvPr>
          <p:cNvSpPr>
            <a:spLocks noGrp="1"/>
          </p:cNvSpPr>
          <p:nvPr>
            <p:ph type="body" idx="1"/>
          </p:nvPr>
        </p:nvSpPr>
        <p:spPr/>
        <p:txBody>
          <a:bodyPr/>
          <a:lstStyle/>
          <a:p>
            <a:r>
              <a:rPr lang="pt-BR" sz="1200" kern="1200" dirty="0">
                <a:solidFill>
                  <a:schemeClr val="tx1"/>
                </a:solidFill>
                <a:effectLst/>
                <a:latin typeface="+mn-lt"/>
                <a:ea typeface="+mn-ea"/>
                <a:cs typeface="+mn-cs"/>
              </a:rPr>
              <a:t>Aqui temos um exemplo visual de como seu mapa de liderança pode ser estruturado, integrando motivadores, medos e estratégias de desenvolvimento.</a:t>
            </a:r>
            <a:r>
              <a:rPr lang="pt-BR" dirty="0"/>
              <a:t> </a:t>
            </a:r>
            <a:r>
              <a:rPr lang="pt-BR" sz="1200" kern="1200" dirty="0">
                <a:solidFill>
                  <a:schemeClr val="tx1"/>
                </a:solidFill>
                <a:effectLst/>
                <a:latin typeface="+mn-lt"/>
                <a:ea typeface="+mn-ea"/>
                <a:cs typeface="+mn-cs"/>
              </a:rPr>
              <a:t>No mapa, os motivadores estão representados em verde - são as forças que impulsionam sua liderança. Os medos aparecem em vermelho - representam os desafios internos a superar. E as estratégias, em azul, são os caminhos e ações para potencializar motivadores e superar medos.</a:t>
            </a:r>
            <a:endParaRPr lang="pt-BR" dirty="0"/>
          </a:p>
        </p:txBody>
      </p:sp>
      <p:sp>
        <p:nvSpPr>
          <p:cNvPr id="4" name="Espaço Reservado para Número de Slide 3">
            <a:extLst>
              <a:ext uri="{FF2B5EF4-FFF2-40B4-BE49-F238E27FC236}">
                <a16:creationId xmlns:a16="http://schemas.microsoft.com/office/drawing/2014/main" id="{84C16F2C-39F4-DEB4-598E-9F6CD691FCCF}"/>
              </a:ext>
            </a:extLst>
          </p:cNvPr>
          <p:cNvSpPr>
            <a:spLocks noGrp="1"/>
          </p:cNvSpPr>
          <p:nvPr>
            <p:ph type="sldNum" sz="quarter" idx="5"/>
          </p:nvPr>
        </p:nvSpPr>
        <p:spPr/>
        <p:txBody>
          <a:bodyPr/>
          <a:lstStyle/>
          <a:p>
            <a:fld id="{C3FDC577-62FA-4F60-AD5B-292267E62441}" type="slidenum">
              <a:rPr lang="pt-BR" smtClean="0"/>
              <a:t>37</a:t>
            </a:fld>
            <a:endParaRPr lang="pt-BR"/>
          </a:p>
        </p:txBody>
      </p:sp>
    </p:spTree>
    <p:extLst>
      <p:ext uri="{BB962C8B-B14F-4D97-AF65-F5344CB8AC3E}">
        <p14:creationId xmlns:p14="http://schemas.microsoft.com/office/powerpoint/2010/main" val="41583253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3E777-A1DA-9F1C-5153-938D942AB91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C594130-DE48-712B-6A28-8936709C575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FBEC384-A543-5C08-2C9C-2565E01C69BA}"/>
              </a:ext>
            </a:extLst>
          </p:cNvPr>
          <p:cNvSpPr>
            <a:spLocks noGrp="1"/>
          </p:cNvSpPr>
          <p:nvPr>
            <p:ph type="body" idx="1"/>
          </p:nvPr>
        </p:nvSpPr>
        <p:spPr/>
        <p:txBody>
          <a:bodyPr/>
          <a:lstStyle/>
          <a:p>
            <a:r>
              <a:rPr lang="pt-BR" sz="1200" kern="1200" dirty="0">
                <a:solidFill>
                  <a:schemeClr val="tx1"/>
                </a:solidFill>
                <a:effectLst/>
                <a:latin typeface="+mn-lt"/>
                <a:ea typeface="+mn-ea"/>
                <a:cs typeface="+mn-cs"/>
              </a:rPr>
              <a:t>Seu mapa de liderança é uma ferramenta viva que deve ser consultada e atualizada regularmente durante sua jornada de desenvolvimento.</a:t>
            </a:r>
            <a:r>
              <a:rPr lang="pt-BR" dirty="0"/>
              <a:t> </a:t>
            </a:r>
            <a:r>
              <a:rPr lang="pt-BR" sz="1200" kern="1200" dirty="0">
                <a:solidFill>
                  <a:schemeClr val="tx1"/>
                </a:solidFill>
                <a:effectLst/>
                <a:latin typeface="+mn-lt"/>
                <a:ea typeface="+mn-ea"/>
                <a:cs typeface="+mn-cs"/>
              </a:rPr>
              <a:t>No dia a dia, você pode consultá-lo antes de decisões importantes e identificar quando um medo está influenciando suas escolhas. Durante o curso, relacione os conteúdos com seus motivadores e medos específicos, e utilize o mapa para definir objetivos de aprendizado personalizados.</a:t>
            </a:r>
            <a:r>
              <a:rPr lang="pt-BR" dirty="0"/>
              <a:t> </a:t>
            </a:r>
            <a:r>
              <a:rPr lang="pt-BR" sz="1200" kern="1200" dirty="0">
                <a:solidFill>
                  <a:schemeClr val="tx1"/>
                </a:solidFill>
                <a:effectLst/>
                <a:latin typeface="+mn-lt"/>
                <a:ea typeface="+mn-ea"/>
                <a:cs typeface="+mn-cs"/>
              </a:rPr>
              <a:t>Recomendo um ciclo contínuo de revisão e atualização: reflexão sobre experiências, identificação de insights, atualização do mapa e aplicação prática das novas perspectivas.</a:t>
            </a:r>
            <a:endParaRPr lang="pt-BR" dirty="0"/>
          </a:p>
        </p:txBody>
      </p:sp>
      <p:sp>
        <p:nvSpPr>
          <p:cNvPr id="4" name="Espaço Reservado para Número de Slide 3">
            <a:extLst>
              <a:ext uri="{FF2B5EF4-FFF2-40B4-BE49-F238E27FC236}">
                <a16:creationId xmlns:a16="http://schemas.microsoft.com/office/drawing/2014/main" id="{0F40B51E-D461-DC01-783E-F83FF7BF9610}"/>
              </a:ext>
            </a:extLst>
          </p:cNvPr>
          <p:cNvSpPr>
            <a:spLocks noGrp="1"/>
          </p:cNvSpPr>
          <p:nvPr>
            <p:ph type="sldNum" sz="quarter" idx="5"/>
          </p:nvPr>
        </p:nvSpPr>
        <p:spPr/>
        <p:txBody>
          <a:bodyPr/>
          <a:lstStyle/>
          <a:p>
            <a:fld id="{C3FDC577-62FA-4F60-AD5B-292267E62441}" type="slidenum">
              <a:rPr lang="pt-BR" smtClean="0"/>
              <a:t>38</a:t>
            </a:fld>
            <a:endParaRPr lang="pt-BR"/>
          </a:p>
        </p:txBody>
      </p:sp>
    </p:spTree>
    <p:extLst>
      <p:ext uri="{BB962C8B-B14F-4D97-AF65-F5344CB8AC3E}">
        <p14:creationId xmlns:p14="http://schemas.microsoft.com/office/powerpoint/2010/main" val="40567860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D85D-59DD-1D04-8E4A-00A0D18CB7E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64AD884-D3F1-E7C8-185F-82AF09DEA56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17E0071-4660-B811-55FF-C6030A50B844}"/>
              </a:ext>
            </a:extLst>
          </p:cNvPr>
          <p:cNvSpPr>
            <a:spLocks noGrp="1"/>
          </p:cNvSpPr>
          <p:nvPr>
            <p:ph type="body" idx="1"/>
          </p:nvPr>
        </p:nvSpPr>
        <p:spPr/>
        <p:txBody>
          <a:bodyPr/>
          <a:lstStyle/>
          <a:p>
            <a:r>
              <a:rPr lang="pt-BR" sz="1200" kern="1200" dirty="0">
                <a:solidFill>
                  <a:schemeClr val="tx1"/>
                </a:solidFill>
                <a:effectLst/>
                <a:latin typeface="+mn-lt"/>
                <a:ea typeface="+mn-ea"/>
                <a:cs typeface="+mn-cs"/>
              </a:rPr>
              <a:t>Para concluir, lembre-se que seu mapa de liderança é um instrumento vivo que evoluirá junto com você ao longo de sua jornada de desenvolvimento.</a:t>
            </a:r>
            <a:r>
              <a:rPr lang="pt-BR" dirty="0"/>
              <a:t> </a:t>
            </a:r>
            <a:r>
              <a:rPr lang="pt-BR" sz="1200" kern="1200" dirty="0">
                <a:solidFill>
                  <a:schemeClr val="tx1"/>
                </a:solidFill>
                <a:effectLst/>
                <a:latin typeface="+mn-lt"/>
                <a:ea typeface="+mn-ea"/>
                <a:cs typeface="+mn-cs"/>
              </a:rPr>
              <a:t>Ele integra motivadores e medos em uma ferramenta visual que orienta seu desenvolvimento e serve como bússola para decisões alinhadas com seus valores e propósito.</a:t>
            </a:r>
            <a:r>
              <a:rPr lang="pt-BR" dirty="0"/>
              <a:t> </a:t>
            </a:r>
            <a:r>
              <a:rPr lang="pt-BR" sz="1200" kern="1200" dirty="0">
                <a:solidFill>
                  <a:schemeClr val="tx1"/>
                </a:solidFill>
                <a:effectLst/>
                <a:latin typeface="+mn-lt"/>
                <a:ea typeface="+mn-ea"/>
                <a:cs typeface="+mn-cs"/>
              </a:rPr>
              <a:t>Durante o curso, sugiro que você:</a:t>
            </a:r>
            <a:r>
              <a:rPr lang="pt-BR" dirty="0"/>
              <a:t> </a:t>
            </a:r>
            <a:r>
              <a:rPr lang="pt-BR" sz="1200" kern="1200" dirty="0">
                <a:solidFill>
                  <a:schemeClr val="tx1"/>
                </a:solidFill>
                <a:effectLst/>
                <a:latin typeface="+mn-lt"/>
                <a:ea typeface="+mn-ea"/>
                <a:cs typeface="+mn-cs"/>
              </a:rPr>
              <a:t>- Revisite e atualize seu mapa após cada módulo</a:t>
            </a:r>
            <a:r>
              <a:rPr lang="pt-BR" dirty="0"/>
              <a:t> </a:t>
            </a:r>
            <a:r>
              <a:rPr lang="pt-BR" sz="1200" kern="1200" dirty="0">
                <a:solidFill>
                  <a:schemeClr val="tx1"/>
                </a:solidFill>
                <a:effectLst/>
                <a:latin typeface="+mn-lt"/>
                <a:ea typeface="+mn-ea"/>
                <a:cs typeface="+mn-cs"/>
              </a:rPr>
              <a:t>- Compartilhe insights com colegas para enriquecer perspectivas</a:t>
            </a:r>
            <a:r>
              <a:rPr lang="pt-BR" dirty="0"/>
              <a:t> </a:t>
            </a:r>
            <a:r>
              <a:rPr lang="pt-BR" sz="1200" kern="1200" dirty="0">
                <a:solidFill>
                  <a:schemeClr val="tx1"/>
                </a:solidFill>
                <a:effectLst/>
                <a:latin typeface="+mn-lt"/>
                <a:ea typeface="+mn-ea"/>
                <a:cs typeface="+mn-cs"/>
              </a:rPr>
              <a:t>- Utilize-o como referência para exercícios práticos e reflexões</a:t>
            </a:r>
            <a:r>
              <a:rPr lang="pt-BR" dirty="0"/>
              <a:t> </a:t>
            </a:r>
            <a:r>
              <a:rPr lang="pt-BR" sz="1200" kern="1200" dirty="0">
                <a:solidFill>
                  <a:schemeClr val="tx1"/>
                </a:solidFill>
                <a:effectLst/>
                <a:latin typeface="+mn-lt"/>
                <a:ea typeface="+mn-ea"/>
                <a:cs typeface="+mn-cs"/>
              </a:rPr>
              <a:t>- Crie planos de ação específicos para potencializar motivadores e superar medos</a:t>
            </a:r>
            <a:r>
              <a:rPr lang="pt-BR" dirty="0"/>
              <a:t> </a:t>
            </a:r>
            <a:r>
              <a:rPr lang="pt-BR" sz="1200" kern="1200" dirty="0">
                <a:solidFill>
                  <a:schemeClr val="tx1"/>
                </a:solidFill>
                <a:effectLst/>
                <a:latin typeface="+mn-lt"/>
                <a:ea typeface="+mn-ea"/>
                <a:cs typeface="+mn-cs"/>
              </a:rPr>
              <a:t>A jornada de liderança é uma escolha diária de crescimento e impacto. Seu mapa é apenas o começo.</a:t>
            </a:r>
            <a:r>
              <a:rPr lang="pt-BR" dirty="0"/>
              <a:t> </a:t>
            </a:r>
            <a:r>
              <a:rPr lang="pt-BR" sz="1200" kern="1200" dirty="0">
                <a:solidFill>
                  <a:schemeClr val="tx1"/>
                </a:solidFill>
                <a:effectLst/>
                <a:latin typeface="+mn-lt"/>
                <a:ea typeface="+mn-ea"/>
                <a:cs typeface="+mn-cs"/>
              </a:rPr>
              <a:t>Obrigado pela atenção! Estou à disposição para perguntas e reflexões sobre como construir e utilizar seu próprio mapa de liderança.</a:t>
            </a:r>
            <a:endParaRPr lang="pt-BR" dirty="0"/>
          </a:p>
        </p:txBody>
      </p:sp>
      <p:sp>
        <p:nvSpPr>
          <p:cNvPr id="4" name="Espaço Reservado para Número de Slide 3">
            <a:extLst>
              <a:ext uri="{FF2B5EF4-FFF2-40B4-BE49-F238E27FC236}">
                <a16:creationId xmlns:a16="http://schemas.microsoft.com/office/drawing/2014/main" id="{77B969F9-71B6-1FA9-AC24-58B2BA407593}"/>
              </a:ext>
            </a:extLst>
          </p:cNvPr>
          <p:cNvSpPr>
            <a:spLocks noGrp="1"/>
          </p:cNvSpPr>
          <p:nvPr>
            <p:ph type="sldNum" sz="quarter" idx="5"/>
          </p:nvPr>
        </p:nvSpPr>
        <p:spPr/>
        <p:txBody>
          <a:bodyPr/>
          <a:lstStyle/>
          <a:p>
            <a:fld id="{C3FDC577-62FA-4F60-AD5B-292267E62441}" type="slidenum">
              <a:rPr lang="pt-BR" smtClean="0"/>
              <a:t>39</a:t>
            </a:fld>
            <a:endParaRPr lang="pt-BR"/>
          </a:p>
        </p:txBody>
      </p:sp>
    </p:spTree>
    <p:extLst>
      <p:ext uri="{BB962C8B-B14F-4D97-AF65-F5344CB8AC3E}">
        <p14:creationId xmlns:p14="http://schemas.microsoft.com/office/powerpoint/2010/main" val="16620943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60E99-BFD8-DD8D-56C5-329291BF9F5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651F2DB-A0F3-C01A-3AE2-DC101CBC100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57E5541-C25D-6D87-5F47-A0ED7030E66D}"/>
              </a:ext>
            </a:extLst>
          </p:cNvPr>
          <p:cNvSpPr>
            <a:spLocks noGrp="1"/>
          </p:cNvSpPr>
          <p:nvPr>
            <p:ph type="body" idx="1"/>
          </p:nvPr>
        </p:nvSpPr>
        <p:spPr/>
        <p:txBody>
          <a:bodyPr/>
          <a:lstStyle/>
          <a:p>
            <a:pPr lvl="0"/>
            <a:r>
              <a:rPr lang="pt-BR" sz="1200" kern="1200" dirty="0">
                <a:solidFill>
                  <a:schemeClr val="tx1"/>
                </a:solidFill>
                <a:effectLst/>
                <a:latin typeface="+mn-lt"/>
                <a:ea typeface="+mn-ea"/>
                <a:cs typeface="+mn-cs"/>
              </a:rPr>
              <a:t>Conhecer modelos de liderança (transformacional, situacional, servidora, ágil, autêntica, adaptativa).</a:t>
            </a:r>
          </a:p>
          <a:p>
            <a:pPr lvl="0"/>
            <a:r>
              <a:rPr lang="pt-BR" sz="1200" kern="1200" dirty="0">
                <a:solidFill>
                  <a:schemeClr val="tx1"/>
                </a:solidFill>
                <a:effectLst/>
                <a:latin typeface="+mn-lt"/>
                <a:ea typeface="+mn-ea"/>
                <a:cs typeface="+mn-cs"/>
              </a:rPr>
              <a:t>Aplicar e comparar ferramentas de autoconhecimento (DISC, MBTI, </a:t>
            </a:r>
            <a:r>
              <a:rPr lang="pt-BR" sz="1200" kern="1200" dirty="0" err="1">
                <a:solidFill>
                  <a:schemeClr val="tx1"/>
                </a:solidFill>
                <a:effectLst/>
                <a:latin typeface="+mn-lt"/>
                <a:ea typeface="+mn-ea"/>
                <a:cs typeface="+mn-cs"/>
              </a:rPr>
              <a:t>CliftonStrengths</a:t>
            </a:r>
            <a:r>
              <a:rPr lang="pt-BR" sz="1200" kern="1200" dirty="0">
                <a:solidFill>
                  <a:schemeClr val="tx1"/>
                </a:solidFill>
                <a:effectLst/>
                <a:latin typeface="+mn-lt"/>
                <a:ea typeface="+mn-ea"/>
                <a:cs typeface="+mn-cs"/>
              </a:rPr>
              <a:t> e Big Five).</a:t>
            </a:r>
          </a:p>
          <a:p>
            <a:r>
              <a:rPr lang="pt-BR" sz="1200" kern="1200" dirty="0">
                <a:solidFill>
                  <a:schemeClr val="tx1"/>
                </a:solidFill>
                <a:effectLst/>
                <a:latin typeface="+mn-lt"/>
                <a:ea typeface="+mn-ea"/>
                <a:cs typeface="+mn-cs"/>
              </a:rPr>
              <a:t>Usar IA para gerar insights de desenvolvimento cruzando diferentes resultados.</a:t>
            </a:r>
            <a:endParaRPr lang="pt-BR" dirty="0"/>
          </a:p>
        </p:txBody>
      </p:sp>
      <p:sp>
        <p:nvSpPr>
          <p:cNvPr id="4" name="Espaço Reservado para Número de Slide 3">
            <a:extLst>
              <a:ext uri="{FF2B5EF4-FFF2-40B4-BE49-F238E27FC236}">
                <a16:creationId xmlns:a16="http://schemas.microsoft.com/office/drawing/2014/main" id="{20BEF2C2-D35D-7F8E-6CA4-5AE38FBCEF90}"/>
              </a:ext>
            </a:extLst>
          </p:cNvPr>
          <p:cNvSpPr>
            <a:spLocks noGrp="1"/>
          </p:cNvSpPr>
          <p:nvPr>
            <p:ph type="sldNum" sz="quarter" idx="5"/>
          </p:nvPr>
        </p:nvSpPr>
        <p:spPr/>
        <p:txBody>
          <a:bodyPr/>
          <a:lstStyle/>
          <a:p>
            <a:fld id="{C3FDC577-62FA-4F60-AD5B-292267E62441}" type="slidenum">
              <a:rPr lang="pt-BR" smtClean="0"/>
              <a:t>40</a:t>
            </a:fld>
            <a:endParaRPr lang="pt-BR"/>
          </a:p>
        </p:txBody>
      </p:sp>
    </p:spTree>
    <p:extLst>
      <p:ext uri="{BB962C8B-B14F-4D97-AF65-F5344CB8AC3E}">
        <p14:creationId xmlns:p14="http://schemas.microsoft.com/office/powerpoint/2010/main" val="1399956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3DA3A243-9175-DF0A-7ECA-A8B026E2F20D}"/>
            </a:ext>
          </a:extLst>
        </p:cNvPr>
        <p:cNvGrpSpPr/>
        <p:nvPr/>
      </p:nvGrpSpPr>
      <p:grpSpPr>
        <a:xfrm>
          <a:off x="0" y="0"/>
          <a:ext cx="0" cy="0"/>
          <a:chOff x="0" y="0"/>
          <a:chExt cx="0" cy="0"/>
        </a:xfrm>
      </p:grpSpPr>
      <p:sp>
        <p:nvSpPr>
          <p:cNvPr id="219" name="Google Shape;219;g25a636c3702_0_110:notes">
            <a:extLst>
              <a:ext uri="{FF2B5EF4-FFF2-40B4-BE49-F238E27FC236}">
                <a16:creationId xmlns:a16="http://schemas.microsoft.com/office/drawing/2014/main" id="{A32ACDEF-70DC-0FED-76DA-1FC009BD42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a636c3702_0_110:notes">
            <a:extLst>
              <a:ext uri="{FF2B5EF4-FFF2-40B4-BE49-F238E27FC236}">
                <a16:creationId xmlns:a16="http://schemas.microsoft.com/office/drawing/2014/main" id="{617E4ED6-82D2-B1D9-18DC-089BF069FCB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pt-BR" sz="1200" kern="1200" dirty="0">
                <a:solidFill>
                  <a:schemeClr val="tx1"/>
                </a:solidFill>
                <a:effectLst/>
                <a:latin typeface="+mn-lt"/>
                <a:ea typeface="+mn-ea"/>
                <a:cs typeface="+mn-cs"/>
              </a:rPr>
              <a:t>Introdução: A liderança não é um estilo único, mas uma orquestra de abordagens. A importância de ter um repertório de estilos para diferentes situações.</a:t>
            </a:r>
          </a:p>
          <a:p>
            <a:pPr lvl="0"/>
            <a:r>
              <a:rPr lang="pt-BR" sz="1200" kern="1200" dirty="0">
                <a:solidFill>
                  <a:schemeClr val="tx1"/>
                </a:solidFill>
                <a:effectLst/>
                <a:latin typeface="+mn-lt"/>
                <a:ea typeface="+mn-ea"/>
                <a:cs typeface="+mn-cs"/>
              </a:rPr>
              <a:t>Liderança Transformacional: Foco na inspiração, visão e desenvolvimento de equipes. Como motivar e engajar pessoas para além de seus interesses individuais. </a:t>
            </a:r>
          </a:p>
          <a:p>
            <a:pPr lvl="0"/>
            <a:r>
              <a:rPr lang="pt-BR" sz="1200" kern="1200" dirty="0">
                <a:solidFill>
                  <a:schemeClr val="tx1"/>
                </a:solidFill>
                <a:effectLst/>
                <a:latin typeface="+mn-lt"/>
                <a:ea typeface="+mn-ea"/>
                <a:cs typeface="+mn-cs"/>
              </a:rPr>
              <a:t>Liderança Situacional: A arte de adaptar o estilo de liderança ao nível de desenvolvimento e maturidade da equipe ou indivíduo. Modelos e exemplos práticos. </a:t>
            </a:r>
          </a:p>
          <a:p>
            <a:pPr lvl="0"/>
            <a:endParaRPr dirty="0"/>
          </a:p>
        </p:txBody>
      </p:sp>
    </p:spTree>
    <p:extLst>
      <p:ext uri="{BB962C8B-B14F-4D97-AF65-F5344CB8AC3E}">
        <p14:creationId xmlns:p14="http://schemas.microsoft.com/office/powerpoint/2010/main" val="641445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7535F-2FD6-F284-5571-EC07B1870AE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976C112-E3F9-2925-409A-28CAB001DDD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8422F61-574E-28CD-A8E5-10D552A40039}"/>
              </a:ext>
            </a:extLst>
          </p:cNvPr>
          <p:cNvSpPr>
            <a:spLocks noGrp="1"/>
          </p:cNvSpPr>
          <p:nvPr>
            <p:ph type="body" idx="1"/>
          </p:nvPr>
        </p:nvSpPr>
        <p:spPr/>
        <p:txBody>
          <a:bodyPr/>
          <a:lstStyle/>
          <a:p>
            <a:pPr lvl="0"/>
            <a:r>
              <a:rPr lang="pt-BR" sz="1200" kern="1200" dirty="0">
                <a:solidFill>
                  <a:schemeClr val="tx1"/>
                </a:solidFill>
                <a:effectLst/>
                <a:latin typeface="+mn-lt"/>
                <a:ea typeface="+mn-ea"/>
                <a:cs typeface="+mn-cs"/>
              </a:rPr>
              <a:t>Compreender o papel da liderança no século XXI. </a:t>
            </a:r>
          </a:p>
          <a:p>
            <a:pPr lvl="0"/>
            <a:r>
              <a:rPr lang="pt-BR" sz="1200" kern="1200" dirty="0">
                <a:solidFill>
                  <a:schemeClr val="tx1"/>
                </a:solidFill>
                <a:effectLst/>
                <a:latin typeface="+mn-lt"/>
                <a:ea typeface="+mn-ea"/>
                <a:cs typeface="+mn-cs"/>
              </a:rPr>
              <a:t>Identificar barreiras e oportunidades pessoais para assumir a liderança. </a:t>
            </a:r>
          </a:p>
          <a:p>
            <a:r>
              <a:rPr lang="pt-BR" sz="1200" kern="1200" dirty="0">
                <a:solidFill>
                  <a:schemeClr val="tx1"/>
                </a:solidFill>
                <a:effectLst/>
                <a:latin typeface="+mn-lt"/>
                <a:ea typeface="+mn-ea"/>
                <a:cs typeface="+mn-cs"/>
              </a:rPr>
              <a:t>Reconhecer o impacto da transformação digital no papel do líder.</a:t>
            </a:r>
            <a:endParaRPr lang="pt-BR" dirty="0"/>
          </a:p>
        </p:txBody>
      </p:sp>
      <p:sp>
        <p:nvSpPr>
          <p:cNvPr id="4" name="Espaço Reservado para Número de Slide 3">
            <a:extLst>
              <a:ext uri="{FF2B5EF4-FFF2-40B4-BE49-F238E27FC236}">
                <a16:creationId xmlns:a16="http://schemas.microsoft.com/office/drawing/2014/main" id="{4509A326-9710-3D2C-CE36-93E2B15BA568}"/>
              </a:ext>
            </a:extLst>
          </p:cNvPr>
          <p:cNvSpPr>
            <a:spLocks noGrp="1"/>
          </p:cNvSpPr>
          <p:nvPr>
            <p:ph type="sldNum" sz="quarter" idx="5"/>
          </p:nvPr>
        </p:nvSpPr>
        <p:spPr/>
        <p:txBody>
          <a:bodyPr/>
          <a:lstStyle/>
          <a:p>
            <a:fld id="{C3FDC577-62FA-4F60-AD5B-292267E62441}" type="slidenum">
              <a:rPr lang="pt-BR" smtClean="0"/>
              <a:t>5</a:t>
            </a:fld>
            <a:endParaRPr lang="pt-BR"/>
          </a:p>
        </p:txBody>
      </p:sp>
    </p:spTree>
    <p:extLst>
      <p:ext uri="{BB962C8B-B14F-4D97-AF65-F5344CB8AC3E}">
        <p14:creationId xmlns:p14="http://schemas.microsoft.com/office/powerpoint/2010/main" val="1440071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8FBBF-09DA-CBC4-E911-1D0CA596861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44D6B45-B7C3-D8B9-DF7B-906F3CAACE8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7A968FF-3A40-61D2-B744-4E9F41E05239}"/>
              </a:ext>
            </a:extLst>
          </p:cNvPr>
          <p:cNvSpPr>
            <a:spLocks noGrp="1"/>
          </p:cNvSpPr>
          <p:nvPr>
            <p:ph type="body" idx="1"/>
          </p:nvPr>
        </p:nvSpPr>
        <p:spPr/>
        <p:txBody>
          <a:bodyPr/>
          <a:lstStyle/>
          <a:p>
            <a:r>
              <a:rPr lang="pt-BR" dirty="0">
                <a:effectLst/>
              </a:rPr>
              <a:t>Hoje vamos explorar um tema fascinante: a liderança como uma orquestra de abordagens que se harmonizam conforme o contexto.</a:t>
            </a:r>
            <a:endParaRPr lang="pt-BR" dirty="0"/>
          </a:p>
          <a:p>
            <a:r>
              <a:rPr lang="pt-BR" dirty="0">
                <a:effectLst/>
              </a:rPr>
              <a:t>Assim como um maestro não conduz todas as peças musicais da mesma forma, o líder eficaz precisa desenvolver um repertório de estilos para diferentes situações. Não existe um estilo único e perfeito de liderança que funcione em todos os momentos e com todas as pessoas.</a:t>
            </a:r>
            <a:endParaRPr lang="pt-BR" dirty="0"/>
          </a:p>
          <a:p>
            <a:r>
              <a:rPr lang="pt-BR" dirty="0">
                <a:effectLst/>
              </a:rPr>
              <a:t>Ao longo desta apresentação, vamos explorar cinco estilos fundamentais de liderança: transformacional, situacional, servidora, ágil/adaptativa e autêntica. Cada um deles representa um instrumento diferente na orquestra da liderança, com seu timbre único e momento ideal para ser utilizado.</a:t>
            </a:r>
            <a:endParaRPr lang="pt-BR" dirty="0"/>
          </a:p>
          <a:p>
            <a:r>
              <a:rPr lang="pt-BR" dirty="0">
                <a:effectLst/>
              </a:rPr>
              <a:t>A verdadeira maestria está na capacidade de escolher o estilo certo para o momento certo, criando uma sinfonia harmoniosa de resultados e desenvolvimento humano.</a:t>
            </a:r>
            <a:endParaRPr lang="pt-BR" dirty="0"/>
          </a:p>
          <a:p>
            <a:endParaRPr lang="pt-BR" dirty="0"/>
          </a:p>
        </p:txBody>
      </p:sp>
      <p:sp>
        <p:nvSpPr>
          <p:cNvPr id="4" name="Espaço Reservado para Número de Slide 3">
            <a:extLst>
              <a:ext uri="{FF2B5EF4-FFF2-40B4-BE49-F238E27FC236}">
                <a16:creationId xmlns:a16="http://schemas.microsoft.com/office/drawing/2014/main" id="{86AC43D6-14FD-A0C4-26B3-7A0F254FCF8F}"/>
              </a:ext>
            </a:extLst>
          </p:cNvPr>
          <p:cNvSpPr>
            <a:spLocks noGrp="1"/>
          </p:cNvSpPr>
          <p:nvPr>
            <p:ph type="sldNum" sz="quarter" idx="5"/>
          </p:nvPr>
        </p:nvSpPr>
        <p:spPr/>
        <p:txBody>
          <a:bodyPr/>
          <a:lstStyle/>
          <a:p>
            <a:fld id="{C3FDC577-62FA-4F60-AD5B-292267E62441}" type="slidenum">
              <a:rPr lang="pt-BR" smtClean="0"/>
              <a:t>42</a:t>
            </a:fld>
            <a:endParaRPr lang="pt-BR"/>
          </a:p>
        </p:txBody>
      </p:sp>
    </p:spTree>
    <p:extLst>
      <p:ext uri="{BB962C8B-B14F-4D97-AF65-F5344CB8AC3E}">
        <p14:creationId xmlns:p14="http://schemas.microsoft.com/office/powerpoint/2010/main" val="16787873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A35C66AC-786F-FD4C-7083-087D8C359E9E}"/>
            </a:ext>
          </a:extLst>
        </p:cNvPr>
        <p:cNvGrpSpPr/>
        <p:nvPr/>
      </p:nvGrpSpPr>
      <p:grpSpPr>
        <a:xfrm>
          <a:off x="0" y="0"/>
          <a:ext cx="0" cy="0"/>
          <a:chOff x="0" y="0"/>
          <a:chExt cx="0" cy="0"/>
        </a:xfrm>
      </p:grpSpPr>
      <p:sp>
        <p:nvSpPr>
          <p:cNvPr id="225" name="Google Shape;225;g1e51dbbb760_0_1:notes">
            <a:extLst>
              <a:ext uri="{FF2B5EF4-FFF2-40B4-BE49-F238E27FC236}">
                <a16:creationId xmlns:a16="http://schemas.microsoft.com/office/drawing/2014/main" id="{4E561D1A-C324-FEAD-8A26-EB5CBC56A7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e51dbbb760_0_1:notes">
            <a:extLst>
              <a:ext uri="{FF2B5EF4-FFF2-40B4-BE49-F238E27FC236}">
                <a16:creationId xmlns:a16="http://schemas.microsoft.com/office/drawing/2014/main" id="{362C2E18-5D58-76A7-3DC1-519B8B2843C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dirty="0">
                <a:effectLst/>
              </a:rPr>
              <a:t>A liderança transformacional é como a condução de um maestro que não apenas dirige, mas inspira cada músico a transcender suas limitações e contribuir para uma performance extraordinária.</a:t>
            </a:r>
            <a:endParaRPr lang="pt-BR" dirty="0"/>
          </a:p>
          <a:p>
            <a:r>
              <a:rPr lang="pt-BR" dirty="0">
                <a:effectLst/>
              </a:rPr>
              <a:t>Este estilo se baseia em quatro elementos fundamentais:</a:t>
            </a:r>
            <a:endParaRPr lang="pt-BR" dirty="0"/>
          </a:p>
          <a:p>
            <a:r>
              <a:rPr lang="pt-BR" dirty="0">
                <a:effectLst/>
              </a:rPr>
              <a:t>Primeiro, a visão inspiradora - o líder transformacional comunica uma visão clara e motivadora que transcende interesses individuais, conectando as pessoas a um propósito maior.</a:t>
            </a:r>
            <a:endParaRPr lang="pt-BR" dirty="0"/>
          </a:p>
          <a:p>
            <a:r>
              <a:rPr lang="pt-BR" dirty="0">
                <a:effectLst/>
              </a:rPr>
              <a:t>Segundo, o estímulo intelectual - desafiando pressupostos, estimulando a criatividade e incentivando novas perspectivas.</a:t>
            </a:r>
            <a:endParaRPr lang="pt-BR" dirty="0"/>
          </a:p>
          <a:p>
            <a:r>
              <a:rPr lang="pt-BR" dirty="0">
                <a:effectLst/>
              </a:rPr>
              <a:t>Terceiro, a consideração individualizada - reconhecendo as necessidades únicas de cada pessoa e desenvolvendo-as de forma personalizada.</a:t>
            </a:r>
            <a:endParaRPr lang="pt-BR" dirty="0"/>
          </a:p>
          <a:p>
            <a:r>
              <a:rPr lang="pt-BR" dirty="0">
                <a:effectLst/>
              </a:rPr>
              <a:t>E por fim, a influência idealizada - servindo como modelo ético e inspirando confiança através de comportamento exemplar.</a:t>
            </a:r>
            <a:endParaRPr lang="pt-BR" dirty="0"/>
          </a:p>
          <a:p>
            <a:r>
              <a:rPr lang="pt-BR" dirty="0">
                <a:effectLst/>
              </a:rPr>
              <a:t>Como disse Bernard Bass, "A liderança transformacional não se trata apenas de alcançar resultados, mas de transformar pessoas e organizações para alcançarem seu pleno potencial."</a:t>
            </a:r>
            <a:endParaRPr lang="pt-B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9879583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7CFE0962-D75E-5823-88F5-AF2DCAC7440C}"/>
            </a:ext>
          </a:extLst>
        </p:cNvPr>
        <p:cNvGrpSpPr/>
        <p:nvPr/>
      </p:nvGrpSpPr>
      <p:grpSpPr>
        <a:xfrm>
          <a:off x="0" y="0"/>
          <a:ext cx="0" cy="0"/>
          <a:chOff x="0" y="0"/>
          <a:chExt cx="0" cy="0"/>
        </a:xfrm>
      </p:grpSpPr>
      <p:sp>
        <p:nvSpPr>
          <p:cNvPr id="225" name="Google Shape;225;g1e51dbbb760_0_1:notes">
            <a:extLst>
              <a:ext uri="{FF2B5EF4-FFF2-40B4-BE49-F238E27FC236}">
                <a16:creationId xmlns:a16="http://schemas.microsoft.com/office/drawing/2014/main" id="{DE10774F-0154-08C4-F07A-ECB9C238A7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e51dbbb760_0_1:notes">
            <a:extLst>
              <a:ext uri="{FF2B5EF4-FFF2-40B4-BE49-F238E27FC236}">
                <a16:creationId xmlns:a16="http://schemas.microsoft.com/office/drawing/2014/main" id="{512C3D84-245E-2E0D-26E5-EA4B280F097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dirty="0">
                <a:effectLst/>
              </a:rPr>
              <a:t>A liderança situacional, desenvolvida por Paul </a:t>
            </a:r>
            <a:r>
              <a:rPr lang="pt-BR" dirty="0" err="1">
                <a:effectLst/>
              </a:rPr>
              <a:t>Hersey</a:t>
            </a:r>
            <a:r>
              <a:rPr lang="pt-BR" dirty="0">
                <a:effectLst/>
              </a:rPr>
              <a:t> e Ken Blanchard, reconhece que diferentes pessoas e equipes necessitam de diferentes estilos de liderança, dependendo de seu nível de desenvolvimento e da tarefa em questão.</a:t>
            </a:r>
            <a:endParaRPr lang="pt-BR" dirty="0"/>
          </a:p>
          <a:p>
            <a:r>
              <a:rPr lang="pt-BR" dirty="0">
                <a:effectLst/>
              </a:rPr>
              <a:t>Este modelo propõe quatro estilos principais:</a:t>
            </a:r>
            <a:endParaRPr lang="pt-BR" dirty="0"/>
          </a:p>
          <a:p>
            <a:r>
              <a:rPr lang="pt-BR" dirty="0">
                <a:effectLst/>
              </a:rPr>
              <a:t>O estilo Direção (S1) combina alta direção com baixo apoio, ideal para equipes com baixa competência mas alto comprometimento - como novos colaboradores entusiasmados.</a:t>
            </a:r>
            <a:endParaRPr lang="pt-BR" dirty="0"/>
          </a:p>
          <a:p>
            <a:r>
              <a:rPr lang="pt-BR" dirty="0">
                <a:effectLst/>
              </a:rPr>
              <a:t>O estilo Orientação (S2) oferece alta direção e alto apoio, perfeito para equipes com alguma competência e comprometimento variável - pessoas que estão aprendendo mas ainda precisam de suporte.</a:t>
            </a:r>
            <a:endParaRPr lang="pt-BR" dirty="0"/>
          </a:p>
          <a:p>
            <a:r>
              <a:rPr lang="pt-BR" dirty="0">
                <a:effectLst/>
              </a:rPr>
              <a:t>O estilo Apoio (S3) reduz a direção mas mantém alto apoio, adequado para equipes com alta competência mas comprometimento variável - profissionais que sabem o que fazer mas precisam de motivação.</a:t>
            </a:r>
            <a:endParaRPr lang="pt-BR" dirty="0"/>
          </a:p>
          <a:p>
            <a:r>
              <a:rPr lang="pt-BR" dirty="0">
                <a:effectLst/>
              </a:rPr>
              <a:t>E o estilo Delegação (S4) combina baixa direção e baixo apoio, ideal para equipes com alta competência e alto comprometimento - profissionais experientes e motivados.</a:t>
            </a:r>
            <a:endParaRPr lang="pt-BR" dirty="0"/>
          </a:p>
          <a:p>
            <a:r>
              <a:rPr lang="pt-BR" dirty="0">
                <a:effectLst/>
              </a:rPr>
              <a:t>A eficácia deste modelo está na capacidade do líder de diagnosticar corretamente o nível de desenvolvimento e adaptar seu estilo de acordo.</a:t>
            </a:r>
            <a:endParaRPr lang="pt-B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762238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8E5085E8-EA8F-F693-4541-D06E7E7CBD86}"/>
            </a:ext>
          </a:extLst>
        </p:cNvPr>
        <p:cNvGrpSpPr/>
        <p:nvPr/>
      </p:nvGrpSpPr>
      <p:grpSpPr>
        <a:xfrm>
          <a:off x="0" y="0"/>
          <a:ext cx="0" cy="0"/>
          <a:chOff x="0" y="0"/>
          <a:chExt cx="0" cy="0"/>
        </a:xfrm>
      </p:grpSpPr>
      <p:sp>
        <p:nvSpPr>
          <p:cNvPr id="225" name="Google Shape;225;g1e51dbbb760_0_1:notes">
            <a:extLst>
              <a:ext uri="{FF2B5EF4-FFF2-40B4-BE49-F238E27FC236}">
                <a16:creationId xmlns:a16="http://schemas.microsoft.com/office/drawing/2014/main" id="{DEA9BAC1-004D-D078-E828-512E663E66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e51dbbb760_0_1:notes">
            <a:extLst>
              <a:ext uri="{FF2B5EF4-FFF2-40B4-BE49-F238E27FC236}">
                <a16:creationId xmlns:a16="http://schemas.microsoft.com/office/drawing/2014/main" id="{16D40668-49F7-909B-F2EB-B7836FD7036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dirty="0">
                <a:effectLst/>
              </a:rPr>
              <a:t>A liderança servidora, conceito popularizado por Robert K. </a:t>
            </a:r>
            <a:r>
              <a:rPr lang="pt-BR" dirty="0" err="1">
                <a:effectLst/>
              </a:rPr>
              <a:t>Greenleaf</a:t>
            </a:r>
            <a:r>
              <a:rPr lang="pt-BR" dirty="0">
                <a:effectLst/>
              </a:rPr>
              <a:t>, inverte a pirâmide hierárquica tradicional, colocando as necessidades da equipe em primeiro lugar. O líder servidor atua como facilitador que remove obstáculos e cria condições para que todos possam alcançar seu potencial.</a:t>
            </a:r>
            <a:endParaRPr lang="pt-BR" dirty="0"/>
          </a:p>
          <a:p>
            <a:r>
              <a:rPr lang="pt-BR" dirty="0">
                <a:effectLst/>
              </a:rPr>
              <a:t>Este estilo se fundamenta em quatro princípios essenciais:</a:t>
            </a:r>
            <a:endParaRPr lang="pt-BR" dirty="0"/>
          </a:p>
          <a:p>
            <a:r>
              <a:rPr lang="pt-BR" dirty="0">
                <a:effectLst/>
              </a:rPr>
              <a:t>Primeiro, a empatia e escuta ativa - compreendendo profundamente as necessidades e aspirações da equipe.</a:t>
            </a:r>
            <a:endParaRPr lang="pt-BR" dirty="0"/>
          </a:p>
          <a:p>
            <a:r>
              <a:rPr lang="pt-BR" dirty="0">
                <a:effectLst/>
              </a:rPr>
              <a:t>Segundo, a remoção de obstáculos - identificando e eliminando barreiras que impedem o desempenho da equipe.</a:t>
            </a:r>
            <a:endParaRPr lang="pt-BR" dirty="0"/>
          </a:p>
          <a:p>
            <a:r>
              <a:rPr lang="pt-BR" dirty="0">
                <a:effectLst/>
              </a:rPr>
              <a:t>Terceiro, o desenvolvimento contínuo - investindo no crescimento pessoal e profissional de cada membro.</a:t>
            </a:r>
            <a:endParaRPr lang="pt-BR" dirty="0"/>
          </a:p>
          <a:p>
            <a:r>
              <a:rPr lang="pt-BR" dirty="0">
                <a:effectLst/>
              </a:rPr>
              <a:t>E por fim, a construção de comunidade - criando um ambiente de colaboração, confiança e pertencimento.</a:t>
            </a:r>
            <a:endParaRPr lang="pt-BR" dirty="0"/>
          </a:p>
          <a:p>
            <a:r>
              <a:rPr lang="pt-BR" dirty="0">
                <a:effectLst/>
              </a:rPr>
              <a:t>Como disse </a:t>
            </a:r>
            <a:r>
              <a:rPr lang="pt-BR" dirty="0" err="1">
                <a:effectLst/>
              </a:rPr>
              <a:t>Greenleaf</a:t>
            </a:r>
            <a:r>
              <a:rPr lang="pt-BR" dirty="0">
                <a:effectLst/>
              </a:rPr>
              <a:t>, "O maior líder é aquele que reconhece sua pequenez, extrai força de sua humildade e experiência da sua fragilidade." Esta abordagem cria equipes mais engajadas, autônomas e realizadas.</a:t>
            </a:r>
            <a:endParaRPr lang="pt-B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249336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54D9C-A996-C04B-15D9-4D1742CCB13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EE2DAE0-7F0D-C1F1-091F-DD4BE070ED5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6456F78-DE81-47EF-C821-3D70FEEA76F3}"/>
              </a:ext>
            </a:extLst>
          </p:cNvPr>
          <p:cNvSpPr>
            <a:spLocks noGrp="1"/>
          </p:cNvSpPr>
          <p:nvPr>
            <p:ph type="body" idx="1"/>
          </p:nvPr>
        </p:nvSpPr>
        <p:spPr/>
        <p:txBody>
          <a:bodyPr/>
          <a:lstStyle/>
          <a:p>
            <a:r>
              <a:rPr lang="pt-BR" dirty="0">
                <a:effectLst/>
              </a:rPr>
              <a:t>A liderança ágil e adaptativa prospera em ambientes de mudança constante, valorizando a experimentação, o feedback contínuo e o aprendizado rápido. É como um maestro de jazz que sabe improvisar e adaptar-se às circunstâncias em tempo real.</a:t>
            </a:r>
            <a:endParaRPr lang="pt-BR" dirty="0"/>
          </a:p>
          <a:p>
            <a:r>
              <a:rPr lang="pt-BR" dirty="0">
                <a:effectLst/>
              </a:rPr>
              <a:t>Este estilo se estrutura em quatro práticas fundamentais:</a:t>
            </a:r>
            <a:endParaRPr lang="pt-BR" dirty="0"/>
          </a:p>
          <a:p>
            <a:r>
              <a:rPr lang="pt-BR" dirty="0">
                <a:effectLst/>
              </a:rPr>
              <a:t>A experimentação - incentivando tentativas rápidas e aprendizado com erros, criando uma cultura onde falhar cedo e pequeno é parte do processo de inovação.</a:t>
            </a:r>
            <a:endParaRPr lang="pt-BR" dirty="0"/>
          </a:p>
          <a:p>
            <a:r>
              <a:rPr lang="pt-BR" dirty="0">
                <a:effectLst/>
              </a:rPr>
              <a:t>A iteração - trabalhando em ciclos curtos de planejamento, execução e revisão, permitindo ajustes constantes baseados em resultados reais.</a:t>
            </a:r>
            <a:endParaRPr lang="pt-BR" dirty="0"/>
          </a:p>
          <a:p>
            <a:r>
              <a:rPr lang="pt-BR" dirty="0">
                <a:effectLst/>
              </a:rPr>
              <a:t>O feedback contínuo - mantendo canais abertos de comunicação e promovendo ajustes constantes baseados nas percepções da equipe e dos stakeholders.</a:t>
            </a:r>
            <a:endParaRPr lang="pt-BR" dirty="0"/>
          </a:p>
          <a:p>
            <a:r>
              <a:rPr lang="pt-BR" dirty="0">
                <a:effectLst/>
              </a:rPr>
              <a:t>E a colaboração - fomentando equipes multifuncionais e auto-organizadas que podem responder rapidamente às mudanças.</a:t>
            </a:r>
            <a:endParaRPr lang="pt-BR" dirty="0"/>
          </a:p>
          <a:p>
            <a:r>
              <a:rPr lang="pt-BR" dirty="0">
                <a:effectLst/>
              </a:rPr>
              <a:t>Como adaptado de Alvin </a:t>
            </a:r>
            <a:r>
              <a:rPr lang="pt-BR" dirty="0" err="1">
                <a:effectLst/>
              </a:rPr>
              <a:t>Toffler</a:t>
            </a:r>
            <a:r>
              <a:rPr lang="pt-BR" dirty="0">
                <a:effectLst/>
              </a:rPr>
              <a:t>, "Em um mundo de mudanças constantes, a capacidade de aprender e adaptar-se rapidamente é mais valiosa que o conhecimento estático."</a:t>
            </a:r>
            <a:endParaRPr lang="pt-BR" dirty="0"/>
          </a:p>
          <a:p>
            <a:endParaRPr lang="pt-BR" dirty="0"/>
          </a:p>
        </p:txBody>
      </p:sp>
      <p:sp>
        <p:nvSpPr>
          <p:cNvPr id="4" name="Espaço Reservado para Número de Slide 3">
            <a:extLst>
              <a:ext uri="{FF2B5EF4-FFF2-40B4-BE49-F238E27FC236}">
                <a16:creationId xmlns:a16="http://schemas.microsoft.com/office/drawing/2014/main" id="{D54074CD-BE41-F06A-FA65-26997662D13D}"/>
              </a:ext>
            </a:extLst>
          </p:cNvPr>
          <p:cNvSpPr>
            <a:spLocks noGrp="1"/>
          </p:cNvSpPr>
          <p:nvPr>
            <p:ph type="sldNum" sz="quarter" idx="5"/>
          </p:nvPr>
        </p:nvSpPr>
        <p:spPr/>
        <p:txBody>
          <a:bodyPr/>
          <a:lstStyle/>
          <a:p>
            <a:fld id="{C3FDC577-62FA-4F60-AD5B-292267E62441}" type="slidenum">
              <a:rPr lang="pt-BR" smtClean="0"/>
              <a:t>46</a:t>
            </a:fld>
            <a:endParaRPr lang="pt-BR"/>
          </a:p>
        </p:txBody>
      </p:sp>
    </p:spTree>
    <p:extLst>
      <p:ext uri="{BB962C8B-B14F-4D97-AF65-F5344CB8AC3E}">
        <p14:creationId xmlns:p14="http://schemas.microsoft.com/office/powerpoint/2010/main" val="14314613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53C93-4CC9-CFA2-7F2E-7913E2A03DE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A93CC63-ABB8-1505-57C1-D74840D3EB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045B6E2-C038-2B24-36BF-A6A730957235}"/>
              </a:ext>
            </a:extLst>
          </p:cNvPr>
          <p:cNvSpPr>
            <a:spLocks noGrp="1"/>
          </p:cNvSpPr>
          <p:nvPr>
            <p:ph type="body" idx="1"/>
          </p:nvPr>
        </p:nvSpPr>
        <p:spPr/>
        <p:txBody>
          <a:bodyPr/>
          <a:lstStyle/>
          <a:p>
            <a:r>
              <a:rPr lang="pt-BR" dirty="0">
                <a:effectLst/>
              </a:rPr>
              <a:t>A liderança autêntica é fundamentada na verdade interior e na transparência nas relações. Como um maestro que não imita outros, mas desenvolve seu próprio estilo único e genuíno, o líder autêntico constrói confiança através da consistência entre palavras e ações.</a:t>
            </a:r>
            <a:endParaRPr lang="pt-BR" dirty="0"/>
          </a:p>
          <a:p>
            <a:r>
              <a:rPr lang="pt-BR" dirty="0">
                <a:effectLst/>
              </a:rPr>
              <a:t>Este estilo se baseia em quatro pilares:</a:t>
            </a:r>
            <a:endParaRPr lang="pt-BR" dirty="0"/>
          </a:p>
          <a:p>
            <a:r>
              <a:rPr lang="pt-BR" dirty="0">
                <a:effectLst/>
              </a:rPr>
              <a:t>A autoconsciência - compreensão profunda de valores, forças e limitações pessoais, permitindo decisões alinhadas com o verdadeiro eu.</a:t>
            </a:r>
            <a:endParaRPr lang="pt-BR" dirty="0"/>
          </a:p>
          <a:p>
            <a:r>
              <a:rPr lang="pt-BR" dirty="0">
                <a:effectLst/>
              </a:rPr>
              <a:t>A perspectiva moral - decisões baseadas em valores éticos e princípios consistentes, mesmo quando difíceis ou impopulares.</a:t>
            </a:r>
            <a:endParaRPr lang="pt-BR" dirty="0"/>
          </a:p>
          <a:p>
            <a:r>
              <a:rPr lang="pt-BR" dirty="0">
                <a:effectLst/>
              </a:rPr>
              <a:t>A transparência relacional - abertura e honestidade nas interações, compartilhando pensamentos e sentimentos genuínos.</a:t>
            </a:r>
            <a:endParaRPr lang="pt-BR" dirty="0"/>
          </a:p>
          <a:p>
            <a:r>
              <a:rPr lang="pt-BR" dirty="0">
                <a:effectLst/>
              </a:rPr>
              <a:t>E o processamento equilibrado - análise objetiva de informações antes de tomar decisões, considerando diferentes perspectivas.</a:t>
            </a:r>
            <a:endParaRPr lang="pt-BR" dirty="0"/>
          </a:p>
          <a:p>
            <a:r>
              <a:rPr lang="pt-BR" dirty="0">
                <a:effectLst/>
              </a:rPr>
              <a:t>Como disse Bill George, "A liderança autêntica não é sobre ser perfeito. É sobre ser genuíno, reconhecer suas falhas e trabalhar continuamente para melhorar." Este estilo constrói relacionamentos de confiança duradouros e culturas organizacionais saudáveis.</a:t>
            </a:r>
            <a:endParaRPr lang="pt-BR" dirty="0"/>
          </a:p>
          <a:p>
            <a:endParaRPr lang="pt-BR" dirty="0"/>
          </a:p>
        </p:txBody>
      </p:sp>
      <p:sp>
        <p:nvSpPr>
          <p:cNvPr id="4" name="Espaço Reservado para Número de Slide 3">
            <a:extLst>
              <a:ext uri="{FF2B5EF4-FFF2-40B4-BE49-F238E27FC236}">
                <a16:creationId xmlns:a16="http://schemas.microsoft.com/office/drawing/2014/main" id="{30C8CA0A-60CF-2338-7B26-21E566F4E127}"/>
              </a:ext>
            </a:extLst>
          </p:cNvPr>
          <p:cNvSpPr>
            <a:spLocks noGrp="1"/>
          </p:cNvSpPr>
          <p:nvPr>
            <p:ph type="sldNum" sz="quarter" idx="5"/>
          </p:nvPr>
        </p:nvSpPr>
        <p:spPr/>
        <p:txBody>
          <a:bodyPr/>
          <a:lstStyle/>
          <a:p>
            <a:fld id="{C3FDC577-62FA-4F60-AD5B-292267E62441}" type="slidenum">
              <a:rPr lang="pt-BR" smtClean="0"/>
              <a:t>47</a:t>
            </a:fld>
            <a:endParaRPr lang="pt-BR"/>
          </a:p>
        </p:txBody>
      </p:sp>
    </p:spTree>
    <p:extLst>
      <p:ext uri="{BB962C8B-B14F-4D97-AF65-F5344CB8AC3E}">
        <p14:creationId xmlns:p14="http://schemas.microsoft.com/office/powerpoint/2010/main" val="41811542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19B67-7BEA-42A4-39E9-195A28F3342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5A20690-6177-C17C-C056-34C8D3FA348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3A602F-82DF-C0D3-95E9-B1362ACEA7AC}"/>
              </a:ext>
            </a:extLst>
          </p:cNvPr>
          <p:cNvSpPr>
            <a:spLocks noGrp="1"/>
          </p:cNvSpPr>
          <p:nvPr>
            <p:ph type="body" idx="1"/>
          </p:nvPr>
        </p:nvSpPr>
        <p:spPr/>
        <p:txBody>
          <a:bodyPr/>
          <a:lstStyle/>
          <a:p>
            <a:r>
              <a:rPr lang="pt-BR" dirty="0">
                <a:effectLst/>
              </a:rPr>
              <a:t>Assim como cada instrumento tem seu momento ideal na orquestra, cada estilo de liderança tem seu contexto mais apropriado para ser aplicado.</a:t>
            </a:r>
            <a:endParaRPr lang="pt-BR" dirty="0"/>
          </a:p>
          <a:p>
            <a:r>
              <a:rPr lang="pt-BR" dirty="0">
                <a:effectLst/>
              </a:rPr>
              <a:t>A liderança transformacional, com seu foco em inspiração e visão, é ideal para ambientes que necessitam de mudanças significativas e inovação, embora possa ser abstrata demais para tarefas rotineiras.</a:t>
            </a:r>
            <a:endParaRPr lang="pt-BR" dirty="0"/>
          </a:p>
          <a:p>
            <a:r>
              <a:rPr lang="pt-BR" dirty="0">
                <a:effectLst/>
              </a:rPr>
              <a:t>A liderança situacional, centrada na adaptação ao desenvolvimento, funciona bem com equipes de diferentes níveis de maturidade, mas requer diagnóstico constante.</a:t>
            </a:r>
            <a:endParaRPr lang="pt-BR" dirty="0"/>
          </a:p>
          <a:p>
            <a:r>
              <a:rPr lang="pt-BR" dirty="0">
                <a:effectLst/>
              </a:rPr>
              <a:t>A liderança servidora, focada no empoderamento da equipe, é excelente para desenvolvimento de autonomia e crescimento, embora possa parecer passiva em momentos de crise.</a:t>
            </a:r>
            <a:endParaRPr lang="pt-BR" dirty="0"/>
          </a:p>
          <a:p>
            <a:r>
              <a:rPr lang="pt-BR" dirty="0">
                <a:effectLst/>
              </a:rPr>
              <a:t>A liderança ágil/adaptativa, com ênfase em experimentação e aprendizado, é perfeita para ambientes complexos e em rápida mudança, mas menos eficaz em contextos estáveis.</a:t>
            </a:r>
            <a:endParaRPr lang="pt-BR" dirty="0"/>
          </a:p>
          <a:p>
            <a:r>
              <a:rPr lang="pt-BR" dirty="0">
                <a:effectLst/>
              </a:rPr>
              <a:t>E a liderança autêntica, baseada em confiança e credibilidade, é fundamental para reconstrução de confiança e alinhamento de valores, embora a vulnerabilidade possa ser mal interpretada em alguns contextos.</a:t>
            </a:r>
            <a:endParaRPr lang="pt-BR" dirty="0"/>
          </a:p>
          <a:p>
            <a:r>
              <a:rPr lang="pt-BR" dirty="0">
                <a:effectLst/>
              </a:rPr>
              <a:t>O líder verdadeiramente eficaz não se prende a um único estilo, mas desenvolve a capacidade de transitar entre eles conforme a necessidade do momento.</a:t>
            </a:r>
            <a:endParaRPr lang="pt-BR" dirty="0"/>
          </a:p>
          <a:p>
            <a:endParaRPr lang="pt-BR" dirty="0"/>
          </a:p>
        </p:txBody>
      </p:sp>
      <p:sp>
        <p:nvSpPr>
          <p:cNvPr id="4" name="Espaço Reservado para Número de Slide 3">
            <a:extLst>
              <a:ext uri="{FF2B5EF4-FFF2-40B4-BE49-F238E27FC236}">
                <a16:creationId xmlns:a16="http://schemas.microsoft.com/office/drawing/2014/main" id="{87525BFB-9529-712A-EC88-E14B52AF7C9F}"/>
              </a:ext>
            </a:extLst>
          </p:cNvPr>
          <p:cNvSpPr>
            <a:spLocks noGrp="1"/>
          </p:cNvSpPr>
          <p:nvPr>
            <p:ph type="sldNum" sz="quarter" idx="5"/>
          </p:nvPr>
        </p:nvSpPr>
        <p:spPr/>
        <p:txBody>
          <a:bodyPr/>
          <a:lstStyle/>
          <a:p>
            <a:fld id="{C3FDC577-62FA-4F60-AD5B-292267E62441}" type="slidenum">
              <a:rPr lang="pt-BR" smtClean="0"/>
              <a:t>48</a:t>
            </a:fld>
            <a:endParaRPr lang="pt-BR"/>
          </a:p>
        </p:txBody>
      </p:sp>
    </p:spTree>
    <p:extLst>
      <p:ext uri="{BB962C8B-B14F-4D97-AF65-F5344CB8AC3E}">
        <p14:creationId xmlns:p14="http://schemas.microsoft.com/office/powerpoint/2010/main" val="29613782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B3EEA-AEFE-D9D2-DDE8-968CCCD3756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23F26AE-66DE-4AF5-36A2-2D3FE30069E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455A7B4-DF65-14DF-ACF4-DF52E65FF431}"/>
              </a:ext>
            </a:extLst>
          </p:cNvPr>
          <p:cNvSpPr>
            <a:spLocks noGrp="1"/>
          </p:cNvSpPr>
          <p:nvPr>
            <p:ph type="body" idx="1"/>
          </p:nvPr>
        </p:nvSpPr>
        <p:spPr/>
        <p:txBody>
          <a:bodyPr/>
          <a:lstStyle/>
          <a:p>
            <a:r>
              <a:rPr lang="pt-BR" dirty="0">
                <a:effectLst/>
              </a:rPr>
              <a:t>Para concluir, a verdadeira maestria na liderança está na capacidade de transitar fluidamente entre diferentes estilos, escolhendo a abordagem mais eficaz para cada momento e equipe.</a:t>
            </a:r>
            <a:endParaRPr lang="pt-BR" dirty="0"/>
          </a:p>
          <a:p>
            <a:r>
              <a:rPr lang="pt-BR" dirty="0">
                <a:effectLst/>
              </a:rPr>
              <a:t>Este processo de desenvolvimento envolve quatro passos essenciais:</a:t>
            </a:r>
            <a:endParaRPr lang="pt-BR" dirty="0"/>
          </a:p>
          <a:p>
            <a:r>
              <a:rPr lang="pt-BR" dirty="0">
                <a:effectLst/>
              </a:rPr>
              <a:t>Primeiro, o autoconhecimento - compreendendo seus pontos fortes e áreas de desenvolvimento em cada estilo.</a:t>
            </a:r>
            <a:endParaRPr lang="pt-BR" dirty="0"/>
          </a:p>
          <a:p>
            <a:r>
              <a:rPr lang="pt-BR" dirty="0">
                <a:effectLst/>
              </a:rPr>
              <a:t>Segundo, a leitura de contexto - desenvolvendo sensibilidade para identificar o que cada situação demanda.</a:t>
            </a:r>
            <a:endParaRPr lang="pt-BR" dirty="0"/>
          </a:p>
          <a:p>
            <a:r>
              <a:rPr lang="pt-BR" dirty="0">
                <a:effectLst/>
              </a:rPr>
              <a:t>Terceiro, a prática deliberada - experimentando diferentes estilos e refletindo sobre os resultados.</a:t>
            </a:r>
            <a:endParaRPr lang="pt-BR" dirty="0"/>
          </a:p>
          <a:p>
            <a:r>
              <a:rPr lang="pt-BR" dirty="0">
                <a:effectLst/>
              </a:rPr>
              <a:t>E por fim, o feedback contínuo - buscando percepções de sua equipe sobre a eficácia de sua liderança.</a:t>
            </a:r>
            <a:endParaRPr lang="pt-BR" dirty="0"/>
          </a:p>
          <a:p>
            <a:r>
              <a:rPr lang="pt-BR" dirty="0">
                <a:effectLst/>
              </a:rPr>
              <a:t>Lembrem-se: "A liderança não é uma partitura fixa, mas uma improvisação constante que responde às necessidades do momento, mantendo-se fiel à melodia principal: o propósito compartilhado."</a:t>
            </a:r>
            <a:endParaRPr lang="pt-BR" dirty="0"/>
          </a:p>
          <a:p>
            <a:r>
              <a:rPr lang="pt-BR" dirty="0">
                <a:effectLst/>
              </a:rPr>
              <a:t>Desenvolva seu repertório de estilos e conduza sua orquestra com maestria!</a:t>
            </a:r>
            <a:endParaRPr lang="pt-BR" dirty="0"/>
          </a:p>
          <a:p>
            <a:r>
              <a:rPr lang="pt-BR" dirty="0">
                <a:effectLst/>
              </a:rPr>
              <a:t>Muito obrigado pela atenção. Estou à disposição para perguntas e reflexões.</a:t>
            </a:r>
            <a:endParaRPr lang="pt-BR" dirty="0"/>
          </a:p>
          <a:p>
            <a:endParaRPr lang="pt-BR" dirty="0"/>
          </a:p>
        </p:txBody>
      </p:sp>
      <p:sp>
        <p:nvSpPr>
          <p:cNvPr id="4" name="Espaço Reservado para Número de Slide 3">
            <a:extLst>
              <a:ext uri="{FF2B5EF4-FFF2-40B4-BE49-F238E27FC236}">
                <a16:creationId xmlns:a16="http://schemas.microsoft.com/office/drawing/2014/main" id="{FC0A7D7E-D6BD-034B-D966-EA65D85CABBF}"/>
              </a:ext>
            </a:extLst>
          </p:cNvPr>
          <p:cNvSpPr>
            <a:spLocks noGrp="1"/>
          </p:cNvSpPr>
          <p:nvPr>
            <p:ph type="sldNum" sz="quarter" idx="5"/>
          </p:nvPr>
        </p:nvSpPr>
        <p:spPr/>
        <p:txBody>
          <a:bodyPr/>
          <a:lstStyle/>
          <a:p>
            <a:fld id="{C3FDC577-62FA-4F60-AD5B-292267E62441}" type="slidenum">
              <a:rPr lang="pt-BR" smtClean="0"/>
              <a:t>49</a:t>
            </a:fld>
            <a:endParaRPr lang="pt-BR"/>
          </a:p>
        </p:txBody>
      </p:sp>
    </p:spTree>
    <p:extLst>
      <p:ext uri="{BB962C8B-B14F-4D97-AF65-F5344CB8AC3E}">
        <p14:creationId xmlns:p14="http://schemas.microsoft.com/office/powerpoint/2010/main" val="2023461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C603FCD9-3232-45E7-A877-1442EA18A70D}"/>
            </a:ext>
          </a:extLst>
        </p:cNvPr>
        <p:cNvGrpSpPr/>
        <p:nvPr/>
      </p:nvGrpSpPr>
      <p:grpSpPr>
        <a:xfrm>
          <a:off x="0" y="0"/>
          <a:ext cx="0" cy="0"/>
          <a:chOff x="0" y="0"/>
          <a:chExt cx="0" cy="0"/>
        </a:xfrm>
      </p:grpSpPr>
      <p:sp>
        <p:nvSpPr>
          <p:cNvPr id="219" name="Google Shape;219;g25a636c3702_0_110:notes">
            <a:extLst>
              <a:ext uri="{FF2B5EF4-FFF2-40B4-BE49-F238E27FC236}">
                <a16:creationId xmlns:a16="http://schemas.microsoft.com/office/drawing/2014/main" id="{42BC774A-B785-9680-0120-28478A7542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a636c3702_0_110:notes">
            <a:extLst>
              <a:ext uri="{FF2B5EF4-FFF2-40B4-BE49-F238E27FC236}">
                <a16:creationId xmlns:a16="http://schemas.microsoft.com/office/drawing/2014/main" id="{F35D4DC4-3000-4079-17C8-4B1F5DEDBD5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dirty="0">
                <a:effectLst/>
              </a:rPr>
              <a:t>Quantos de vocês já se perguntaram por que algumas pessoas parecem naturalmente mais organizadas, outras mais comunicativas, e outras mais focadas em resultados? Ou por que certas combinações de pessoas em equipes funcionam como mágica, enquanto outras geram conflitos constantes?"</a:t>
            </a:r>
            <a:endParaRPr lang="pt-BR" dirty="0"/>
          </a:p>
          <a:p>
            <a:r>
              <a:rPr lang="pt-BR" dirty="0">
                <a:effectLst/>
              </a:rPr>
              <a:t>[Pausa para permitir reflexão da audiência]</a:t>
            </a:r>
            <a:endParaRPr lang="pt-BR" dirty="0"/>
          </a:p>
          <a:p>
            <a:r>
              <a:rPr lang="pt-BR" b="1" dirty="0">
                <a:effectLst/>
              </a:rPr>
              <a:t>Contextualização (1 minuto)</a:t>
            </a:r>
          </a:p>
          <a:p>
            <a:r>
              <a:rPr lang="pt-BR" dirty="0">
                <a:effectLst/>
              </a:rPr>
              <a:t>"Hoje vamos explorar três ferramentas poderosas que podem nos ajudar a responder essas perguntas: DISC, MBTI e Clifton </a:t>
            </a:r>
            <a:r>
              <a:rPr lang="pt-BR" dirty="0" err="1">
                <a:effectLst/>
              </a:rPr>
              <a:t>Strengths</a:t>
            </a:r>
            <a:r>
              <a:rPr lang="pt-BR" dirty="0">
                <a:effectLst/>
              </a:rPr>
              <a:t>. Essas não são apenas teorias acadêmicas - são instrumentos práticos utilizados por milhares de organizações ao redor do mundo para melhorar comunicação, formar equipes mais eficazes e maximizar o potencial humano."</a:t>
            </a:r>
            <a:endParaRPr lang="pt-BR" dirty="0"/>
          </a:p>
          <a:p>
            <a:r>
              <a:rPr lang="pt-BR" b="1" dirty="0">
                <a:effectLst/>
              </a:rPr>
              <a:t>Objetivos da Apresentação (30 segundos)</a:t>
            </a:r>
          </a:p>
          <a:p>
            <a:r>
              <a:rPr lang="pt-BR" dirty="0">
                <a:effectLst/>
              </a:rPr>
              <a:t>"Ao final desta apresentação, vocês terão uma compreensão clara de:</a:t>
            </a:r>
            <a:endParaRPr lang="pt-BR" dirty="0"/>
          </a:p>
          <a:p>
            <a:r>
              <a:rPr lang="pt-BR" dirty="0"/>
              <a:t>•</a:t>
            </a:r>
            <a:r>
              <a:rPr lang="pt-BR" dirty="0">
                <a:effectLst/>
              </a:rPr>
              <a:t>Como cada ferramenta funciona e o que ela mede</a:t>
            </a:r>
            <a:endParaRPr lang="pt-BR" dirty="0"/>
          </a:p>
          <a:p>
            <a:r>
              <a:rPr lang="pt-BR" dirty="0"/>
              <a:t>•</a:t>
            </a:r>
            <a:r>
              <a:rPr lang="pt-BR" dirty="0">
                <a:effectLst/>
              </a:rPr>
              <a:t>Aplicações práticas no dia a dia profissional</a:t>
            </a:r>
            <a:endParaRPr lang="pt-BR" dirty="0"/>
          </a:p>
          <a:p>
            <a:r>
              <a:rPr lang="pt-BR" dirty="0"/>
              <a:t>•</a:t>
            </a:r>
            <a:r>
              <a:rPr lang="pt-BR" dirty="0">
                <a:effectLst/>
              </a:rPr>
              <a:t>Como essas ferramentas se complementam</a:t>
            </a:r>
            <a:endParaRPr lang="pt-BR" dirty="0"/>
          </a:p>
          <a:p>
            <a:r>
              <a:rPr lang="pt-BR" dirty="0"/>
              <a:t>•</a:t>
            </a:r>
            <a:r>
              <a:rPr lang="pt-BR" dirty="0">
                <a:effectLst/>
              </a:rPr>
              <a:t>Dicas para interpretar e usar os resultados de forma ética e eficaz"</a:t>
            </a:r>
            <a:endParaRPr lang="pt-BR" dirty="0"/>
          </a:p>
          <a:p>
            <a:r>
              <a:rPr lang="pt-BR" dirty="0">
                <a:effectLst/>
              </a:rPr>
              <a:t>Transição: "Vamos começar com uma das ferramentas mais práticas e amplamente utilizadas no ambiente corporativo: o DISC."</a:t>
            </a:r>
            <a:endParaRPr lang="pt-BR" dirty="0"/>
          </a:p>
        </p:txBody>
      </p:sp>
    </p:spTree>
    <p:extLst>
      <p:ext uri="{BB962C8B-B14F-4D97-AF65-F5344CB8AC3E}">
        <p14:creationId xmlns:p14="http://schemas.microsoft.com/office/powerpoint/2010/main" val="12552820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1187BCC6-999C-B89C-4779-63FD14AF5464}"/>
            </a:ext>
          </a:extLst>
        </p:cNvPr>
        <p:cNvGrpSpPr/>
        <p:nvPr/>
      </p:nvGrpSpPr>
      <p:grpSpPr>
        <a:xfrm>
          <a:off x="0" y="0"/>
          <a:ext cx="0" cy="0"/>
          <a:chOff x="0" y="0"/>
          <a:chExt cx="0" cy="0"/>
        </a:xfrm>
      </p:grpSpPr>
      <p:sp>
        <p:nvSpPr>
          <p:cNvPr id="225" name="Google Shape;225;g1e51dbbb760_0_1:notes">
            <a:extLst>
              <a:ext uri="{FF2B5EF4-FFF2-40B4-BE49-F238E27FC236}">
                <a16:creationId xmlns:a16="http://schemas.microsoft.com/office/drawing/2014/main" id="{EA206DD7-904A-1BC5-8CC3-68E9D15EF8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e51dbbb760_0_1:notes">
            <a:extLst>
              <a:ext uri="{FF2B5EF4-FFF2-40B4-BE49-F238E27FC236}">
                <a16:creationId xmlns:a16="http://schemas.microsoft.com/office/drawing/2014/main" id="{69D913C2-A6F9-CEF4-3BD8-C47B5A1CCD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dirty="0">
                <a:effectLst/>
              </a:rPr>
              <a:t>"O DISC foi desenvolvido pelo psicólogo William </a:t>
            </a:r>
            <a:r>
              <a:rPr lang="pt-BR" dirty="0" err="1">
                <a:effectLst/>
              </a:rPr>
              <a:t>Moulton</a:t>
            </a:r>
            <a:r>
              <a:rPr lang="pt-BR" dirty="0">
                <a:effectLst/>
              </a:rPr>
              <a:t> </a:t>
            </a:r>
            <a:r>
              <a:rPr lang="pt-BR" dirty="0" err="1">
                <a:effectLst/>
              </a:rPr>
              <a:t>Marston</a:t>
            </a:r>
            <a:r>
              <a:rPr lang="pt-BR" dirty="0">
                <a:effectLst/>
              </a:rPr>
              <a:t> nos anos 1920, mas sua aplicação moderna no ambiente corporativo começou décadas depois. O que torna o DISC especial é sua simplicidade e aplicabilidade imediata."</a:t>
            </a:r>
            <a:endParaRPr lang="pt-BR" dirty="0"/>
          </a:p>
          <a:p>
            <a:r>
              <a:rPr lang="pt-BR" dirty="0">
                <a:effectLst/>
              </a:rPr>
              <a:t>[Apontar para o diagrama circular no slide]</a:t>
            </a:r>
            <a:endParaRPr lang="pt-BR" dirty="0"/>
          </a:p>
          <a:p>
            <a:r>
              <a:rPr lang="pt-BR" dirty="0">
                <a:effectLst/>
              </a:rPr>
              <a:t>"Vejam este diagrama. O DISC identifica quatro estilos comportamentais primários, representados pelas letras D-I-S-C. Cada um de nós tem uma combinação única desses estilos, mas geralmente um ou dois dominam."</a:t>
            </a:r>
            <a:endParaRPr lang="pt-BR" dirty="0"/>
          </a:p>
          <a:p>
            <a:r>
              <a:rPr lang="pt-BR" b="1" dirty="0">
                <a:effectLst/>
              </a:rPr>
              <a:t>Explicação dos Quatro Perfis (1 minuto e 15 segundos)</a:t>
            </a:r>
          </a:p>
          <a:p>
            <a:r>
              <a:rPr lang="pt-BR" dirty="0">
                <a:effectLst/>
              </a:rPr>
              <a:t>Dominância (D): "Pessoas com perfil D alto são orientadas para resultados. Elas querem saber 'o quê' e 'quando'. São diretas, assertivas e gostam de controlar situações. Se você tem um colega que vai direto ao ponto nas reuniões e quer decisões rápidas, provavelmente tem perfil D alto."</a:t>
            </a:r>
            <a:endParaRPr lang="pt-BR" dirty="0"/>
          </a:p>
          <a:p>
            <a:r>
              <a:rPr lang="pt-BR" dirty="0">
                <a:effectLst/>
              </a:rPr>
              <a:t>Influência (I): "O perfil I é sobre pessoas e entusiasmo. Elas querem saber 'quem' estará envolvido. São comunicativas, otimistas e adoram interagir. Aquela pessoa que transforma qualquer reunião em uma conversa animada? Provavelmente perfil I."</a:t>
            </a:r>
            <a:endParaRPr lang="pt-BR" dirty="0"/>
          </a:p>
          <a:p>
            <a:r>
              <a:rPr lang="pt-BR" dirty="0">
                <a:effectLst/>
              </a:rPr>
              <a:t>Estabilidade (S): "O perfil S valoriza 'como' as coisas serão feitas, especialmente se for de forma harmoniosa. São pacientes, leais e preferem estabilidade. São os colegas que sempre perguntam 'como isso afetará a equipe?'"</a:t>
            </a:r>
            <a:endParaRPr lang="pt-BR" dirty="0"/>
          </a:p>
          <a:p>
            <a:r>
              <a:rPr lang="pt-BR" dirty="0">
                <a:effectLst/>
              </a:rPr>
              <a:t>Conformidade (C): "O perfil C quer saber 'por quê' - precisam de dados, análise e qualidade. São sistemáticos, precisos e orientados para detalhes. São aqueles que sempre fazem as perguntas técnicas que ninguém mais pensou."</a:t>
            </a:r>
            <a:endParaRPr lang="pt-BR" dirty="0"/>
          </a:p>
          <a:p>
            <a:r>
              <a:rPr lang="pt-BR" dirty="0">
                <a:effectLst/>
              </a:rPr>
              <a:t>Transição: "Mas como aplicamos isso na prática? Vamos ver alguns exemplos concretos."</a:t>
            </a:r>
            <a:endParaRPr lang="pt-B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177404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F27B0D65-92C7-C305-93D3-5D478E595E79}"/>
            </a:ext>
          </a:extLst>
        </p:cNvPr>
        <p:cNvGrpSpPr/>
        <p:nvPr/>
      </p:nvGrpSpPr>
      <p:grpSpPr>
        <a:xfrm>
          <a:off x="0" y="0"/>
          <a:ext cx="0" cy="0"/>
          <a:chOff x="0" y="0"/>
          <a:chExt cx="0" cy="0"/>
        </a:xfrm>
      </p:grpSpPr>
      <p:sp>
        <p:nvSpPr>
          <p:cNvPr id="219" name="Google Shape;219;g25a636c3702_0_110:notes">
            <a:extLst>
              <a:ext uri="{FF2B5EF4-FFF2-40B4-BE49-F238E27FC236}">
                <a16:creationId xmlns:a16="http://schemas.microsoft.com/office/drawing/2014/main" id="{4061641A-60B3-2790-959D-FC50A37566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a636c3702_0_110:notes">
            <a:extLst>
              <a:ext uri="{FF2B5EF4-FFF2-40B4-BE49-F238E27FC236}">
                <a16:creationId xmlns:a16="http://schemas.microsoft.com/office/drawing/2014/main" id="{DC6AC82F-1541-5DD9-4A34-CEA3BBDD7EE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pt-BR" sz="1200" kern="1200" dirty="0">
                <a:solidFill>
                  <a:schemeClr val="tx1"/>
                </a:solidFill>
                <a:effectLst/>
                <a:latin typeface="+mn-lt"/>
                <a:ea typeface="+mn-ea"/>
                <a:cs typeface="+mn-cs"/>
              </a:rPr>
              <a:t>Introdução: Boas-vindas e contextualização do curso. A urgência e a relevância da liderança no cenário atual. Por que este é o momento de se preparar para liderar. </a:t>
            </a:r>
          </a:p>
          <a:p>
            <a:pPr lvl="0"/>
            <a:r>
              <a:rPr lang="pt-BR" sz="1200" kern="1200" dirty="0">
                <a:solidFill>
                  <a:schemeClr val="tx1"/>
                </a:solidFill>
                <a:effectLst/>
                <a:latin typeface="+mn-lt"/>
                <a:ea typeface="+mn-ea"/>
                <a:cs typeface="+mn-cs"/>
              </a:rPr>
              <a:t>O Mundo em Transformação: Breve panorama das megatendências globais (digitalização, globalização, sustentabilidade, novas gerações no mercado de trabalho) e como elas redefinem o papel do líder. </a:t>
            </a:r>
          </a:p>
          <a:p>
            <a:pPr lvl="0"/>
            <a:r>
              <a:rPr lang="pt-BR" sz="1200" kern="1200" dirty="0">
                <a:solidFill>
                  <a:schemeClr val="tx1"/>
                </a:solidFill>
                <a:effectLst/>
                <a:latin typeface="+mn-lt"/>
                <a:ea typeface="+mn-ea"/>
                <a:cs typeface="+mn-cs"/>
              </a:rPr>
              <a:t>A Liderança como Diferencial: Como a liderança eficaz se tornou um fator crítico de sucesso para indivíduos e organizações. Exemplos de impacto da boa liderança.</a:t>
            </a:r>
          </a:p>
          <a:p>
            <a:r>
              <a:rPr lang="pt-BR" sz="1200" kern="1200" dirty="0">
                <a:solidFill>
                  <a:schemeClr val="tx1"/>
                </a:solidFill>
                <a:effectLst/>
                <a:latin typeface="+mn-lt"/>
                <a:ea typeface="+mn-ea"/>
                <a:cs typeface="+mn-cs"/>
              </a:rPr>
              <a:t>O Chamado Pessoal: Reflexão inicial sobre o propósito de liderar. O que te atrai e o que te desafia na ideia de assumir um papel de liderança. Conexão com o objetivo do curso de capacitar para essa jornada.</a:t>
            </a:r>
            <a:endParaRPr dirty="0"/>
          </a:p>
        </p:txBody>
      </p:sp>
    </p:spTree>
    <p:extLst>
      <p:ext uri="{BB962C8B-B14F-4D97-AF65-F5344CB8AC3E}">
        <p14:creationId xmlns:p14="http://schemas.microsoft.com/office/powerpoint/2010/main" val="21993333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4B731381-B9D2-970C-0FFA-221B8CBEC733}"/>
            </a:ext>
          </a:extLst>
        </p:cNvPr>
        <p:cNvGrpSpPr/>
        <p:nvPr/>
      </p:nvGrpSpPr>
      <p:grpSpPr>
        <a:xfrm>
          <a:off x="0" y="0"/>
          <a:ext cx="0" cy="0"/>
          <a:chOff x="0" y="0"/>
          <a:chExt cx="0" cy="0"/>
        </a:xfrm>
      </p:grpSpPr>
      <p:sp>
        <p:nvSpPr>
          <p:cNvPr id="225" name="Google Shape;225;g1e51dbbb760_0_1:notes">
            <a:extLst>
              <a:ext uri="{FF2B5EF4-FFF2-40B4-BE49-F238E27FC236}">
                <a16:creationId xmlns:a16="http://schemas.microsoft.com/office/drawing/2014/main" id="{37F64F2A-A28A-74E9-1DCD-D3140E2400F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e51dbbb760_0_1:notes">
            <a:extLst>
              <a:ext uri="{FF2B5EF4-FFF2-40B4-BE49-F238E27FC236}">
                <a16:creationId xmlns:a16="http://schemas.microsoft.com/office/drawing/2014/main" id="{985C1421-4E40-75CD-BEE0-67672C90032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b="1" dirty="0">
                <a:effectLst/>
              </a:rPr>
              <a:t>Comunicação Efetiva (1 minuto)</a:t>
            </a:r>
          </a:p>
          <a:p>
            <a:r>
              <a:rPr lang="pt-BR" dirty="0">
                <a:effectLst/>
              </a:rPr>
              <a:t>"A aplicação mais imediata do DISC é na comunicação. Imaginem que vocês precisam apresentar uma nova proposta para quatro pessoas diferentes:"</a:t>
            </a:r>
            <a:endParaRPr lang="pt-BR" dirty="0"/>
          </a:p>
          <a:p>
            <a:r>
              <a:rPr lang="pt-BR" dirty="0">
                <a:effectLst/>
              </a:rPr>
              <a:t>[Usar gestos para enfatizar cada exemplo]</a:t>
            </a:r>
            <a:endParaRPr lang="pt-BR" dirty="0"/>
          </a:p>
          <a:p>
            <a:r>
              <a:rPr lang="pt-BR" dirty="0">
                <a:effectLst/>
              </a:rPr>
              <a:t>"Para o perfil D: 'Esta proposta aumentará nossa receita em 15% no próximo trimestre. Preciso de sua aprovação até sexta-feira.' Direto, focado em resultados, com prazo claro."</a:t>
            </a:r>
            <a:endParaRPr lang="pt-BR" dirty="0"/>
          </a:p>
          <a:p>
            <a:r>
              <a:rPr lang="pt-BR" dirty="0">
                <a:effectLst/>
              </a:rPr>
              <a:t>"Para o perfil I: 'Tenho uma ideia empolgante que vai energizar toda a equipe! Vamos conversar sobre como isso pode impactar positivamente nossos clientes.' Entusiasmado, focado em pessoas."</a:t>
            </a:r>
            <a:endParaRPr lang="pt-BR" dirty="0"/>
          </a:p>
          <a:p>
            <a:r>
              <a:rPr lang="pt-BR" dirty="0">
                <a:effectLst/>
              </a:rPr>
              <a:t>"Para o perfil S: 'Esta mudança será implementada gradualmente, com treinamento completo para toda a equipe. Ninguém será prejudicado no processo.' Ênfase na estabilidade e cuidado com as pessoas."</a:t>
            </a:r>
            <a:endParaRPr lang="pt-BR" dirty="0"/>
          </a:p>
          <a:p>
            <a:r>
              <a:rPr lang="pt-BR" dirty="0">
                <a:effectLst/>
              </a:rPr>
              <a:t>"Para o perfil C: 'Aqui estão os dados detalhados, análise de ROI e estudos de caso que suportam esta proposta.' Baseado em fatos e análise."</a:t>
            </a:r>
            <a:endParaRPr lang="pt-BR" dirty="0"/>
          </a:p>
          <a:p>
            <a:r>
              <a:rPr lang="pt-BR" b="1" dirty="0">
                <a:effectLst/>
              </a:rPr>
              <a:t>Formação de Equipes e Resolução de Conflitos (1 minuto)</a:t>
            </a:r>
          </a:p>
          <a:p>
            <a:r>
              <a:rPr lang="pt-BR" dirty="0">
                <a:effectLst/>
              </a:rPr>
              <a:t>"Na formação de equipes, o DISC nos ajuda a criar grupos balanceados. Uma equipe ideal frequentemente combina a liderança do D, a energia do I, a estabilidade do S e a qualidade do C."</a:t>
            </a:r>
            <a:endParaRPr lang="pt-BR" dirty="0"/>
          </a:p>
          <a:p>
            <a:r>
              <a:rPr lang="pt-BR" dirty="0">
                <a:effectLst/>
              </a:rPr>
              <a:t>"Para resolução de conflitos, entender os perfis nos ajuda a identificar as causas raiz. Um conflito entre um D e um C, por exemplo, pode ser simplesmente sobre velocidade versus qualidade - não uma questão pessoal."</a:t>
            </a:r>
            <a:endParaRPr lang="pt-BR" dirty="0"/>
          </a:p>
          <a:p>
            <a:r>
              <a:rPr lang="pt-BR" dirty="0">
                <a:effectLst/>
              </a:rPr>
              <a:t>Transição: "O DISC nos mostra como nos comportamos, mas e se quisermos entender por que temos certas preferências? É aí que entra o MBTI."</a:t>
            </a:r>
            <a:endParaRPr lang="pt-B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876685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9CB3BA03-E358-915C-1C74-A0F343B4CF57}"/>
            </a:ext>
          </a:extLst>
        </p:cNvPr>
        <p:cNvGrpSpPr/>
        <p:nvPr/>
      </p:nvGrpSpPr>
      <p:grpSpPr>
        <a:xfrm>
          <a:off x="0" y="0"/>
          <a:ext cx="0" cy="0"/>
          <a:chOff x="0" y="0"/>
          <a:chExt cx="0" cy="0"/>
        </a:xfrm>
      </p:grpSpPr>
      <p:sp>
        <p:nvSpPr>
          <p:cNvPr id="225" name="Google Shape;225;g1e51dbbb760_0_1:notes">
            <a:extLst>
              <a:ext uri="{FF2B5EF4-FFF2-40B4-BE49-F238E27FC236}">
                <a16:creationId xmlns:a16="http://schemas.microsoft.com/office/drawing/2014/main" id="{5322BC2E-0F3D-733F-B062-741C4A3D2F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e51dbbb760_0_1:notes">
            <a:extLst>
              <a:ext uri="{FF2B5EF4-FFF2-40B4-BE49-F238E27FC236}">
                <a16:creationId xmlns:a16="http://schemas.microsoft.com/office/drawing/2014/main" id="{8BA57F50-0701-FA1A-F108-7C99D0F4582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dirty="0">
                <a:effectLst/>
              </a:rPr>
              <a:t>O MBTI, baseado na teoria de Carl Jung e desenvolvido por Katherine Briggs e Isabel Myers, vai além do comportamento observável. Ele explora nossas preferências cognitivas fundamentais - como naturalmente preferimos processar informações e tomar decisões."</a:t>
            </a:r>
            <a:endParaRPr lang="pt-BR" dirty="0"/>
          </a:p>
          <a:p>
            <a:r>
              <a:rPr lang="pt-BR" b="1" dirty="0">
                <a:effectLst/>
              </a:rPr>
              <a:t>As Quatro Dimensões (1 minuto e 30 segundos)</a:t>
            </a:r>
          </a:p>
          <a:p>
            <a:r>
              <a:rPr lang="pt-BR" dirty="0">
                <a:effectLst/>
              </a:rPr>
              <a:t>[Apontar para cada dimensão no slide conforme explica]</a:t>
            </a:r>
            <a:endParaRPr lang="pt-BR" dirty="0"/>
          </a:p>
          <a:p>
            <a:r>
              <a:rPr lang="pt-BR" dirty="0">
                <a:effectLst/>
              </a:rPr>
              <a:t>Orientação de Energia (E/I): "Não se trata de ser tímido ou sociável. Extrovertidos processam informações falando e interagindo - eles 'pensam em voz alta'. Introvertidos processam internamente primeiro - eles 'pensam para falar'. Ambos podem ser excelentes apresentadores, mas se preparam de forma diferente."</a:t>
            </a:r>
            <a:endParaRPr lang="pt-BR" dirty="0"/>
          </a:p>
          <a:p>
            <a:r>
              <a:rPr lang="pt-BR" dirty="0">
                <a:effectLst/>
              </a:rPr>
              <a:t>Captação de Informações (S/N): "Sensação foca no concreto - 'me mostre os fatos, os detalhes, o que é real agora'. Intuição foca no abstrato - 'me mostre as possibilidades, os padrões, o que poderia ser'. Em uma reunião de planejamento, S pergunta 'como faremos?', N pergunta 'e se tentássemos algo completamente diferente?'"</a:t>
            </a:r>
            <a:endParaRPr lang="pt-BR" dirty="0"/>
          </a:p>
          <a:p>
            <a:r>
              <a:rPr lang="pt-BR" dirty="0">
                <a:effectLst/>
              </a:rPr>
              <a:t>Tomada de Decisões (T/F): "Pensamento prioriza lógica objetiva - 'qual é a decisão mais eficiente?'. Sentimento prioriza valores e impacto nas pessoas - 'qual decisão é mais justa para todos?'. Ambos são racionais, mas usam critérios diferentes."</a:t>
            </a:r>
            <a:endParaRPr lang="pt-BR" dirty="0"/>
          </a:p>
          <a:p>
            <a:r>
              <a:rPr lang="pt-BR" dirty="0">
                <a:effectLst/>
              </a:rPr>
              <a:t>Estilo de Vida (J/P): "Julgamento prefere estrutura e fechamento - 'vamos decidir e seguir o plano'. Percepção prefere flexibilidade e abertura - 'vamos manter nossas opções abertas'. Em projetos, J quer cronogramas definidos, P quer adaptabilidade."</a:t>
            </a:r>
            <a:endParaRPr lang="pt-BR" dirty="0"/>
          </a:p>
          <a:p>
            <a:r>
              <a:rPr lang="pt-BR" dirty="0">
                <a:effectLst/>
              </a:rPr>
              <a:t>Transição: "Essas preferências se combinam para criar 16 tipos únicos. Mas como usamos isso na prática?"</a:t>
            </a:r>
            <a:endParaRPr lang="pt-B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284453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AA511-F935-5173-7EB6-9D564FFA6DE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1285FAA-BF1A-6299-6DAD-8FD30EC90FA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89E10AD-46B1-C8DB-8BE6-FDBBE3FD7041}"/>
              </a:ext>
            </a:extLst>
          </p:cNvPr>
          <p:cNvSpPr>
            <a:spLocks noGrp="1"/>
          </p:cNvSpPr>
          <p:nvPr>
            <p:ph type="body" idx="1"/>
          </p:nvPr>
        </p:nvSpPr>
        <p:spPr/>
        <p:txBody>
          <a:bodyPr/>
          <a:lstStyle/>
          <a:p>
            <a:r>
              <a:rPr lang="pt-BR" b="1" dirty="0">
                <a:effectLst/>
              </a:rPr>
              <a:t>Desenvolvimento Pessoal (30 segundos)</a:t>
            </a:r>
          </a:p>
          <a:p>
            <a:r>
              <a:rPr lang="pt-BR" dirty="0">
                <a:effectLst/>
              </a:rPr>
              <a:t>"O MBTI nos ajuda a entender nossos pontos fortes naturais e onde podemos precisar de mais energia para desenvolver. Um INTJ pode ser naturalmente estratégico, mas pode precisar trabalhar conscientemente em habilidades interpessoais. Não para mudar quem é, mas para expandir suas capacidades."</a:t>
            </a:r>
            <a:endParaRPr lang="pt-BR" dirty="0"/>
          </a:p>
          <a:p>
            <a:r>
              <a:rPr lang="pt-BR" b="1" dirty="0">
                <a:effectLst/>
              </a:rPr>
              <a:t>Dinâmicas de Equipe (30 segundos)</a:t>
            </a:r>
          </a:p>
          <a:p>
            <a:r>
              <a:rPr lang="pt-BR" dirty="0">
                <a:effectLst/>
              </a:rPr>
              <a:t>"Equipes com diversidade de tipos são mais eficazes na resolução de problemas complexos. Tipos ST trazem praticidade e implementação, NF trazem inovação e consideração humana, NT trazem análise estratégica, SF trazem harmonia e atenção aos detalhes humanos."</a:t>
            </a:r>
            <a:endParaRPr lang="pt-BR" dirty="0"/>
          </a:p>
          <a:p>
            <a:r>
              <a:rPr lang="pt-BR" b="1" dirty="0">
                <a:effectLst/>
              </a:rPr>
              <a:t>Limitações Importantes (30 segundos)</a:t>
            </a:r>
          </a:p>
          <a:p>
            <a:r>
              <a:rPr lang="pt-BR" dirty="0">
                <a:effectLst/>
              </a:rPr>
              <a:t>"É crucial entender que o MBTI não prevê comportamentos específicos ou habilidades. Não deve ser usado para contratação ou avaliação de desempenho. E lembrem-se: preferência não é habilidade. Um introvertido pode ser um excelente palestrante através de desenvolvimento e prática."</a:t>
            </a:r>
            <a:endParaRPr lang="pt-BR" dirty="0"/>
          </a:p>
          <a:p>
            <a:r>
              <a:rPr lang="pt-BR" dirty="0">
                <a:effectLst/>
              </a:rPr>
              <a:t>Transição: "Enquanto o DISC mostra como nos comportamos e o MBTI explica nossas preferências, existe uma terceira perspectiva igualmente valiosa: nossos talentos naturais. É aqui que entra o Clifton </a:t>
            </a:r>
            <a:r>
              <a:rPr lang="pt-BR" dirty="0" err="1">
                <a:effectLst/>
              </a:rPr>
              <a:t>Strengths</a:t>
            </a:r>
            <a:r>
              <a:rPr lang="pt-BR" dirty="0">
                <a:effectLst/>
              </a:rPr>
              <a:t>."</a:t>
            </a:r>
            <a:endParaRPr lang="pt-BR" dirty="0"/>
          </a:p>
          <a:p>
            <a:endParaRPr lang="pt-BR" dirty="0"/>
          </a:p>
        </p:txBody>
      </p:sp>
      <p:sp>
        <p:nvSpPr>
          <p:cNvPr id="4" name="Espaço Reservado para Número de Slide 3">
            <a:extLst>
              <a:ext uri="{FF2B5EF4-FFF2-40B4-BE49-F238E27FC236}">
                <a16:creationId xmlns:a16="http://schemas.microsoft.com/office/drawing/2014/main" id="{E8F70C28-987A-1444-F9A4-EC3663082835}"/>
              </a:ext>
            </a:extLst>
          </p:cNvPr>
          <p:cNvSpPr>
            <a:spLocks noGrp="1"/>
          </p:cNvSpPr>
          <p:nvPr>
            <p:ph type="sldNum" sz="quarter" idx="5"/>
          </p:nvPr>
        </p:nvSpPr>
        <p:spPr/>
        <p:txBody>
          <a:bodyPr/>
          <a:lstStyle/>
          <a:p>
            <a:fld id="{C3FDC577-62FA-4F60-AD5B-292267E62441}" type="slidenum">
              <a:rPr lang="pt-BR" smtClean="0"/>
              <a:t>54</a:t>
            </a:fld>
            <a:endParaRPr lang="pt-BR"/>
          </a:p>
        </p:txBody>
      </p:sp>
    </p:spTree>
    <p:extLst>
      <p:ext uri="{BB962C8B-B14F-4D97-AF65-F5344CB8AC3E}">
        <p14:creationId xmlns:p14="http://schemas.microsoft.com/office/powerpoint/2010/main" val="9399737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89370-474C-2F90-DE4B-22FFA2BAC1F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FAA4559-3DA7-4822-5997-E5CACA85522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32B3B45-B879-19B0-7A81-AEA16E2FC8DF}"/>
              </a:ext>
            </a:extLst>
          </p:cNvPr>
          <p:cNvSpPr>
            <a:spLocks noGrp="1"/>
          </p:cNvSpPr>
          <p:nvPr>
            <p:ph type="body" idx="1"/>
          </p:nvPr>
        </p:nvSpPr>
        <p:spPr/>
        <p:txBody>
          <a:bodyPr/>
          <a:lstStyle/>
          <a:p>
            <a:r>
              <a:rPr lang="pt-BR" b="1" dirty="0">
                <a:effectLst/>
              </a:rPr>
              <a:t>Filosofia Revolucionária (45 segundos)</a:t>
            </a:r>
          </a:p>
          <a:p>
            <a:r>
              <a:rPr lang="pt-BR" dirty="0">
                <a:effectLst/>
              </a:rPr>
              <a:t>"Don Clifton fez uma pergunta simples mas revolucionária: 'E se, em vez de focar no que está errado com as pessoas, focássemos no que está certo?' Décadas de pesquisa da Gallup mostraram que pessoas que usam seus pontos fortes diariamente são seis vezes mais engajadas no trabalho."</a:t>
            </a:r>
            <a:endParaRPr lang="pt-BR" dirty="0"/>
          </a:p>
          <a:p>
            <a:r>
              <a:rPr lang="pt-BR" dirty="0">
                <a:effectLst/>
              </a:rPr>
              <a:t>[Citar a frase do slide com ênfase]</a:t>
            </a:r>
            <a:endParaRPr lang="pt-BR" dirty="0"/>
          </a:p>
          <a:p>
            <a:r>
              <a:rPr lang="pt-BR" dirty="0">
                <a:effectLst/>
              </a:rPr>
              <a:t>"Como Clifton disse: 'Você terá mais sucesso e satisfação focando no desenvolvimento de seus pontos fortes do que tentando corrigir suas fraquezas.'"</a:t>
            </a:r>
            <a:endParaRPr lang="pt-BR" dirty="0"/>
          </a:p>
          <a:p>
            <a:r>
              <a:rPr lang="pt-BR" b="1" dirty="0">
                <a:effectLst/>
              </a:rPr>
              <a:t>Talentos vs. Pontos Fortes (45 segundos)</a:t>
            </a:r>
          </a:p>
          <a:p>
            <a:r>
              <a:rPr lang="pt-BR" dirty="0">
                <a:effectLst/>
              </a:rPr>
              <a:t>"Existe uma diferença crucial aqui. Talentos são nossa 'matéria-prima' - padrões naturais de pensamento, sentimento e comportamento. Pontos fortes são talentos refinados através de conhecimento e prática."</a:t>
            </a:r>
            <a:endParaRPr lang="pt-BR" dirty="0"/>
          </a:p>
          <a:p>
            <a:r>
              <a:rPr lang="pt-BR" dirty="0">
                <a:effectLst/>
              </a:rPr>
              <a:t>[Usar a fórmula do slide]</a:t>
            </a:r>
            <a:endParaRPr lang="pt-BR" dirty="0"/>
          </a:p>
          <a:p>
            <a:r>
              <a:rPr lang="pt-BR" dirty="0">
                <a:effectLst/>
              </a:rPr>
              <a:t>"A fórmula é: Talento × Investimento = Ponto Forte. Todos temos talentos, mas nem todos os desenvolvemos em pontos fortes. O Clifton </a:t>
            </a:r>
            <a:r>
              <a:rPr lang="pt-BR" dirty="0" err="1">
                <a:effectLst/>
              </a:rPr>
              <a:t>Strengths</a:t>
            </a:r>
            <a:r>
              <a:rPr lang="pt-BR" dirty="0">
                <a:effectLst/>
              </a:rPr>
              <a:t> identifica onde temos maior potencial para excelência."</a:t>
            </a:r>
            <a:endParaRPr lang="pt-BR" dirty="0"/>
          </a:p>
          <a:p>
            <a:r>
              <a:rPr lang="pt-BR" dirty="0">
                <a:effectLst/>
              </a:rPr>
              <a:t>Transição: "Mas como esses talentos se organizam? Vamos explorar os 34 temas e como eles se agrupam."</a:t>
            </a:r>
            <a:endParaRPr lang="pt-BR" dirty="0"/>
          </a:p>
          <a:p>
            <a:endParaRPr lang="pt-BR" dirty="0"/>
          </a:p>
        </p:txBody>
      </p:sp>
      <p:sp>
        <p:nvSpPr>
          <p:cNvPr id="4" name="Espaço Reservado para Número de Slide 3">
            <a:extLst>
              <a:ext uri="{FF2B5EF4-FFF2-40B4-BE49-F238E27FC236}">
                <a16:creationId xmlns:a16="http://schemas.microsoft.com/office/drawing/2014/main" id="{450CC52A-59FE-3077-F7AD-3D913BDEC363}"/>
              </a:ext>
            </a:extLst>
          </p:cNvPr>
          <p:cNvSpPr>
            <a:spLocks noGrp="1"/>
          </p:cNvSpPr>
          <p:nvPr>
            <p:ph type="sldNum" sz="quarter" idx="5"/>
          </p:nvPr>
        </p:nvSpPr>
        <p:spPr/>
        <p:txBody>
          <a:bodyPr/>
          <a:lstStyle/>
          <a:p>
            <a:fld id="{C3FDC577-62FA-4F60-AD5B-292267E62441}" type="slidenum">
              <a:rPr lang="pt-BR" smtClean="0"/>
              <a:t>55</a:t>
            </a:fld>
            <a:endParaRPr lang="pt-BR"/>
          </a:p>
        </p:txBody>
      </p:sp>
    </p:spTree>
    <p:extLst>
      <p:ext uri="{BB962C8B-B14F-4D97-AF65-F5344CB8AC3E}">
        <p14:creationId xmlns:p14="http://schemas.microsoft.com/office/powerpoint/2010/main" val="37096493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CF065-4734-70A3-F754-A6837CE1314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D794AA9-08B9-4F01-635C-4E8A8002B40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5CC2DA8-0658-6CE2-5A79-64FA849DE448}"/>
              </a:ext>
            </a:extLst>
          </p:cNvPr>
          <p:cNvSpPr>
            <a:spLocks noGrp="1"/>
          </p:cNvSpPr>
          <p:nvPr>
            <p:ph type="body" idx="1"/>
          </p:nvPr>
        </p:nvSpPr>
        <p:spPr/>
        <p:txBody>
          <a:bodyPr/>
          <a:lstStyle/>
          <a:p>
            <a:r>
              <a:rPr lang="pt-BR" b="1" dirty="0">
                <a:effectLst/>
              </a:rPr>
              <a:t>Introdução aos Domínios (30 segundos)</a:t>
            </a:r>
          </a:p>
          <a:p>
            <a:r>
              <a:rPr lang="pt-BR" dirty="0">
                <a:effectLst/>
              </a:rPr>
              <a:t>"Os 34 temas de talento são organizados em quatro domínios que representam diferentes formas de contribuir para o sucesso de uma equipe ou organização. Cada pessoa tem uma combinação única, mas geralmente se destaca em um ou dois domínios."</a:t>
            </a:r>
            <a:endParaRPr lang="pt-BR" dirty="0"/>
          </a:p>
          <a:p>
            <a:r>
              <a:rPr lang="pt-BR" b="1" dirty="0">
                <a:effectLst/>
              </a:rPr>
              <a:t>Explicação dos Domínios (1 minuto e 30 segundos)</a:t>
            </a:r>
          </a:p>
          <a:p>
            <a:r>
              <a:rPr lang="pt-BR" dirty="0">
                <a:effectLst/>
              </a:rPr>
              <a:t>Execução (30 segundos): "Pessoas com talentos de Execução fazem as coisas acontecerem. São os implementadores, os que transformam ideias em realidade. Talentos como Realizador, Foco e Disciplina estão aqui. Se você tem alguém na equipe que sempre entrega no prazo e com qualidade, provavelmente tem talentos de Execução."</a:t>
            </a:r>
            <a:endParaRPr lang="pt-BR" dirty="0"/>
          </a:p>
          <a:p>
            <a:r>
              <a:rPr lang="pt-BR" dirty="0">
                <a:effectLst/>
              </a:rPr>
              <a:t>Influência (30 segundos): "O domínio de Influência é sobre expandir o alcance da equipe. São os vendedores de ideias, os motivadores, os líderes naturais. Talentos como Comando, Comunicação e Ativador. Essas pessoas conseguem fazer outros acreditarem e agirem."</a:t>
            </a:r>
            <a:endParaRPr lang="pt-BR" dirty="0"/>
          </a:p>
          <a:p>
            <a:r>
              <a:rPr lang="pt-BR" dirty="0">
                <a:effectLst/>
              </a:rPr>
              <a:t>Relacionamento (30 segundos): "Relacionamento é sobre manter a equipe unida. São os conectores, os que criam harmonia e incluem todos. Talentos como Empatia, Harmonia e Desenvolvedor. Eles garantem que ninguém seja deixado para trás."</a:t>
            </a:r>
            <a:endParaRPr lang="pt-BR" dirty="0"/>
          </a:p>
          <a:p>
            <a:r>
              <a:rPr lang="pt-BR" dirty="0">
                <a:effectLst/>
              </a:rPr>
              <a:t>Pensamento Estratégico (30 segundos): "Pensamento Estratégico é sobre analisar e planejar. São os que veem padrões, antecipam problemas e criam estratégias. Talentos como Estratégico, Analítico e Futurista. Eles ajudam a equipe a tomar decisões melhores."</a:t>
            </a:r>
            <a:endParaRPr lang="pt-BR" dirty="0"/>
          </a:p>
          <a:p>
            <a:r>
              <a:rPr lang="pt-BR" dirty="0">
                <a:effectLst/>
              </a:rPr>
              <a:t>Transição: "Agora que entendemos as três ferramentas individualmente, como elas trabalham juntas?"</a:t>
            </a:r>
            <a:endParaRPr lang="pt-BR" dirty="0"/>
          </a:p>
          <a:p>
            <a:endParaRPr lang="pt-BR" dirty="0"/>
          </a:p>
        </p:txBody>
      </p:sp>
      <p:sp>
        <p:nvSpPr>
          <p:cNvPr id="4" name="Espaço Reservado para Número de Slide 3">
            <a:extLst>
              <a:ext uri="{FF2B5EF4-FFF2-40B4-BE49-F238E27FC236}">
                <a16:creationId xmlns:a16="http://schemas.microsoft.com/office/drawing/2014/main" id="{E63AC85A-89D0-BA4D-2E5C-EDC3F60BD5DF}"/>
              </a:ext>
            </a:extLst>
          </p:cNvPr>
          <p:cNvSpPr>
            <a:spLocks noGrp="1"/>
          </p:cNvSpPr>
          <p:nvPr>
            <p:ph type="sldNum" sz="quarter" idx="5"/>
          </p:nvPr>
        </p:nvSpPr>
        <p:spPr/>
        <p:txBody>
          <a:bodyPr/>
          <a:lstStyle/>
          <a:p>
            <a:fld id="{C3FDC577-62FA-4F60-AD5B-292267E62441}" type="slidenum">
              <a:rPr lang="pt-BR" smtClean="0"/>
              <a:t>56</a:t>
            </a:fld>
            <a:endParaRPr lang="pt-BR"/>
          </a:p>
        </p:txBody>
      </p:sp>
    </p:spTree>
    <p:extLst>
      <p:ext uri="{BB962C8B-B14F-4D97-AF65-F5344CB8AC3E}">
        <p14:creationId xmlns:p14="http://schemas.microsoft.com/office/powerpoint/2010/main" val="22411284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79412-05A7-631F-F4BE-7F171A34ECA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75AB2B7-3767-1D8A-8F77-7573E7ECE00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B0DDD5-442E-1775-AAE2-8E373591062D}"/>
              </a:ext>
            </a:extLst>
          </p:cNvPr>
          <p:cNvSpPr>
            <a:spLocks noGrp="1"/>
          </p:cNvSpPr>
          <p:nvPr>
            <p:ph type="body" idx="1"/>
          </p:nvPr>
        </p:nvSpPr>
        <p:spPr/>
        <p:txBody>
          <a:bodyPr/>
          <a:lstStyle/>
          <a:p>
            <a:r>
              <a:rPr lang="pt-BR" b="1" dirty="0">
                <a:effectLst/>
              </a:rPr>
              <a:t>Introdução à Integração (30 segundos)</a:t>
            </a:r>
          </a:p>
          <a:p>
            <a:r>
              <a:rPr lang="pt-BR" dirty="0">
                <a:effectLst/>
              </a:rPr>
              <a:t>"A verdadeira magia acontece quando usamos essas ferramentas em conjunto. Cada uma oferece uma perspectiva única, e juntas criam uma visão holística do potencial humano."</a:t>
            </a:r>
            <a:endParaRPr lang="pt-BR" dirty="0"/>
          </a:p>
          <a:p>
            <a:r>
              <a:rPr lang="pt-BR" dirty="0">
                <a:effectLst/>
              </a:rPr>
              <a:t>[Referir-se à tabela no slide]</a:t>
            </a:r>
            <a:endParaRPr lang="pt-BR" dirty="0"/>
          </a:p>
          <a:p>
            <a:r>
              <a:rPr lang="pt-BR" b="1" dirty="0">
                <a:effectLst/>
              </a:rPr>
              <a:t>Sinergias Específicas (1 minuto e 30 segundos)</a:t>
            </a:r>
          </a:p>
          <a:p>
            <a:r>
              <a:rPr lang="pt-BR" dirty="0">
                <a:effectLst/>
              </a:rPr>
              <a:t>DISC + MBTI (30 segundos): "O DISC nos mostra como alguém se comporta, o MBTI nos explica por quê. Por exemplo, alguém pode demonstrar comportamento D (dominante) no DISC por pressão situacional, mas ser naturalmente ISFP no MBTI. Isso cria tensão interna que podemos identificar e gerenciar."</a:t>
            </a:r>
            <a:endParaRPr lang="pt-BR" dirty="0"/>
          </a:p>
          <a:p>
            <a:r>
              <a:rPr lang="pt-BR" dirty="0">
                <a:effectLst/>
              </a:rPr>
              <a:t>MBTI + Clifton </a:t>
            </a:r>
            <a:r>
              <a:rPr lang="pt-BR" dirty="0" err="1">
                <a:effectLst/>
              </a:rPr>
              <a:t>Strengths</a:t>
            </a:r>
            <a:r>
              <a:rPr lang="pt-BR" dirty="0">
                <a:effectLst/>
              </a:rPr>
              <a:t> (30 segundos): "O MBTI mostra nossas preferências cognitivas, o Clifton </a:t>
            </a:r>
            <a:r>
              <a:rPr lang="pt-BR" dirty="0" err="1">
                <a:effectLst/>
              </a:rPr>
              <a:t>Strengths</a:t>
            </a:r>
            <a:r>
              <a:rPr lang="pt-BR" dirty="0">
                <a:effectLst/>
              </a:rPr>
              <a:t> mostra onde podemos exceler. Um ENFP com talentos em Ideativo e Desenvolvedor tem uma combinação poderosa para inovação e desenvolvimento de pessoas. Sabemos não apenas como eles preferem trabalhar, mas onde podem ser excepcionais."</a:t>
            </a:r>
            <a:endParaRPr lang="pt-BR" dirty="0"/>
          </a:p>
          <a:p>
            <a:r>
              <a:rPr lang="pt-BR" dirty="0">
                <a:effectLst/>
              </a:rPr>
              <a:t>DISC + Clifton </a:t>
            </a:r>
            <a:r>
              <a:rPr lang="pt-BR" dirty="0" err="1">
                <a:effectLst/>
              </a:rPr>
              <a:t>Strengths</a:t>
            </a:r>
            <a:r>
              <a:rPr lang="pt-BR" dirty="0">
                <a:effectLst/>
              </a:rPr>
              <a:t> (30 segundos): "O DISC nos ensina como adaptar comportamentos, o Clifton </a:t>
            </a:r>
            <a:r>
              <a:rPr lang="pt-BR" dirty="0" err="1">
                <a:effectLst/>
              </a:rPr>
              <a:t>Strengths</a:t>
            </a:r>
            <a:r>
              <a:rPr lang="pt-BR" dirty="0">
                <a:effectLst/>
              </a:rPr>
              <a:t> nos mostra nossos talentos naturais. Alguém com talento em Comando pode aprender através do DISC como expressar essa liderança natural de forma mais eficaz com diferentes tipos de pessoas."</a:t>
            </a:r>
            <a:endParaRPr lang="pt-BR" dirty="0"/>
          </a:p>
          <a:p>
            <a:r>
              <a:rPr lang="pt-BR" dirty="0">
                <a:effectLst/>
              </a:rPr>
              <a:t>Transição: "Mas como interpretamos e usamos esses resultados de forma responsável? Vamos ver algumas diretrizes importantes."</a:t>
            </a:r>
            <a:endParaRPr lang="pt-BR" dirty="0"/>
          </a:p>
          <a:p>
            <a:endParaRPr lang="pt-BR" dirty="0"/>
          </a:p>
        </p:txBody>
      </p:sp>
      <p:sp>
        <p:nvSpPr>
          <p:cNvPr id="4" name="Espaço Reservado para Número de Slide 3">
            <a:extLst>
              <a:ext uri="{FF2B5EF4-FFF2-40B4-BE49-F238E27FC236}">
                <a16:creationId xmlns:a16="http://schemas.microsoft.com/office/drawing/2014/main" id="{23D48647-FDE4-EE71-74BD-325ACF728085}"/>
              </a:ext>
            </a:extLst>
          </p:cNvPr>
          <p:cNvSpPr>
            <a:spLocks noGrp="1"/>
          </p:cNvSpPr>
          <p:nvPr>
            <p:ph type="sldNum" sz="quarter" idx="5"/>
          </p:nvPr>
        </p:nvSpPr>
        <p:spPr/>
        <p:txBody>
          <a:bodyPr/>
          <a:lstStyle/>
          <a:p>
            <a:fld id="{C3FDC577-62FA-4F60-AD5B-292267E62441}" type="slidenum">
              <a:rPr lang="pt-BR" smtClean="0"/>
              <a:t>57</a:t>
            </a:fld>
            <a:endParaRPr lang="pt-BR"/>
          </a:p>
        </p:txBody>
      </p:sp>
    </p:spTree>
    <p:extLst>
      <p:ext uri="{BB962C8B-B14F-4D97-AF65-F5344CB8AC3E}">
        <p14:creationId xmlns:p14="http://schemas.microsoft.com/office/powerpoint/2010/main" val="15273449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0F4EE-2213-0D4E-D9DD-3615F970A22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4830C0B-B90A-8B12-2AC4-61FB20252DD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7FCEFC6-5E7B-F7E6-CBDB-EB220AEC22D6}"/>
              </a:ext>
            </a:extLst>
          </p:cNvPr>
          <p:cNvSpPr>
            <a:spLocks noGrp="1"/>
          </p:cNvSpPr>
          <p:nvPr>
            <p:ph type="body" idx="1"/>
          </p:nvPr>
        </p:nvSpPr>
        <p:spPr/>
        <p:txBody>
          <a:bodyPr/>
          <a:lstStyle/>
          <a:p>
            <a:r>
              <a:rPr lang="pt-BR" b="1" dirty="0">
                <a:effectLst/>
              </a:rPr>
              <a:t>Contextualização (30 segundos)</a:t>
            </a:r>
          </a:p>
          <a:p>
            <a:r>
              <a:rPr lang="pt-BR" dirty="0">
                <a:effectLst/>
              </a:rPr>
              <a:t>"Primeiro e mais importante: contexto é tudo. Os resultados devem ser interpretados considerando o ambiente atual, fase de carreira e circunstâncias pessoais. Alguém pode mostrar comportamentos diferentes sob estresse ou em novos ambientes."</a:t>
            </a:r>
            <a:endParaRPr lang="pt-BR" dirty="0"/>
          </a:p>
          <a:p>
            <a:r>
              <a:rPr lang="pt-BR" b="1" dirty="0">
                <a:effectLst/>
              </a:rPr>
              <a:t>Equilíbrio e Crescimento (30 segundos)</a:t>
            </a:r>
          </a:p>
          <a:p>
            <a:r>
              <a:rPr lang="pt-BR" dirty="0">
                <a:effectLst/>
              </a:rPr>
              <a:t>"Segundo: busquem equilíbrio. Reconheçam tanto pontos fortes quanto áreas de desenvolvimento. Uma preferência por Introversão no MBTI não é desculpa para evitar apresentações se isso for necessário para o crescimento profissional. Use a informação para se preparar melhor, não para se limitar."</a:t>
            </a:r>
            <a:endParaRPr lang="pt-BR" dirty="0"/>
          </a:p>
          <a:p>
            <a:r>
              <a:rPr lang="pt-BR" b="1" dirty="0">
                <a:effectLst/>
              </a:rPr>
              <a:t>Evolução e Flexibilidade (30 segundos)</a:t>
            </a:r>
          </a:p>
          <a:p>
            <a:r>
              <a:rPr lang="pt-BR" dirty="0">
                <a:effectLst/>
              </a:rPr>
              <a:t>"Terceiro: reavaliação periódica é essencial. Pessoas evoluem através de experiências e desenvolvimento. Esses resultados são fotografias de um momento, não definições permanentes."</a:t>
            </a:r>
            <a:endParaRPr lang="pt-BR" dirty="0"/>
          </a:p>
          <a:p>
            <a:r>
              <a:rPr lang="pt-BR" dirty="0">
                <a:effectLst/>
              </a:rPr>
              <a:t>Aviso Importante: "E o mais crucial: evitem rótulos limitantes. Essas ferramentas oferecem insights, não determinismos. Nunca digam 'não posso fazer isso porque sou tipo X'. Em vez disso, digam 'como posso fazer isso de uma forma que honre minhas preferências naturais?'"</a:t>
            </a:r>
            <a:endParaRPr lang="pt-BR" dirty="0"/>
          </a:p>
          <a:p>
            <a:r>
              <a:rPr lang="pt-BR" dirty="0">
                <a:effectLst/>
              </a:rPr>
              <a:t>Transição: "Isso nos leva à nossa conclusão sobre como usar essas ferramentas de forma transformadora."</a:t>
            </a:r>
            <a:endParaRPr lang="pt-BR" dirty="0"/>
          </a:p>
          <a:p>
            <a:endParaRPr lang="pt-BR" dirty="0"/>
          </a:p>
        </p:txBody>
      </p:sp>
      <p:sp>
        <p:nvSpPr>
          <p:cNvPr id="4" name="Espaço Reservado para Número de Slide 3">
            <a:extLst>
              <a:ext uri="{FF2B5EF4-FFF2-40B4-BE49-F238E27FC236}">
                <a16:creationId xmlns:a16="http://schemas.microsoft.com/office/drawing/2014/main" id="{37F2AA14-E137-4274-DA4D-15EFE2121576}"/>
              </a:ext>
            </a:extLst>
          </p:cNvPr>
          <p:cNvSpPr>
            <a:spLocks noGrp="1"/>
          </p:cNvSpPr>
          <p:nvPr>
            <p:ph type="sldNum" sz="quarter" idx="5"/>
          </p:nvPr>
        </p:nvSpPr>
        <p:spPr/>
        <p:txBody>
          <a:bodyPr/>
          <a:lstStyle/>
          <a:p>
            <a:fld id="{C3FDC577-62FA-4F60-AD5B-292267E62441}" type="slidenum">
              <a:rPr lang="pt-BR" smtClean="0"/>
              <a:t>58</a:t>
            </a:fld>
            <a:endParaRPr lang="pt-BR"/>
          </a:p>
        </p:txBody>
      </p:sp>
    </p:spTree>
    <p:extLst>
      <p:ext uri="{BB962C8B-B14F-4D97-AF65-F5344CB8AC3E}">
        <p14:creationId xmlns:p14="http://schemas.microsoft.com/office/powerpoint/2010/main" val="14557752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C1170-9672-7EAA-F2EE-93CC1C78009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B41B72E-0FCB-AF21-8926-4E931AE950B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DCF2ECF-076A-D6D5-47F1-A557C47460CB}"/>
              </a:ext>
            </a:extLst>
          </p:cNvPr>
          <p:cNvSpPr>
            <a:spLocks noGrp="1"/>
          </p:cNvSpPr>
          <p:nvPr>
            <p:ph type="body" idx="1"/>
          </p:nvPr>
        </p:nvSpPr>
        <p:spPr/>
        <p:txBody>
          <a:bodyPr/>
          <a:lstStyle/>
          <a:p>
            <a:r>
              <a:rPr lang="pt-BR" b="1" dirty="0">
                <a:effectLst/>
              </a:rPr>
              <a:t>Ferramentas, Não Rótulos (30 segundos)</a:t>
            </a:r>
          </a:p>
          <a:p>
            <a:r>
              <a:rPr lang="pt-BR" dirty="0">
                <a:effectLst/>
              </a:rPr>
              <a:t>"Lembrem-se: essas são ferramentas, não rótulos. Elas fornecem linguagem comum para discutir diferenças humanas e pontos de partida para desenvolvimento. O DISC nos ajuda a adaptar comportamentos, o MBTI nos oferece insights sobre preferências naturais, e o Clifton </a:t>
            </a:r>
            <a:r>
              <a:rPr lang="pt-BR" dirty="0" err="1">
                <a:effectLst/>
              </a:rPr>
              <a:t>Strengths</a:t>
            </a:r>
            <a:r>
              <a:rPr lang="pt-BR" dirty="0">
                <a:effectLst/>
              </a:rPr>
              <a:t> nos direciona para onde podemos alcançar excelência."</a:t>
            </a:r>
            <a:endParaRPr lang="pt-BR" dirty="0"/>
          </a:p>
          <a:p>
            <a:r>
              <a:rPr lang="pt-BR" b="1" dirty="0">
                <a:effectLst/>
              </a:rPr>
              <a:t>Desenvolvimento Contínuo (30 segundos)</a:t>
            </a:r>
          </a:p>
          <a:p>
            <a:r>
              <a:rPr lang="pt-BR" dirty="0">
                <a:effectLst/>
              </a:rPr>
              <a:t>"O autoconhecimento é uma jornada, não um destino. Essas ferramentas são mapas úteis, mas a jornada real requer aplicação consistente, reflexão contínua e disposição para crescer além de nossas zonas de conforto."</a:t>
            </a:r>
            <a:endParaRPr lang="pt-BR" dirty="0"/>
          </a:p>
          <a:p>
            <a:r>
              <a:rPr lang="pt-BR" b="1" dirty="0">
                <a:effectLst/>
              </a:rPr>
              <a:t>Integração na Prática (30 segundos)</a:t>
            </a:r>
          </a:p>
          <a:p>
            <a:r>
              <a:rPr lang="pt-BR" dirty="0">
                <a:effectLst/>
              </a:rPr>
              <a:t>"A transformação real acontece quando movemos esses insights para a prática. Usem o DISC para melhorar comunicação, o MBTI para fazer escolhas mais alinhadas, e o Clifton </a:t>
            </a:r>
            <a:r>
              <a:rPr lang="pt-BR" dirty="0" err="1">
                <a:effectLst/>
              </a:rPr>
              <a:t>Strengths</a:t>
            </a:r>
            <a:r>
              <a:rPr lang="pt-BR" dirty="0">
                <a:effectLst/>
              </a:rPr>
              <a:t> para focar energia onde têm maior potencial."</a:t>
            </a:r>
            <a:endParaRPr lang="pt-BR" dirty="0"/>
          </a:p>
          <a:p>
            <a:r>
              <a:rPr lang="pt-BR" dirty="0">
                <a:effectLst/>
              </a:rPr>
              <a:t>Mensagem Final: "O verdadeiro valor dessas ferramentas está em como utilizamos o autoconhecimento para transformar potencial em realização, criando não apenas maior eficácia pessoal, mas ambientes onde todos podem prosperar."</a:t>
            </a:r>
            <a:endParaRPr lang="pt-BR" dirty="0"/>
          </a:p>
          <a:p>
            <a:endParaRPr lang="pt-BR" dirty="0"/>
          </a:p>
        </p:txBody>
      </p:sp>
      <p:sp>
        <p:nvSpPr>
          <p:cNvPr id="4" name="Espaço Reservado para Número de Slide 3">
            <a:extLst>
              <a:ext uri="{FF2B5EF4-FFF2-40B4-BE49-F238E27FC236}">
                <a16:creationId xmlns:a16="http://schemas.microsoft.com/office/drawing/2014/main" id="{98C82152-BCEF-75F3-2A2B-276B97DF7BAB}"/>
              </a:ext>
            </a:extLst>
          </p:cNvPr>
          <p:cNvSpPr>
            <a:spLocks noGrp="1"/>
          </p:cNvSpPr>
          <p:nvPr>
            <p:ph type="sldNum" sz="quarter" idx="5"/>
          </p:nvPr>
        </p:nvSpPr>
        <p:spPr/>
        <p:txBody>
          <a:bodyPr/>
          <a:lstStyle/>
          <a:p>
            <a:fld id="{C3FDC577-62FA-4F60-AD5B-292267E62441}" type="slidenum">
              <a:rPr lang="pt-BR" smtClean="0"/>
              <a:t>59</a:t>
            </a:fld>
            <a:endParaRPr lang="pt-BR"/>
          </a:p>
        </p:txBody>
      </p:sp>
    </p:spTree>
    <p:extLst>
      <p:ext uri="{BB962C8B-B14F-4D97-AF65-F5344CB8AC3E}">
        <p14:creationId xmlns:p14="http://schemas.microsoft.com/office/powerpoint/2010/main" val="35777636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4101588D-77CA-7FE8-EE72-8513DDFFB80B}"/>
            </a:ext>
          </a:extLst>
        </p:cNvPr>
        <p:cNvGrpSpPr/>
        <p:nvPr/>
      </p:nvGrpSpPr>
      <p:grpSpPr>
        <a:xfrm>
          <a:off x="0" y="0"/>
          <a:ext cx="0" cy="0"/>
          <a:chOff x="0" y="0"/>
          <a:chExt cx="0" cy="0"/>
        </a:xfrm>
      </p:grpSpPr>
      <p:sp>
        <p:nvSpPr>
          <p:cNvPr id="219" name="Google Shape;219;g25a636c3702_0_110:notes">
            <a:extLst>
              <a:ext uri="{FF2B5EF4-FFF2-40B4-BE49-F238E27FC236}">
                <a16:creationId xmlns:a16="http://schemas.microsoft.com/office/drawing/2014/main" id="{AAC43A9F-9D2C-DA1E-6830-4E3164808D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a636c3702_0_110:notes">
            <a:extLst>
              <a:ext uri="{FF2B5EF4-FFF2-40B4-BE49-F238E27FC236}">
                <a16:creationId xmlns:a16="http://schemas.microsoft.com/office/drawing/2014/main" id="{209CD7EB-0486-017F-4429-801EB738344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dirty="0">
                <a:effectLst/>
              </a:rPr>
              <a:t>Quantos de vocês já fizeram algum teste de personalidade online? Provavelmente a maioria. Mas quantos sabem que existe um modelo científico, validado em mais de 50 países, que pode realmente predizer comportamentos e desempenho no trabalho?"</a:t>
            </a:r>
            <a:endParaRPr lang="pt-BR" dirty="0"/>
          </a:p>
          <a:p>
            <a:r>
              <a:rPr lang="pt-BR" dirty="0">
                <a:effectLst/>
              </a:rPr>
              <a:t>[Pausa para permitir reflexão da audiência]</a:t>
            </a:r>
            <a:endParaRPr lang="pt-BR" dirty="0"/>
          </a:p>
          <a:p>
            <a:r>
              <a:rPr lang="pt-BR" b="1" dirty="0">
                <a:effectLst/>
              </a:rPr>
              <a:t>Contextualização (1 minuto)</a:t>
            </a:r>
          </a:p>
          <a:p>
            <a:r>
              <a:rPr lang="pt-BR" dirty="0">
                <a:effectLst/>
              </a:rPr>
              <a:t>"Hoje vamos explorar o modelo Big Five, também conhecido como OCEAN - uma das conquistas mais significativas da psicologia científica moderna. Diferentemente de outros testes populares que vocês podem conhecer, o Big Five é baseado em décadas de pesquisa rigorosa e tem demonstrado consistência através de culturas, idiomas e contextos diversos."</a:t>
            </a:r>
            <a:endParaRPr lang="pt-BR" dirty="0"/>
          </a:p>
          <a:p>
            <a:r>
              <a:rPr lang="pt-BR" b="1" dirty="0">
                <a:effectLst/>
              </a:rPr>
              <a:t>Relevância para Liderança (30 segundos)</a:t>
            </a:r>
          </a:p>
          <a:p>
            <a:r>
              <a:rPr lang="pt-BR" dirty="0">
                <a:effectLst/>
              </a:rPr>
              <a:t>"Para nós, como líderes e profissionais, o Big Five oferece algo único: uma base científica sólida para compreender como nossa personalidade influencia nosso estilo de liderança, tomada de decisões e eficácia em diferentes situações. Não são apenas insights interessantes - são ferramentas práticas para desenvolvimento consciente."</a:t>
            </a:r>
            <a:endParaRPr lang="pt-BR" dirty="0"/>
          </a:p>
          <a:p>
            <a:r>
              <a:rPr lang="pt-BR" dirty="0">
                <a:effectLst/>
              </a:rPr>
              <a:t>Transição: "Vamos começar explorando o primeiro dos cinco grandes traços: Abertura à Experiência."</a:t>
            </a:r>
            <a:endParaRPr lang="pt-BR" dirty="0"/>
          </a:p>
          <a:p>
            <a:endParaRPr lang="pt-BR" dirty="0"/>
          </a:p>
        </p:txBody>
      </p:sp>
    </p:spTree>
    <p:extLst>
      <p:ext uri="{BB962C8B-B14F-4D97-AF65-F5344CB8AC3E}">
        <p14:creationId xmlns:p14="http://schemas.microsoft.com/office/powerpoint/2010/main" val="8875022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52385-8737-8E7A-3752-17599911E4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0767745-609F-3761-AEBF-8CB4D864554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25C1692-695D-2D9E-0545-6C5FB517881E}"/>
              </a:ext>
            </a:extLst>
          </p:cNvPr>
          <p:cNvSpPr>
            <a:spLocks noGrp="1"/>
          </p:cNvSpPr>
          <p:nvPr>
            <p:ph type="body" idx="1"/>
          </p:nvPr>
        </p:nvSpPr>
        <p:spPr/>
        <p:txBody>
          <a:bodyPr/>
          <a:lstStyle/>
          <a:p>
            <a:r>
              <a:rPr lang="pt-BR" dirty="0">
                <a:effectLst/>
              </a:rPr>
              <a:t>Abertura à Experiência é talvez o traço mais fascinante do Big Five. Não se trata apenas de ser 'criativo' - é sobre como você se relaciona com novidade, complexidade e mudança."</a:t>
            </a:r>
            <a:endParaRPr lang="pt-BR" dirty="0"/>
          </a:p>
          <a:p>
            <a:r>
              <a:rPr lang="pt-BR" dirty="0">
                <a:effectLst/>
              </a:rPr>
              <a:t>[Apontar para as características no slide]</a:t>
            </a:r>
            <a:endParaRPr lang="pt-BR" dirty="0"/>
          </a:p>
          <a:p>
            <a:r>
              <a:rPr lang="pt-BR" b="1" dirty="0">
                <a:effectLst/>
              </a:rPr>
              <a:t>Alta Pontuação (45 segundos)</a:t>
            </a:r>
          </a:p>
          <a:p>
            <a:r>
              <a:rPr lang="pt-BR" dirty="0">
                <a:effectLst/>
              </a:rPr>
              <a:t>"Pessoas com alta Abertura à Experiência são naturalmente curiosas. Elas fazem perguntas como 'E se fizéssemos diferente?' ou 'Por que sempre fazemos assim?'. São aquelas que trazem ideias inovadoras para reuniões, que se empolgam com projetos desafiadores e que veem possibilidades onde outros veem problemas."</a:t>
            </a:r>
            <a:endParaRPr lang="pt-BR" dirty="0"/>
          </a:p>
          <a:p>
            <a:r>
              <a:rPr lang="pt-BR" dirty="0">
                <a:effectLst/>
              </a:rPr>
              <a:t>"Na liderança, estes são os visionários. Eles antecipam tendências, promovem inovação e lideram transformações. Pensem em líderes como Steve Jobs ou Elon Musk - alta Abertura à Experiência em ação."</a:t>
            </a:r>
            <a:endParaRPr lang="pt-BR" dirty="0"/>
          </a:p>
          <a:p>
            <a:r>
              <a:rPr lang="pt-BR" b="1" dirty="0">
                <a:effectLst/>
              </a:rPr>
              <a:t>Baixa Pontuação (45 segundos)</a:t>
            </a:r>
          </a:p>
          <a:p>
            <a:r>
              <a:rPr lang="pt-BR" dirty="0">
                <a:effectLst/>
              </a:rPr>
              <a:t>"Por outro lado, pessoas com baixa Abertura preferem o testado e comprovado. Elas valorizam estabilidade, processos claros e soluções práticas. Não é limitação - é uma preferência por eficiência e confiabilidade."</a:t>
            </a:r>
            <a:endParaRPr lang="pt-BR" dirty="0"/>
          </a:p>
          <a:p>
            <a:r>
              <a:rPr lang="pt-BR" dirty="0">
                <a:effectLst/>
              </a:rPr>
              <a:t>"Na liderança, estes são os implementadores sólidos. Eles garantem que as inovações realmente funcionem, que os processos sejam seguidos e que a organização mantenha sua base sólida enquanto outros exploram novas fronteiras."</a:t>
            </a:r>
            <a:endParaRPr lang="pt-BR" dirty="0"/>
          </a:p>
          <a:p>
            <a:r>
              <a:rPr lang="pt-BR" dirty="0">
                <a:effectLst/>
              </a:rPr>
              <a:t>Transição: "Mas ter ideias inovadoras é apenas o começo. Para transformar visões em realidade, precisamos do próximo traço: Conscienciosidade."</a:t>
            </a:r>
            <a:endParaRPr lang="pt-BR" dirty="0"/>
          </a:p>
          <a:p>
            <a:endParaRPr lang="pt-BR" dirty="0"/>
          </a:p>
        </p:txBody>
      </p:sp>
      <p:sp>
        <p:nvSpPr>
          <p:cNvPr id="4" name="Espaço Reservado para Número de Slide 3">
            <a:extLst>
              <a:ext uri="{FF2B5EF4-FFF2-40B4-BE49-F238E27FC236}">
                <a16:creationId xmlns:a16="http://schemas.microsoft.com/office/drawing/2014/main" id="{23496287-3C4D-821D-81F0-EEDF4335B10E}"/>
              </a:ext>
            </a:extLst>
          </p:cNvPr>
          <p:cNvSpPr>
            <a:spLocks noGrp="1"/>
          </p:cNvSpPr>
          <p:nvPr>
            <p:ph type="sldNum" sz="quarter" idx="5"/>
          </p:nvPr>
        </p:nvSpPr>
        <p:spPr/>
        <p:txBody>
          <a:bodyPr/>
          <a:lstStyle/>
          <a:p>
            <a:fld id="{C3FDC577-62FA-4F60-AD5B-292267E62441}" type="slidenum">
              <a:rPr lang="pt-BR" smtClean="0"/>
              <a:t>61</a:t>
            </a:fld>
            <a:endParaRPr lang="pt-BR"/>
          </a:p>
        </p:txBody>
      </p:sp>
    </p:spTree>
    <p:extLst>
      <p:ext uri="{BB962C8B-B14F-4D97-AF65-F5344CB8AC3E}">
        <p14:creationId xmlns:p14="http://schemas.microsoft.com/office/powerpoint/2010/main" val="61074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**Mensagem Chave:** A liderança é mais crucial do que nunca em um mundo em constante mudança.</a:t>
            </a:r>
            <a:r>
              <a:rPr lang="pt-BR" dirty="0"/>
              <a:t> </a:t>
            </a:r>
            <a:r>
              <a:rPr lang="pt-BR" sz="1200" kern="1200" dirty="0">
                <a:solidFill>
                  <a:schemeClr val="tx1"/>
                </a:solidFill>
                <a:effectLst/>
                <a:latin typeface="+mn-lt"/>
                <a:ea typeface="+mn-ea"/>
                <a:cs typeface="+mn-cs"/>
              </a:rPr>
              <a:t>**Conteúdo da Fala:**</a:t>
            </a:r>
            <a:r>
              <a:rPr lang="pt-BR" dirty="0"/>
              <a:t> </a:t>
            </a:r>
            <a:r>
              <a:rPr lang="pt-BR" sz="1200" kern="1200" dirty="0">
                <a:solidFill>
                  <a:schemeClr val="tx1"/>
                </a:solidFill>
                <a:effectLst/>
                <a:latin typeface="+mn-lt"/>
                <a:ea typeface="+mn-ea"/>
                <a:cs typeface="+mn-cs"/>
              </a:rPr>
              <a:t>"Bom dia a todos! É um prazer estar aqui hoje para falarmos sobre um tema que ressoa profundamente em nosso cenário atual: a urgência e a relevância da liderança. Vivemos em um mundo de transformações aceleradas, onde a complexidade e a incerteza são a nova norma. Neste contexto, a capacidade de liderar não é apenas uma vantagem, mas uma necessidade imperativa. Vamos explorar por que este é o momento decisivo para nos prepararmos para essa jornada de liderança, e como podemos nos capacitar para enfrentar os desafios e aproveitar as oportunidades que surgem."</a:t>
            </a:r>
            <a:r>
              <a:rPr lang="pt-BR" dirty="0"/>
              <a:t> </a:t>
            </a:r>
            <a:r>
              <a:rPr lang="pt-BR" sz="1200" kern="1200" dirty="0">
                <a:solidFill>
                  <a:schemeClr val="tx1"/>
                </a:solidFill>
                <a:effectLst/>
                <a:latin typeface="+mn-lt"/>
                <a:ea typeface="+mn-ea"/>
                <a:cs typeface="+mn-cs"/>
              </a:rPr>
              <a:t>**Transição para o próximo slide:** "Para entender a urgência da liderança, precisamos primeiro compreender o palco onde ela atua: um mundo em profunda transformação."</a:t>
            </a:r>
            <a:endParaRPr lang="pt-BR" dirty="0"/>
          </a:p>
        </p:txBody>
      </p:sp>
      <p:sp>
        <p:nvSpPr>
          <p:cNvPr id="4" name="Espaço Reservado para Número de Slide 3"/>
          <p:cNvSpPr>
            <a:spLocks noGrp="1"/>
          </p:cNvSpPr>
          <p:nvPr>
            <p:ph type="sldNum" sz="quarter" idx="5"/>
          </p:nvPr>
        </p:nvSpPr>
        <p:spPr/>
        <p:txBody>
          <a:bodyPr/>
          <a:lstStyle/>
          <a:p>
            <a:fld id="{C3FDC577-62FA-4F60-AD5B-292267E62441}" type="slidenum">
              <a:rPr lang="pt-BR" smtClean="0"/>
              <a:t>7</a:t>
            </a:fld>
            <a:endParaRPr lang="pt-BR"/>
          </a:p>
        </p:txBody>
      </p:sp>
    </p:spTree>
    <p:extLst>
      <p:ext uri="{BB962C8B-B14F-4D97-AF65-F5344CB8AC3E}">
        <p14:creationId xmlns:p14="http://schemas.microsoft.com/office/powerpoint/2010/main" val="36295627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62A82-CE4D-F1E8-5FE2-5D60E8A1F47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12F181C-4198-01A3-CD6D-0ACB633FCDC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EABF473-5E74-7B90-67B7-EEFD018510E3}"/>
              </a:ext>
            </a:extLst>
          </p:cNvPr>
          <p:cNvSpPr>
            <a:spLocks noGrp="1"/>
          </p:cNvSpPr>
          <p:nvPr>
            <p:ph type="body" idx="1"/>
          </p:nvPr>
        </p:nvSpPr>
        <p:spPr/>
        <p:txBody>
          <a:bodyPr/>
          <a:lstStyle/>
          <a:p>
            <a:r>
              <a:rPr lang="pt-BR" dirty="0">
                <a:effectLst/>
              </a:rPr>
              <a:t>Se Abertura à Experiência é sobre ter ideias, Conscienciosidade é sobre executá-las. É o traço mais consistentemente associado ao desempenho - tanto acadêmico quanto profissional."</a:t>
            </a:r>
            <a:endParaRPr lang="pt-BR" dirty="0"/>
          </a:p>
          <a:p>
            <a:r>
              <a:rPr lang="pt-BR" b="1" dirty="0">
                <a:effectLst/>
              </a:rPr>
              <a:t>Alta Pontuação (1 minuto)</a:t>
            </a:r>
          </a:p>
          <a:p>
            <a:r>
              <a:rPr lang="pt-BR" dirty="0">
                <a:effectLst/>
              </a:rPr>
              <a:t>"Pessoas com alta Conscienciosidade são aquelas em quem você pode confiar completamente. Elas fazem o que dizem que vão fazer, quando dizem que vão fazer. São organizadas, metódicas e têm uma ética de trabalho impressionante."</a:t>
            </a:r>
            <a:endParaRPr lang="pt-BR" dirty="0"/>
          </a:p>
          <a:p>
            <a:r>
              <a:rPr lang="pt-BR" dirty="0">
                <a:effectLst/>
              </a:rPr>
              <a:t>[Usar exemplo prático]</a:t>
            </a:r>
            <a:endParaRPr lang="pt-BR" dirty="0"/>
          </a:p>
          <a:p>
            <a:r>
              <a:rPr lang="pt-BR" dirty="0">
                <a:effectLst/>
              </a:rPr>
              <a:t>"Imaginem um projeto com prazo apertado. A pessoa com alta Conscienciosidade é aquela que cria o cronograma detalhado, acompanha o progresso diariamente e garante que tudo seja entregue com qualidade e no prazo. Elas estabelecem padrões elevados e os mantêm."</a:t>
            </a:r>
            <a:endParaRPr lang="pt-BR" dirty="0"/>
          </a:p>
          <a:p>
            <a:r>
              <a:rPr lang="pt-BR" dirty="0">
                <a:effectLst/>
              </a:rPr>
              <a:t>"Como líderes, eles criam culturas de excelência. Suas equipes sabem exatamente o que é esperado e confiam que o líder será consistente e justo."</a:t>
            </a:r>
            <a:endParaRPr lang="pt-BR" dirty="0"/>
          </a:p>
          <a:p>
            <a:r>
              <a:rPr lang="pt-BR" b="1" dirty="0">
                <a:effectLst/>
              </a:rPr>
              <a:t>Baixa Pontuação (30 segundos)</a:t>
            </a:r>
          </a:p>
          <a:p>
            <a:r>
              <a:rPr lang="pt-BR" dirty="0">
                <a:effectLst/>
              </a:rPr>
              <a:t>"Pessoas com baixa Conscienciosidade são mais espontâneas e flexíveis. Elas podem ser mais criativas em suas abordagens, menos restringidas por processos e mais responsivas a oportunidades emergentes. Em ambientes muito dinâmicos, essa flexibilidade pode ser uma vantagem."</a:t>
            </a:r>
            <a:endParaRPr lang="pt-BR" dirty="0"/>
          </a:p>
          <a:p>
            <a:r>
              <a:rPr lang="pt-BR" dirty="0">
                <a:effectLst/>
              </a:rPr>
              <a:t>Transição: "Mas tanto visão quanto execução precisam ser comunicadas e implementadas através de pessoas. É aqui que entra a Extroversão."</a:t>
            </a:r>
            <a:endParaRPr lang="pt-BR" dirty="0"/>
          </a:p>
          <a:p>
            <a:endParaRPr lang="pt-BR" dirty="0"/>
          </a:p>
        </p:txBody>
      </p:sp>
      <p:sp>
        <p:nvSpPr>
          <p:cNvPr id="4" name="Espaço Reservado para Número de Slide 3">
            <a:extLst>
              <a:ext uri="{FF2B5EF4-FFF2-40B4-BE49-F238E27FC236}">
                <a16:creationId xmlns:a16="http://schemas.microsoft.com/office/drawing/2014/main" id="{BD98498F-237F-5BD6-41DF-17E4BDB356DB}"/>
              </a:ext>
            </a:extLst>
          </p:cNvPr>
          <p:cNvSpPr>
            <a:spLocks noGrp="1"/>
          </p:cNvSpPr>
          <p:nvPr>
            <p:ph type="sldNum" sz="quarter" idx="5"/>
          </p:nvPr>
        </p:nvSpPr>
        <p:spPr/>
        <p:txBody>
          <a:bodyPr/>
          <a:lstStyle/>
          <a:p>
            <a:fld id="{C3FDC577-62FA-4F60-AD5B-292267E62441}" type="slidenum">
              <a:rPr lang="pt-BR" smtClean="0"/>
              <a:t>62</a:t>
            </a:fld>
            <a:endParaRPr lang="pt-BR"/>
          </a:p>
        </p:txBody>
      </p:sp>
    </p:spTree>
    <p:extLst>
      <p:ext uri="{BB962C8B-B14F-4D97-AF65-F5344CB8AC3E}">
        <p14:creationId xmlns:p14="http://schemas.microsoft.com/office/powerpoint/2010/main" val="11614969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FD8C3-BE8D-AF49-5F7C-8A4810FAF5B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A9D9C3F-CC87-6BA5-0A7A-2B9BA759F62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163CEC0-1112-C3E9-1E26-B06E060F0BD3}"/>
              </a:ext>
            </a:extLst>
          </p:cNvPr>
          <p:cNvSpPr>
            <a:spLocks noGrp="1"/>
          </p:cNvSpPr>
          <p:nvPr>
            <p:ph type="body" idx="1"/>
          </p:nvPr>
        </p:nvSpPr>
        <p:spPr/>
        <p:txBody>
          <a:bodyPr/>
          <a:lstStyle/>
          <a:p>
            <a:r>
              <a:rPr lang="pt-BR" dirty="0">
                <a:effectLst/>
              </a:rPr>
              <a:t>Extroversão é provavelmente o traço mais visível e mal compreendido. Não se trata apenas de ser sociável - é sobre onde você busca energia e como processa informações."</a:t>
            </a:r>
            <a:endParaRPr lang="pt-BR" dirty="0"/>
          </a:p>
          <a:p>
            <a:r>
              <a:rPr lang="pt-BR" b="1" dirty="0">
                <a:effectLst/>
              </a:rPr>
              <a:t>Alta Pontuação (1 minuto)</a:t>
            </a:r>
          </a:p>
          <a:p>
            <a:r>
              <a:rPr lang="pt-BR" dirty="0">
                <a:effectLst/>
              </a:rPr>
              <a:t>"Extrovertidos processam informações falando. Eles 'pensam em voz alta', se energizam com interações e são naturalmente assertivos. Em reuniões, são aqueles que falam primeiro, fazem networking facilmente e conseguem energizar grupos inteiros."</a:t>
            </a:r>
            <a:endParaRPr lang="pt-BR" dirty="0"/>
          </a:p>
          <a:p>
            <a:r>
              <a:rPr lang="pt-BR" dirty="0">
                <a:effectLst/>
              </a:rPr>
              <a:t>[Dar exemplo específico]</a:t>
            </a:r>
            <a:endParaRPr lang="pt-BR" dirty="0"/>
          </a:p>
          <a:p>
            <a:r>
              <a:rPr lang="pt-BR" dirty="0">
                <a:effectLst/>
              </a:rPr>
              <a:t>"Como líderes, extrovertidos são naturalmente carismáticos. Eles conseguem motivar grandes grupos, são excelentes em apresentações públicas e constroem redes de relacionamentos extensas. Pensem em líderes como Richard Branson ou Oprah Winfrey."</a:t>
            </a:r>
            <a:endParaRPr lang="pt-BR" dirty="0"/>
          </a:p>
          <a:p>
            <a:r>
              <a:rPr lang="pt-BR" b="1" dirty="0">
                <a:effectLst/>
              </a:rPr>
              <a:t>Baixa Pontuação (Introversão) (30 segundos)</a:t>
            </a:r>
          </a:p>
          <a:p>
            <a:r>
              <a:rPr lang="pt-BR" dirty="0">
                <a:effectLst/>
              </a:rPr>
              <a:t>"Introvertidos processam informações internamente primeiro. Eles preferem 'pensar para falar', se energizam com </a:t>
            </a:r>
            <a:r>
              <a:rPr lang="pt-BR" dirty="0" err="1">
                <a:effectLst/>
              </a:rPr>
              <a:t>solitude</a:t>
            </a:r>
            <a:r>
              <a:rPr lang="pt-BR" dirty="0">
                <a:effectLst/>
              </a:rPr>
              <a:t> e são naturalmente reflexivos. Como líderes, podem ser igualmente eficazes, mas através de abordagens mais contemplativas e relacionamentos de qualidade."</a:t>
            </a:r>
            <a:endParaRPr lang="pt-BR" dirty="0"/>
          </a:p>
          <a:p>
            <a:r>
              <a:rPr lang="pt-BR" dirty="0">
                <a:effectLst/>
              </a:rPr>
              <a:t>Transição: "Mas liderança não é apenas sobre energia e comunicação. É também sobre como nos relacionamos com as pessoas. Isso nos leva à Amabilidade."</a:t>
            </a:r>
            <a:endParaRPr lang="pt-BR" dirty="0"/>
          </a:p>
          <a:p>
            <a:endParaRPr lang="pt-BR" dirty="0"/>
          </a:p>
        </p:txBody>
      </p:sp>
      <p:sp>
        <p:nvSpPr>
          <p:cNvPr id="4" name="Espaço Reservado para Número de Slide 3">
            <a:extLst>
              <a:ext uri="{FF2B5EF4-FFF2-40B4-BE49-F238E27FC236}">
                <a16:creationId xmlns:a16="http://schemas.microsoft.com/office/drawing/2014/main" id="{97C09447-A277-259E-87C3-EE5E8530CFF0}"/>
              </a:ext>
            </a:extLst>
          </p:cNvPr>
          <p:cNvSpPr>
            <a:spLocks noGrp="1"/>
          </p:cNvSpPr>
          <p:nvPr>
            <p:ph type="sldNum" sz="quarter" idx="5"/>
          </p:nvPr>
        </p:nvSpPr>
        <p:spPr/>
        <p:txBody>
          <a:bodyPr/>
          <a:lstStyle/>
          <a:p>
            <a:fld id="{C3FDC577-62FA-4F60-AD5B-292267E62441}" type="slidenum">
              <a:rPr lang="pt-BR" smtClean="0"/>
              <a:t>63</a:t>
            </a:fld>
            <a:endParaRPr lang="pt-BR"/>
          </a:p>
        </p:txBody>
      </p:sp>
    </p:spTree>
    <p:extLst>
      <p:ext uri="{BB962C8B-B14F-4D97-AF65-F5344CB8AC3E}">
        <p14:creationId xmlns:p14="http://schemas.microsoft.com/office/powerpoint/2010/main" val="13082553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FDB4F-F73C-0FE7-1FE2-DDAD4528BF4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F0DF3A3-87FD-E5D0-8112-65828989BC6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470096E-AA87-16E9-6B18-FAE567184CB7}"/>
              </a:ext>
            </a:extLst>
          </p:cNvPr>
          <p:cNvSpPr>
            <a:spLocks noGrp="1"/>
          </p:cNvSpPr>
          <p:nvPr>
            <p:ph type="body" idx="1"/>
          </p:nvPr>
        </p:nvSpPr>
        <p:spPr/>
        <p:txBody>
          <a:bodyPr/>
          <a:lstStyle/>
          <a:p>
            <a:r>
              <a:rPr lang="pt-BR" dirty="0">
                <a:effectLst/>
              </a:rPr>
              <a:t>Amabilidade é sobre nossa orientação interpessoal fundamental: tendemos a cooperar ou competir? Confiamos ou questionamos? Priorizamos harmonia ou resultados?"</a:t>
            </a:r>
            <a:endParaRPr lang="pt-BR" dirty="0"/>
          </a:p>
          <a:p>
            <a:r>
              <a:rPr lang="pt-BR" b="1" dirty="0">
                <a:effectLst/>
              </a:rPr>
              <a:t>Alta Pontuação (1 minuto)</a:t>
            </a:r>
          </a:p>
          <a:p>
            <a:r>
              <a:rPr lang="pt-BR" dirty="0">
                <a:effectLst/>
              </a:rPr>
              <a:t>"Pessoas com alta Amabilidade são naturalmente cooperativas. Elas veem o melhor nas pessoas, preferem colaboração a competição e genuinamente se preocupam com o bem-estar dos outros."</a:t>
            </a:r>
            <a:endParaRPr lang="pt-BR" dirty="0"/>
          </a:p>
          <a:p>
            <a:r>
              <a:rPr lang="pt-BR" dirty="0">
                <a:effectLst/>
              </a:rPr>
              <a:t>[Usar exemplo do ambiente de trabalho]</a:t>
            </a:r>
            <a:endParaRPr lang="pt-BR" dirty="0"/>
          </a:p>
          <a:p>
            <a:r>
              <a:rPr lang="pt-BR" dirty="0">
                <a:effectLst/>
              </a:rPr>
              <a:t>"São aquelas que perguntam 'Como isso afetará a equipe?' antes de tomar decisões. Que oferecem ajuda sem serem solicitadas. Que criam ambientes psicologicamente seguros onde todos se sentem valorizados."</a:t>
            </a:r>
            <a:endParaRPr lang="pt-BR" dirty="0"/>
          </a:p>
          <a:p>
            <a:r>
              <a:rPr lang="pt-BR" dirty="0">
                <a:effectLst/>
              </a:rPr>
              <a:t>"Como líderes, eles são excelentes desenvolvedores de pessoas. Suas equipes são leais, colaborativas e tendem a ter baixa rotatividade. Eles resolvem conflitos através de diálogo e construção de consenso."</a:t>
            </a:r>
            <a:endParaRPr lang="pt-BR" dirty="0"/>
          </a:p>
          <a:p>
            <a:r>
              <a:rPr lang="pt-BR" b="1" dirty="0">
                <a:effectLst/>
              </a:rPr>
              <a:t>Baixa Pontuação (30 segundos)</a:t>
            </a:r>
          </a:p>
          <a:p>
            <a:r>
              <a:rPr lang="pt-BR" dirty="0">
                <a:effectLst/>
              </a:rPr>
              <a:t>"Pessoas com baixa Amabilidade são mais céticas e diretas. Elas fazem as perguntas difíceis, focam em resultados e não têm medo de tomar decisões impopulares. Em situações que exigem objetividade e decisões difíceis, essa abordagem pode ser crucial."</a:t>
            </a:r>
            <a:endParaRPr lang="pt-BR" dirty="0"/>
          </a:p>
          <a:p>
            <a:r>
              <a:rPr lang="pt-BR" dirty="0">
                <a:effectLst/>
              </a:rPr>
              <a:t>Transição: "Mas todos esses traços precisam funcionar sob pressão. É aqui que entra nosso último traço: Estabilidade Emocional."</a:t>
            </a:r>
            <a:endParaRPr lang="pt-BR" dirty="0"/>
          </a:p>
          <a:p>
            <a:endParaRPr lang="pt-BR" dirty="0"/>
          </a:p>
        </p:txBody>
      </p:sp>
      <p:sp>
        <p:nvSpPr>
          <p:cNvPr id="4" name="Espaço Reservado para Número de Slide 3">
            <a:extLst>
              <a:ext uri="{FF2B5EF4-FFF2-40B4-BE49-F238E27FC236}">
                <a16:creationId xmlns:a16="http://schemas.microsoft.com/office/drawing/2014/main" id="{1127FD81-6074-D112-E3FA-F8188BCB9470}"/>
              </a:ext>
            </a:extLst>
          </p:cNvPr>
          <p:cNvSpPr>
            <a:spLocks noGrp="1"/>
          </p:cNvSpPr>
          <p:nvPr>
            <p:ph type="sldNum" sz="quarter" idx="5"/>
          </p:nvPr>
        </p:nvSpPr>
        <p:spPr/>
        <p:txBody>
          <a:bodyPr/>
          <a:lstStyle/>
          <a:p>
            <a:fld id="{C3FDC577-62FA-4F60-AD5B-292267E62441}" type="slidenum">
              <a:rPr lang="pt-BR" smtClean="0"/>
              <a:t>64</a:t>
            </a:fld>
            <a:endParaRPr lang="pt-BR"/>
          </a:p>
        </p:txBody>
      </p:sp>
    </p:spTree>
    <p:extLst>
      <p:ext uri="{BB962C8B-B14F-4D97-AF65-F5344CB8AC3E}">
        <p14:creationId xmlns:p14="http://schemas.microsoft.com/office/powerpoint/2010/main" val="21896326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C167A-B620-E665-A03D-D421FAFA663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172E7AE-AB03-D1B9-2FF3-FFCEA9BE1AF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E53AB19-BCA7-6C6A-229E-A424F3A79489}"/>
              </a:ext>
            </a:extLst>
          </p:cNvPr>
          <p:cNvSpPr>
            <a:spLocks noGrp="1"/>
          </p:cNvSpPr>
          <p:nvPr>
            <p:ph type="body" idx="1"/>
          </p:nvPr>
        </p:nvSpPr>
        <p:spPr/>
        <p:txBody>
          <a:bodyPr/>
          <a:lstStyle/>
          <a:p>
            <a:r>
              <a:rPr lang="pt-BR" dirty="0">
                <a:effectLst/>
              </a:rPr>
              <a:t>Neuroticismo - ou seu oposto, Estabilidade Emocional - é sobre como lidamos com estresse, pressão e adversidade. É particularmente crucial para liderança em tempos incertos."</a:t>
            </a:r>
            <a:endParaRPr lang="pt-BR" dirty="0"/>
          </a:p>
          <a:p>
            <a:r>
              <a:rPr lang="pt-BR" b="1" dirty="0">
                <a:effectLst/>
              </a:rPr>
              <a:t>Baixo Neuroticismo (Alta Estabilidade) (1 minuto)</a:t>
            </a:r>
          </a:p>
          <a:p>
            <a:r>
              <a:rPr lang="pt-BR" dirty="0">
                <a:effectLst/>
              </a:rPr>
              <a:t>"Pessoas com alta Estabilidade Emocional são como âncoras em tempestades. Elas mantêm calma sob pressão, recuperam-se rapidamente de adversidades e transmitem confiança mesmo em situações desafiadoras."</a:t>
            </a:r>
            <a:endParaRPr lang="pt-BR" dirty="0"/>
          </a:p>
          <a:p>
            <a:r>
              <a:rPr lang="pt-BR" dirty="0">
                <a:effectLst/>
              </a:rPr>
              <a:t>[Dar exemplo de crise]</a:t>
            </a:r>
            <a:endParaRPr lang="pt-BR" dirty="0"/>
          </a:p>
          <a:p>
            <a:r>
              <a:rPr lang="pt-BR" dirty="0">
                <a:effectLst/>
              </a:rPr>
              <a:t>"Imaginem uma crise organizacional - queda nas vendas, problema com produto, mudança regulatória. O líder com alta Estabilidade Emocional é aquele que mantém clareza de pensamento, toma decisões baseadas em fatos (não em pânico) e tranquiliza a equipe com sua presença serena."</a:t>
            </a:r>
            <a:endParaRPr lang="pt-BR" dirty="0"/>
          </a:p>
          <a:p>
            <a:r>
              <a:rPr lang="pt-BR" dirty="0">
                <a:effectLst/>
              </a:rPr>
              <a:t>"Eles são consistentes emocionalmente. Suas equipes sabem o que esperar e confiam em sua capacidade de navegar incertezas."</a:t>
            </a:r>
            <a:endParaRPr lang="pt-BR" dirty="0"/>
          </a:p>
          <a:p>
            <a:r>
              <a:rPr lang="pt-BR" b="1" dirty="0">
                <a:effectLst/>
              </a:rPr>
              <a:t>Alto Neuroticismo (30 segundos)</a:t>
            </a:r>
          </a:p>
          <a:p>
            <a:r>
              <a:rPr lang="pt-BR" dirty="0">
                <a:effectLst/>
              </a:rPr>
              <a:t>"Pessoas com alto Neuroticismo são mais sensíveis a estressores e podem experimentar emoções negativas com maior intensidade. Embora isso possa ser desafiador, também pode resultar em maior consciência de riscos e motivação para evitar problemas."</a:t>
            </a:r>
            <a:endParaRPr lang="pt-BR" dirty="0"/>
          </a:p>
          <a:p>
            <a:r>
              <a:rPr lang="pt-BR" dirty="0">
                <a:effectLst/>
              </a:rPr>
              <a:t>Transição: "Agora que compreendemos os cinco traços individualmente, vamos ver como eles se combinam para criar diferentes estilos de liderança."</a:t>
            </a:r>
            <a:endParaRPr lang="pt-BR" dirty="0"/>
          </a:p>
          <a:p>
            <a:endParaRPr lang="pt-BR" dirty="0"/>
          </a:p>
        </p:txBody>
      </p:sp>
      <p:sp>
        <p:nvSpPr>
          <p:cNvPr id="4" name="Espaço Reservado para Número de Slide 3">
            <a:extLst>
              <a:ext uri="{FF2B5EF4-FFF2-40B4-BE49-F238E27FC236}">
                <a16:creationId xmlns:a16="http://schemas.microsoft.com/office/drawing/2014/main" id="{54D4544B-8695-F077-EB65-458278A7DA01}"/>
              </a:ext>
            </a:extLst>
          </p:cNvPr>
          <p:cNvSpPr>
            <a:spLocks noGrp="1"/>
          </p:cNvSpPr>
          <p:nvPr>
            <p:ph type="sldNum" sz="quarter" idx="5"/>
          </p:nvPr>
        </p:nvSpPr>
        <p:spPr/>
        <p:txBody>
          <a:bodyPr/>
          <a:lstStyle/>
          <a:p>
            <a:fld id="{C3FDC577-62FA-4F60-AD5B-292267E62441}" type="slidenum">
              <a:rPr lang="pt-BR" smtClean="0"/>
              <a:t>65</a:t>
            </a:fld>
            <a:endParaRPr lang="pt-BR"/>
          </a:p>
        </p:txBody>
      </p:sp>
    </p:spTree>
    <p:extLst>
      <p:ext uri="{BB962C8B-B14F-4D97-AF65-F5344CB8AC3E}">
        <p14:creationId xmlns:p14="http://schemas.microsoft.com/office/powerpoint/2010/main" val="41676629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43B8A-DB79-4E08-E9F8-FBC5D6EC91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CD318CC-7141-82DD-329A-008094450E3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B04E1E1-DE02-EBEB-8315-7C32AB6F6DB1}"/>
              </a:ext>
            </a:extLst>
          </p:cNvPr>
          <p:cNvSpPr>
            <a:spLocks noGrp="1"/>
          </p:cNvSpPr>
          <p:nvPr>
            <p:ph type="body" idx="1"/>
          </p:nvPr>
        </p:nvSpPr>
        <p:spPr/>
        <p:txBody>
          <a:bodyPr/>
          <a:lstStyle/>
          <a:p>
            <a:r>
              <a:rPr lang="pt-BR" dirty="0"/>
              <a:t>A magia do Big Five está em como esses traços se combinam. Não existe um perfil 'perfeito' de liderança - diferentes situações exigem diferentes combinações de </a:t>
            </a:r>
            <a:r>
              <a:rPr lang="pt-BR" dirty="0" err="1"/>
              <a:t>traços."Combinações</a:t>
            </a:r>
            <a:r>
              <a:rPr lang="pt-BR" dirty="0"/>
              <a:t> Eficazes (1 minuto e 30 segundos)Liderança </a:t>
            </a:r>
            <a:r>
              <a:rPr lang="pt-BR" dirty="0" err="1"/>
              <a:t>Visionária:"Alta</a:t>
            </a:r>
            <a:r>
              <a:rPr lang="pt-BR" dirty="0"/>
              <a:t> Abertura + Alta Extroversão: O líder inovador que não apenas tem ideias revolucionárias, mas consegue comunicá-las e inspirar outros a segui-lo. Eles transformam organizações através de visão e </a:t>
            </a:r>
            <a:r>
              <a:rPr lang="pt-BR" dirty="0" err="1"/>
              <a:t>carisma."Liderança</a:t>
            </a:r>
            <a:r>
              <a:rPr lang="pt-BR" dirty="0"/>
              <a:t> </a:t>
            </a:r>
            <a:r>
              <a:rPr lang="pt-BR" dirty="0" err="1"/>
              <a:t>Operacional:"Alta</a:t>
            </a:r>
            <a:r>
              <a:rPr lang="pt-BR" dirty="0"/>
              <a:t> Conscienciosidade + Baixo Neuroticismo: O líder que executa com excelência e mantém compostura. Eles garantem que estratégias sejam implementadas eficazmente, mesmo sob </a:t>
            </a:r>
            <a:r>
              <a:rPr lang="pt-BR" dirty="0" err="1"/>
              <a:t>pressão."Liderança</a:t>
            </a:r>
            <a:r>
              <a:rPr lang="pt-BR" dirty="0"/>
              <a:t> </a:t>
            </a:r>
            <a:r>
              <a:rPr lang="pt-BR" dirty="0" err="1"/>
              <a:t>Desenvolvedora:"Alta</a:t>
            </a:r>
            <a:r>
              <a:rPr lang="pt-BR" dirty="0"/>
              <a:t> Amabilidade + Alta Conscienciosidade: O líder que constrói pessoas e processos. Eles criam culturas fortes, desenvolvem talentos e estabelecem fundações sólidas para crescimento </a:t>
            </a:r>
            <a:r>
              <a:rPr lang="pt-BR" dirty="0" err="1"/>
              <a:t>sustentável."Liderança</a:t>
            </a:r>
            <a:r>
              <a:rPr lang="pt-BR" dirty="0"/>
              <a:t> </a:t>
            </a:r>
            <a:r>
              <a:rPr lang="pt-BR" dirty="0" err="1"/>
              <a:t>Transformacional:"Combinação</a:t>
            </a:r>
            <a:r>
              <a:rPr lang="pt-BR" dirty="0"/>
              <a:t> equilibrada de todos os traços: Estes líderes conseguem adaptar seu estilo conforme a situação - sendo visionários quando necessário, operacionais quando exigido, e sempre mantendo foco nas </a:t>
            </a:r>
            <a:r>
              <a:rPr lang="pt-BR" dirty="0" err="1"/>
              <a:t>pessoas."Transição</a:t>
            </a:r>
            <a:r>
              <a:rPr lang="pt-BR" dirty="0"/>
              <a:t>: "Mas como aplicamos esse conhecimento na prática? Vamos explorar as aplicações concretas do Big Five."</a:t>
            </a:r>
          </a:p>
        </p:txBody>
      </p:sp>
      <p:sp>
        <p:nvSpPr>
          <p:cNvPr id="4" name="Espaço Reservado para Número de Slide 3">
            <a:extLst>
              <a:ext uri="{FF2B5EF4-FFF2-40B4-BE49-F238E27FC236}">
                <a16:creationId xmlns:a16="http://schemas.microsoft.com/office/drawing/2014/main" id="{1A20A1B9-ED7E-C5C1-6C57-C497F7E1CDAC}"/>
              </a:ext>
            </a:extLst>
          </p:cNvPr>
          <p:cNvSpPr>
            <a:spLocks noGrp="1"/>
          </p:cNvSpPr>
          <p:nvPr>
            <p:ph type="sldNum" sz="quarter" idx="5"/>
          </p:nvPr>
        </p:nvSpPr>
        <p:spPr/>
        <p:txBody>
          <a:bodyPr/>
          <a:lstStyle/>
          <a:p>
            <a:fld id="{C3FDC577-62FA-4F60-AD5B-292267E62441}" type="slidenum">
              <a:rPr lang="pt-BR" smtClean="0"/>
              <a:t>66</a:t>
            </a:fld>
            <a:endParaRPr lang="pt-BR"/>
          </a:p>
        </p:txBody>
      </p:sp>
    </p:spTree>
    <p:extLst>
      <p:ext uri="{BB962C8B-B14F-4D97-AF65-F5344CB8AC3E}">
        <p14:creationId xmlns:p14="http://schemas.microsoft.com/office/powerpoint/2010/main" val="10756274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7C474-FD17-4AA9-26EB-30BB60C198C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834A1B5-E17B-2D8F-6527-2CACFA0F83F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9CD8F34-C6BF-5741-8ABD-EA423507FDAB}"/>
              </a:ext>
            </a:extLst>
          </p:cNvPr>
          <p:cNvSpPr>
            <a:spLocks noGrp="1"/>
          </p:cNvSpPr>
          <p:nvPr>
            <p:ph type="body" idx="1"/>
          </p:nvPr>
        </p:nvSpPr>
        <p:spPr/>
        <p:txBody>
          <a:bodyPr/>
          <a:lstStyle/>
          <a:p>
            <a:r>
              <a:rPr lang="pt-BR" dirty="0">
                <a:effectLst/>
              </a:rPr>
              <a:t>O valor real do Big Five está em sua aplicação prática. Não é apenas autoconhecimento - é uma ferramenta para decisões organizacionais mais inteligentes."</a:t>
            </a:r>
            <a:endParaRPr lang="pt-BR" dirty="0"/>
          </a:p>
          <a:p>
            <a:r>
              <a:rPr lang="pt-BR" b="1" dirty="0">
                <a:effectLst/>
              </a:rPr>
              <a:t>Três Aplicações Principais (1 minuto e 30 segundos)</a:t>
            </a:r>
          </a:p>
          <a:p>
            <a:r>
              <a:rPr lang="pt-BR" dirty="0">
                <a:effectLst/>
              </a:rPr>
              <a:t>Seleção de Talentos (30 segundos): "Imaginem que estão contratando para duas posições: um gerente de inovação e um gerente de operações. Para inovação, vocês buscariam alta Abertura à Experiência e talvez alta Extroversão. Para operações, alta Conscienciosidade e Estabilidade Emocional seriam cruciais. O Big Five nos ajuda a fazer essas conexões de forma sistemática."</a:t>
            </a:r>
            <a:endParaRPr lang="pt-BR" dirty="0"/>
          </a:p>
          <a:p>
            <a:r>
              <a:rPr lang="pt-BR" dirty="0">
                <a:effectLst/>
              </a:rPr>
              <a:t>Desenvolvimento de Líderes (30 segundos): "Um líder com alta Conscienciosidade mas baixa Abertura pode ser excelente em execução, mas pode precisar desenvolver habilidades para liderar mudanças. Conhecendo o perfil, podemos criar programas de desenvolvimento específicos - talvez exposição a diferentes indústrias, mentoria com líderes inovadores, ou projetos que exijam pensamento criativo."</a:t>
            </a:r>
            <a:endParaRPr lang="pt-BR" dirty="0"/>
          </a:p>
          <a:p>
            <a:r>
              <a:rPr lang="pt-BR" dirty="0">
                <a:effectLst/>
              </a:rPr>
              <a:t>Formação de Equipes (30 segundos): "Equipes homogêneas são confortáveis, mas equipes diversas em personalidade são mais eficazes. Uma equipe ideal pode combinar alguém com alta Abertura (ideias), alta Conscienciosidade (execução), alta Extroversão (comunicação), alta Amabilidade (coesão) e alta Estabilidade (resiliência)."</a:t>
            </a:r>
            <a:endParaRPr lang="pt-BR" dirty="0"/>
          </a:p>
          <a:p>
            <a:r>
              <a:rPr lang="pt-BR" dirty="0">
                <a:effectLst/>
              </a:rPr>
              <a:t>Diferencial do Big Five: "O que torna o Big Five especial é sua base científica. Enquanto outros testes podem ser interessantes, o Big Five é validado, confiável e realmente prediz comportamentos relevantes para o trabalho."</a:t>
            </a:r>
            <a:endParaRPr lang="pt-BR" dirty="0"/>
          </a:p>
          <a:p>
            <a:r>
              <a:rPr lang="pt-BR" dirty="0">
                <a:effectLst/>
              </a:rPr>
              <a:t>Transição: "Isso nos leva à nossa conclusão sobre o poder transformador do autoconhecimento científico."</a:t>
            </a:r>
            <a:endParaRPr lang="pt-BR" dirty="0"/>
          </a:p>
          <a:p>
            <a:endParaRPr lang="pt-BR" dirty="0"/>
          </a:p>
        </p:txBody>
      </p:sp>
      <p:sp>
        <p:nvSpPr>
          <p:cNvPr id="4" name="Espaço Reservado para Número de Slide 3">
            <a:extLst>
              <a:ext uri="{FF2B5EF4-FFF2-40B4-BE49-F238E27FC236}">
                <a16:creationId xmlns:a16="http://schemas.microsoft.com/office/drawing/2014/main" id="{325E6532-F56A-39F8-8C27-F6FA27199EF3}"/>
              </a:ext>
            </a:extLst>
          </p:cNvPr>
          <p:cNvSpPr>
            <a:spLocks noGrp="1"/>
          </p:cNvSpPr>
          <p:nvPr>
            <p:ph type="sldNum" sz="quarter" idx="5"/>
          </p:nvPr>
        </p:nvSpPr>
        <p:spPr/>
        <p:txBody>
          <a:bodyPr/>
          <a:lstStyle/>
          <a:p>
            <a:fld id="{C3FDC577-62FA-4F60-AD5B-292267E62441}" type="slidenum">
              <a:rPr lang="pt-BR" smtClean="0"/>
              <a:t>67</a:t>
            </a:fld>
            <a:endParaRPr lang="pt-BR"/>
          </a:p>
        </p:txBody>
      </p:sp>
    </p:spTree>
    <p:extLst>
      <p:ext uri="{BB962C8B-B14F-4D97-AF65-F5344CB8AC3E}">
        <p14:creationId xmlns:p14="http://schemas.microsoft.com/office/powerpoint/2010/main" val="18454092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FF94A-BFAC-8264-C7A7-8D0865F38C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51E64EC-3DB7-7C1D-D31D-DA34F12C836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69C739-04A9-8606-98B7-17A98C042212}"/>
              </a:ext>
            </a:extLst>
          </p:cNvPr>
          <p:cNvSpPr>
            <a:spLocks noGrp="1"/>
          </p:cNvSpPr>
          <p:nvPr>
            <p:ph type="body" idx="1"/>
          </p:nvPr>
        </p:nvSpPr>
        <p:spPr/>
        <p:txBody>
          <a:bodyPr/>
          <a:lstStyle/>
          <a:p>
            <a:r>
              <a:rPr lang="pt-BR" dirty="0">
                <a:effectLst/>
              </a:rPr>
              <a:t>O Big Five nos oferece algo raro: autoconhecimento baseado em ciência sólida. Não são apenas insights interessantes sobre nossa personalidade - são ferramentas práticas para desenvolvimento consciente e liderança mais eficaz."</a:t>
            </a:r>
            <a:endParaRPr lang="pt-BR" dirty="0"/>
          </a:p>
          <a:p>
            <a:r>
              <a:rPr lang="pt-BR" b="1" dirty="0">
                <a:effectLst/>
              </a:rPr>
              <a:t>Três </a:t>
            </a:r>
            <a:r>
              <a:rPr lang="pt-BR" b="1" dirty="0" err="1">
                <a:effectLst/>
              </a:rPr>
              <a:t>Pontos-Chave</a:t>
            </a:r>
            <a:r>
              <a:rPr lang="pt-BR" b="1" dirty="0">
                <a:effectLst/>
              </a:rPr>
              <a:t> (1 minuto)</a:t>
            </a:r>
          </a:p>
          <a:p>
            <a:r>
              <a:rPr lang="pt-BR" dirty="0">
                <a:effectLst/>
              </a:rPr>
              <a:t>Autoconhecimento Científico (20 segundos): "Compreender onde vocês se posicionam nos cinco traços oferece uma base sólida para decisões sobre carreira, desenvolvimento e estilo de liderança. É autoconhecimento que vai além de intuições - é baseado em evidências."</a:t>
            </a:r>
            <a:endParaRPr lang="pt-BR" dirty="0"/>
          </a:p>
          <a:p>
            <a:r>
              <a:rPr lang="pt-BR" dirty="0">
                <a:effectLst/>
              </a:rPr>
              <a:t>Desenvolvimento Personalizado (20 segundos): "Conhecendo seu perfil, vocês podem criar estratégias de desenvolvimento que maximizam seus pontos fortes naturais enquanto abordam áreas de crescimento de forma realística. Não tentamos mudar quem somos - otimizamos quem já somos."</a:t>
            </a:r>
            <a:endParaRPr lang="pt-BR" dirty="0"/>
          </a:p>
          <a:p>
            <a:r>
              <a:rPr lang="pt-BR" dirty="0">
                <a:effectLst/>
              </a:rPr>
              <a:t>Liderança Consciente (20 segundos): "Como líderes, compreender nosso próprio perfil e o de nossos liderados nos permite adaptar nosso estilo, comunicação e abordagem. Podemos liderar de forma mais eficaz porque lideramos de forma mais consciente."</a:t>
            </a:r>
            <a:endParaRPr lang="pt-BR" dirty="0"/>
          </a:p>
          <a:p>
            <a:r>
              <a:rPr lang="pt-BR" b="1" dirty="0">
                <a:effectLst/>
              </a:rPr>
              <a:t>Mensagem Final (15 segundos)</a:t>
            </a:r>
          </a:p>
          <a:p>
            <a:r>
              <a:rPr lang="pt-BR" dirty="0">
                <a:effectLst/>
              </a:rPr>
              <a:t>"O verdadeiro poder do Big Five está em transformar autoconhecimento em ação consciente. Quando compreendemos nossa personalidade, podemos fazer escolhas mais alinhadas com nossos talentos naturais e objetivos de desenvolvimento."</a:t>
            </a:r>
            <a:endParaRPr lang="pt-BR" dirty="0"/>
          </a:p>
          <a:p>
            <a:endParaRPr lang="pt-BR" dirty="0"/>
          </a:p>
          <a:p>
            <a:r>
              <a:rPr lang="pt-BR" b="1" dirty="0">
                <a:effectLst/>
              </a:rPr>
              <a:t>Mensagens-Chave para Reforçar</a:t>
            </a:r>
          </a:p>
          <a:p>
            <a:r>
              <a:rPr lang="pt-BR" dirty="0"/>
              <a:t>1.</a:t>
            </a:r>
            <a:r>
              <a:rPr lang="pt-BR" dirty="0">
                <a:effectLst/>
              </a:rPr>
              <a:t>O Big Five é cientificamente validado, não apenas mais um teste de personalidade</a:t>
            </a:r>
            <a:endParaRPr lang="pt-BR" dirty="0"/>
          </a:p>
          <a:p>
            <a:r>
              <a:rPr lang="pt-BR" dirty="0"/>
              <a:t>2.</a:t>
            </a:r>
            <a:r>
              <a:rPr lang="pt-BR" dirty="0">
                <a:effectLst/>
              </a:rPr>
              <a:t>Não existe perfil "perfeito" - diferentes situações exigem diferentes traços</a:t>
            </a:r>
            <a:endParaRPr lang="pt-BR" dirty="0"/>
          </a:p>
          <a:p>
            <a:r>
              <a:rPr lang="pt-BR" dirty="0"/>
              <a:t>3.</a:t>
            </a:r>
            <a:r>
              <a:rPr lang="pt-BR" dirty="0">
                <a:effectLst/>
              </a:rPr>
              <a:t>O objetivo é otimizar quem você já é, não mudar sua personalidade</a:t>
            </a:r>
            <a:endParaRPr lang="pt-BR" dirty="0"/>
          </a:p>
          <a:p>
            <a:r>
              <a:rPr lang="pt-BR" dirty="0"/>
              <a:t>4.</a:t>
            </a:r>
            <a:r>
              <a:rPr lang="pt-BR" dirty="0">
                <a:effectLst/>
              </a:rPr>
              <a:t>Aplicações práticas em seleção, desenvolvimento e formação de equipes</a:t>
            </a:r>
            <a:endParaRPr lang="pt-BR" dirty="0"/>
          </a:p>
          <a:p>
            <a:r>
              <a:rPr lang="pt-BR" dirty="0"/>
              <a:t>5.</a:t>
            </a:r>
            <a:r>
              <a:rPr lang="pt-BR" dirty="0">
                <a:effectLst/>
              </a:rPr>
              <a:t>Liderança consciente através do autoconhecimento baseado em evidências</a:t>
            </a:r>
            <a:endParaRPr lang="pt-BR" dirty="0"/>
          </a:p>
          <a:p>
            <a:endParaRPr lang="pt-BR" dirty="0"/>
          </a:p>
        </p:txBody>
      </p:sp>
      <p:sp>
        <p:nvSpPr>
          <p:cNvPr id="4" name="Espaço Reservado para Número de Slide 3">
            <a:extLst>
              <a:ext uri="{FF2B5EF4-FFF2-40B4-BE49-F238E27FC236}">
                <a16:creationId xmlns:a16="http://schemas.microsoft.com/office/drawing/2014/main" id="{BC3EF60F-B807-38A0-5E07-161ADDCC990C}"/>
              </a:ext>
            </a:extLst>
          </p:cNvPr>
          <p:cNvSpPr>
            <a:spLocks noGrp="1"/>
          </p:cNvSpPr>
          <p:nvPr>
            <p:ph type="sldNum" sz="quarter" idx="5"/>
          </p:nvPr>
        </p:nvSpPr>
        <p:spPr/>
        <p:txBody>
          <a:bodyPr/>
          <a:lstStyle/>
          <a:p>
            <a:fld id="{C3FDC577-62FA-4F60-AD5B-292267E62441}" type="slidenum">
              <a:rPr lang="pt-BR" smtClean="0"/>
              <a:t>68</a:t>
            </a:fld>
            <a:endParaRPr lang="pt-BR"/>
          </a:p>
        </p:txBody>
      </p:sp>
    </p:spTree>
    <p:extLst>
      <p:ext uri="{BB962C8B-B14F-4D97-AF65-F5344CB8AC3E}">
        <p14:creationId xmlns:p14="http://schemas.microsoft.com/office/powerpoint/2010/main" val="7440452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675144BB-0560-5E62-9355-43BCC618EF94}"/>
            </a:ext>
          </a:extLst>
        </p:cNvPr>
        <p:cNvGrpSpPr/>
        <p:nvPr/>
      </p:nvGrpSpPr>
      <p:grpSpPr>
        <a:xfrm>
          <a:off x="0" y="0"/>
          <a:ext cx="0" cy="0"/>
          <a:chOff x="0" y="0"/>
          <a:chExt cx="0" cy="0"/>
        </a:xfrm>
      </p:grpSpPr>
      <p:sp>
        <p:nvSpPr>
          <p:cNvPr id="219" name="Google Shape;219;g25a636c3702_0_110:notes">
            <a:extLst>
              <a:ext uri="{FF2B5EF4-FFF2-40B4-BE49-F238E27FC236}">
                <a16:creationId xmlns:a16="http://schemas.microsoft.com/office/drawing/2014/main" id="{6C8C587E-1101-9364-BBCF-30884A1ABE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a636c3702_0_110:notes">
            <a:extLst>
              <a:ext uri="{FF2B5EF4-FFF2-40B4-BE49-F238E27FC236}">
                <a16:creationId xmlns:a16="http://schemas.microsoft.com/office/drawing/2014/main" id="{A23F9636-ADF0-BC6A-2CD6-6CE0C6476C6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dirty="0">
                <a:effectLst/>
              </a:rPr>
              <a:t>Em um mundo cada vez mais impulsionado pela tecnologia, a Inteligência Artificial tem se tornado uma presença constante em nossas vidas. Mas já pararam para pensar como a IA pode ser uma aliada poderosa na nossa jornada de autoconhecimento e desenvolvimento, especialmente para nós, líderes?"</a:t>
            </a:r>
            <a:endParaRPr lang="pt-BR" dirty="0"/>
          </a:p>
          <a:p>
            <a:r>
              <a:rPr lang="pt-BR" b="1" dirty="0">
                <a:effectLst/>
              </a:rPr>
              <a:t>Contextualização (1 minuto)</a:t>
            </a:r>
          </a:p>
          <a:p>
            <a:r>
              <a:rPr lang="pt-BR" dirty="0">
                <a:effectLst/>
              </a:rPr>
              <a:t>"Tradicionalmente, o autoconhecimento e o desenvolvimento de liderança eram processos manuais, muitas vezes subjetivos e fragmentados. Fazíamos um DISC aqui, um MBTI ali, um feedback 360 acolá. Mas como integrar tudo isso? A IA surge como um verdadeiro copiloto, capaz de processar e cruzar uma quantidade imensa de informações para nos dar uma visão holística e insights acionáveis."</a:t>
            </a:r>
            <a:endParaRPr lang="pt-BR" dirty="0"/>
          </a:p>
          <a:p>
            <a:r>
              <a:rPr lang="pt-BR" b="1" dirty="0">
                <a:effectLst/>
              </a:rPr>
              <a:t>A IA como Copiloto (30 segundos)</a:t>
            </a:r>
          </a:p>
          <a:p>
            <a:r>
              <a:rPr lang="pt-BR" dirty="0">
                <a:effectLst/>
              </a:rPr>
              <a:t>"Nesta apresentação, vamos explorar como a IA pode ser o seu copiloto pessoal, amplificando suas capacidades e acelerando sua jornada de crescimento. Não se trata de substituir a intuição humana, mas de complementá-la com dados e análises que antes eram inatingíveis. Preparem-se para descobrir como a IA pode transformar a forma como nos desenvolvemos como líderes."</a:t>
            </a:r>
            <a:endParaRPr lang="pt-BR" dirty="0"/>
          </a:p>
          <a:p>
            <a:r>
              <a:rPr lang="pt-BR" dirty="0">
                <a:effectLst/>
              </a:rPr>
              <a:t>Transição: "Para começar, vamos entender como a IA consegue integrar todos esses dados de assessments que já conhecemos."</a:t>
            </a:r>
            <a:endParaRPr lang="pt-BR" dirty="0"/>
          </a:p>
          <a:p>
            <a:endParaRPr lang="pt-BR" dirty="0"/>
          </a:p>
        </p:txBody>
      </p:sp>
    </p:spTree>
    <p:extLst>
      <p:ext uri="{BB962C8B-B14F-4D97-AF65-F5344CB8AC3E}">
        <p14:creationId xmlns:p14="http://schemas.microsoft.com/office/powerpoint/2010/main" val="38256261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20C5E-C612-6C3F-7B02-C26FB7D0B1F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5802008-84E8-7089-E83E-C3C4B4E9ACC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2CB8335-9FBB-5697-49F2-147F1FA8512B}"/>
              </a:ext>
            </a:extLst>
          </p:cNvPr>
          <p:cNvSpPr>
            <a:spLocks noGrp="1"/>
          </p:cNvSpPr>
          <p:nvPr>
            <p:ph type="body" idx="1"/>
          </p:nvPr>
        </p:nvSpPr>
        <p:spPr/>
        <p:txBody>
          <a:bodyPr/>
          <a:lstStyle/>
          <a:p>
            <a:r>
              <a:rPr lang="pt-BR" dirty="0"/>
              <a:t>O Desafio da Fragmentação (45 segundos)"Quantos de vocês já fizeram diversos testes de personalidade e se perguntaram como conectar todas aquelas informações? O grande desafio é que cada ferramenta oferece uma peça do quebra-cabeça. A IA, no entanto, tem a capacidade de juntar todas essas peças."[Apontar para a imagem no slide, que mostra a integração de diferentes assessments]Como a IA Faz a Integração (1 minuto e 15 segundos)"A IA utiliza técnicas avançadas como Processamento de Linguagem Natural (PLN) para analisar relatórios textuais, e Machine Learning para identificar padrões complexos. Ela pode cruzar seus resultados de DISC, MBTI, Big Five, e até mesmo dados de feedback 360, para criar um modelo unificado do seu perfil. Isso significa que ela pode, por exemplo, identificar que sua alta Dominância no DISC, combinada com Extroversão no Big Five, sugere um estilo de liderança mais assertivo e comunicativo. Ela também filtra redundâncias e aponta lacunas, otimizando o </a:t>
            </a:r>
            <a:r>
              <a:rPr lang="pt-BR" dirty="0" err="1"/>
              <a:t>processo."Transição</a:t>
            </a:r>
            <a:r>
              <a:rPr lang="pt-BR" dirty="0"/>
              <a:t>: "Com essa visão holística, a IA não apenas apresenta dados, mas gera insights personalizados que são verdadeiramente transformadores."</a:t>
            </a:r>
          </a:p>
        </p:txBody>
      </p:sp>
      <p:sp>
        <p:nvSpPr>
          <p:cNvPr id="4" name="Espaço Reservado para Número de Slide 3">
            <a:extLst>
              <a:ext uri="{FF2B5EF4-FFF2-40B4-BE49-F238E27FC236}">
                <a16:creationId xmlns:a16="http://schemas.microsoft.com/office/drawing/2014/main" id="{53697E8E-20E9-85FC-D8AB-A3D1008065FF}"/>
              </a:ext>
            </a:extLst>
          </p:cNvPr>
          <p:cNvSpPr>
            <a:spLocks noGrp="1"/>
          </p:cNvSpPr>
          <p:nvPr>
            <p:ph type="sldNum" sz="quarter" idx="5"/>
          </p:nvPr>
        </p:nvSpPr>
        <p:spPr/>
        <p:txBody>
          <a:bodyPr/>
          <a:lstStyle/>
          <a:p>
            <a:fld id="{C3FDC577-62FA-4F60-AD5B-292267E62441}" type="slidenum">
              <a:rPr lang="pt-BR" smtClean="0"/>
              <a:t>70</a:t>
            </a:fld>
            <a:endParaRPr lang="pt-BR"/>
          </a:p>
        </p:txBody>
      </p:sp>
    </p:spTree>
    <p:extLst>
      <p:ext uri="{BB962C8B-B14F-4D97-AF65-F5344CB8AC3E}">
        <p14:creationId xmlns:p14="http://schemas.microsoft.com/office/powerpoint/2010/main" val="29719300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8A3C1-FE94-4604-8CCC-96F80513463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3B65919-B543-5B14-5FAA-BD5B065CDCD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24B1E4F-8285-9ACE-EEFE-D86AF5E2F0CF}"/>
              </a:ext>
            </a:extLst>
          </p:cNvPr>
          <p:cNvSpPr>
            <a:spLocks noGrp="1"/>
          </p:cNvSpPr>
          <p:nvPr>
            <p:ph type="body" idx="1"/>
          </p:nvPr>
        </p:nvSpPr>
        <p:spPr/>
        <p:txBody>
          <a:bodyPr/>
          <a:lstStyle/>
          <a:p>
            <a:r>
              <a:rPr lang="pt-BR" b="1" dirty="0">
                <a:effectLst/>
              </a:rPr>
              <a:t>Além dos Dados: O Poder dos Insights (30 segundos)</a:t>
            </a:r>
          </a:p>
          <a:p>
            <a:r>
              <a:rPr lang="pt-BR" dirty="0">
                <a:effectLst/>
              </a:rPr>
              <a:t>"A grande sacada da IA não é apenas coletar dados, mas interpretá-los e transformá-los em insights acionáveis. Ela vai além do que um relatório estático pode oferecer, contextualizando as informações para você."</a:t>
            </a:r>
            <a:endParaRPr lang="pt-BR" dirty="0"/>
          </a:p>
          <a:p>
            <a:r>
              <a:rPr lang="pt-BR" dirty="0">
                <a:effectLst/>
              </a:rPr>
              <a:t>[Apontar para os exemplos no slide]</a:t>
            </a:r>
            <a:endParaRPr lang="pt-BR" dirty="0"/>
          </a:p>
          <a:p>
            <a:r>
              <a:rPr lang="pt-BR" b="1" dirty="0">
                <a:effectLst/>
              </a:rPr>
              <a:t>Exemplos Práticos (2 minutos)</a:t>
            </a:r>
          </a:p>
          <a:p>
            <a:r>
              <a:rPr lang="pt-BR" dirty="0">
                <a:effectLst/>
              </a:rPr>
              <a:t>"Vejamos alguns exemplos:"</a:t>
            </a:r>
            <a:endParaRPr lang="pt-BR" dirty="0"/>
          </a:p>
          <a:p>
            <a:r>
              <a:rPr lang="pt-BR" dirty="0"/>
              <a:t>•</a:t>
            </a:r>
            <a:r>
              <a:rPr lang="pt-BR" dirty="0">
                <a:effectLst/>
              </a:rPr>
              <a:t>Padrões de Comportamento: "A IA pode dizer: 'Seu perfil mostra alta adaptabilidade em ambientes dinâmicos, combinando traços de Abertura à Experiência (Big Five) com estilo Influência (DISC), sugerindo potencial para liderar equipes em contextos de inovação.' Isso te dá um direcionamento claro sobre onde você brilha."</a:t>
            </a:r>
            <a:endParaRPr lang="pt-BR" dirty="0"/>
          </a:p>
          <a:p>
            <a:r>
              <a:rPr lang="pt-BR" dirty="0"/>
              <a:t>•</a:t>
            </a:r>
            <a:r>
              <a:rPr lang="pt-BR" dirty="0">
                <a:effectLst/>
              </a:rPr>
              <a:t>Pontos Fortes Emergentes: "Ou, 'A combinação de alta Conscienciosidade com perfil ENTJ indica capacidade excepcional para estruturar projetos complexos e manter foco em resultados.' Isso valida e reforça suas forças, te ajudando a construir sua marca pessoal."</a:t>
            </a:r>
            <a:endParaRPr lang="pt-BR" dirty="0"/>
          </a:p>
          <a:p>
            <a:r>
              <a:rPr lang="pt-BR" dirty="0"/>
              <a:t>•</a:t>
            </a:r>
            <a:r>
              <a:rPr lang="pt-BR" dirty="0">
                <a:effectLst/>
              </a:rPr>
              <a:t>Áreas de Desenvolvimento: "E o mais importante: 'Seus dados sugerem um potencial conflito entre alta Dominância (DISC) e baixa Amabilidade, que pode impactar relacionamentos em equipe. Recomendamos foco em desenvolvimento de empatia e comunicação colaborativa.' A IA te dá um alerta precoce e uma sugestão de como agir."</a:t>
            </a:r>
            <a:endParaRPr lang="pt-BR" dirty="0"/>
          </a:p>
          <a:p>
            <a:r>
              <a:rPr lang="pt-BR" dirty="0"/>
              <a:t>•</a:t>
            </a:r>
            <a:r>
              <a:rPr lang="pt-BR" dirty="0">
                <a:effectLst/>
              </a:rPr>
              <a:t>Sugestões Contextualizadas: "Ela pode até mesmo sugerir: 'Dado seu objetivo de liderar equipes maiores, sua Introversão pode ser um desafio. Sugerimos estratégias para gerenciar sua energia em grandes grupos.'"</a:t>
            </a:r>
            <a:endParaRPr lang="pt-BR" dirty="0"/>
          </a:p>
          <a:p>
            <a:r>
              <a:rPr lang="pt-BR" b="1" dirty="0">
                <a:effectLst/>
              </a:rPr>
              <a:t>Análise Preditiva (30 segundos)</a:t>
            </a:r>
          </a:p>
          <a:p>
            <a:r>
              <a:rPr lang="pt-BR" dirty="0">
                <a:effectLst/>
              </a:rPr>
              <a:t>"A IA pode até mesmo oferecer análises preditivas, como: 'Você tem 85% de probabilidade de se destacar em papéis que exigem pensamento estratégico.' Isso te ajuda a tomar decisões de carreira mais informadas."</a:t>
            </a:r>
            <a:endParaRPr lang="pt-BR" dirty="0"/>
          </a:p>
          <a:p>
            <a:r>
              <a:rPr lang="pt-BR" dirty="0">
                <a:effectLst/>
              </a:rPr>
              <a:t>Transição: "Mas para que a IA seja tão inteligente, precisamos saber como 'conversar' com ela. É aí que entram os prompts inteligentes."</a:t>
            </a:r>
            <a:endParaRPr lang="pt-BR" dirty="0"/>
          </a:p>
          <a:p>
            <a:endParaRPr lang="pt-BR" dirty="0"/>
          </a:p>
        </p:txBody>
      </p:sp>
      <p:sp>
        <p:nvSpPr>
          <p:cNvPr id="4" name="Espaço Reservado para Número de Slide 3">
            <a:extLst>
              <a:ext uri="{FF2B5EF4-FFF2-40B4-BE49-F238E27FC236}">
                <a16:creationId xmlns:a16="http://schemas.microsoft.com/office/drawing/2014/main" id="{CF679209-2ADD-42B3-98DB-4FDCF2D20B26}"/>
              </a:ext>
            </a:extLst>
          </p:cNvPr>
          <p:cNvSpPr>
            <a:spLocks noGrp="1"/>
          </p:cNvSpPr>
          <p:nvPr>
            <p:ph type="sldNum" sz="quarter" idx="5"/>
          </p:nvPr>
        </p:nvSpPr>
        <p:spPr/>
        <p:txBody>
          <a:bodyPr/>
          <a:lstStyle/>
          <a:p>
            <a:fld id="{C3FDC577-62FA-4F60-AD5B-292267E62441}" type="slidenum">
              <a:rPr lang="pt-BR" smtClean="0"/>
              <a:t>71</a:t>
            </a:fld>
            <a:endParaRPr lang="pt-BR"/>
          </a:p>
        </p:txBody>
      </p:sp>
    </p:spTree>
    <p:extLst>
      <p:ext uri="{BB962C8B-B14F-4D97-AF65-F5344CB8AC3E}">
        <p14:creationId xmlns:p14="http://schemas.microsoft.com/office/powerpoint/2010/main" val="3532720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**Mensagem Chave:** Megatendências globais redefinem o papel do líder, exigindo novas competências.</a:t>
            </a:r>
            <a:r>
              <a:rPr lang="pt-BR" dirty="0"/>
              <a:t> </a:t>
            </a:r>
            <a:r>
              <a:rPr lang="pt-BR" sz="1200" kern="1200" dirty="0">
                <a:solidFill>
                  <a:schemeClr val="tx1"/>
                </a:solidFill>
                <a:effectLst/>
                <a:latin typeface="+mn-lt"/>
                <a:ea typeface="+mn-ea"/>
                <a:cs typeface="+mn-cs"/>
              </a:rPr>
              <a:t>**Conteúdo da Fala:**</a:t>
            </a:r>
            <a:r>
              <a:rPr lang="pt-BR" dirty="0"/>
              <a:t> </a:t>
            </a:r>
            <a:r>
              <a:rPr lang="pt-BR" sz="1200" kern="1200" dirty="0">
                <a:solidFill>
                  <a:schemeClr val="tx1"/>
                </a:solidFill>
                <a:effectLst/>
                <a:latin typeface="+mn-lt"/>
                <a:ea typeface="+mn-ea"/>
                <a:cs typeface="+mn-cs"/>
              </a:rPr>
              <a:t>"O mundo em que vivemos está sendo moldado por megatendências que redefinem fundamentalmente a forma como interagimos, trabalhamos e vivemos. A digitalização, por exemplo, não é mais uma opção, mas uma realidade que permeia todos os setores. A globalização nos conecta a mercados e culturas distantes, enquanto a sustentabilidade emerge como um pilar inegociável para o futuro dos negócios e da sociedade. E, claro, as novas gerações, com seus valores e expectativas distintos, estão transformando o próprio tecido do mercado de trabalho. Todas essas forças combinadas exigem um novo tipo de líder, alguém capaz de navegar pela complexidade, inspirar a inovação e construir pontes em um cenário cada vez mais interconectado."</a:t>
            </a:r>
            <a:r>
              <a:rPr lang="pt-BR" dirty="0"/>
              <a:t> </a:t>
            </a:r>
            <a:r>
              <a:rPr lang="pt-BR" sz="1200" kern="1200" dirty="0">
                <a:solidFill>
                  <a:schemeClr val="tx1"/>
                </a:solidFill>
                <a:effectLst/>
                <a:latin typeface="+mn-lt"/>
                <a:ea typeface="+mn-ea"/>
                <a:cs typeface="+mn-cs"/>
              </a:rPr>
              <a:t>**Transição para o próximo slide:** "Vamos aprofundar um pouco mais em cada uma dessas megatendências, começando pela digitalização e inovação."</a:t>
            </a:r>
            <a:endParaRPr lang="pt-BR" dirty="0"/>
          </a:p>
        </p:txBody>
      </p:sp>
      <p:sp>
        <p:nvSpPr>
          <p:cNvPr id="4" name="Espaço Reservado para Número de Slide 3"/>
          <p:cNvSpPr>
            <a:spLocks noGrp="1"/>
          </p:cNvSpPr>
          <p:nvPr>
            <p:ph type="sldNum" sz="quarter" idx="5"/>
          </p:nvPr>
        </p:nvSpPr>
        <p:spPr/>
        <p:txBody>
          <a:bodyPr/>
          <a:lstStyle/>
          <a:p>
            <a:fld id="{C3FDC577-62FA-4F60-AD5B-292267E62441}" type="slidenum">
              <a:rPr lang="pt-BR" smtClean="0"/>
              <a:t>8</a:t>
            </a:fld>
            <a:endParaRPr lang="pt-BR"/>
          </a:p>
        </p:txBody>
      </p:sp>
    </p:spTree>
    <p:extLst>
      <p:ext uri="{BB962C8B-B14F-4D97-AF65-F5344CB8AC3E}">
        <p14:creationId xmlns:p14="http://schemas.microsoft.com/office/powerpoint/2010/main" val="3755665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4CAB7-F9FB-E6AC-8481-1DB736EACAF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B9B3663-110C-F063-3888-87E3140333B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6769AB3-2F04-A940-FE1B-D9D0A3639CFE}"/>
              </a:ext>
            </a:extLst>
          </p:cNvPr>
          <p:cNvSpPr>
            <a:spLocks noGrp="1"/>
          </p:cNvSpPr>
          <p:nvPr>
            <p:ph type="body" idx="1"/>
          </p:nvPr>
        </p:nvSpPr>
        <p:spPr/>
        <p:txBody>
          <a:bodyPr/>
          <a:lstStyle/>
          <a:p>
            <a:r>
              <a:rPr lang="pt-BR" b="1" dirty="0">
                <a:effectLst/>
              </a:rPr>
              <a:t>A Nova Competência: Prompt </a:t>
            </a:r>
            <a:r>
              <a:rPr lang="pt-BR" b="1" dirty="0" err="1">
                <a:effectLst/>
              </a:rPr>
              <a:t>Engineering</a:t>
            </a:r>
            <a:r>
              <a:rPr lang="pt-BR" b="1" dirty="0">
                <a:effectLst/>
              </a:rPr>
              <a:t> (30 segundos)</a:t>
            </a:r>
          </a:p>
          <a:p>
            <a:r>
              <a:rPr lang="pt-BR" dirty="0">
                <a:effectLst/>
              </a:rPr>
              <a:t>"Interagir com a IA é uma arte e uma ciência. Um prompt bem formulado é a chave para extrair o máximo valor do seu copiloto. Não é só fazer uma pergunta, é dar contexto e direcionamento."</a:t>
            </a:r>
            <a:endParaRPr lang="pt-BR" dirty="0"/>
          </a:p>
          <a:p>
            <a:r>
              <a:rPr lang="pt-BR" dirty="0">
                <a:effectLst/>
              </a:rPr>
              <a:t>[Apontar para os exemplos de prompts no slide]</a:t>
            </a:r>
            <a:endParaRPr lang="pt-BR" dirty="0"/>
          </a:p>
          <a:p>
            <a:r>
              <a:rPr lang="pt-BR" b="1" dirty="0">
                <a:effectLst/>
              </a:rPr>
              <a:t>Estrutura de um Prompt Eficaz (1 minuto)</a:t>
            </a:r>
          </a:p>
          <a:p>
            <a:r>
              <a:rPr lang="pt-BR" dirty="0">
                <a:effectLst/>
              </a:rPr>
              <a:t>"Um bom prompt tem quatro elementos:"</a:t>
            </a:r>
            <a:endParaRPr lang="pt-BR" dirty="0"/>
          </a:p>
          <a:p>
            <a:r>
              <a:rPr lang="pt-BR" dirty="0"/>
              <a:t>1.</a:t>
            </a:r>
            <a:r>
              <a:rPr lang="pt-BR" dirty="0">
                <a:effectLst/>
              </a:rPr>
              <a:t>Contexto e Dados de Entrada: Diga à IA quem você é e quais dados ela deve considerar. </a:t>
            </a:r>
            <a:r>
              <a:rPr lang="pt-BR" dirty="0" err="1">
                <a:effectLst/>
              </a:rPr>
              <a:t>Ex</a:t>
            </a:r>
            <a:r>
              <a:rPr lang="pt-BR" dirty="0">
                <a:effectLst/>
              </a:rPr>
              <a:t>: "Analise meus resultados de DISC e Big Five..."</a:t>
            </a:r>
            <a:endParaRPr lang="pt-BR" dirty="0"/>
          </a:p>
          <a:p>
            <a:r>
              <a:rPr lang="pt-BR" dirty="0"/>
              <a:t>2.</a:t>
            </a:r>
            <a:r>
              <a:rPr lang="pt-BR" dirty="0">
                <a:effectLst/>
              </a:rPr>
              <a:t>Persona da IA: Peça para a IA agir como um especialista. </a:t>
            </a:r>
            <a:r>
              <a:rPr lang="pt-BR" dirty="0" err="1">
                <a:effectLst/>
              </a:rPr>
              <a:t>Ex</a:t>
            </a:r>
            <a:r>
              <a:rPr lang="pt-BR" dirty="0">
                <a:effectLst/>
              </a:rPr>
              <a:t>: "Aja como um coach de liderança executiva..."</a:t>
            </a:r>
            <a:endParaRPr lang="pt-BR" dirty="0"/>
          </a:p>
          <a:p>
            <a:r>
              <a:rPr lang="pt-BR" dirty="0"/>
              <a:t>3.</a:t>
            </a:r>
            <a:r>
              <a:rPr lang="pt-BR" dirty="0">
                <a:effectLst/>
              </a:rPr>
              <a:t>Tarefa Específica: Seja claro sobre o que você quer. </a:t>
            </a:r>
            <a:r>
              <a:rPr lang="pt-BR" dirty="0" err="1">
                <a:effectLst/>
              </a:rPr>
              <a:t>Ex</a:t>
            </a:r>
            <a:r>
              <a:rPr lang="pt-BR" dirty="0">
                <a:effectLst/>
              </a:rPr>
              <a:t>: "...sugira 3 estratégias para melhorar minha comunicação..."</a:t>
            </a:r>
            <a:endParaRPr lang="pt-BR" dirty="0"/>
          </a:p>
          <a:p>
            <a:r>
              <a:rPr lang="pt-BR" dirty="0"/>
              <a:t>4.</a:t>
            </a:r>
            <a:r>
              <a:rPr lang="pt-BR" dirty="0">
                <a:effectLst/>
              </a:rPr>
              <a:t>Formato da Saída: Diga como você quer a resposta. </a:t>
            </a:r>
            <a:r>
              <a:rPr lang="pt-BR" dirty="0" err="1">
                <a:effectLst/>
              </a:rPr>
              <a:t>Ex</a:t>
            </a:r>
            <a:r>
              <a:rPr lang="pt-BR" dirty="0">
                <a:effectLst/>
              </a:rPr>
              <a:t>: "...em formato de tabela, com justificativa e primeiro passo acionável."</a:t>
            </a:r>
            <a:endParaRPr lang="pt-BR" dirty="0"/>
          </a:p>
          <a:p>
            <a:r>
              <a:rPr lang="pt-BR" b="1" dirty="0">
                <a:effectLst/>
              </a:rPr>
              <a:t>Dicas Essenciais (30 segundos)</a:t>
            </a:r>
          </a:p>
          <a:p>
            <a:r>
              <a:rPr lang="pt-BR" dirty="0">
                <a:effectLst/>
              </a:rPr>
              <a:t>"Seja específico, forneça contexto, itere e refine suas perguntas, e sempre peça exemplos práticos. A IA aprende com você, então quanto mais você interage, mais inteligente ela se torna para o seu caso."</a:t>
            </a:r>
            <a:endParaRPr lang="pt-BR" dirty="0"/>
          </a:p>
          <a:p>
            <a:r>
              <a:rPr lang="pt-BR" dirty="0">
                <a:effectLst/>
              </a:rPr>
              <a:t>Transição: "Essa capacidade de interação nos leva a um universo de ferramentas e casos de uso que já estão transformando o desenvolvimento de líderes."</a:t>
            </a:r>
            <a:endParaRPr lang="pt-BR" dirty="0"/>
          </a:p>
          <a:p>
            <a:endParaRPr lang="pt-BR" dirty="0"/>
          </a:p>
        </p:txBody>
      </p:sp>
      <p:sp>
        <p:nvSpPr>
          <p:cNvPr id="4" name="Espaço Reservado para Número de Slide 3">
            <a:extLst>
              <a:ext uri="{FF2B5EF4-FFF2-40B4-BE49-F238E27FC236}">
                <a16:creationId xmlns:a16="http://schemas.microsoft.com/office/drawing/2014/main" id="{CAC39AC2-CED8-DC14-F3B6-3C508656D56D}"/>
              </a:ext>
            </a:extLst>
          </p:cNvPr>
          <p:cNvSpPr>
            <a:spLocks noGrp="1"/>
          </p:cNvSpPr>
          <p:nvPr>
            <p:ph type="sldNum" sz="quarter" idx="5"/>
          </p:nvPr>
        </p:nvSpPr>
        <p:spPr/>
        <p:txBody>
          <a:bodyPr/>
          <a:lstStyle/>
          <a:p>
            <a:fld id="{C3FDC577-62FA-4F60-AD5B-292267E62441}" type="slidenum">
              <a:rPr lang="pt-BR" smtClean="0"/>
              <a:t>72</a:t>
            </a:fld>
            <a:endParaRPr lang="pt-BR"/>
          </a:p>
        </p:txBody>
      </p:sp>
    </p:spTree>
    <p:extLst>
      <p:ext uri="{BB962C8B-B14F-4D97-AF65-F5344CB8AC3E}">
        <p14:creationId xmlns:p14="http://schemas.microsoft.com/office/powerpoint/2010/main" val="41698485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E9292-C9CB-CC52-0B5F-73E338DA817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2346271-61F2-D5B9-CD8A-6E47493228F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752F53D-AD9F-0E5D-ABED-9BD1863312A9}"/>
              </a:ext>
            </a:extLst>
          </p:cNvPr>
          <p:cNvSpPr>
            <a:spLocks noGrp="1"/>
          </p:cNvSpPr>
          <p:nvPr>
            <p:ph type="body" idx="1"/>
          </p:nvPr>
        </p:nvSpPr>
        <p:spPr/>
        <p:txBody>
          <a:bodyPr/>
          <a:lstStyle/>
          <a:p>
            <a:r>
              <a:rPr lang="pt-BR" b="1" dirty="0">
                <a:effectLst/>
              </a:rPr>
              <a:t>A IA no Mercado (30 segundos)</a:t>
            </a:r>
          </a:p>
          <a:p>
            <a:r>
              <a:rPr lang="pt-BR" dirty="0">
                <a:effectLst/>
              </a:rPr>
              <a:t>"A IA no desenvolvimento de líderes não é mais ficção científica. Diversas plataformas e ferramentas já estão disponíveis, utilizando a IA de formas inovadoras."</a:t>
            </a:r>
            <a:endParaRPr lang="pt-BR" dirty="0"/>
          </a:p>
          <a:p>
            <a:r>
              <a:rPr lang="pt-BR" dirty="0">
                <a:effectLst/>
              </a:rPr>
              <a:t>[Apontar para as ferramentas no slide]</a:t>
            </a:r>
            <a:endParaRPr lang="pt-BR" dirty="0"/>
          </a:p>
          <a:p>
            <a:r>
              <a:rPr lang="pt-BR" b="1" dirty="0">
                <a:effectLst/>
              </a:rPr>
              <a:t>Exemplos de Ferramentas (1 minuto e 30 segundos)</a:t>
            </a:r>
          </a:p>
          <a:p>
            <a:r>
              <a:rPr lang="pt-BR" dirty="0">
                <a:effectLst/>
              </a:rPr>
              <a:t>"Temos plataformas de coaching assistido por IA, como o Rocky.ai, que oferecem </a:t>
            </a:r>
            <a:r>
              <a:rPr lang="pt-BR" dirty="0" err="1">
                <a:effectLst/>
              </a:rPr>
              <a:t>coaches</a:t>
            </a:r>
            <a:r>
              <a:rPr lang="pt-BR" dirty="0">
                <a:effectLst/>
              </a:rPr>
              <a:t> virtuais e feedback em tempo real. Ferramentas de análise de personalidade, como Humanality.ai, que usam IA para gerar insights detalhados sobre seu perfil. E até geradores de Planos de Desenvolvimento Individual (</a:t>
            </a:r>
            <a:r>
              <a:rPr lang="pt-BR" dirty="0" err="1">
                <a:effectLst/>
              </a:rPr>
              <a:t>PDIs</a:t>
            </a:r>
            <a:r>
              <a:rPr lang="pt-BR" dirty="0">
                <a:effectLst/>
              </a:rPr>
              <a:t>) com IA, que sugerem objetivos e recursos de aprendizagem personalizados."</a:t>
            </a:r>
            <a:endParaRPr lang="pt-BR" dirty="0"/>
          </a:p>
          <a:p>
            <a:r>
              <a:rPr lang="pt-BR" dirty="0">
                <a:effectLst/>
              </a:rPr>
              <a:t>"Algumas plataformas estão até incorporando simuladores de liderança com IA, onde você pode praticar a tomada de decisões em cenários complexos e receber feedback imediato."</a:t>
            </a:r>
            <a:endParaRPr lang="pt-BR" dirty="0"/>
          </a:p>
          <a:p>
            <a:r>
              <a:rPr lang="pt-BR" b="1" dirty="0">
                <a:effectLst/>
              </a:rPr>
              <a:t>Ética e Privacidade (1 minuto)</a:t>
            </a:r>
          </a:p>
          <a:p>
            <a:r>
              <a:rPr lang="pt-BR" dirty="0">
                <a:effectLst/>
              </a:rPr>
              <a:t>"No entanto, é crucial abordar a ética e a privacidade. Estamos lidando com dados sensíveis. É fundamental garantir consentimento informado, transparência no uso dos dados e proteção contra vieses algorítmicos. A IA deve ser um copiloto, não um substituto para o julgamento humano. A responsabilidade final pelo desenvolvimento é sempre nossa."</a:t>
            </a:r>
            <a:endParaRPr lang="pt-BR" dirty="0"/>
          </a:p>
          <a:p>
            <a:r>
              <a:rPr lang="pt-BR" dirty="0">
                <a:effectLst/>
              </a:rPr>
              <a:t>Transição: "Para finalizar, vamos recapitular o impacto transformador da IA em nossa jornada de autoconhecimento e liderança."</a:t>
            </a:r>
            <a:endParaRPr lang="pt-BR" dirty="0"/>
          </a:p>
          <a:p>
            <a:endParaRPr lang="pt-BR" dirty="0"/>
          </a:p>
        </p:txBody>
      </p:sp>
      <p:sp>
        <p:nvSpPr>
          <p:cNvPr id="4" name="Espaço Reservado para Número de Slide 3">
            <a:extLst>
              <a:ext uri="{FF2B5EF4-FFF2-40B4-BE49-F238E27FC236}">
                <a16:creationId xmlns:a16="http://schemas.microsoft.com/office/drawing/2014/main" id="{69BDB28D-8DF1-6ACC-F9D9-9E796B48579B}"/>
              </a:ext>
            </a:extLst>
          </p:cNvPr>
          <p:cNvSpPr>
            <a:spLocks noGrp="1"/>
          </p:cNvSpPr>
          <p:nvPr>
            <p:ph type="sldNum" sz="quarter" idx="5"/>
          </p:nvPr>
        </p:nvSpPr>
        <p:spPr/>
        <p:txBody>
          <a:bodyPr/>
          <a:lstStyle/>
          <a:p>
            <a:fld id="{C3FDC577-62FA-4F60-AD5B-292267E62441}" type="slidenum">
              <a:rPr lang="pt-BR" smtClean="0"/>
              <a:t>73</a:t>
            </a:fld>
            <a:endParaRPr lang="pt-BR"/>
          </a:p>
        </p:txBody>
      </p:sp>
    </p:spTree>
    <p:extLst>
      <p:ext uri="{BB962C8B-B14F-4D97-AF65-F5344CB8AC3E}">
        <p14:creationId xmlns:p14="http://schemas.microsoft.com/office/powerpoint/2010/main" val="9973248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65A0F-4B51-EB87-6D61-8ADF5412C76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C09F794-E1D6-86CF-3B84-DBFD380FCC8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6EA2E59-491D-1D22-175F-0D2293CA7927}"/>
              </a:ext>
            </a:extLst>
          </p:cNvPr>
          <p:cNvSpPr>
            <a:spLocks noGrp="1"/>
          </p:cNvSpPr>
          <p:nvPr>
            <p:ph type="body" idx="1"/>
          </p:nvPr>
        </p:nvSpPr>
        <p:spPr/>
        <p:txBody>
          <a:bodyPr/>
          <a:lstStyle/>
          <a:p>
            <a:r>
              <a:rPr lang="pt-BR" b="1" dirty="0">
                <a:effectLst/>
              </a:rPr>
              <a:t>A IA como Acelerador (1 minuto)</a:t>
            </a:r>
          </a:p>
          <a:p>
            <a:r>
              <a:rPr lang="pt-BR" dirty="0">
                <a:effectLst/>
              </a:rPr>
              <a:t>"A IA não substitui o autoconhecimento, ela o acelera. Ela nos permite ir mais fundo, mais rápido, na compreensão de quem somos. Ao integrar dados e gerar insights personalizados, a IA nos dá um mapa detalhado de nossos pontos fortes e áreas de melhoria."</a:t>
            </a:r>
            <a:endParaRPr lang="pt-BR" dirty="0"/>
          </a:p>
          <a:p>
            <a:r>
              <a:rPr lang="pt-BR" dirty="0">
                <a:effectLst/>
              </a:rPr>
              <a:t>[Apontar para os </a:t>
            </a:r>
            <a:r>
              <a:rPr lang="pt-BR" dirty="0" err="1">
                <a:effectLst/>
              </a:rPr>
              <a:t>pontos-chave</a:t>
            </a:r>
            <a:r>
              <a:rPr lang="pt-BR" dirty="0">
                <a:effectLst/>
              </a:rPr>
              <a:t> no slide]</a:t>
            </a:r>
            <a:endParaRPr lang="pt-BR" dirty="0"/>
          </a:p>
          <a:p>
            <a:r>
              <a:rPr lang="pt-BR" b="1" dirty="0">
                <a:effectLst/>
              </a:rPr>
              <a:t>Jornada Personalizada e Aprendizado Contínuo (1 minuto)</a:t>
            </a:r>
          </a:p>
          <a:p>
            <a:r>
              <a:rPr lang="pt-BR" dirty="0">
                <a:effectLst/>
              </a:rPr>
              <a:t>"Com a IA como copiloto, sua jornada de desenvolvimento se torna única. Não há mais um caminho único para todos. A IA se adapta a você, evoluindo com suas habilidades e novos desafios. É um ciclo de aprendizado contínuo, onde a IA está sempre lá para te guiar."</a:t>
            </a:r>
            <a:endParaRPr lang="pt-BR" dirty="0"/>
          </a:p>
          <a:p>
            <a:r>
              <a:rPr lang="pt-BR" b="1" dirty="0">
                <a:effectLst/>
              </a:rPr>
              <a:t>Liderança Estratégica e Personalizada (1 minuto)</a:t>
            </a:r>
          </a:p>
          <a:p>
            <a:r>
              <a:rPr lang="pt-BR" dirty="0">
                <a:effectLst/>
              </a:rPr>
              <a:t>"Em última análise, a IA nos capacita a ser líderes mais estratégicos e personalizados. Ela nos ajuda a:"</a:t>
            </a:r>
            <a:endParaRPr lang="pt-BR" dirty="0"/>
          </a:p>
          <a:p>
            <a:r>
              <a:rPr lang="pt-BR" dirty="0"/>
              <a:t>•</a:t>
            </a:r>
            <a:r>
              <a:rPr lang="pt-BR" dirty="0">
                <a:effectLst/>
              </a:rPr>
              <a:t>Acelerar o Autoconhecimento: Insights profundos e acionáveis.</a:t>
            </a:r>
            <a:endParaRPr lang="pt-BR" dirty="0"/>
          </a:p>
          <a:p>
            <a:r>
              <a:rPr lang="pt-BR" dirty="0"/>
              <a:t>•</a:t>
            </a:r>
            <a:r>
              <a:rPr lang="pt-BR" dirty="0">
                <a:effectLst/>
              </a:rPr>
              <a:t>Personalizar o Desenvolvimento: Planos de crescimento sob medida.</a:t>
            </a:r>
            <a:endParaRPr lang="pt-BR" dirty="0"/>
          </a:p>
          <a:p>
            <a:r>
              <a:rPr lang="pt-BR" dirty="0"/>
              <a:t>•</a:t>
            </a:r>
            <a:r>
              <a:rPr lang="pt-BR" dirty="0">
                <a:effectLst/>
              </a:rPr>
              <a:t>Tomar Decisões Estratégicas: Escolhas de carreira e habilidades baseadas em dados.</a:t>
            </a:r>
            <a:endParaRPr lang="pt-BR" dirty="0"/>
          </a:p>
          <a:p>
            <a:r>
              <a:rPr lang="pt-BR" dirty="0"/>
              <a:t>•</a:t>
            </a:r>
            <a:r>
              <a:rPr lang="pt-BR" dirty="0">
                <a:effectLst/>
              </a:rPr>
              <a:t>Promover a Liderança Consciente: Adaptar nosso estilo para o máximo impacto.</a:t>
            </a:r>
            <a:endParaRPr lang="pt-BR" dirty="0"/>
          </a:p>
          <a:p>
            <a:r>
              <a:rPr lang="pt-BR" b="1" dirty="0">
                <a:effectLst/>
              </a:rPr>
              <a:t>Mensagem Final (30 segundos)</a:t>
            </a:r>
          </a:p>
          <a:p>
            <a:r>
              <a:rPr lang="pt-BR" dirty="0">
                <a:effectLst/>
              </a:rPr>
              <a:t>"A verdadeira revolução da IA não está em substituir humanos, mas em amplificar nossas capacidades e nos ajudar a nos tornarmos a melhor versão de nós mesmos. Use a IA como seu copiloto para voar mais alto e mais longe em sua jornada de liderança."</a:t>
            </a:r>
            <a:endParaRPr lang="pt-BR" dirty="0"/>
          </a:p>
          <a:p>
            <a:endParaRPr lang="pt-BR" dirty="0"/>
          </a:p>
          <a:p>
            <a:r>
              <a:rPr lang="pt-BR" b="1" dirty="0">
                <a:effectLst/>
              </a:rPr>
              <a:t>Mensagens-Chave para Reforçar</a:t>
            </a:r>
          </a:p>
          <a:p>
            <a:r>
              <a:rPr lang="pt-BR" dirty="0"/>
              <a:t>1.</a:t>
            </a:r>
            <a:r>
              <a:rPr lang="pt-BR" dirty="0">
                <a:effectLst/>
              </a:rPr>
              <a:t>A IA é um copiloto poderoso para autoconhecimento e desenvolvimento.</a:t>
            </a:r>
            <a:endParaRPr lang="pt-BR" dirty="0"/>
          </a:p>
          <a:p>
            <a:r>
              <a:rPr lang="pt-BR" dirty="0"/>
              <a:t>2.</a:t>
            </a:r>
            <a:r>
              <a:rPr lang="pt-BR" dirty="0">
                <a:effectLst/>
              </a:rPr>
              <a:t>Ela integra dados de assessments para uma visão holística.</a:t>
            </a:r>
            <a:endParaRPr lang="pt-BR" dirty="0"/>
          </a:p>
          <a:p>
            <a:r>
              <a:rPr lang="pt-BR" dirty="0"/>
              <a:t>3.</a:t>
            </a:r>
            <a:r>
              <a:rPr lang="pt-BR" dirty="0">
                <a:effectLst/>
              </a:rPr>
              <a:t>Prompts inteligentes são a chave para insights personalizados.</a:t>
            </a:r>
            <a:endParaRPr lang="pt-BR" dirty="0"/>
          </a:p>
          <a:p>
            <a:r>
              <a:rPr lang="pt-BR" dirty="0"/>
              <a:t>4.</a:t>
            </a:r>
            <a:r>
              <a:rPr lang="pt-BR" dirty="0">
                <a:effectLst/>
              </a:rPr>
              <a:t>Existem ferramentas e casos de uso reais no mercado.</a:t>
            </a:r>
            <a:endParaRPr lang="pt-BR" dirty="0"/>
          </a:p>
          <a:p>
            <a:r>
              <a:rPr lang="pt-BR" dirty="0"/>
              <a:t>5.</a:t>
            </a:r>
            <a:r>
              <a:rPr lang="pt-BR" dirty="0">
                <a:effectLst/>
              </a:rPr>
              <a:t>Ética e privacidade são fundamentais no uso da IA.</a:t>
            </a:r>
            <a:endParaRPr lang="pt-BR" dirty="0"/>
          </a:p>
          <a:p>
            <a:r>
              <a:rPr lang="pt-BR" dirty="0"/>
              <a:t>6.</a:t>
            </a:r>
            <a:r>
              <a:rPr lang="pt-BR" dirty="0">
                <a:effectLst/>
              </a:rPr>
              <a:t>A IA acelera o desenvolvimento, mas a responsabilidade é humana.</a:t>
            </a:r>
            <a:endParaRPr lang="pt-BR" dirty="0"/>
          </a:p>
          <a:p>
            <a:endParaRPr lang="pt-BR" dirty="0"/>
          </a:p>
        </p:txBody>
      </p:sp>
      <p:sp>
        <p:nvSpPr>
          <p:cNvPr id="4" name="Espaço Reservado para Número de Slide 3">
            <a:extLst>
              <a:ext uri="{FF2B5EF4-FFF2-40B4-BE49-F238E27FC236}">
                <a16:creationId xmlns:a16="http://schemas.microsoft.com/office/drawing/2014/main" id="{7A830EA0-34DB-EAFE-7945-773F5CB0C64D}"/>
              </a:ext>
            </a:extLst>
          </p:cNvPr>
          <p:cNvSpPr>
            <a:spLocks noGrp="1"/>
          </p:cNvSpPr>
          <p:nvPr>
            <p:ph type="sldNum" sz="quarter" idx="5"/>
          </p:nvPr>
        </p:nvSpPr>
        <p:spPr/>
        <p:txBody>
          <a:bodyPr/>
          <a:lstStyle/>
          <a:p>
            <a:fld id="{C3FDC577-62FA-4F60-AD5B-292267E62441}" type="slidenum">
              <a:rPr lang="pt-BR" smtClean="0"/>
              <a:t>74</a:t>
            </a:fld>
            <a:endParaRPr lang="pt-BR"/>
          </a:p>
        </p:txBody>
      </p:sp>
    </p:spTree>
    <p:extLst>
      <p:ext uri="{BB962C8B-B14F-4D97-AF65-F5344CB8AC3E}">
        <p14:creationId xmlns:p14="http://schemas.microsoft.com/office/powerpoint/2010/main" val="9854900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615E-189A-38EE-DF4D-503A11DE647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82595EA-AD0E-423E-EBE2-78B7DA4DD5C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CEE6F87-C0B9-4440-DAA6-6B04C0E59444}"/>
              </a:ext>
            </a:extLst>
          </p:cNvPr>
          <p:cNvSpPr>
            <a:spLocks noGrp="1"/>
          </p:cNvSpPr>
          <p:nvPr>
            <p:ph type="body" idx="1"/>
          </p:nvPr>
        </p:nvSpPr>
        <p:spPr/>
        <p:txBody>
          <a:bodyPr/>
          <a:lstStyle/>
          <a:p>
            <a:pPr lvl="0"/>
            <a:r>
              <a:rPr lang="pt-BR" sz="1200" kern="1200" dirty="0">
                <a:solidFill>
                  <a:schemeClr val="tx1"/>
                </a:solidFill>
                <a:effectLst/>
                <a:latin typeface="+mn-lt"/>
                <a:ea typeface="+mn-ea"/>
                <a:cs typeface="+mn-cs"/>
              </a:rPr>
              <a:t>Modelos de trabalho (presencial, remoto, híbrido, </a:t>
            </a:r>
            <a:r>
              <a:rPr lang="pt-BR" sz="1200" kern="1200" dirty="0" err="1">
                <a:solidFill>
                  <a:schemeClr val="tx1"/>
                </a:solidFill>
                <a:effectLst/>
                <a:latin typeface="+mn-lt"/>
                <a:ea typeface="+mn-ea"/>
                <a:cs typeface="+mn-cs"/>
              </a:rPr>
              <a:t>squads</a:t>
            </a:r>
            <a:r>
              <a:rPr lang="pt-BR" sz="1200" kern="1200" dirty="0">
                <a:solidFill>
                  <a:schemeClr val="tx1"/>
                </a:solidFill>
                <a:effectLst/>
                <a:latin typeface="+mn-lt"/>
                <a:ea typeface="+mn-ea"/>
                <a:cs typeface="+mn-cs"/>
              </a:rPr>
              <a:t>, liderança distribuída). </a:t>
            </a:r>
          </a:p>
          <a:p>
            <a:pPr lvl="0"/>
            <a:r>
              <a:rPr lang="pt-BR" sz="1200" kern="1200" dirty="0">
                <a:solidFill>
                  <a:schemeClr val="tx1"/>
                </a:solidFill>
                <a:effectLst/>
                <a:latin typeface="+mn-lt"/>
                <a:ea typeface="+mn-ea"/>
                <a:cs typeface="+mn-cs"/>
              </a:rPr>
              <a:t>Microgerenciamento x liderança por contexto.</a:t>
            </a:r>
          </a:p>
          <a:p>
            <a:r>
              <a:rPr lang="pt-BR" sz="1200" kern="1200" dirty="0">
                <a:solidFill>
                  <a:schemeClr val="tx1"/>
                </a:solidFill>
                <a:effectLst/>
                <a:latin typeface="+mn-lt"/>
                <a:ea typeface="+mn-ea"/>
                <a:cs typeface="+mn-cs"/>
              </a:rPr>
              <a:t>Case de gestão de times ágeis e multifuncionais. * Entrega parcial: mapa de contexto do time.</a:t>
            </a:r>
            <a:endParaRPr lang="pt-BR" dirty="0"/>
          </a:p>
        </p:txBody>
      </p:sp>
      <p:sp>
        <p:nvSpPr>
          <p:cNvPr id="4" name="Espaço Reservado para Número de Slide 3">
            <a:extLst>
              <a:ext uri="{FF2B5EF4-FFF2-40B4-BE49-F238E27FC236}">
                <a16:creationId xmlns:a16="http://schemas.microsoft.com/office/drawing/2014/main" id="{033A1F66-E75C-CC23-1092-93E1EECBFA06}"/>
              </a:ext>
            </a:extLst>
          </p:cNvPr>
          <p:cNvSpPr>
            <a:spLocks noGrp="1"/>
          </p:cNvSpPr>
          <p:nvPr>
            <p:ph type="sldNum" sz="quarter" idx="5"/>
          </p:nvPr>
        </p:nvSpPr>
        <p:spPr/>
        <p:txBody>
          <a:bodyPr/>
          <a:lstStyle/>
          <a:p>
            <a:fld id="{C3FDC577-62FA-4F60-AD5B-292267E62441}" type="slidenum">
              <a:rPr lang="pt-BR" smtClean="0"/>
              <a:t>75</a:t>
            </a:fld>
            <a:endParaRPr lang="pt-BR"/>
          </a:p>
        </p:txBody>
      </p:sp>
    </p:spTree>
    <p:extLst>
      <p:ext uri="{BB962C8B-B14F-4D97-AF65-F5344CB8AC3E}">
        <p14:creationId xmlns:p14="http://schemas.microsoft.com/office/powerpoint/2010/main" val="1674726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DAB5DF04-8558-C401-0D8E-732CC2560B78}"/>
            </a:ext>
          </a:extLst>
        </p:cNvPr>
        <p:cNvGrpSpPr/>
        <p:nvPr/>
      </p:nvGrpSpPr>
      <p:grpSpPr>
        <a:xfrm>
          <a:off x="0" y="0"/>
          <a:ext cx="0" cy="0"/>
          <a:chOff x="0" y="0"/>
          <a:chExt cx="0" cy="0"/>
        </a:xfrm>
      </p:grpSpPr>
      <p:sp>
        <p:nvSpPr>
          <p:cNvPr id="219" name="Google Shape;219;g25a636c3702_0_110:notes">
            <a:extLst>
              <a:ext uri="{FF2B5EF4-FFF2-40B4-BE49-F238E27FC236}">
                <a16:creationId xmlns:a16="http://schemas.microsoft.com/office/drawing/2014/main" id="{8F8932ED-DFA4-133B-EB6E-C5302ADA9D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a636c3702_0_110:notes">
            <a:extLst>
              <a:ext uri="{FF2B5EF4-FFF2-40B4-BE49-F238E27FC236}">
                <a16:creationId xmlns:a16="http://schemas.microsoft.com/office/drawing/2014/main" id="{CA2928A9-FC47-896B-7E18-3F272A01F2B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dirty="0">
                <a:effectLst/>
              </a:rPr>
              <a:t>Quantos de vocês trabalharam de casa pelo menos uma vez na última semana? [Pausa para resposta da audiência] E quantos acreditam que o escritório tradicional de 9 às 17 horas, cinco dias por semana, ainda será a norma daqui a 10 anos?"</a:t>
            </a:r>
            <a:endParaRPr lang="pt-BR" dirty="0"/>
          </a:p>
          <a:p>
            <a:r>
              <a:rPr lang="pt-BR" b="1" dirty="0">
                <a:effectLst/>
              </a:rPr>
              <a:t>Contextualização</a:t>
            </a:r>
          </a:p>
          <a:p>
            <a:r>
              <a:rPr lang="pt-BR" dirty="0"/>
              <a:t>•</a:t>
            </a:r>
            <a:r>
              <a:rPr lang="pt-BR" dirty="0">
                <a:effectLst/>
              </a:rPr>
              <a:t>Apresentar-se brevemente</a:t>
            </a:r>
            <a:endParaRPr lang="pt-BR" dirty="0"/>
          </a:p>
          <a:p>
            <a:r>
              <a:rPr lang="pt-BR" dirty="0"/>
              <a:t>•</a:t>
            </a:r>
            <a:r>
              <a:rPr lang="pt-BR" dirty="0">
                <a:effectLst/>
              </a:rPr>
              <a:t>Estabelecer relevância do tema: "Estamos vivenciando a maior transformação no mundo do trabalho desde a Revolução Industrial"</a:t>
            </a:r>
            <a:endParaRPr lang="pt-BR" dirty="0"/>
          </a:p>
          <a:p>
            <a:r>
              <a:rPr lang="pt-BR" dirty="0"/>
              <a:t>•</a:t>
            </a:r>
            <a:r>
              <a:rPr lang="pt-BR" dirty="0">
                <a:effectLst/>
              </a:rPr>
              <a:t>Mencionar que a pandemia acelerou mudanças que já estavam em curso</a:t>
            </a:r>
            <a:endParaRPr lang="pt-BR" dirty="0"/>
          </a:p>
          <a:p>
            <a:r>
              <a:rPr lang="pt-BR" b="1" dirty="0">
                <a:effectLst/>
              </a:rPr>
              <a:t>Estrutura da Apresentação</a:t>
            </a:r>
          </a:p>
          <a:p>
            <a:r>
              <a:rPr lang="pt-BR" dirty="0">
                <a:effectLst/>
              </a:rPr>
              <a:t>"Nos próximos 15 minutos, vamos explorar:</a:t>
            </a:r>
            <a:endParaRPr lang="pt-BR" dirty="0"/>
          </a:p>
          <a:p>
            <a:r>
              <a:rPr lang="pt-BR" dirty="0"/>
              <a:t>•</a:t>
            </a:r>
            <a:r>
              <a:rPr lang="pt-BR" dirty="0">
                <a:effectLst/>
              </a:rPr>
              <a:t>Como os modelos de trabalho evoluíram e quais são os desafios e oportunidades</a:t>
            </a:r>
            <a:endParaRPr lang="pt-BR" dirty="0"/>
          </a:p>
          <a:p>
            <a:r>
              <a:rPr lang="pt-BR" dirty="0"/>
              <a:t>•</a:t>
            </a:r>
            <a:r>
              <a:rPr lang="pt-BR" dirty="0">
                <a:effectLst/>
              </a:rPr>
              <a:t>Os três principais modelos flexíveis e suas características</a:t>
            </a:r>
            <a:endParaRPr lang="pt-BR" dirty="0"/>
          </a:p>
          <a:p>
            <a:r>
              <a:rPr lang="pt-BR" dirty="0"/>
              <a:t>•</a:t>
            </a:r>
            <a:r>
              <a:rPr lang="pt-BR" dirty="0">
                <a:effectLst/>
              </a:rPr>
              <a:t>Estratégias para liderar equipes autônomas</a:t>
            </a:r>
            <a:endParaRPr lang="pt-BR" dirty="0"/>
          </a:p>
          <a:p>
            <a:r>
              <a:rPr lang="pt-BR" dirty="0"/>
              <a:t>•</a:t>
            </a:r>
            <a:r>
              <a:rPr lang="pt-BR" dirty="0">
                <a:effectLst/>
              </a:rPr>
              <a:t>O conceito revolucionário de liderança distribuída</a:t>
            </a:r>
            <a:endParaRPr lang="pt-BR" dirty="0"/>
          </a:p>
          <a:p>
            <a:r>
              <a:rPr lang="pt-BR" dirty="0"/>
              <a:t>•</a:t>
            </a:r>
            <a:r>
              <a:rPr lang="pt-BR" dirty="0">
                <a:effectLst/>
              </a:rPr>
              <a:t>Ferramentas e práticas essenciais</a:t>
            </a:r>
            <a:endParaRPr lang="pt-BR" dirty="0"/>
          </a:p>
          <a:p>
            <a:r>
              <a:rPr lang="pt-BR" dirty="0"/>
              <a:t>•</a:t>
            </a:r>
            <a:r>
              <a:rPr lang="pt-BR" dirty="0">
                <a:effectLst/>
              </a:rPr>
              <a:t>E como se preparar para o futuro da liderança"</a:t>
            </a:r>
            <a:endParaRPr lang="pt-BR" dirty="0"/>
          </a:p>
          <a:p>
            <a:r>
              <a:rPr lang="pt-BR" b="1" dirty="0">
                <a:effectLst/>
              </a:rPr>
              <a:t>Transição</a:t>
            </a:r>
          </a:p>
          <a:p>
            <a:r>
              <a:rPr lang="pt-BR" dirty="0">
                <a:effectLst/>
              </a:rPr>
              <a:t>"Vamos começar entendendo por que essa transformação é inevitável e quais são as implicações para nós, líderes."</a:t>
            </a:r>
            <a:endParaRPr lang="pt-BR" dirty="0"/>
          </a:p>
          <a:p>
            <a:pPr lvl="0"/>
            <a:endParaRPr dirty="0"/>
          </a:p>
        </p:txBody>
      </p:sp>
    </p:spTree>
    <p:extLst>
      <p:ext uri="{BB962C8B-B14F-4D97-AF65-F5344CB8AC3E}">
        <p14:creationId xmlns:p14="http://schemas.microsoft.com/office/powerpoint/2010/main" val="31604374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16FC3-3D69-9E44-1228-EC93BC704A6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8213060-16E7-6C3F-B4AB-C9726A97D30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4942E46-0424-90A9-EC43-780190AD6989}"/>
              </a:ext>
            </a:extLst>
          </p:cNvPr>
          <p:cNvSpPr>
            <a:spLocks noGrp="1"/>
          </p:cNvSpPr>
          <p:nvPr>
            <p:ph type="body" idx="1"/>
          </p:nvPr>
        </p:nvSpPr>
        <p:spPr/>
        <p:txBody>
          <a:bodyPr/>
          <a:lstStyle/>
          <a:p>
            <a:r>
              <a:rPr lang="pt-BR" b="1" dirty="0">
                <a:effectLst/>
              </a:rPr>
              <a:t>Introdução ao Slide</a:t>
            </a:r>
          </a:p>
          <a:p>
            <a:r>
              <a:rPr lang="pt-BR" dirty="0">
                <a:effectLst/>
              </a:rPr>
              <a:t>"O mundo do trabalho não é mais binário - presencial ou remoto. Temos hoje um espectro de possibilidades, cada uma com suas características únicas."</a:t>
            </a:r>
            <a:endParaRPr lang="pt-BR" dirty="0"/>
          </a:p>
          <a:p>
            <a:r>
              <a:rPr lang="pt-BR" b="1" dirty="0">
                <a:effectLst/>
              </a:rPr>
              <a:t>Presencial Reinventado (45 segundos)</a:t>
            </a:r>
          </a:p>
          <a:p>
            <a:r>
              <a:rPr lang="pt-BR" dirty="0"/>
              <a:t>•</a:t>
            </a:r>
            <a:r>
              <a:rPr lang="pt-BR" dirty="0">
                <a:effectLst/>
              </a:rPr>
              <a:t>Conceito: "O escritório não morreu, ele se reinventou"</a:t>
            </a:r>
            <a:endParaRPr lang="pt-BR" dirty="0"/>
          </a:p>
          <a:p>
            <a:r>
              <a:rPr lang="pt-BR" dirty="0"/>
              <a:t>•</a:t>
            </a:r>
            <a:r>
              <a:rPr lang="pt-BR" dirty="0">
                <a:effectLst/>
              </a:rPr>
              <a:t>Características: Hub de colaboração, não apenas local de trabalho</a:t>
            </a:r>
            <a:endParaRPr lang="pt-BR" dirty="0"/>
          </a:p>
          <a:p>
            <a:r>
              <a:rPr lang="pt-BR" dirty="0"/>
              <a:t>•</a:t>
            </a:r>
            <a:r>
              <a:rPr lang="pt-BR" dirty="0">
                <a:effectLst/>
              </a:rPr>
              <a:t>Exemplo prático: "Empresas como Google e Microsoft redesenharam seus espaços para maximizar interações significativas"</a:t>
            </a:r>
            <a:endParaRPr lang="pt-BR" dirty="0"/>
          </a:p>
          <a:p>
            <a:r>
              <a:rPr lang="pt-BR" dirty="0"/>
              <a:t>•</a:t>
            </a:r>
            <a:r>
              <a:rPr lang="pt-BR" dirty="0">
                <a:effectLst/>
              </a:rPr>
              <a:t>Quando usar: Brainstorming, integração de novos funcionários, construção de cultura</a:t>
            </a:r>
            <a:endParaRPr lang="pt-BR" dirty="0"/>
          </a:p>
          <a:p>
            <a:r>
              <a:rPr lang="pt-BR" b="1" dirty="0">
                <a:effectLst/>
              </a:rPr>
              <a:t>Remoto e Distribuído (60 segundos)</a:t>
            </a:r>
          </a:p>
          <a:p>
            <a:r>
              <a:rPr lang="pt-BR" dirty="0"/>
              <a:t>•</a:t>
            </a:r>
            <a:r>
              <a:rPr lang="pt-BR" dirty="0">
                <a:effectLst/>
              </a:rPr>
              <a:t>Conceito: "Equipes que nunca se encontram fisicamente, mas entregam resultados excepcionais"</a:t>
            </a:r>
            <a:endParaRPr lang="pt-BR" dirty="0"/>
          </a:p>
          <a:p>
            <a:r>
              <a:rPr lang="pt-BR" dirty="0"/>
              <a:t>•</a:t>
            </a:r>
            <a:r>
              <a:rPr lang="pt-BR" dirty="0">
                <a:effectLst/>
              </a:rPr>
              <a:t>Características: Comunicação assíncrona, documentação clara, confiança radical</a:t>
            </a:r>
            <a:endParaRPr lang="pt-BR" dirty="0"/>
          </a:p>
          <a:p>
            <a:r>
              <a:rPr lang="pt-BR" dirty="0"/>
              <a:t>•</a:t>
            </a:r>
            <a:r>
              <a:rPr lang="pt-BR" dirty="0">
                <a:effectLst/>
              </a:rPr>
              <a:t>Exemplo prático: "</a:t>
            </a:r>
            <a:r>
              <a:rPr lang="pt-BR" dirty="0" err="1">
                <a:effectLst/>
              </a:rPr>
              <a:t>GitLab</a:t>
            </a:r>
            <a:r>
              <a:rPr lang="pt-BR" dirty="0">
                <a:effectLst/>
              </a:rPr>
              <a:t>, com mais de 1.300 funcionários em 65 países, nunca teve um escritório central"</a:t>
            </a:r>
            <a:endParaRPr lang="pt-BR" dirty="0"/>
          </a:p>
          <a:p>
            <a:r>
              <a:rPr lang="pt-BR" dirty="0"/>
              <a:t>•</a:t>
            </a:r>
            <a:r>
              <a:rPr lang="pt-BR" dirty="0">
                <a:effectLst/>
              </a:rPr>
              <a:t>Desafios: Manter engajamento, construir relacionamentos, gerenciar fusos horários</a:t>
            </a:r>
            <a:endParaRPr lang="pt-BR" dirty="0"/>
          </a:p>
          <a:p>
            <a:r>
              <a:rPr lang="pt-BR" dirty="0"/>
              <a:t>•</a:t>
            </a:r>
            <a:r>
              <a:rPr lang="pt-BR" dirty="0">
                <a:effectLst/>
              </a:rPr>
              <a:t>Estratégias: Check-ins regulares, celebrações virtuais, clareza de expectativas</a:t>
            </a:r>
            <a:endParaRPr lang="pt-BR" dirty="0"/>
          </a:p>
          <a:p>
            <a:r>
              <a:rPr lang="pt-BR" b="1" dirty="0">
                <a:effectLst/>
              </a:rPr>
              <a:t>Híbrido (45 segundos)</a:t>
            </a:r>
          </a:p>
          <a:p>
            <a:r>
              <a:rPr lang="pt-BR" dirty="0"/>
              <a:t>•</a:t>
            </a:r>
            <a:r>
              <a:rPr lang="pt-BR" dirty="0">
                <a:effectLst/>
              </a:rPr>
              <a:t>Conceito: "O mais complexo dos modelos - combinar o melhor dos dois mundos"</a:t>
            </a:r>
            <a:endParaRPr lang="pt-BR" dirty="0"/>
          </a:p>
          <a:p>
            <a:r>
              <a:rPr lang="pt-BR" dirty="0"/>
              <a:t>•</a:t>
            </a:r>
            <a:r>
              <a:rPr lang="pt-BR" dirty="0">
                <a:effectLst/>
              </a:rPr>
              <a:t>Desafio central: Criar experiência equitativa para todos</a:t>
            </a:r>
            <a:endParaRPr lang="pt-BR" dirty="0"/>
          </a:p>
          <a:p>
            <a:r>
              <a:rPr lang="pt-BR" dirty="0"/>
              <a:t>•</a:t>
            </a:r>
            <a:r>
              <a:rPr lang="pt-BR" dirty="0">
                <a:effectLst/>
              </a:rPr>
              <a:t>Armadilhas: Hierarquia implícita (presencial vs. remoto)</a:t>
            </a:r>
            <a:endParaRPr lang="pt-BR" dirty="0"/>
          </a:p>
          <a:p>
            <a:r>
              <a:rPr lang="pt-BR" dirty="0"/>
              <a:t>•</a:t>
            </a:r>
            <a:r>
              <a:rPr lang="pt-BR" dirty="0">
                <a:effectLst/>
              </a:rPr>
              <a:t>Sucesso: Políticas claras sobre quando estar presente, tecnologia inclusiva</a:t>
            </a:r>
            <a:endParaRPr lang="pt-BR" dirty="0"/>
          </a:p>
          <a:p>
            <a:r>
              <a:rPr lang="pt-BR" b="1" dirty="0">
                <a:effectLst/>
              </a:rPr>
              <a:t>Transição</a:t>
            </a:r>
          </a:p>
          <a:p>
            <a:r>
              <a:rPr lang="pt-BR" dirty="0">
                <a:effectLst/>
              </a:rPr>
              <a:t>"Independentemente do modelo escolhido, todos exigem uma nova abordagem de liderança. Vamos ver como liderar equipes que têm mais autonomia."</a:t>
            </a:r>
            <a:endParaRPr lang="pt-BR" dirty="0"/>
          </a:p>
          <a:p>
            <a:endParaRPr lang="pt-BR" dirty="0"/>
          </a:p>
        </p:txBody>
      </p:sp>
      <p:sp>
        <p:nvSpPr>
          <p:cNvPr id="4" name="Espaço Reservado para Número de Slide 3">
            <a:extLst>
              <a:ext uri="{FF2B5EF4-FFF2-40B4-BE49-F238E27FC236}">
                <a16:creationId xmlns:a16="http://schemas.microsoft.com/office/drawing/2014/main" id="{42056E08-D12F-8024-E65C-37C401140E6D}"/>
              </a:ext>
            </a:extLst>
          </p:cNvPr>
          <p:cNvSpPr>
            <a:spLocks noGrp="1"/>
          </p:cNvSpPr>
          <p:nvPr>
            <p:ph type="sldNum" sz="quarter" idx="5"/>
          </p:nvPr>
        </p:nvSpPr>
        <p:spPr/>
        <p:txBody>
          <a:bodyPr/>
          <a:lstStyle/>
          <a:p>
            <a:fld id="{C3FDC577-62FA-4F60-AD5B-292267E62441}" type="slidenum">
              <a:rPr lang="pt-BR" smtClean="0"/>
              <a:t>77</a:t>
            </a:fld>
            <a:endParaRPr lang="pt-BR"/>
          </a:p>
        </p:txBody>
      </p:sp>
    </p:spTree>
    <p:extLst>
      <p:ext uri="{BB962C8B-B14F-4D97-AF65-F5344CB8AC3E}">
        <p14:creationId xmlns:p14="http://schemas.microsoft.com/office/powerpoint/2010/main" val="32676227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95FA8-5567-2D97-6F75-541E3D196EF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66AD128-143F-F885-402C-9557F6E99E3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5551C84-7F37-0677-EC33-2C6D9793EFCA}"/>
              </a:ext>
            </a:extLst>
          </p:cNvPr>
          <p:cNvSpPr>
            <a:spLocks noGrp="1"/>
          </p:cNvSpPr>
          <p:nvPr>
            <p:ph type="body" idx="1"/>
          </p:nvPr>
        </p:nvSpPr>
        <p:spPr/>
        <p:txBody>
          <a:bodyPr/>
          <a:lstStyle/>
          <a:p>
            <a:r>
              <a:rPr lang="pt-BR" dirty="0">
                <a:effectLst/>
              </a:rPr>
              <a:t>"Levantem a mão quem já tentou </a:t>
            </a:r>
            <a:r>
              <a:rPr lang="pt-BR" dirty="0" err="1">
                <a:effectLst/>
              </a:rPr>
              <a:t>microgerenciar</a:t>
            </a:r>
            <a:r>
              <a:rPr lang="pt-BR" dirty="0">
                <a:effectLst/>
              </a:rPr>
              <a:t> uma equipe remota. [Pausa] Como foi a experiência? [Risos] Exatamente. É impossível e contraproducente."</a:t>
            </a:r>
            <a:endParaRPr lang="pt-BR" dirty="0"/>
          </a:p>
          <a:p>
            <a:r>
              <a:rPr lang="pt-BR" b="1" dirty="0">
                <a:effectLst/>
              </a:rPr>
              <a:t>Foco em Resultados (60 segundos)</a:t>
            </a:r>
          </a:p>
          <a:p>
            <a:r>
              <a:rPr lang="pt-BR" dirty="0"/>
              <a:t>•</a:t>
            </a:r>
            <a:r>
              <a:rPr lang="pt-BR" dirty="0">
                <a:effectLst/>
              </a:rPr>
              <a:t>Mudança de paradigma: "De 'quantas horas você trabalhou' para 'que problema você resolveu'"</a:t>
            </a:r>
            <a:endParaRPr lang="pt-BR" dirty="0"/>
          </a:p>
          <a:p>
            <a:r>
              <a:rPr lang="pt-BR" dirty="0"/>
              <a:t>•</a:t>
            </a:r>
            <a:r>
              <a:rPr lang="pt-BR" dirty="0">
                <a:effectLst/>
              </a:rPr>
              <a:t>Exemplo prático: "Uma desenvolvedora que resolve um bug crítico em 2 horas é mais valiosa que alguém que fica 10 horas sem produzir resultado"</a:t>
            </a:r>
            <a:endParaRPr lang="pt-BR" dirty="0"/>
          </a:p>
          <a:p>
            <a:r>
              <a:rPr lang="pt-BR" dirty="0"/>
              <a:t>•</a:t>
            </a:r>
            <a:r>
              <a:rPr lang="pt-BR" dirty="0">
                <a:effectLst/>
              </a:rPr>
              <a:t>Implementação: </a:t>
            </a:r>
            <a:r>
              <a:rPr lang="pt-BR" dirty="0" err="1">
                <a:effectLst/>
              </a:rPr>
              <a:t>OKRs</a:t>
            </a:r>
            <a:r>
              <a:rPr lang="pt-BR" dirty="0">
                <a:effectLst/>
              </a:rPr>
              <a:t>, métricas de impacto, avaliações baseadas em entrega</a:t>
            </a:r>
            <a:endParaRPr lang="pt-BR" dirty="0"/>
          </a:p>
          <a:p>
            <a:r>
              <a:rPr lang="pt-BR" dirty="0"/>
              <a:t>•</a:t>
            </a:r>
            <a:r>
              <a:rPr lang="pt-BR" dirty="0">
                <a:effectLst/>
              </a:rPr>
              <a:t>Cuidado: Evitar burnout - resultados sustentáveis</a:t>
            </a:r>
            <a:endParaRPr lang="pt-BR" dirty="0"/>
          </a:p>
          <a:p>
            <a:r>
              <a:rPr lang="pt-BR" b="1" dirty="0">
                <a:effectLst/>
              </a:rPr>
              <a:t>Autonomia com Responsabilidade (60 segundos)</a:t>
            </a:r>
          </a:p>
          <a:p>
            <a:r>
              <a:rPr lang="pt-BR" dirty="0"/>
              <a:t>•</a:t>
            </a:r>
            <a:r>
              <a:rPr lang="pt-BR" dirty="0">
                <a:effectLst/>
              </a:rPr>
              <a:t>Conceito: "Liberdade dentro de limites claros"</a:t>
            </a:r>
            <a:endParaRPr lang="pt-BR" dirty="0"/>
          </a:p>
          <a:p>
            <a:r>
              <a:rPr lang="pt-BR" dirty="0"/>
              <a:t>•</a:t>
            </a:r>
            <a:r>
              <a:rPr lang="pt-BR" dirty="0">
                <a:effectLst/>
              </a:rPr>
              <a:t>Framework: Objetivos claros + recursos adequados + autoridade para decidir = autonomia eficaz</a:t>
            </a:r>
            <a:endParaRPr lang="pt-BR" dirty="0"/>
          </a:p>
          <a:p>
            <a:r>
              <a:rPr lang="pt-BR" dirty="0"/>
              <a:t>•</a:t>
            </a:r>
            <a:r>
              <a:rPr lang="pt-BR" dirty="0">
                <a:effectLst/>
              </a:rPr>
              <a:t>Exemplo: "Equipe de marketing com orçamento definido e meta de leads, mas liberdade total sobre estratégias"</a:t>
            </a:r>
            <a:endParaRPr lang="pt-BR" dirty="0"/>
          </a:p>
          <a:p>
            <a:r>
              <a:rPr lang="pt-BR" dirty="0"/>
              <a:t>•</a:t>
            </a:r>
            <a:r>
              <a:rPr lang="pt-BR" dirty="0">
                <a:effectLst/>
              </a:rPr>
              <a:t>Responsabilidade: Individual e coletiva - todos são donos do sucesso</a:t>
            </a:r>
            <a:endParaRPr lang="pt-BR" dirty="0"/>
          </a:p>
          <a:p>
            <a:r>
              <a:rPr lang="pt-BR" b="1" dirty="0">
                <a:effectLst/>
              </a:rPr>
              <a:t>Ciclos de Feedback (30 segundos)</a:t>
            </a:r>
          </a:p>
          <a:p>
            <a:r>
              <a:rPr lang="pt-BR" dirty="0"/>
              <a:t>•</a:t>
            </a:r>
            <a:r>
              <a:rPr lang="pt-BR" dirty="0">
                <a:effectLst/>
              </a:rPr>
              <a:t>Importância: "Feedback é o combustível da melhoria contínua"</a:t>
            </a:r>
            <a:endParaRPr lang="pt-BR" dirty="0"/>
          </a:p>
          <a:p>
            <a:r>
              <a:rPr lang="pt-BR" dirty="0"/>
              <a:t>•</a:t>
            </a:r>
            <a:r>
              <a:rPr lang="pt-BR" dirty="0">
                <a:effectLst/>
              </a:rPr>
              <a:t>Práticas: Retrospectivas, 1:1s regulares, feedback 360°</a:t>
            </a:r>
            <a:endParaRPr lang="pt-BR" dirty="0"/>
          </a:p>
          <a:p>
            <a:r>
              <a:rPr lang="pt-BR" dirty="0"/>
              <a:t>•</a:t>
            </a:r>
            <a:r>
              <a:rPr lang="pt-BR" dirty="0">
                <a:effectLst/>
              </a:rPr>
              <a:t>Cultura: Ambiente seguro para falhar e aprender</a:t>
            </a:r>
            <a:endParaRPr lang="pt-BR" dirty="0"/>
          </a:p>
          <a:p>
            <a:r>
              <a:rPr lang="pt-BR" b="1" dirty="0">
                <a:effectLst/>
              </a:rPr>
              <a:t>Transição</a:t>
            </a:r>
          </a:p>
          <a:p>
            <a:r>
              <a:rPr lang="pt-BR" dirty="0">
                <a:effectLst/>
              </a:rPr>
              <a:t>"Mas e quando a liderança não vem apenas do topo? Vamos falar sobre liderança distribuída."</a:t>
            </a:r>
            <a:endParaRPr lang="pt-BR" dirty="0"/>
          </a:p>
          <a:p>
            <a:endParaRPr lang="pt-BR" dirty="0"/>
          </a:p>
        </p:txBody>
      </p:sp>
      <p:sp>
        <p:nvSpPr>
          <p:cNvPr id="4" name="Espaço Reservado para Número de Slide 3">
            <a:extLst>
              <a:ext uri="{FF2B5EF4-FFF2-40B4-BE49-F238E27FC236}">
                <a16:creationId xmlns:a16="http://schemas.microsoft.com/office/drawing/2014/main" id="{20D30044-5FA7-88E4-7CEB-881BB7E1FBE0}"/>
              </a:ext>
            </a:extLst>
          </p:cNvPr>
          <p:cNvSpPr>
            <a:spLocks noGrp="1"/>
          </p:cNvSpPr>
          <p:nvPr>
            <p:ph type="sldNum" sz="quarter" idx="5"/>
          </p:nvPr>
        </p:nvSpPr>
        <p:spPr/>
        <p:txBody>
          <a:bodyPr/>
          <a:lstStyle/>
          <a:p>
            <a:fld id="{C3FDC577-62FA-4F60-AD5B-292267E62441}" type="slidenum">
              <a:rPr lang="pt-BR" smtClean="0"/>
              <a:t>78</a:t>
            </a:fld>
            <a:endParaRPr lang="pt-BR"/>
          </a:p>
        </p:txBody>
      </p:sp>
    </p:spTree>
    <p:extLst>
      <p:ext uri="{BB962C8B-B14F-4D97-AF65-F5344CB8AC3E}">
        <p14:creationId xmlns:p14="http://schemas.microsoft.com/office/powerpoint/2010/main" val="15086184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C3836-5351-5AF5-8418-8EF732B92E2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C5C844B-A6C5-145F-7E23-3879441EF48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3CB4AB8-F07D-F2EA-B685-1DF0C546D116}"/>
              </a:ext>
            </a:extLst>
          </p:cNvPr>
          <p:cNvSpPr>
            <a:spLocks noGrp="1"/>
          </p:cNvSpPr>
          <p:nvPr>
            <p:ph type="body" idx="1"/>
          </p:nvPr>
        </p:nvSpPr>
        <p:spPr/>
        <p:txBody>
          <a:bodyPr/>
          <a:lstStyle/>
          <a:p>
            <a:r>
              <a:rPr lang="pt-BR" dirty="0">
                <a:effectLst/>
              </a:rPr>
              <a:t>"Pergunta rápida: quem aqui já teve uma ideia brilhante que poderia transformar um projeto, mas não estava em posição de liderança para implementá-la?"</a:t>
            </a:r>
            <a:endParaRPr lang="pt-BR" dirty="0"/>
          </a:p>
          <a:p>
            <a:r>
              <a:rPr lang="pt-BR" dirty="0"/>
              <a:t>•</a:t>
            </a:r>
            <a:r>
              <a:rPr lang="pt-BR" dirty="0">
                <a:effectLst/>
              </a:rPr>
              <a:t>Problema tradicional: Liderança concentrada no topo</a:t>
            </a:r>
            <a:endParaRPr lang="pt-BR" dirty="0"/>
          </a:p>
          <a:p>
            <a:r>
              <a:rPr lang="pt-BR" dirty="0"/>
              <a:t>•</a:t>
            </a:r>
            <a:r>
              <a:rPr lang="pt-BR" dirty="0">
                <a:effectLst/>
              </a:rPr>
              <a:t>Nova realidade: "A pessoa mais qualificada para liderar uma situação específica pode estar em qualquer lugar da organização"</a:t>
            </a:r>
            <a:endParaRPr lang="pt-BR" dirty="0"/>
          </a:p>
          <a:p>
            <a:r>
              <a:rPr lang="pt-BR" dirty="0"/>
              <a:t>•</a:t>
            </a:r>
            <a:r>
              <a:rPr lang="pt-BR" dirty="0">
                <a:effectLst/>
              </a:rPr>
              <a:t>Benefício: Aproveitar toda a inteligência coletiva</a:t>
            </a:r>
            <a:endParaRPr lang="pt-BR" dirty="0"/>
          </a:p>
          <a:p>
            <a:r>
              <a:rPr lang="pt-BR" b="1" dirty="0">
                <a:effectLst/>
              </a:rPr>
              <a:t>Empoderar Decisões Locais (60 segundos)</a:t>
            </a:r>
          </a:p>
          <a:p>
            <a:r>
              <a:rPr lang="pt-BR" dirty="0"/>
              <a:t>•</a:t>
            </a:r>
            <a:r>
              <a:rPr lang="pt-BR" dirty="0">
                <a:effectLst/>
              </a:rPr>
              <a:t>Conceito: "Decisões tomadas onde o conhecimento está"</a:t>
            </a:r>
            <a:endParaRPr lang="pt-BR" dirty="0"/>
          </a:p>
          <a:p>
            <a:r>
              <a:rPr lang="pt-BR" dirty="0"/>
              <a:t>•</a:t>
            </a:r>
            <a:r>
              <a:rPr lang="pt-BR" dirty="0">
                <a:effectLst/>
              </a:rPr>
              <a:t>Exemplo prático: "Equipe de suporte técnico que pode oferecer descontos até 20% sem aprovação gerencial"</a:t>
            </a:r>
            <a:endParaRPr lang="pt-BR" dirty="0"/>
          </a:p>
          <a:p>
            <a:r>
              <a:rPr lang="pt-BR" dirty="0"/>
              <a:t>•</a:t>
            </a:r>
            <a:r>
              <a:rPr lang="pt-BR" dirty="0">
                <a:effectLst/>
              </a:rPr>
              <a:t>Requisitos:</a:t>
            </a:r>
            <a:endParaRPr lang="pt-BR" dirty="0"/>
          </a:p>
          <a:p>
            <a:r>
              <a:rPr lang="pt-BR" dirty="0"/>
              <a:t>•</a:t>
            </a:r>
            <a:r>
              <a:rPr lang="pt-BR" dirty="0">
                <a:effectLst/>
              </a:rPr>
              <a:t>Limites claros de autoridade</a:t>
            </a:r>
            <a:endParaRPr lang="pt-BR" dirty="0"/>
          </a:p>
          <a:p>
            <a:r>
              <a:rPr lang="pt-BR" dirty="0"/>
              <a:t>•</a:t>
            </a:r>
            <a:r>
              <a:rPr lang="pt-BR" dirty="0">
                <a:effectLst/>
              </a:rPr>
              <a:t>Treinamento adequado</a:t>
            </a:r>
            <a:endParaRPr lang="pt-BR" dirty="0"/>
          </a:p>
          <a:p>
            <a:r>
              <a:rPr lang="pt-BR" dirty="0"/>
              <a:t>•</a:t>
            </a:r>
            <a:r>
              <a:rPr lang="pt-BR" dirty="0">
                <a:effectLst/>
              </a:rPr>
              <a:t>Sistemas de informação em tempo real</a:t>
            </a:r>
            <a:endParaRPr lang="pt-BR" dirty="0"/>
          </a:p>
          <a:p>
            <a:r>
              <a:rPr lang="pt-BR" dirty="0"/>
              <a:t>•</a:t>
            </a:r>
            <a:r>
              <a:rPr lang="pt-BR" dirty="0">
                <a:effectLst/>
              </a:rPr>
              <a:t>Mudança cultural: De "pedir permissão" para "pedir perdão" (quando apropriado)</a:t>
            </a:r>
            <a:endParaRPr lang="pt-BR" dirty="0"/>
          </a:p>
          <a:p>
            <a:r>
              <a:rPr lang="pt-BR" b="1" dirty="0">
                <a:effectLst/>
              </a:rPr>
              <a:t>Desenvolver Líderes em Todos os Níveis (45 segundos)</a:t>
            </a:r>
          </a:p>
          <a:p>
            <a:r>
              <a:rPr lang="pt-BR" dirty="0"/>
              <a:t>•</a:t>
            </a:r>
            <a:r>
              <a:rPr lang="pt-BR" dirty="0">
                <a:effectLst/>
              </a:rPr>
              <a:t>Investimento: "Todo funcionário é um líder em potencial"</a:t>
            </a:r>
            <a:endParaRPr lang="pt-BR" dirty="0"/>
          </a:p>
          <a:p>
            <a:r>
              <a:rPr lang="pt-BR" dirty="0"/>
              <a:t>•</a:t>
            </a:r>
            <a:r>
              <a:rPr lang="pt-BR" dirty="0">
                <a:effectLst/>
              </a:rPr>
              <a:t>Estratégias:</a:t>
            </a:r>
            <a:endParaRPr lang="pt-BR" dirty="0"/>
          </a:p>
          <a:p>
            <a:r>
              <a:rPr lang="pt-BR" dirty="0"/>
              <a:t>•</a:t>
            </a:r>
            <a:r>
              <a:rPr lang="pt-BR" dirty="0">
                <a:effectLst/>
              </a:rPr>
              <a:t>Programas de mentoria</a:t>
            </a:r>
            <a:endParaRPr lang="pt-BR" dirty="0"/>
          </a:p>
          <a:p>
            <a:r>
              <a:rPr lang="pt-BR" dirty="0"/>
              <a:t>•</a:t>
            </a:r>
            <a:r>
              <a:rPr lang="pt-BR" dirty="0">
                <a:effectLst/>
              </a:rPr>
              <a:t>Projetos de liderança rotativa</a:t>
            </a:r>
            <a:endParaRPr lang="pt-BR" dirty="0"/>
          </a:p>
          <a:p>
            <a:r>
              <a:rPr lang="pt-BR" dirty="0"/>
              <a:t>•</a:t>
            </a:r>
            <a:r>
              <a:rPr lang="pt-BR" dirty="0">
                <a:effectLst/>
              </a:rPr>
              <a:t>Comunidades de prática</a:t>
            </a:r>
            <a:endParaRPr lang="pt-BR" dirty="0"/>
          </a:p>
          <a:p>
            <a:r>
              <a:rPr lang="pt-BR" dirty="0"/>
              <a:t>•</a:t>
            </a:r>
            <a:r>
              <a:rPr lang="pt-BR" dirty="0">
                <a:effectLst/>
              </a:rPr>
              <a:t>Identificação: Observar quem influencia naturalmente, resolve problemas, inspira outros</a:t>
            </a:r>
            <a:endParaRPr lang="pt-BR" dirty="0"/>
          </a:p>
          <a:p>
            <a:r>
              <a:rPr lang="pt-BR" b="1" dirty="0">
                <a:effectLst/>
              </a:rPr>
              <a:t>Rotação de Papéis (30 segundos)</a:t>
            </a:r>
          </a:p>
          <a:p>
            <a:r>
              <a:rPr lang="pt-BR" dirty="0"/>
              <a:t>•</a:t>
            </a:r>
            <a:r>
              <a:rPr lang="pt-BR" dirty="0">
                <a:effectLst/>
              </a:rPr>
              <a:t>Conceito: "Liderança baseada em competência e contexto, não em hierarquia"</a:t>
            </a:r>
            <a:endParaRPr lang="pt-BR" dirty="0"/>
          </a:p>
          <a:p>
            <a:r>
              <a:rPr lang="pt-BR" dirty="0"/>
              <a:t>•</a:t>
            </a:r>
            <a:r>
              <a:rPr lang="pt-BR" dirty="0">
                <a:effectLst/>
              </a:rPr>
              <a:t>Exemplo: "Em projetos de tecnologia, o desenvolvedor sênior lidera a fase técnica, o designer lidera a fase de UX"</a:t>
            </a:r>
            <a:endParaRPr lang="pt-BR" dirty="0"/>
          </a:p>
          <a:p>
            <a:r>
              <a:rPr lang="pt-BR" dirty="0"/>
              <a:t>•</a:t>
            </a:r>
            <a:r>
              <a:rPr lang="pt-BR" dirty="0">
                <a:effectLst/>
              </a:rPr>
              <a:t>Benefícios: Desenvolvimento acelerado, resiliência organizacional</a:t>
            </a:r>
            <a:endParaRPr lang="pt-BR" dirty="0"/>
          </a:p>
          <a:p>
            <a:r>
              <a:rPr lang="pt-BR" b="1" dirty="0">
                <a:effectLst/>
              </a:rPr>
              <a:t>Transição</a:t>
            </a:r>
          </a:p>
          <a:p>
            <a:r>
              <a:rPr lang="pt-BR" dirty="0">
                <a:effectLst/>
              </a:rPr>
              <a:t>"Tudo isso soa maravilhoso, mas como implementar na prática? Vamos às ferramentas."</a:t>
            </a:r>
            <a:endParaRPr lang="pt-BR" dirty="0"/>
          </a:p>
          <a:p>
            <a:endParaRPr lang="pt-BR" dirty="0"/>
          </a:p>
        </p:txBody>
      </p:sp>
      <p:sp>
        <p:nvSpPr>
          <p:cNvPr id="4" name="Espaço Reservado para Número de Slide 3">
            <a:extLst>
              <a:ext uri="{FF2B5EF4-FFF2-40B4-BE49-F238E27FC236}">
                <a16:creationId xmlns:a16="http://schemas.microsoft.com/office/drawing/2014/main" id="{A5433D83-2303-B5FB-8CFB-62E06B2ACFE9}"/>
              </a:ext>
            </a:extLst>
          </p:cNvPr>
          <p:cNvSpPr>
            <a:spLocks noGrp="1"/>
          </p:cNvSpPr>
          <p:nvPr>
            <p:ph type="sldNum" sz="quarter" idx="5"/>
          </p:nvPr>
        </p:nvSpPr>
        <p:spPr/>
        <p:txBody>
          <a:bodyPr/>
          <a:lstStyle/>
          <a:p>
            <a:fld id="{C3FDC577-62FA-4F60-AD5B-292267E62441}" type="slidenum">
              <a:rPr lang="pt-BR" smtClean="0"/>
              <a:t>79</a:t>
            </a:fld>
            <a:endParaRPr lang="pt-BR"/>
          </a:p>
        </p:txBody>
      </p:sp>
    </p:spTree>
    <p:extLst>
      <p:ext uri="{BB962C8B-B14F-4D97-AF65-F5344CB8AC3E}">
        <p14:creationId xmlns:p14="http://schemas.microsoft.com/office/powerpoint/2010/main" val="10921161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C8ACD-964A-B828-D3E1-C9531A02DFB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2F4B9BB-DFE7-E090-C361-0A3E340797C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50C5171-C29E-8E8B-8E46-FA96CC63E261}"/>
              </a:ext>
            </a:extLst>
          </p:cNvPr>
          <p:cNvSpPr>
            <a:spLocks noGrp="1"/>
          </p:cNvSpPr>
          <p:nvPr>
            <p:ph type="body" idx="1"/>
          </p:nvPr>
        </p:nvSpPr>
        <p:spPr/>
        <p:txBody>
          <a:bodyPr/>
          <a:lstStyle/>
          <a:p>
            <a:r>
              <a:rPr lang="pt-BR" b="1" dirty="0">
                <a:effectLst/>
              </a:rPr>
              <a:t>Introdução Prática</a:t>
            </a:r>
          </a:p>
          <a:p>
            <a:r>
              <a:rPr lang="pt-BR" dirty="0">
                <a:effectLst/>
              </a:rPr>
              <a:t>"A diferença entre sucesso e fracasso em modelos flexíveis muitas vezes está na escolha e uso das ferramentas certas."</a:t>
            </a:r>
            <a:endParaRPr lang="pt-BR" dirty="0"/>
          </a:p>
          <a:p>
            <a:r>
              <a:rPr lang="pt-BR" b="1" dirty="0">
                <a:effectLst/>
              </a:rPr>
              <a:t>Comunicação (45 segundos)</a:t>
            </a:r>
          </a:p>
          <a:p>
            <a:r>
              <a:rPr lang="pt-BR" dirty="0"/>
              <a:t>•</a:t>
            </a:r>
            <a:r>
              <a:rPr lang="pt-BR" dirty="0">
                <a:effectLst/>
              </a:rPr>
              <a:t>Plataformas: Slack, Teams, </a:t>
            </a:r>
            <a:r>
              <a:rPr lang="pt-BR" dirty="0" err="1">
                <a:effectLst/>
              </a:rPr>
              <a:t>Discord</a:t>
            </a:r>
            <a:endParaRPr lang="pt-BR" dirty="0"/>
          </a:p>
          <a:p>
            <a:r>
              <a:rPr lang="pt-BR" dirty="0"/>
              <a:t>•</a:t>
            </a:r>
            <a:r>
              <a:rPr lang="pt-BR" dirty="0">
                <a:effectLst/>
              </a:rPr>
              <a:t>Princípio: "Comunicação assíncrona como padrão, síncrona quando necessário"</a:t>
            </a:r>
            <a:endParaRPr lang="pt-BR" dirty="0"/>
          </a:p>
          <a:p>
            <a:r>
              <a:rPr lang="pt-BR" dirty="0"/>
              <a:t>•</a:t>
            </a:r>
            <a:r>
              <a:rPr lang="pt-BR" dirty="0">
                <a:effectLst/>
              </a:rPr>
              <a:t>Organização: Canais temáticos, threads, integrações</a:t>
            </a:r>
            <a:endParaRPr lang="pt-BR" dirty="0"/>
          </a:p>
          <a:p>
            <a:r>
              <a:rPr lang="pt-BR" dirty="0"/>
              <a:t>•</a:t>
            </a:r>
            <a:r>
              <a:rPr lang="pt-BR" dirty="0">
                <a:effectLst/>
              </a:rPr>
              <a:t>Cuidado: Evitar sobrecarga de informação</a:t>
            </a:r>
            <a:endParaRPr lang="pt-BR" dirty="0"/>
          </a:p>
          <a:p>
            <a:r>
              <a:rPr lang="pt-BR" b="1" dirty="0">
                <a:effectLst/>
              </a:rPr>
              <a:t>Gestão de Projetos (45 segundos)</a:t>
            </a:r>
          </a:p>
          <a:p>
            <a:r>
              <a:rPr lang="pt-BR" dirty="0"/>
              <a:t>•</a:t>
            </a:r>
            <a:r>
              <a:rPr lang="pt-BR" dirty="0">
                <a:effectLst/>
              </a:rPr>
              <a:t>Ferramentas: </a:t>
            </a:r>
            <a:r>
              <a:rPr lang="pt-BR" dirty="0" err="1">
                <a:effectLst/>
              </a:rPr>
              <a:t>Asana</a:t>
            </a:r>
            <a:r>
              <a:rPr lang="pt-BR" dirty="0">
                <a:effectLst/>
              </a:rPr>
              <a:t>, </a:t>
            </a:r>
            <a:r>
              <a:rPr lang="pt-BR" dirty="0" err="1">
                <a:effectLst/>
              </a:rPr>
              <a:t>Trello</a:t>
            </a:r>
            <a:r>
              <a:rPr lang="pt-BR" dirty="0">
                <a:effectLst/>
              </a:rPr>
              <a:t>, Monday.com</a:t>
            </a:r>
            <a:endParaRPr lang="pt-BR" dirty="0"/>
          </a:p>
          <a:p>
            <a:r>
              <a:rPr lang="pt-BR" dirty="0"/>
              <a:t>•</a:t>
            </a:r>
            <a:r>
              <a:rPr lang="pt-BR" dirty="0">
                <a:effectLst/>
              </a:rPr>
              <a:t>Valor: "Visibilidade total do trabalho em tempo real"</a:t>
            </a:r>
            <a:endParaRPr lang="pt-BR" dirty="0"/>
          </a:p>
          <a:p>
            <a:r>
              <a:rPr lang="pt-BR" dirty="0"/>
              <a:t>•</a:t>
            </a:r>
            <a:r>
              <a:rPr lang="pt-BR" dirty="0">
                <a:effectLst/>
              </a:rPr>
              <a:t>Recursos essenciais:</a:t>
            </a:r>
            <a:endParaRPr lang="pt-BR" dirty="0"/>
          </a:p>
          <a:p>
            <a:r>
              <a:rPr lang="pt-BR" dirty="0"/>
              <a:t>•</a:t>
            </a:r>
            <a:r>
              <a:rPr lang="pt-BR" dirty="0">
                <a:effectLst/>
              </a:rPr>
              <a:t>Visualização (</a:t>
            </a:r>
            <a:r>
              <a:rPr lang="pt-BR" dirty="0" err="1">
                <a:effectLst/>
              </a:rPr>
              <a:t>Kanban</a:t>
            </a:r>
            <a:r>
              <a:rPr lang="pt-BR" dirty="0">
                <a:effectLst/>
              </a:rPr>
              <a:t>, </a:t>
            </a:r>
            <a:r>
              <a:rPr lang="pt-BR" dirty="0" err="1">
                <a:effectLst/>
              </a:rPr>
              <a:t>Gantt</a:t>
            </a:r>
            <a:r>
              <a:rPr lang="pt-BR" dirty="0">
                <a:effectLst/>
              </a:rPr>
              <a:t>)</a:t>
            </a:r>
            <a:endParaRPr lang="pt-BR" dirty="0"/>
          </a:p>
          <a:p>
            <a:r>
              <a:rPr lang="pt-BR" dirty="0"/>
              <a:t>•</a:t>
            </a:r>
            <a:r>
              <a:rPr lang="pt-BR" dirty="0">
                <a:effectLst/>
              </a:rPr>
              <a:t>Automação de fluxos</a:t>
            </a:r>
            <a:endParaRPr lang="pt-BR" dirty="0"/>
          </a:p>
          <a:p>
            <a:r>
              <a:rPr lang="pt-BR" dirty="0"/>
              <a:t>•</a:t>
            </a:r>
            <a:r>
              <a:rPr lang="pt-BR" dirty="0">
                <a:effectLst/>
              </a:rPr>
              <a:t>Integrações com outras ferramentas</a:t>
            </a:r>
            <a:endParaRPr lang="pt-BR" dirty="0"/>
          </a:p>
          <a:p>
            <a:r>
              <a:rPr lang="pt-BR" b="1" dirty="0">
                <a:effectLst/>
              </a:rPr>
              <a:t>Documentação (30 segundos)</a:t>
            </a:r>
          </a:p>
          <a:p>
            <a:r>
              <a:rPr lang="pt-BR" dirty="0"/>
              <a:t>•</a:t>
            </a:r>
            <a:r>
              <a:rPr lang="pt-BR" dirty="0">
                <a:effectLst/>
              </a:rPr>
              <a:t>Plataformas: </a:t>
            </a:r>
            <a:r>
              <a:rPr lang="pt-BR" dirty="0" err="1">
                <a:effectLst/>
              </a:rPr>
              <a:t>Notion</a:t>
            </a:r>
            <a:r>
              <a:rPr lang="pt-BR" dirty="0">
                <a:effectLst/>
              </a:rPr>
              <a:t>, </a:t>
            </a:r>
            <a:r>
              <a:rPr lang="pt-BR" dirty="0" err="1">
                <a:effectLst/>
              </a:rPr>
              <a:t>Confluence</a:t>
            </a:r>
            <a:r>
              <a:rPr lang="pt-BR" dirty="0">
                <a:effectLst/>
              </a:rPr>
              <a:t>, Google </a:t>
            </a:r>
            <a:r>
              <a:rPr lang="pt-BR" dirty="0" err="1">
                <a:effectLst/>
              </a:rPr>
              <a:t>Docs</a:t>
            </a:r>
            <a:endParaRPr lang="pt-BR" dirty="0"/>
          </a:p>
          <a:p>
            <a:r>
              <a:rPr lang="pt-BR" dirty="0"/>
              <a:t>•</a:t>
            </a:r>
            <a:r>
              <a:rPr lang="pt-BR" dirty="0">
                <a:effectLst/>
              </a:rPr>
              <a:t>Importância: "Conhecimento organizacional acessível 24/7"</a:t>
            </a:r>
            <a:endParaRPr lang="pt-BR" dirty="0"/>
          </a:p>
          <a:p>
            <a:r>
              <a:rPr lang="pt-BR" dirty="0"/>
              <a:t>•</a:t>
            </a:r>
            <a:r>
              <a:rPr lang="pt-BR" dirty="0">
                <a:effectLst/>
              </a:rPr>
              <a:t>Cultura: Documentar é parte do trabalho, não tarefa extra</a:t>
            </a:r>
            <a:endParaRPr lang="pt-BR" dirty="0"/>
          </a:p>
          <a:p>
            <a:r>
              <a:rPr lang="pt-BR" b="1" dirty="0">
                <a:effectLst/>
              </a:rPr>
              <a:t>Reuniões Virtuais (30 segundos)</a:t>
            </a:r>
          </a:p>
          <a:p>
            <a:r>
              <a:rPr lang="pt-BR" dirty="0"/>
              <a:t>•</a:t>
            </a:r>
            <a:r>
              <a:rPr lang="pt-BR" dirty="0">
                <a:effectLst/>
              </a:rPr>
              <a:t>Ferramentas: Zoom, Google Meet, Teams</a:t>
            </a:r>
            <a:endParaRPr lang="pt-BR" dirty="0"/>
          </a:p>
          <a:p>
            <a:r>
              <a:rPr lang="pt-BR" dirty="0"/>
              <a:t>•</a:t>
            </a:r>
            <a:r>
              <a:rPr lang="pt-BR" dirty="0">
                <a:effectLst/>
              </a:rPr>
              <a:t>Evolução: Além de videoconferência - quadros virtuais, </a:t>
            </a:r>
            <a:r>
              <a:rPr lang="pt-BR" dirty="0" err="1">
                <a:effectLst/>
              </a:rPr>
              <a:t>breakout</a:t>
            </a:r>
            <a:r>
              <a:rPr lang="pt-BR" dirty="0">
                <a:effectLst/>
              </a:rPr>
              <a:t> </a:t>
            </a:r>
            <a:r>
              <a:rPr lang="pt-BR" dirty="0" err="1">
                <a:effectLst/>
              </a:rPr>
              <a:t>rooms</a:t>
            </a:r>
            <a:r>
              <a:rPr lang="pt-BR" dirty="0">
                <a:effectLst/>
              </a:rPr>
              <a:t>, gravações</a:t>
            </a:r>
            <a:endParaRPr lang="pt-BR" dirty="0"/>
          </a:p>
          <a:p>
            <a:r>
              <a:rPr lang="pt-BR" dirty="0"/>
              <a:t>•</a:t>
            </a:r>
            <a:r>
              <a:rPr lang="pt-BR" dirty="0">
                <a:effectLst/>
              </a:rPr>
              <a:t>Gestão: Combater fadiga virtual, agendas estruturadas</a:t>
            </a:r>
            <a:endParaRPr lang="pt-BR" dirty="0"/>
          </a:p>
          <a:p>
            <a:r>
              <a:rPr lang="pt-BR" b="1" dirty="0">
                <a:effectLst/>
              </a:rPr>
              <a:t>Melhores Práticas (30 segundos)</a:t>
            </a:r>
          </a:p>
          <a:p>
            <a:r>
              <a:rPr lang="pt-BR" dirty="0"/>
              <a:t>•</a:t>
            </a:r>
            <a:r>
              <a:rPr lang="pt-BR" dirty="0">
                <a:effectLst/>
              </a:rPr>
              <a:t>Rituais: Daily </a:t>
            </a:r>
            <a:r>
              <a:rPr lang="pt-BR" dirty="0" err="1">
                <a:effectLst/>
              </a:rPr>
              <a:t>standups</a:t>
            </a:r>
            <a:r>
              <a:rPr lang="pt-BR" dirty="0">
                <a:effectLst/>
              </a:rPr>
              <a:t>, retrospectivas, check-ins 1:1</a:t>
            </a:r>
            <a:endParaRPr lang="pt-BR" dirty="0"/>
          </a:p>
          <a:p>
            <a:r>
              <a:rPr lang="pt-BR" dirty="0"/>
              <a:t>•</a:t>
            </a:r>
            <a:r>
              <a:rPr lang="pt-BR" dirty="0">
                <a:effectLst/>
              </a:rPr>
              <a:t>Documentação: Decisões e contexto sempre registrados</a:t>
            </a:r>
            <a:endParaRPr lang="pt-BR" dirty="0"/>
          </a:p>
          <a:p>
            <a:r>
              <a:rPr lang="pt-BR" dirty="0"/>
              <a:t>•</a:t>
            </a:r>
            <a:r>
              <a:rPr lang="pt-BR" dirty="0">
                <a:effectLst/>
              </a:rPr>
              <a:t>Feedback: Contínuo, específico, construtivo</a:t>
            </a:r>
            <a:endParaRPr lang="pt-BR" dirty="0"/>
          </a:p>
          <a:p>
            <a:r>
              <a:rPr lang="pt-BR" dirty="0"/>
              <a:t>•</a:t>
            </a:r>
            <a:r>
              <a:rPr lang="pt-BR" dirty="0">
                <a:effectLst/>
              </a:rPr>
              <a:t>Flexibilidade: Alternar entre síncrono e assíncrono</a:t>
            </a:r>
            <a:endParaRPr lang="pt-BR" dirty="0"/>
          </a:p>
          <a:p>
            <a:r>
              <a:rPr lang="pt-BR" b="1" dirty="0">
                <a:effectLst/>
              </a:rPr>
              <a:t>Transição</a:t>
            </a:r>
          </a:p>
          <a:p>
            <a:r>
              <a:rPr lang="pt-BR" dirty="0">
                <a:effectLst/>
              </a:rPr>
              <a:t>"Com todas essas mudanças, qual é o futuro da liderança? Vamos concluir."</a:t>
            </a:r>
            <a:endParaRPr lang="pt-BR" dirty="0"/>
          </a:p>
          <a:p>
            <a:endParaRPr lang="pt-BR" dirty="0"/>
          </a:p>
        </p:txBody>
      </p:sp>
      <p:sp>
        <p:nvSpPr>
          <p:cNvPr id="4" name="Espaço Reservado para Número de Slide 3">
            <a:extLst>
              <a:ext uri="{FF2B5EF4-FFF2-40B4-BE49-F238E27FC236}">
                <a16:creationId xmlns:a16="http://schemas.microsoft.com/office/drawing/2014/main" id="{1852BB66-3AE1-7C80-5D79-280772E07DEC}"/>
              </a:ext>
            </a:extLst>
          </p:cNvPr>
          <p:cNvSpPr>
            <a:spLocks noGrp="1"/>
          </p:cNvSpPr>
          <p:nvPr>
            <p:ph type="sldNum" sz="quarter" idx="5"/>
          </p:nvPr>
        </p:nvSpPr>
        <p:spPr/>
        <p:txBody>
          <a:bodyPr/>
          <a:lstStyle/>
          <a:p>
            <a:fld id="{C3FDC577-62FA-4F60-AD5B-292267E62441}" type="slidenum">
              <a:rPr lang="pt-BR" smtClean="0"/>
              <a:t>80</a:t>
            </a:fld>
            <a:endParaRPr lang="pt-BR"/>
          </a:p>
        </p:txBody>
      </p:sp>
    </p:spTree>
    <p:extLst>
      <p:ext uri="{BB962C8B-B14F-4D97-AF65-F5344CB8AC3E}">
        <p14:creationId xmlns:p14="http://schemas.microsoft.com/office/powerpoint/2010/main" val="26506661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F2F8E-7EEB-078E-4E13-BA7AFF59DD6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3CDF378-F8DA-90F1-5083-F293C1574EE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D1A6AC3-54D1-A92B-9E9F-6CD63452532A}"/>
              </a:ext>
            </a:extLst>
          </p:cNvPr>
          <p:cNvSpPr>
            <a:spLocks noGrp="1"/>
          </p:cNvSpPr>
          <p:nvPr>
            <p:ph type="body" idx="1"/>
          </p:nvPr>
        </p:nvSpPr>
        <p:spPr/>
        <p:txBody>
          <a:bodyPr/>
          <a:lstStyle/>
          <a:p>
            <a:r>
              <a:rPr lang="pt-BR" b="1" dirty="0">
                <a:effectLst/>
              </a:rPr>
              <a:t>Síntese dos Pontos Principais</a:t>
            </a:r>
          </a:p>
          <a:p>
            <a:r>
              <a:rPr lang="pt-BR" dirty="0">
                <a:effectLst/>
              </a:rPr>
              <a:t>"Vamos recapitular as três competências essenciais do líder do futuro:"</a:t>
            </a:r>
            <a:endParaRPr lang="pt-BR" dirty="0"/>
          </a:p>
          <a:p>
            <a:r>
              <a:rPr lang="pt-BR" b="1" dirty="0">
                <a:effectLst/>
              </a:rPr>
              <a:t>Liderança Adaptável (40 segundos)</a:t>
            </a:r>
          </a:p>
          <a:p>
            <a:r>
              <a:rPr lang="pt-BR" dirty="0"/>
              <a:t>•</a:t>
            </a:r>
            <a:r>
              <a:rPr lang="pt-BR" dirty="0">
                <a:effectLst/>
              </a:rPr>
              <a:t>Conceito: "Flexibilidade estilística baseada no contexto"</a:t>
            </a:r>
            <a:endParaRPr lang="pt-BR" dirty="0"/>
          </a:p>
          <a:p>
            <a:r>
              <a:rPr lang="pt-BR" dirty="0"/>
              <a:t>•</a:t>
            </a:r>
            <a:r>
              <a:rPr lang="pt-BR" dirty="0">
                <a:effectLst/>
              </a:rPr>
              <a:t>Competências: Ler situações rapidamente, ajustar abordagem, personalizar liderança</a:t>
            </a:r>
            <a:endParaRPr lang="pt-BR" dirty="0"/>
          </a:p>
          <a:p>
            <a:r>
              <a:rPr lang="pt-BR" dirty="0"/>
              <a:t>•</a:t>
            </a:r>
            <a:r>
              <a:rPr lang="pt-BR" dirty="0">
                <a:effectLst/>
              </a:rPr>
              <a:t>Exemplo: "Ser diretivo em crises, colaborativo em inovação, facilitador com experts"</a:t>
            </a:r>
            <a:endParaRPr lang="pt-BR" dirty="0"/>
          </a:p>
          <a:p>
            <a:r>
              <a:rPr lang="pt-BR" b="1" dirty="0">
                <a:effectLst/>
              </a:rPr>
              <a:t>Foco em Resultados (40 segundos)</a:t>
            </a:r>
          </a:p>
          <a:p>
            <a:r>
              <a:rPr lang="pt-BR" dirty="0"/>
              <a:t>•</a:t>
            </a:r>
            <a:r>
              <a:rPr lang="pt-BR" dirty="0">
                <a:effectLst/>
              </a:rPr>
              <a:t>Mudança fundamental: "Localização física perde relevância"</a:t>
            </a:r>
            <a:endParaRPr lang="pt-BR" dirty="0"/>
          </a:p>
          <a:p>
            <a:r>
              <a:rPr lang="pt-BR" dirty="0"/>
              <a:t>•</a:t>
            </a:r>
            <a:r>
              <a:rPr lang="pt-BR" dirty="0">
                <a:effectLst/>
              </a:rPr>
              <a:t>Métricas: De atividades para impacto</a:t>
            </a:r>
            <a:endParaRPr lang="pt-BR" dirty="0"/>
          </a:p>
          <a:p>
            <a:r>
              <a:rPr lang="pt-BR" dirty="0"/>
              <a:t>•</a:t>
            </a:r>
            <a:r>
              <a:rPr lang="pt-BR" dirty="0">
                <a:effectLst/>
              </a:rPr>
              <a:t>Equilíbrio: Resultados + sustentabilidade</a:t>
            </a:r>
            <a:endParaRPr lang="pt-BR" dirty="0"/>
          </a:p>
          <a:p>
            <a:r>
              <a:rPr lang="pt-BR" dirty="0"/>
              <a:t>•</a:t>
            </a:r>
            <a:r>
              <a:rPr lang="pt-BR" dirty="0">
                <a:effectLst/>
              </a:rPr>
              <a:t>Democratização: Oportunidades baseadas em mérito, não em visibilidade política</a:t>
            </a:r>
            <a:endParaRPr lang="pt-BR" dirty="0"/>
          </a:p>
          <a:p>
            <a:r>
              <a:rPr lang="pt-BR" b="1" dirty="0">
                <a:effectLst/>
              </a:rPr>
              <a:t>Confiança e Autonomia (40 segundos)</a:t>
            </a:r>
          </a:p>
          <a:p>
            <a:r>
              <a:rPr lang="pt-BR" dirty="0"/>
              <a:t>•</a:t>
            </a:r>
            <a:r>
              <a:rPr lang="pt-BR" dirty="0">
                <a:effectLst/>
              </a:rPr>
              <a:t>Pilares fundamentais: "Sem eles, flexibilidade é impossível"</a:t>
            </a:r>
            <a:endParaRPr lang="pt-BR" dirty="0"/>
          </a:p>
          <a:p>
            <a:r>
              <a:rPr lang="pt-BR" dirty="0"/>
              <a:t>•</a:t>
            </a:r>
            <a:r>
              <a:rPr lang="pt-BR" dirty="0">
                <a:effectLst/>
              </a:rPr>
              <a:t>Construção: Comunicação transparente, cumprimento de compromissos, vulnerabilidade apropriada</a:t>
            </a:r>
            <a:endParaRPr lang="pt-BR" dirty="0"/>
          </a:p>
          <a:p>
            <a:r>
              <a:rPr lang="pt-BR" dirty="0"/>
              <a:t>•</a:t>
            </a:r>
            <a:r>
              <a:rPr lang="pt-BR" dirty="0">
                <a:effectLst/>
              </a:rPr>
              <a:t>Resultado: Círculo virtuoso de empoderamento e responsabilidade</a:t>
            </a:r>
            <a:endParaRPr lang="pt-BR" dirty="0"/>
          </a:p>
          <a:p>
            <a:r>
              <a:rPr lang="pt-BR" b="1" dirty="0" err="1">
                <a:effectLst/>
              </a:rPr>
              <a:t>Call</a:t>
            </a:r>
            <a:r>
              <a:rPr lang="pt-BR" b="1" dirty="0">
                <a:effectLst/>
              </a:rPr>
              <a:t> </a:t>
            </a:r>
            <a:r>
              <a:rPr lang="pt-BR" b="1" dirty="0" err="1">
                <a:effectLst/>
              </a:rPr>
              <a:t>to</a:t>
            </a:r>
            <a:r>
              <a:rPr lang="pt-BR" b="1" dirty="0">
                <a:effectLst/>
              </a:rPr>
              <a:t> </a:t>
            </a:r>
            <a:r>
              <a:rPr lang="pt-BR" b="1" dirty="0" err="1">
                <a:effectLst/>
              </a:rPr>
              <a:t>Action</a:t>
            </a:r>
            <a:endParaRPr lang="pt-BR" b="1" dirty="0">
              <a:effectLst/>
            </a:endParaRPr>
          </a:p>
          <a:p>
            <a:r>
              <a:rPr lang="pt-BR" dirty="0">
                <a:effectLst/>
              </a:rPr>
              <a:t>"O futuro do trabalho não é sobre tecnologia ou localização. É sobre pessoas, propósito e potencial. A pergunta não é se sua organização vai adotar modelos flexíveis, mas quando e como bem você vai liderar essa transformação."</a:t>
            </a:r>
            <a:endParaRPr lang="pt-BR" dirty="0"/>
          </a:p>
          <a:p>
            <a:endParaRPr lang="pt-BR" dirty="0"/>
          </a:p>
        </p:txBody>
      </p:sp>
      <p:sp>
        <p:nvSpPr>
          <p:cNvPr id="4" name="Espaço Reservado para Número de Slide 3">
            <a:extLst>
              <a:ext uri="{FF2B5EF4-FFF2-40B4-BE49-F238E27FC236}">
                <a16:creationId xmlns:a16="http://schemas.microsoft.com/office/drawing/2014/main" id="{A22C9AC6-ECB7-B67E-636E-5E58A68F24E5}"/>
              </a:ext>
            </a:extLst>
          </p:cNvPr>
          <p:cNvSpPr>
            <a:spLocks noGrp="1"/>
          </p:cNvSpPr>
          <p:nvPr>
            <p:ph type="sldNum" sz="quarter" idx="5"/>
          </p:nvPr>
        </p:nvSpPr>
        <p:spPr/>
        <p:txBody>
          <a:bodyPr/>
          <a:lstStyle/>
          <a:p>
            <a:fld id="{C3FDC577-62FA-4F60-AD5B-292267E62441}" type="slidenum">
              <a:rPr lang="pt-BR" smtClean="0"/>
              <a:t>81</a:t>
            </a:fld>
            <a:endParaRPr lang="pt-BR"/>
          </a:p>
        </p:txBody>
      </p:sp>
    </p:spTree>
    <p:extLst>
      <p:ext uri="{BB962C8B-B14F-4D97-AF65-F5344CB8AC3E}">
        <p14:creationId xmlns:p14="http://schemas.microsoft.com/office/powerpoint/2010/main" val="3129642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**Mensagem Chave:** A liderança deve impulsionar a inovação e a adaptação contínua na era digital.</a:t>
            </a:r>
            <a:r>
              <a:rPr lang="pt-BR" dirty="0"/>
              <a:t> </a:t>
            </a:r>
            <a:r>
              <a:rPr lang="pt-BR" sz="1200" kern="1200" dirty="0">
                <a:solidFill>
                  <a:schemeClr val="tx1"/>
                </a:solidFill>
                <a:effectLst/>
                <a:latin typeface="+mn-lt"/>
                <a:ea typeface="+mn-ea"/>
                <a:cs typeface="+mn-cs"/>
              </a:rPr>
              <a:t>**Conteúdo da Fala:**</a:t>
            </a:r>
            <a:r>
              <a:rPr lang="pt-BR" dirty="0"/>
              <a:t> </a:t>
            </a:r>
            <a:r>
              <a:rPr lang="pt-BR" sz="1200" kern="1200" dirty="0">
                <a:solidFill>
                  <a:schemeClr val="tx1"/>
                </a:solidFill>
                <a:effectLst/>
                <a:latin typeface="+mn-lt"/>
                <a:ea typeface="+mn-ea"/>
                <a:cs typeface="+mn-cs"/>
              </a:rPr>
              <a:t>"A digitalização não é apenas sobre tecnologia; é sobre uma mudança de mentalidade. Estamos em ciclos de mudança acelerados, onde o que é inovador hoje pode ser obsoleto amanhã. A automação e a inteligência artificial estão remodelando indústrias inteiras, e o líder precisa saber como equilibrar a eficiência tecnológica com o fator humano, garantindo que a tecnologia sirva ao propósito maior da organização. Mais do que isso, é fundamental fomentar uma cultura de inovação, onde a experimentação é encorajada e o erro é visto como uma oportunidade de aprendizado. Como disse Steve Jobs, 'A inovação distingue entre um líder e um seguidor'."</a:t>
            </a:r>
            <a:r>
              <a:rPr lang="pt-BR" dirty="0"/>
              <a:t> </a:t>
            </a:r>
            <a:r>
              <a:rPr lang="pt-BR" sz="1200" kern="1200" dirty="0">
                <a:solidFill>
                  <a:schemeClr val="tx1"/>
                </a:solidFill>
                <a:effectLst/>
                <a:latin typeface="+mn-lt"/>
                <a:ea typeface="+mn-ea"/>
                <a:cs typeface="+mn-cs"/>
              </a:rPr>
              <a:t>**Transição para o próximo slide:** "Além da digitalização, a globalização também impõe novos desafios e oportunidades para a liderança."</a:t>
            </a:r>
            <a:endParaRPr lang="pt-BR" dirty="0"/>
          </a:p>
        </p:txBody>
      </p:sp>
      <p:sp>
        <p:nvSpPr>
          <p:cNvPr id="4" name="Espaço Reservado para Número de Slide 3"/>
          <p:cNvSpPr>
            <a:spLocks noGrp="1"/>
          </p:cNvSpPr>
          <p:nvPr>
            <p:ph type="sldNum" sz="quarter" idx="5"/>
          </p:nvPr>
        </p:nvSpPr>
        <p:spPr/>
        <p:txBody>
          <a:bodyPr/>
          <a:lstStyle/>
          <a:p>
            <a:fld id="{C3FDC577-62FA-4F60-AD5B-292267E62441}" type="slidenum">
              <a:rPr lang="pt-BR" smtClean="0"/>
              <a:t>9</a:t>
            </a:fld>
            <a:endParaRPr lang="pt-BR"/>
          </a:p>
        </p:txBody>
      </p:sp>
    </p:spTree>
    <p:extLst>
      <p:ext uri="{BB962C8B-B14F-4D97-AF65-F5344CB8AC3E}">
        <p14:creationId xmlns:p14="http://schemas.microsoft.com/office/powerpoint/2010/main" val="3366439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E9191159-AF16-B82E-6491-CEEA9C4031F9}"/>
            </a:ext>
          </a:extLst>
        </p:cNvPr>
        <p:cNvGrpSpPr/>
        <p:nvPr/>
      </p:nvGrpSpPr>
      <p:grpSpPr>
        <a:xfrm>
          <a:off x="0" y="0"/>
          <a:ext cx="0" cy="0"/>
          <a:chOff x="0" y="0"/>
          <a:chExt cx="0" cy="0"/>
        </a:xfrm>
      </p:grpSpPr>
      <p:sp>
        <p:nvSpPr>
          <p:cNvPr id="219" name="Google Shape;219;g25a636c3702_0_110:notes">
            <a:extLst>
              <a:ext uri="{FF2B5EF4-FFF2-40B4-BE49-F238E27FC236}">
                <a16:creationId xmlns:a16="http://schemas.microsoft.com/office/drawing/2014/main" id="{533794A5-A6EA-50A5-CC56-419DB0343B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a636c3702_0_110:notes">
            <a:extLst>
              <a:ext uri="{FF2B5EF4-FFF2-40B4-BE49-F238E27FC236}">
                <a16:creationId xmlns:a16="http://schemas.microsoft.com/office/drawing/2014/main" id="{0C4AE1D7-5D59-594B-24FF-70595543E0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dirty="0">
                <a:effectLst/>
              </a:rPr>
              <a:t>Quantos de vocês já se sentiram frustrados por ter que pedir aprovação para decisões que sabiam exatamente como tomar? [Pausa para resposta da audiência] E quantos já se pegaram verificando o trabalho da equipe mais vezes do que gostariam de admitir?"</a:t>
            </a:r>
            <a:endParaRPr lang="pt-BR" dirty="0"/>
          </a:p>
          <a:p>
            <a:r>
              <a:rPr lang="pt-BR" b="1" dirty="0">
                <a:effectLst/>
              </a:rPr>
              <a:t>Contextualização</a:t>
            </a:r>
          </a:p>
          <a:p>
            <a:r>
              <a:rPr lang="pt-BR" dirty="0"/>
              <a:t>•</a:t>
            </a:r>
            <a:r>
              <a:rPr lang="pt-BR" dirty="0">
                <a:effectLst/>
              </a:rPr>
              <a:t>Apresentar-se brevemente</a:t>
            </a:r>
            <a:endParaRPr lang="pt-BR" dirty="0"/>
          </a:p>
          <a:p>
            <a:r>
              <a:rPr lang="pt-BR" dirty="0"/>
              <a:t>•</a:t>
            </a:r>
            <a:r>
              <a:rPr lang="pt-BR" dirty="0">
                <a:effectLst/>
              </a:rPr>
              <a:t>Estabelecer relevância: "Estamos falando de um dos maiores paradoxos da liderança moderna"</a:t>
            </a:r>
            <a:endParaRPr lang="pt-BR" dirty="0"/>
          </a:p>
          <a:p>
            <a:r>
              <a:rPr lang="pt-BR" dirty="0"/>
              <a:t>•</a:t>
            </a:r>
            <a:r>
              <a:rPr lang="pt-BR" dirty="0">
                <a:effectLst/>
              </a:rPr>
              <a:t>Mencionar que o microgerenciamento é mais comum do que imaginamos</a:t>
            </a:r>
            <a:endParaRPr lang="pt-BR" dirty="0"/>
          </a:p>
          <a:p>
            <a:r>
              <a:rPr lang="pt-BR" b="1" dirty="0">
                <a:effectLst/>
              </a:rPr>
              <a:t>Gancho Emocional</a:t>
            </a:r>
          </a:p>
          <a:p>
            <a:r>
              <a:rPr lang="pt-BR" dirty="0">
                <a:effectLst/>
              </a:rPr>
              <a:t>"O microgerenciamento é como tentar dirigir um carro olhando apenas pelo retrovisor - você pode ter controle sobre onde esteve, mas certamente vai bater no que está à frente."</a:t>
            </a:r>
            <a:endParaRPr lang="pt-BR" dirty="0"/>
          </a:p>
          <a:p>
            <a:r>
              <a:rPr lang="pt-BR" b="1" dirty="0">
                <a:effectLst/>
              </a:rPr>
              <a:t>Estrutura da Apresentação</a:t>
            </a:r>
          </a:p>
          <a:p>
            <a:r>
              <a:rPr lang="pt-BR" dirty="0">
                <a:effectLst/>
              </a:rPr>
              <a:t>"Nos próximos 15 minutos, vamos explorar:</a:t>
            </a:r>
            <a:endParaRPr lang="pt-BR" dirty="0"/>
          </a:p>
          <a:p>
            <a:r>
              <a:rPr lang="pt-BR" dirty="0"/>
              <a:t>•</a:t>
            </a:r>
            <a:r>
              <a:rPr lang="pt-BR" dirty="0">
                <a:effectLst/>
              </a:rPr>
              <a:t>Por que o microgerenciamento é tão prejudicial e como identificá-lo</a:t>
            </a:r>
            <a:endParaRPr lang="pt-BR" dirty="0"/>
          </a:p>
          <a:p>
            <a:r>
              <a:rPr lang="pt-BR" dirty="0"/>
              <a:t>•</a:t>
            </a:r>
            <a:r>
              <a:rPr lang="pt-BR" dirty="0">
                <a:effectLst/>
              </a:rPr>
              <a:t>O que é liderança por contexto e por que ela funciona</a:t>
            </a:r>
            <a:endParaRPr lang="pt-BR" dirty="0"/>
          </a:p>
          <a:p>
            <a:r>
              <a:rPr lang="pt-BR" dirty="0"/>
              <a:t>•</a:t>
            </a:r>
            <a:r>
              <a:rPr lang="pt-BR" dirty="0">
                <a:effectLst/>
              </a:rPr>
              <a:t>Como construir confiança e autonomia na prática</a:t>
            </a:r>
            <a:endParaRPr lang="pt-BR" dirty="0"/>
          </a:p>
          <a:p>
            <a:r>
              <a:rPr lang="pt-BR" dirty="0"/>
              <a:t>•</a:t>
            </a:r>
            <a:r>
              <a:rPr lang="pt-BR" dirty="0">
                <a:effectLst/>
              </a:rPr>
              <a:t>Estratégias de feedback que empoderam em vez de controlar</a:t>
            </a:r>
            <a:endParaRPr lang="pt-BR" dirty="0"/>
          </a:p>
          <a:p>
            <a:r>
              <a:rPr lang="pt-BR" dirty="0"/>
              <a:t>•</a:t>
            </a:r>
            <a:r>
              <a:rPr lang="pt-BR" dirty="0">
                <a:effectLst/>
              </a:rPr>
              <a:t>E como essa transformação pode revolucionar seus resultados"</a:t>
            </a:r>
            <a:endParaRPr lang="pt-BR" dirty="0"/>
          </a:p>
          <a:p>
            <a:r>
              <a:rPr lang="pt-BR" b="1" dirty="0">
                <a:effectLst/>
              </a:rPr>
              <a:t>Transição</a:t>
            </a:r>
          </a:p>
          <a:p>
            <a:r>
              <a:rPr lang="pt-BR" dirty="0">
                <a:effectLst/>
              </a:rPr>
              <a:t>"Vamos começar enfrentando o elefante na sala: o que exatamente é microgerenciamento e por que tantos líderes caem nessa armadilha?"</a:t>
            </a:r>
            <a:endParaRPr lang="pt-BR" dirty="0"/>
          </a:p>
          <a:p>
            <a:pPr lvl="0"/>
            <a:endParaRPr dirty="0"/>
          </a:p>
        </p:txBody>
      </p:sp>
    </p:spTree>
    <p:extLst>
      <p:ext uri="{BB962C8B-B14F-4D97-AF65-F5344CB8AC3E}">
        <p14:creationId xmlns:p14="http://schemas.microsoft.com/office/powerpoint/2010/main" val="20607083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7F521-A658-A51E-20D8-4B6521A616D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DDF6BF8-49E0-56D8-AA5D-A5EFA9997CD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F68BCF2-E2F8-0CD0-04D1-FF452A4B6CCE}"/>
              </a:ext>
            </a:extLst>
          </p:cNvPr>
          <p:cNvSpPr>
            <a:spLocks noGrp="1"/>
          </p:cNvSpPr>
          <p:nvPr>
            <p:ph type="body" idx="1"/>
          </p:nvPr>
        </p:nvSpPr>
        <p:spPr/>
        <p:txBody>
          <a:bodyPr/>
          <a:lstStyle/>
          <a:p>
            <a:r>
              <a:rPr lang="pt-BR" b="1" dirty="0">
                <a:effectLst/>
              </a:rPr>
              <a:t>Definição Clara</a:t>
            </a:r>
          </a:p>
          <a:p>
            <a:r>
              <a:rPr lang="pt-BR" dirty="0">
                <a:effectLst/>
              </a:rPr>
              <a:t>"Microgerenciamento é o estilo de liderança onde o controle se torna mais importante que os resultados. É quando o líder se torna um gargalo em vez de um catalisador."</a:t>
            </a:r>
            <a:endParaRPr lang="pt-BR" dirty="0"/>
          </a:p>
          <a:p>
            <a:r>
              <a:rPr lang="pt-BR" b="1" dirty="0">
                <a:effectLst/>
              </a:rPr>
              <a:t>Sinais Comportamentais (90 segundos)</a:t>
            </a:r>
          </a:p>
          <a:p>
            <a:r>
              <a:rPr lang="pt-BR" dirty="0">
                <a:effectLst/>
              </a:rPr>
              <a:t>"Vamos ser honestos - todos nós já </a:t>
            </a:r>
            <a:r>
              <a:rPr lang="pt-BR" dirty="0" err="1">
                <a:effectLst/>
              </a:rPr>
              <a:t>microgerenciamos</a:t>
            </a:r>
            <a:r>
              <a:rPr lang="pt-BR" dirty="0">
                <a:effectLst/>
              </a:rPr>
              <a:t> em algum momento. Os sinais são:"</a:t>
            </a:r>
            <a:endParaRPr lang="pt-BR" dirty="0"/>
          </a:p>
          <a:p>
            <a:r>
              <a:rPr lang="pt-BR" dirty="0"/>
              <a:t>•</a:t>
            </a:r>
            <a:r>
              <a:rPr lang="pt-BR" dirty="0">
                <a:effectLst/>
              </a:rPr>
              <a:t>Verificação constante: "Você se pega perguntando 'como está indo?' várias vezes por dia para a mesma tarefa"</a:t>
            </a:r>
            <a:endParaRPr lang="pt-BR" dirty="0"/>
          </a:p>
          <a:p>
            <a:r>
              <a:rPr lang="pt-BR" dirty="0"/>
              <a:t>•</a:t>
            </a:r>
            <a:r>
              <a:rPr lang="pt-BR" dirty="0">
                <a:effectLst/>
              </a:rPr>
              <a:t>Dificuldade em delegar: "Você delega a tarefa, mas não a autoridade para executá-la"</a:t>
            </a:r>
            <a:endParaRPr lang="pt-BR" dirty="0"/>
          </a:p>
          <a:p>
            <a:r>
              <a:rPr lang="pt-BR" dirty="0"/>
              <a:t>•</a:t>
            </a:r>
            <a:r>
              <a:rPr lang="pt-BR" dirty="0">
                <a:effectLst/>
              </a:rPr>
              <a:t>Correção de detalhes: "Você refaz trabalhos que estão 90% corretos em vez de focar no que realmente importa"</a:t>
            </a:r>
            <a:endParaRPr lang="pt-BR" dirty="0"/>
          </a:p>
          <a:p>
            <a:r>
              <a:rPr lang="pt-BR" dirty="0"/>
              <a:t>•</a:t>
            </a:r>
            <a:r>
              <a:rPr lang="pt-BR" dirty="0">
                <a:effectLst/>
              </a:rPr>
              <a:t>Falta de confiança: "Você assume que, se não estiver supervisionando, algo vai dar errado"</a:t>
            </a:r>
            <a:endParaRPr lang="pt-BR" dirty="0"/>
          </a:p>
          <a:p>
            <a:r>
              <a:rPr lang="pt-BR" b="1" dirty="0">
                <a:effectLst/>
              </a:rPr>
              <a:t>Por que Acontece (45 segundos)</a:t>
            </a:r>
          </a:p>
          <a:p>
            <a:r>
              <a:rPr lang="pt-BR" dirty="0">
                <a:effectLst/>
              </a:rPr>
              <a:t>"O microgerenciamento geralmente vem de três lugares:"</a:t>
            </a:r>
            <a:endParaRPr lang="pt-BR" dirty="0"/>
          </a:p>
          <a:p>
            <a:r>
              <a:rPr lang="pt-BR" dirty="0"/>
              <a:t>•</a:t>
            </a:r>
            <a:r>
              <a:rPr lang="pt-BR" dirty="0">
                <a:effectLst/>
              </a:rPr>
              <a:t>Medo: "Medo de que erros reflitam mal em nossa competência"</a:t>
            </a:r>
            <a:endParaRPr lang="pt-BR" dirty="0"/>
          </a:p>
          <a:p>
            <a:r>
              <a:rPr lang="pt-BR" dirty="0"/>
              <a:t>•</a:t>
            </a:r>
            <a:r>
              <a:rPr lang="pt-BR" dirty="0">
                <a:effectLst/>
              </a:rPr>
              <a:t>Pressão: "Pressão por resultados que nos faz querer controlar tudo"</a:t>
            </a:r>
            <a:endParaRPr lang="pt-BR" dirty="0"/>
          </a:p>
          <a:p>
            <a:r>
              <a:rPr lang="pt-BR" dirty="0"/>
              <a:t>•</a:t>
            </a:r>
            <a:r>
              <a:rPr lang="pt-BR" dirty="0">
                <a:effectLst/>
              </a:rPr>
              <a:t>Hábito: "Fomos promovidos por nossa expertise técnica e é difícil largar o operacional"</a:t>
            </a:r>
            <a:endParaRPr lang="pt-BR" dirty="0"/>
          </a:p>
          <a:p>
            <a:r>
              <a:rPr lang="pt-BR" b="1" dirty="0">
                <a:effectLst/>
              </a:rPr>
              <a:t>Impactos Negativos (30 segundos)</a:t>
            </a:r>
          </a:p>
          <a:p>
            <a:r>
              <a:rPr lang="pt-BR" dirty="0">
                <a:effectLst/>
              </a:rPr>
              <a:t>"Mas aqui está o problema: microgerenciamento não funciona. Ele:</a:t>
            </a:r>
            <a:endParaRPr lang="pt-BR" dirty="0"/>
          </a:p>
          <a:p>
            <a:r>
              <a:rPr lang="pt-BR" dirty="0"/>
              <a:t>•</a:t>
            </a:r>
            <a:r>
              <a:rPr lang="pt-BR" dirty="0">
                <a:effectLst/>
              </a:rPr>
              <a:t>Desmotiva as pessoas mais talentosas</a:t>
            </a:r>
            <a:endParaRPr lang="pt-BR" dirty="0"/>
          </a:p>
          <a:p>
            <a:r>
              <a:rPr lang="pt-BR" dirty="0"/>
              <a:t>•</a:t>
            </a:r>
            <a:r>
              <a:rPr lang="pt-BR" dirty="0">
                <a:effectLst/>
              </a:rPr>
              <a:t>Cria gargalos que tornam tudo mais lento</a:t>
            </a:r>
            <a:endParaRPr lang="pt-BR" dirty="0"/>
          </a:p>
          <a:p>
            <a:r>
              <a:rPr lang="pt-BR" dirty="0"/>
              <a:t>•</a:t>
            </a:r>
            <a:r>
              <a:rPr lang="pt-BR" dirty="0">
                <a:effectLst/>
              </a:rPr>
              <a:t>Impede a inovação porque as pessoas param de pensar</a:t>
            </a:r>
            <a:endParaRPr lang="pt-BR" dirty="0"/>
          </a:p>
          <a:p>
            <a:r>
              <a:rPr lang="pt-BR" dirty="0"/>
              <a:t>•</a:t>
            </a:r>
            <a:r>
              <a:rPr lang="pt-BR" dirty="0">
                <a:effectLst/>
              </a:rPr>
              <a:t>E, ironicamente, aumenta a chance de erros porque as pessoas ficam dependentes"</a:t>
            </a:r>
            <a:endParaRPr lang="pt-BR" dirty="0"/>
          </a:p>
          <a:p>
            <a:r>
              <a:rPr lang="pt-BR" b="1" dirty="0">
                <a:effectLst/>
              </a:rPr>
              <a:t>Transição</a:t>
            </a:r>
          </a:p>
          <a:p>
            <a:r>
              <a:rPr lang="pt-BR" dirty="0">
                <a:effectLst/>
              </a:rPr>
              <a:t>"Então, se microgerenciamento não funciona, qual é a alternativa? Vamos falar sobre liderança por contexto."</a:t>
            </a:r>
            <a:endParaRPr lang="pt-BR" dirty="0"/>
          </a:p>
          <a:p>
            <a:endParaRPr lang="pt-BR" dirty="0"/>
          </a:p>
        </p:txBody>
      </p:sp>
      <p:sp>
        <p:nvSpPr>
          <p:cNvPr id="4" name="Espaço Reservado para Número de Slide 3">
            <a:extLst>
              <a:ext uri="{FF2B5EF4-FFF2-40B4-BE49-F238E27FC236}">
                <a16:creationId xmlns:a16="http://schemas.microsoft.com/office/drawing/2014/main" id="{7A638DC9-688F-E514-05DA-68F2BA96A379}"/>
              </a:ext>
            </a:extLst>
          </p:cNvPr>
          <p:cNvSpPr>
            <a:spLocks noGrp="1"/>
          </p:cNvSpPr>
          <p:nvPr>
            <p:ph type="sldNum" sz="quarter" idx="5"/>
          </p:nvPr>
        </p:nvSpPr>
        <p:spPr/>
        <p:txBody>
          <a:bodyPr/>
          <a:lstStyle/>
          <a:p>
            <a:fld id="{C3FDC577-62FA-4F60-AD5B-292267E62441}" type="slidenum">
              <a:rPr lang="pt-BR" smtClean="0"/>
              <a:t>83</a:t>
            </a:fld>
            <a:endParaRPr lang="pt-BR"/>
          </a:p>
        </p:txBody>
      </p:sp>
    </p:spTree>
    <p:extLst>
      <p:ext uri="{BB962C8B-B14F-4D97-AF65-F5344CB8AC3E}">
        <p14:creationId xmlns:p14="http://schemas.microsoft.com/office/powerpoint/2010/main" val="18871490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8FD61-5503-3626-65BF-BA53AC20E9C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EF037B1-3F7C-806A-5D19-482DB691D8D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6AD70D2-4F5F-FD30-EE01-50FE59DD5E04}"/>
              </a:ext>
            </a:extLst>
          </p:cNvPr>
          <p:cNvSpPr>
            <a:spLocks noGrp="1"/>
          </p:cNvSpPr>
          <p:nvPr>
            <p:ph type="body" idx="1"/>
          </p:nvPr>
        </p:nvSpPr>
        <p:spPr/>
        <p:txBody>
          <a:bodyPr/>
          <a:lstStyle/>
          <a:p>
            <a:r>
              <a:rPr lang="pt-BR" b="1" dirty="0">
                <a:effectLst/>
              </a:rPr>
              <a:t>Conceito Central</a:t>
            </a:r>
          </a:p>
          <a:p>
            <a:r>
              <a:rPr lang="pt-BR" dirty="0">
                <a:effectLst/>
              </a:rPr>
              <a:t>"Liderança por contexto é o oposto do microgerenciamento. Em vez de controlar COMO as pessoas trabalham, você define claramente O QUE precisa ser alcançado e POR QUÊ é importante."</a:t>
            </a:r>
            <a:endParaRPr lang="pt-BR" dirty="0"/>
          </a:p>
          <a:p>
            <a:r>
              <a:rPr lang="pt-BR" b="1" dirty="0">
                <a:effectLst/>
              </a:rPr>
              <a:t>Os Três Pilares (2 minutos)</a:t>
            </a:r>
          </a:p>
          <a:p>
            <a:r>
              <a:rPr lang="pt-BR" b="1" dirty="0">
                <a:effectLst/>
              </a:rPr>
              <a:t>Clareza de Propósito (40 segundos)</a:t>
            </a:r>
          </a:p>
          <a:p>
            <a:r>
              <a:rPr lang="pt-BR" dirty="0">
                <a:effectLst/>
              </a:rPr>
              <a:t>"Primeiro pilar: Clareza de Propósito"</a:t>
            </a:r>
            <a:endParaRPr lang="pt-BR" dirty="0"/>
          </a:p>
          <a:p>
            <a:r>
              <a:rPr lang="pt-BR" dirty="0"/>
              <a:t>•</a:t>
            </a:r>
            <a:r>
              <a:rPr lang="pt-BR" dirty="0">
                <a:effectLst/>
              </a:rPr>
              <a:t>Conceito: "As pessoas precisam entender não apenas o que fazer, mas por que fazer"</a:t>
            </a:r>
            <a:endParaRPr lang="pt-BR" dirty="0"/>
          </a:p>
          <a:p>
            <a:r>
              <a:rPr lang="pt-BR" dirty="0"/>
              <a:t>•</a:t>
            </a:r>
            <a:r>
              <a:rPr lang="pt-BR" dirty="0">
                <a:effectLst/>
              </a:rPr>
              <a:t>Exemplo prático: "Em vez de dizer 'faça este relatório até sexta', você diz 'precisamos deste relatório até sexta porque ele vai informar a decisão estratégica de segunda, que impacta 200 funcionários'"</a:t>
            </a:r>
            <a:endParaRPr lang="pt-BR" dirty="0"/>
          </a:p>
          <a:p>
            <a:r>
              <a:rPr lang="pt-BR" dirty="0"/>
              <a:t>•</a:t>
            </a:r>
            <a:r>
              <a:rPr lang="pt-BR" dirty="0">
                <a:effectLst/>
              </a:rPr>
              <a:t>Resultado: "Quando as pessoas entendem o propósito, elas tomam decisões melhores"</a:t>
            </a:r>
            <a:endParaRPr lang="pt-BR" dirty="0"/>
          </a:p>
          <a:p>
            <a:r>
              <a:rPr lang="pt-BR" b="1" dirty="0">
                <a:effectLst/>
              </a:rPr>
              <a:t>Foco em Resultados (40 segundos)</a:t>
            </a:r>
          </a:p>
          <a:p>
            <a:r>
              <a:rPr lang="pt-BR" dirty="0">
                <a:effectLst/>
              </a:rPr>
              <a:t>"Segundo pilar: Foco em Resultados"</a:t>
            </a:r>
            <a:endParaRPr lang="pt-BR" dirty="0"/>
          </a:p>
          <a:p>
            <a:r>
              <a:rPr lang="pt-BR" dirty="0"/>
              <a:t>•</a:t>
            </a:r>
            <a:r>
              <a:rPr lang="pt-BR" dirty="0">
                <a:effectLst/>
              </a:rPr>
              <a:t>Conceito: "Defina claramente o destino, mas deixe a equipe escolher o caminho"</a:t>
            </a:r>
            <a:endParaRPr lang="pt-BR" dirty="0"/>
          </a:p>
          <a:p>
            <a:r>
              <a:rPr lang="pt-BR" dirty="0"/>
              <a:t>•</a:t>
            </a:r>
            <a:r>
              <a:rPr lang="pt-BR" dirty="0">
                <a:effectLst/>
              </a:rPr>
              <a:t>Exemplo: "Em vez de dizer 'use esta planilha específica', você diz 'preciso que a análise mostre tendências dos últimos 6 meses e projeções para os próximos 3'"</a:t>
            </a:r>
            <a:endParaRPr lang="pt-BR" dirty="0"/>
          </a:p>
          <a:p>
            <a:r>
              <a:rPr lang="pt-BR" dirty="0"/>
              <a:t>•</a:t>
            </a:r>
            <a:r>
              <a:rPr lang="pt-BR" dirty="0">
                <a:effectLst/>
              </a:rPr>
              <a:t>Benefício: "Isso libera criatividade e frequentemente resulta em soluções melhores do que você imaginaria"</a:t>
            </a:r>
            <a:endParaRPr lang="pt-BR" dirty="0"/>
          </a:p>
          <a:p>
            <a:r>
              <a:rPr lang="pt-BR" b="1" dirty="0">
                <a:effectLst/>
              </a:rPr>
              <a:t>Limites Claros (40 segundos)</a:t>
            </a:r>
          </a:p>
          <a:p>
            <a:r>
              <a:rPr lang="pt-BR" dirty="0">
                <a:effectLst/>
              </a:rPr>
              <a:t>"Terceiro pilar: Limites Claros"</a:t>
            </a:r>
            <a:endParaRPr lang="pt-BR" dirty="0"/>
          </a:p>
          <a:p>
            <a:r>
              <a:rPr lang="pt-BR" dirty="0"/>
              <a:t>•</a:t>
            </a:r>
            <a:r>
              <a:rPr lang="pt-BR" dirty="0">
                <a:effectLst/>
              </a:rPr>
              <a:t>Conceito: "Autonomia não é anarquia - as pessoas precisam saber onde podem e não podem ir"</a:t>
            </a:r>
            <a:endParaRPr lang="pt-BR" dirty="0"/>
          </a:p>
          <a:p>
            <a:r>
              <a:rPr lang="pt-BR" dirty="0"/>
              <a:t>•</a:t>
            </a:r>
            <a:r>
              <a:rPr lang="pt-BR" dirty="0">
                <a:effectLst/>
              </a:rPr>
              <a:t>Exemplos: "Orçamento disponível, prazos não-negociáveis, políticas da empresa, interfaces com outras equipes"</a:t>
            </a:r>
            <a:endParaRPr lang="pt-BR" dirty="0"/>
          </a:p>
          <a:p>
            <a:r>
              <a:rPr lang="pt-BR" dirty="0"/>
              <a:t>•</a:t>
            </a:r>
            <a:r>
              <a:rPr lang="pt-BR" dirty="0">
                <a:effectLst/>
              </a:rPr>
              <a:t>Importância: "Limites claros na verdade aumentam a liberdade porque eliminam a ansiedade da incerteza"</a:t>
            </a:r>
            <a:endParaRPr lang="pt-BR" dirty="0"/>
          </a:p>
          <a:p>
            <a:r>
              <a:rPr lang="pt-BR" b="1" dirty="0">
                <a:effectLst/>
              </a:rPr>
              <a:t>Transição</a:t>
            </a:r>
          </a:p>
          <a:p>
            <a:r>
              <a:rPr lang="pt-BR" dirty="0">
                <a:effectLst/>
              </a:rPr>
              <a:t>"Isso soa ótimo na teoria, mas como construir a confiança necessária para que isso funcione na prática?"</a:t>
            </a:r>
            <a:endParaRPr lang="pt-BR" dirty="0"/>
          </a:p>
          <a:p>
            <a:endParaRPr lang="pt-BR" dirty="0"/>
          </a:p>
        </p:txBody>
      </p:sp>
      <p:sp>
        <p:nvSpPr>
          <p:cNvPr id="4" name="Espaço Reservado para Número de Slide 3">
            <a:extLst>
              <a:ext uri="{FF2B5EF4-FFF2-40B4-BE49-F238E27FC236}">
                <a16:creationId xmlns:a16="http://schemas.microsoft.com/office/drawing/2014/main" id="{F79F2AD4-3122-D5F7-B829-D15A74AC3F49}"/>
              </a:ext>
            </a:extLst>
          </p:cNvPr>
          <p:cNvSpPr>
            <a:spLocks noGrp="1"/>
          </p:cNvSpPr>
          <p:nvPr>
            <p:ph type="sldNum" sz="quarter" idx="5"/>
          </p:nvPr>
        </p:nvSpPr>
        <p:spPr/>
        <p:txBody>
          <a:bodyPr/>
          <a:lstStyle/>
          <a:p>
            <a:fld id="{C3FDC577-62FA-4F60-AD5B-292267E62441}" type="slidenum">
              <a:rPr lang="pt-BR" smtClean="0"/>
              <a:t>84</a:t>
            </a:fld>
            <a:endParaRPr lang="pt-BR"/>
          </a:p>
        </p:txBody>
      </p:sp>
    </p:spTree>
    <p:extLst>
      <p:ext uri="{BB962C8B-B14F-4D97-AF65-F5344CB8AC3E}">
        <p14:creationId xmlns:p14="http://schemas.microsoft.com/office/powerpoint/2010/main" val="19441763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B81FD-4B84-E28B-641F-C36B5B37C52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833444E-7946-2A79-7C3F-0255F88E2CF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FB90D7E-382C-F124-6D17-D3B5667C57C4}"/>
              </a:ext>
            </a:extLst>
          </p:cNvPr>
          <p:cNvSpPr>
            <a:spLocks noGrp="1"/>
          </p:cNvSpPr>
          <p:nvPr>
            <p:ph type="body" idx="1"/>
          </p:nvPr>
        </p:nvSpPr>
        <p:spPr/>
        <p:txBody>
          <a:bodyPr/>
          <a:lstStyle/>
          <a:p>
            <a:r>
              <a:rPr lang="pt-BR" b="1" dirty="0">
                <a:effectLst/>
              </a:rPr>
              <a:t>Introdução ao Conceito</a:t>
            </a:r>
          </a:p>
          <a:p>
            <a:r>
              <a:rPr lang="pt-BR" dirty="0">
                <a:effectLst/>
              </a:rPr>
              <a:t>"A confiança é como uma conta bancária - você precisa fazer depósitos antes de poder fazer saques. E a autonomia é o juro que essa conta rende."</a:t>
            </a:r>
            <a:endParaRPr lang="pt-BR" dirty="0"/>
          </a:p>
          <a:p>
            <a:r>
              <a:rPr lang="pt-BR" b="1" dirty="0">
                <a:effectLst/>
              </a:rPr>
              <a:t>Delegação Eficaz (60 segundos)</a:t>
            </a:r>
          </a:p>
          <a:p>
            <a:r>
              <a:rPr lang="pt-BR" dirty="0">
                <a:effectLst/>
              </a:rPr>
              <a:t>"Delegação eficaz não é jogar uma tarefa para alguém e torcer para dar certo:"</a:t>
            </a:r>
            <a:endParaRPr lang="pt-BR" dirty="0"/>
          </a:p>
          <a:p>
            <a:r>
              <a:rPr lang="pt-BR" dirty="0"/>
              <a:t>•</a:t>
            </a:r>
            <a:r>
              <a:rPr lang="pt-BR" dirty="0">
                <a:effectLst/>
              </a:rPr>
              <a:t>Delegue autoridade, não apenas responsabilidade: "Se a pessoa é responsável pelo resultado, ela precisa ter poder para influenciar esse resultado"</a:t>
            </a:r>
            <a:endParaRPr lang="pt-BR" dirty="0"/>
          </a:p>
          <a:p>
            <a:r>
              <a:rPr lang="pt-BR" dirty="0"/>
              <a:t>•</a:t>
            </a:r>
            <a:r>
              <a:rPr lang="pt-BR" dirty="0">
                <a:effectLst/>
              </a:rPr>
              <a:t>Exemplo prático: "Em vez de 'organize o evento e me consulte para cada decisão', diga 'organize o evento dentro do orçamento X, com foco no objetivo Y, e me atualize nos marcos Z'"</a:t>
            </a:r>
            <a:endParaRPr lang="pt-BR" dirty="0"/>
          </a:p>
          <a:p>
            <a:r>
              <a:rPr lang="pt-BR" dirty="0"/>
              <a:t>•</a:t>
            </a:r>
            <a:r>
              <a:rPr lang="pt-BR" dirty="0">
                <a:effectLst/>
              </a:rPr>
              <a:t>Resultado: "A pessoa se sente dona do projeto, não apenas executora"</a:t>
            </a:r>
            <a:endParaRPr lang="pt-BR" dirty="0"/>
          </a:p>
          <a:p>
            <a:r>
              <a:rPr lang="pt-BR" b="1" dirty="0">
                <a:effectLst/>
              </a:rPr>
              <a:t>Ambiente Seguro para Erros (60 segundos)</a:t>
            </a:r>
          </a:p>
          <a:p>
            <a:r>
              <a:rPr lang="pt-BR" dirty="0">
                <a:effectLst/>
              </a:rPr>
              <a:t>"Aqui está uma verdade inconveniente: se você quer inovação, você precisa aceitar erros."</a:t>
            </a:r>
            <a:endParaRPr lang="pt-BR" dirty="0"/>
          </a:p>
          <a:p>
            <a:r>
              <a:rPr lang="pt-BR" dirty="0"/>
              <a:t>•</a:t>
            </a:r>
            <a:r>
              <a:rPr lang="pt-BR" dirty="0">
                <a:effectLst/>
              </a:rPr>
              <a:t>Distinção importante: "Erro por experimentação vs. erro por negligência"</a:t>
            </a:r>
            <a:endParaRPr lang="pt-BR" dirty="0"/>
          </a:p>
          <a:p>
            <a:r>
              <a:rPr lang="pt-BR" dirty="0"/>
              <a:t>•</a:t>
            </a:r>
            <a:r>
              <a:rPr lang="pt-BR" dirty="0">
                <a:effectLst/>
              </a:rPr>
              <a:t>Como criar: "Quando alguém comete um erro bem-intencionado, sua primeira pergunta deve ser 'o que aprendemos?' não 'quem foi o culpado?'"</a:t>
            </a:r>
            <a:endParaRPr lang="pt-BR" dirty="0"/>
          </a:p>
          <a:p>
            <a:r>
              <a:rPr lang="pt-BR" dirty="0"/>
              <a:t>•</a:t>
            </a:r>
            <a:r>
              <a:rPr lang="pt-BR" dirty="0">
                <a:effectLst/>
              </a:rPr>
              <a:t>Exemplo: "Uma desenvolvedora tenta uma nova abordagem que não funciona, mas descobre algo valioso no processo. Isso é sucesso, não falha"</a:t>
            </a:r>
            <a:endParaRPr lang="pt-BR" dirty="0"/>
          </a:p>
          <a:p>
            <a:r>
              <a:rPr lang="pt-BR" dirty="0"/>
              <a:t>•</a:t>
            </a:r>
            <a:r>
              <a:rPr lang="pt-BR" dirty="0">
                <a:effectLst/>
              </a:rPr>
              <a:t>Modelagem: "Compartilhe seus próprios erros e o que aprendeu com eles"</a:t>
            </a:r>
            <a:endParaRPr lang="pt-BR" dirty="0"/>
          </a:p>
          <a:p>
            <a:r>
              <a:rPr lang="pt-BR" b="1" dirty="0">
                <a:effectLst/>
              </a:rPr>
              <a:t>Desenvolvimento de Competências (60 segundos)</a:t>
            </a:r>
          </a:p>
          <a:p>
            <a:r>
              <a:rPr lang="pt-BR" dirty="0">
                <a:effectLst/>
              </a:rPr>
              <a:t>"Autonomia sem competência é receita para desastre. Você precisa investir no desenvolvimento:"</a:t>
            </a:r>
            <a:endParaRPr lang="pt-BR" dirty="0"/>
          </a:p>
          <a:p>
            <a:r>
              <a:rPr lang="pt-BR" dirty="0"/>
              <a:t>•</a:t>
            </a:r>
            <a:r>
              <a:rPr lang="pt-BR" dirty="0">
                <a:effectLst/>
              </a:rPr>
              <a:t>Habilidades técnicas: "Treinamentos, cursos, mentoria"</a:t>
            </a:r>
            <a:endParaRPr lang="pt-BR" dirty="0"/>
          </a:p>
          <a:p>
            <a:r>
              <a:rPr lang="pt-BR" dirty="0"/>
              <a:t>•</a:t>
            </a:r>
            <a:r>
              <a:rPr lang="pt-BR" dirty="0">
                <a:effectLst/>
              </a:rPr>
              <a:t>Habilidades de tomada de decisão: "Deixe as pessoas participarem de decisões maiores como observadoras"</a:t>
            </a:r>
            <a:endParaRPr lang="pt-BR" dirty="0"/>
          </a:p>
          <a:p>
            <a:r>
              <a:rPr lang="pt-BR" dirty="0"/>
              <a:t>•</a:t>
            </a:r>
            <a:r>
              <a:rPr lang="pt-BR" dirty="0">
                <a:effectLst/>
              </a:rPr>
              <a:t>Pensamento sistêmico: "Ajude-as a entender como seu trabalho se conecta com o todo"</a:t>
            </a:r>
            <a:endParaRPr lang="pt-BR" dirty="0"/>
          </a:p>
          <a:p>
            <a:r>
              <a:rPr lang="pt-BR" dirty="0"/>
              <a:t>•</a:t>
            </a:r>
            <a:r>
              <a:rPr lang="pt-BR" dirty="0">
                <a:effectLst/>
              </a:rPr>
              <a:t>Exemplo prático: "Antes de delegar um projeto importante, faça um projeto menor como 'treino' onde a pessoa pode praticar com riscos menores"</a:t>
            </a:r>
            <a:endParaRPr lang="pt-BR" dirty="0"/>
          </a:p>
          <a:p>
            <a:r>
              <a:rPr lang="pt-BR" b="1" dirty="0">
                <a:effectLst/>
              </a:rPr>
              <a:t>Transição</a:t>
            </a:r>
          </a:p>
          <a:p>
            <a:r>
              <a:rPr lang="pt-BR" dirty="0">
                <a:effectLst/>
              </a:rPr>
              <a:t>"Tudo bem, você delegou, criou ambiente seguro, desenvolveu competências. Mas como acompanhar o progresso sem voltar ao microgerenciamento?"</a:t>
            </a:r>
            <a:endParaRPr lang="pt-BR" dirty="0"/>
          </a:p>
          <a:p>
            <a:endParaRPr lang="pt-BR" dirty="0"/>
          </a:p>
        </p:txBody>
      </p:sp>
      <p:sp>
        <p:nvSpPr>
          <p:cNvPr id="4" name="Espaço Reservado para Número de Slide 3">
            <a:extLst>
              <a:ext uri="{FF2B5EF4-FFF2-40B4-BE49-F238E27FC236}">
                <a16:creationId xmlns:a16="http://schemas.microsoft.com/office/drawing/2014/main" id="{2DFC8165-E719-5CB1-6B23-BFD633238F43}"/>
              </a:ext>
            </a:extLst>
          </p:cNvPr>
          <p:cNvSpPr>
            <a:spLocks noGrp="1"/>
          </p:cNvSpPr>
          <p:nvPr>
            <p:ph type="sldNum" sz="quarter" idx="5"/>
          </p:nvPr>
        </p:nvSpPr>
        <p:spPr/>
        <p:txBody>
          <a:bodyPr/>
          <a:lstStyle/>
          <a:p>
            <a:fld id="{C3FDC577-62FA-4F60-AD5B-292267E62441}" type="slidenum">
              <a:rPr lang="pt-BR" smtClean="0"/>
              <a:t>85</a:t>
            </a:fld>
            <a:endParaRPr lang="pt-BR"/>
          </a:p>
        </p:txBody>
      </p:sp>
    </p:spTree>
    <p:extLst>
      <p:ext uri="{BB962C8B-B14F-4D97-AF65-F5344CB8AC3E}">
        <p14:creationId xmlns:p14="http://schemas.microsoft.com/office/powerpoint/2010/main" val="2005523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5D681-D880-2805-A7E2-7447B0C4037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82BD6D3-4908-96B3-7B4B-A0A4FFAD4E9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AC1306E-4303-2DB5-61F2-77E302F42582}"/>
              </a:ext>
            </a:extLst>
          </p:cNvPr>
          <p:cNvSpPr>
            <a:spLocks noGrp="1"/>
          </p:cNvSpPr>
          <p:nvPr>
            <p:ph type="body" idx="1"/>
          </p:nvPr>
        </p:nvSpPr>
        <p:spPr/>
        <p:txBody>
          <a:bodyPr/>
          <a:lstStyle/>
          <a:p>
            <a:r>
              <a:rPr lang="pt-BR" b="1" dirty="0">
                <a:effectLst/>
              </a:rPr>
              <a:t>O Desafio Central</a:t>
            </a:r>
          </a:p>
          <a:p>
            <a:r>
              <a:rPr lang="pt-BR" dirty="0">
                <a:effectLst/>
              </a:rPr>
              <a:t>"Este é o momento mais delicado: como manter visibilidade sem se tornar um </a:t>
            </a:r>
            <a:r>
              <a:rPr lang="pt-BR" dirty="0" err="1">
                <a:effectLst/>
              </a:rPr>
              <a:t>microgerenciador</a:t>
            </a:r>
            <a:r>
              <a:rPr lang="pt-BR" dirty="0">
                <a:effectLst/>
              </a:rPr>
              <a:t>? A resposta está em COMO e QUANDO você acompanha."</a:t>
            </a:r>
            <a:endParaRPr lang="pt-BR" dirty="0"/>
          </a:p>
          <a:p>
            <a:r>
              <a:rPr lang="pt-BR" b="1" dirty="0">
                <a:effectLst/>
              </a:rPr>
              <a:t>Checkpoints Estratégicos (60 segundos)</a:t>
            </a:r>
          </a:p>
          <a:p>
            <a:r>
              <a:rPr lang="pt-BR" dirty="0">
                <a:effectLst/>
              </a:rPr>
              <a:t>"Estabeleça checkpoints regulares, mas estratégicos:"</a:t>
            </a:r>
            <a:endParaRPr lang="pt-BR" dirty="0"/>
          </a:p>
          <a:p>
            <a:r>
              <a:rPr lang="pt-BR" dirty="0"/>
              <a:t>•</a:t>
            </a:r>
            <a:r>
              <a:rPr lang="pt-BR" dirty="0">
                <a:effectLst/>
              </a:rPr>
              <a:t>Frequência baseada em risco: "Projeto crítico = checkpoints mais frequentes. Tarefa rotineira = checkpoints espaçados"</a:t>
            </a:r>
            <a:endParaRPr lang="pt-BR" dirty="0"/>
          </a:p>
          <a:p>
            <a:r>
              <a:rPr lang="pt-BR" dirty="0"/>
              <a:t>•</a:t>
            </a:r>
            <a:r>
              <a:rPr lang="pt-BR" dirty="0">
                <a:effectLst/>
              </a:rPr>
              <a:t>Foco em obstáculos: "Em vez de 'me conte tudo que você fez', pergunte 'que obstáculos você está enfrentando e como posso ajudar?'"</a:t>
            </a:r>
            <a:endParaRPr lang="pt-BR" dirty="0"/>
          </a:p>
          <a:p>
            <a:r>
              <a:rPr lang="pt-BR" dirty="0"/>
              <a:t>•</a:t>
            </a:r>
            <a:r>
              <a:rPr lang="pt-BR" dirty="0">
                <a:effectLst/>
              </a:rPr>
              <a:t>Exemplo prático: "Reunião semanal de 15 minutos focada em: progresso em direção aos objetivos, obstáculos encontrados, suporte necessário"</a:t>
            </a:r>
            <a:endParaRPr lang="pt-BR" dirty="0"/>
          </a:p>
          <a:p>
            <a:r>
              <a:rPr lang="pt-BR" dirty="0"/>
              <a:t>•</a:t>
            </a:r>
            <a:r>
              <a:rPr lang="pt-BR" dirty="0">
                <a:effectLst/>
              </a:rPr>
              <a:t>Benefício: "A pessoa vê você como aliado, não como fiscal"</a:t>
            </a:r>
            <a:endParaRPr lang="pt-BR" dirty="0"/>
          </a:p>
          <a:p>
            <a:r>
              <a:rPr lang="pt-BR" b="1" dirty="0">
                <a:effectLst/>
              </a:rPr>
              <a:t>Feedback Específico e Construtivo (60 segundos)</a:t>
            </a:r>
          </a:p>
          <a:p>
            <a:r>
              <a:rPr lang="pt-BR" dirty="0">
                <a:effectLst/>
              </a:rPr>
              <a:t>"Feedback eficaz é como GPS - te diz onde você está e como chegar onde quer ir:"</a:t>
            </a:r>
            <a:endParaRPr lang="pt-BR" dirty="0"/>
          </a:p>
          <a:p>
            <a:r>
              <a:rPr lang="pt-BR" dirty="0"/>
              <a:t>•</a:t>
            </a:r>
            <a:r>
              <a:rPr lang="pt-BR" dirty="0">
                <a:effectLst/>
              </a:rPr>
              <a:t>Seja específico: "Em vez de 'seja mais proativo', diga 'notei que o relatório chegou após o prazo, o que atrasou a reunião. Como podemos garantir timing melhor?'"</a:t>
            </a:r>
            <a:endParaRPr lang="pt-BR" dirty="0"/>
          </a:p>
          <a:p>
            <a:r>
              <a:rPr lang="pt-BR" dirty="0"/>
              <a:t>•</a:t>
            </a:r>
            <a:r>
              <a:rPr lang="pt-BR" dirty="0">
                <a:effectLst/>
              </a:rPr>
              <a:t>Foque em comportamentos: "Não em personalidade. 'Você é desorganizado' vs. 'Vamos encontrar um sistema de organização que funcione para você'"</a:t>
            </a:r>
            <a:endParaRPr lang="pt-BR" dirty="0"/>
          </a:p>
          <a:p>
            <a:r>
              <a:rPr lang="pt-BR" dirty="0"/>
              <a:t>•</a:t>
            </a:r>
            <a:r>
              <a:rPr lang="pt-BR" dirty="0">
                <a:effectLst/>
              </a:rPr>
              <a:t>Colabore na solução: "Não apenas aponte o problema, trabalhe junto para resolver"</a:t>
            </a:r>
            <a:endParaRPr lang="pt-BR" dirty="0"/>
          </a:p>
          <a:p>
            <a:r>
              <a:rPr lang="pt-BR" b="1" dirty="0">
                <a:effectLst/>
              </a:rPr>
              <a:t>Perguntas Poderosas (60 segundos)</a:t>
            </a:r>
          </a:p>
          <a:p>
            <a:r>
              <a:rPr lang="pt-BR" dirty="0">
                <a:effectLst/>
              </a:rPr>
              <a:t>"A ferramenta mais poderosa do líder por contexto são as perguntas certas:"</a:t>
            </a:r>
            <a:endParaRPr lang="pt-BR" dirty="0"/>
          </a:p>
          <a:p>
            <a:r>
              <a:rPr lang="pt-BR" dirty="0"/>
              <a:t>•</a:t>
            </a:r>
            <a:r>
              <a:rPr lang="pt-BR" dirty="0">
                <a:effectLst/>
              </a:rPr>
              <a:t>Em vez de dar respostas, faça perguntas: "Como você abordaria isso? Que alternativas você considerou? O que você faria diferente na próxima vez?"</a:t>
            </a:r>
            <a:endParaRPr lang="pt-BR" dirty="0"/>
          </a:p>
          <a:p>
            <a:r>
              <a:rPr lang="pt-BR" dirty="0"/>
              <a:t>•</a:t>
            </a:r>
            <a:r>
              <a:rPr lang="pt-BR" dirty="0">
                <a:effectLst/>
              </a:rPr>
              <a:t>Exemplo transformador: "Funcionário vem com problema. </a:t>
            </a:r>
            <a:r>
              <a:rPr lang="pt-BR" dirty="0" err="1">
                <a:effectLst/>
              </a:rPr>
              <a:t>Microgerenciador</a:t>
            </a:r>
            <a:r>
              <a:rPr lang="pt-BR" dirty="0">
                <a:effectLst/>
              </a:rPr>
              <a:t> diz 'faça assim'. Líder por contexto pergunta 'que opções você vê? Quais são os prós e contras de cada uma?'"</a:t>
            </a:r>
            <a:endParaRPr lang="pt-BR" dirty="0"/>
          </a:p>
          <a:p>
            <a:r>
              <a:rPr lang="pt-BR" dirty="0"/>
              <a:t>•</a:t>
            </a:r>
            <a:r>
              <a:rPr lang="pt-BR" dirty="0">
                <a:effectLst/>
              </a:rPr>
              <a:t>Resultado: "A pessoa desenvolve capacidade de resolver problemas, não dependência de você"</a:t>
            </a:r>
            <a:endParaRPr lang="pt-BR" dirty="0"/>
          </a:p>
          <a:p>
            <a:r>
              <a:rPr lang="pt-BR" b="1" dirty="0">
                <a:effectLst/>
              </a:rPr>
              <a:t>Transição</a:t>
            </a:r>
          </a:p>
          <a:p>
            <a:r>
              <a:rPr lang="pt-BR" dirty="0">
                <a:effectLst/>
              </a:rPr>
              <a:t>"Agora vamos ver por que vale a pena fazer essa transformação."</a:t>
            </a:r>
            <a:endParaRPr lang="pt-BR" dirty="0"/>
          </a:p>
          <a:p>
            <a:endParaRPr lang="pt-BR" dirty="0"/>
          </a:p>
        </p:txBody>
      </p:sp>
      <p:sp>
        <p:nvSpPr>
          <p:cNvPr id="4" name="Espaço Reservado para Número de Slide 3">
            <a:extLst>
              <a:ext uri="{FF2B5EF4-FFF2-40B4-BE49-F238E27FC236}">
                <a16:creationId xmlns:a16="http://schemas.microsoft.com/office/drawing/2014/main" id="{B3AF16E0-A785-B896-0942-60DC14F64392}"/>
              </a:ext>
            </a:extLst>
          </p:cNvPr>
          <p:cNvSpPr>
            <a:spLocks noGrp="1"/>
          </p:cNvSpPr>
          <p:nvPr>
            <p:ph type="sldNum" sz="quarter" idx="5"/>
          </p:nvPr>
        </p:nvSpPr>
        <p:spPr/>
        <p:txBody>
          <a:bodyPr/>
          <a:lstStyle/>
          <a:p>
            <a:fld id="{C3FDC577-62FA-4F60-AD5B-292267E62441}" type="slidenum">
              <a:rPr lang="pt-BR" smtClean="0"/>
              <a:t>86</a:t>
            </a:fld>
            <a:endParaRPr lang="pt-BR"/>
          </a:p>
        </p:txBody>
      </p:sp>
    </p:spTree>
    <p:extLst>
      <p:ext uri="{BB962C8B-B14F-4D97-AF65-F5344CB8AC3E}">
        <p14:creationId xmlns:p14="http://schemas.microsoft.com/office/powerpoint/2010/main" val="12925550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F51E6-1693-ADF9-6EEC-6D2D989729C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5507DA3-1D03-5800-2ED0-2D6DE6E4510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26EC6A4-844A-FDC0-1B10-974D7BD16071}"/>
              </a:ext>
            </a:extLst>
          </p:cNvPr>
          <p:cNvSpPr>
            <a:spLocks noGrp="1"/>
          </p:cNvSpPr>
          <p:nvPr>
            <p:ph type="body" idx="1"/>
          </p:nvPr>
        </p:nvSpPr>
        <p:spPr/>
        <p:txBody>
          <a:bodyPr/>
          <a:lstStyle/>
          <a:p>
            <a:r>
              <a:rPr lang="pt-BR" b="1" dirty="0">
                <a:effectLst/>
              </a:rPr>
              <a:t>Síntese dos Benefícios</a:t>
            </a:r>
          </a:p>
          <a:p>
            <a:r>
              <a:rPr lang="pt-BR" dirty="0">
                <a:effectLst/>
              </a:rPr>
              <a:t>"Vamos recapitular por que a liderança por contexto é superior ao microgerenciamento:"</a:t>
            </a:r>
            <a:endParaRPr lang="pt-BR" dirty="0"/>
          </a:p>
          <a:p>
            <a:r>
              <a:rPr lang="pt-BR" b="1" dirty="0">
                <a:effectLst/>
              </a:rPr>
              <a:t>Engajamento e Motivação (40 segundos)</a:t>
            </a:r>
          </a:p>
          <a:p>
            <a:r>
              <a:rPr lang="pt-BR" dirty="0">
                <a:effectLst/>
              </a:rPr>
              <a:t>"Primeiro: Engajamento e Motivação"</a:t>
            </a:r>
            <a:endParaRPr lang="pt-BR" dirty="0"/>
          </a:p>
          <a:p>
            <a:r>
              <a:rPr lang="pt-BR" dirty="0"/>
              <a:t>•</a:t>
            </a:r>
            <a:r>
              <a:rPr lang="pt-BR" dirty="0">
                <a:effectLst/>
              </a:rPr>
              <a:t>Dados: "Equipes com alta autonomia têm 3x mais engajamento"</a:t>
            </a:r>
            <a:endParaRPr lang="pt-BR" dirty="0"/>
          </a:p>
          <a:p>
            <a:r>
              <a:rPr lang="pt-BR" dirty="0"/>
              <a:t>•</a:t>
            </a:r>
            <a:r>
              <a:rPr lang="pt-BR" dirty="0">
                <a:effectLst/>
              </a:rPr>
              <a:t>Por quê: "Quando as pessoas sentem que seu trabalho tem propósito e que confiam nelas, elas se dedicam mais"</a:t>
            </a:r>
            <a:endParaRPr lang="pt-BR" dirty="0"/>
          </a:p>
          <a:p>
            <a:r>
              <a:rPr lang="pt-BR" dirty="0"/>
              <a:t>•</a:t>
            </a:r>
            <a:r>
              <a:rPr lang="pt-BR" dirty="0">
                <a:effectLst/>
              </a:rPr>
              <a:t>Exemplo: "Funcionário que trabalha até tarde porque QUER terminar o projeto vs. funcionário que trabalha até tarde porque o chefe mandou"</a:t>
            </a:r>
            <a:endParaRPr lang="pt-BR" dirty="0"/>
          </a:p>
          <a:p>
            <a:r>
              <a:rPr lang="pt-BR" b="1" dirty="0">
                <a:effectLst/>
              </a:rPr>
              <a:t>Inovação e Criatividade (40 segundos)</a:t>
            </a:r>
          </a:p>
          <a:p>
            <a:r>
              <a:rPr lang="pt-BR" dirty="0">
                <a:effectLst/>
              </a:rPr>
              <a:t>"Segundo: Inovação e Criatividade"</a:t>
            </a:r>
            <a:endParaRPr lang="pt-BR" dirty="0"/>
          </a:p>
          <a:p>
            <a:r>
              <a:rPr lang="pt-BR" dirty="0"/>
              <a:t>•</a:t>
            </a:r>
            <a:r>
              <a:rPr lang="pt-BR" dirty="0">
                <a:effectLst/>
              </a:rPr>
              <a:t>Realidade: "As melhores ideias raramente vêm do topo da hierarquia"</a:t>
            </a:r>
            <a:endParaRPr lang="pt-BR" dirty="0"/>
          </a:p>
          <a:p>
            <a:r>
              <a:rPr lang="pt-BR" dirty="0"/>
              <a:t>•</a:t>
            </a:r>
            <a:r>
              <a:rPr lang="pt-BR" dirty="0">
                <a:effectLst/>
              </a:rPr>
              <a:t>Autonomia libera criatividade: "Quando as pessoas não precisam pedir permissão para tentar algo novo, elas inovam"</a:t>
            </a:r>
            <a:endParaRPr lang="pt-BR" dirty="0"/>
          </a:p>
          <a:p>
            <a:r>
              <a:rPr lang="pt-BR" dirty="0"/>
              <a:t>•</a:t>
            </a:r>
            <a:r>
              <a:rPr lang="pt-BR" dirty="0">
                <a:effectLst/>
              </a:rPr>
              <a:t>Exemplo: "Equipe que encontra forma mais eficiente de fazer algo porque teve liberdade para experimentar"</a:t>
            </a:r>
            <a:endParaRPr lang="pt-BR" dirty="0"/>
          </a:p>
          <a:p>
            <a:r>
              <a:rPr lang="pt-BR" b="1" dirty="0">
                <a:effectLst/>
              </a:rPr>
              <a:t>Desenvolvimento de Talentos (40 segundos)</a:t>
            </a:r>
          </a:p>
          <a:p>
            <a:r>
              <a:rPr lang="pt-BR" dirty="0">
                <a:effectLst/>
              </a:rPr>
              <a:t>"Terceiro: Desenvolvimento de Talentos"</a:t>
            </a:r>
            <a:endParaRPr lang="pt-BR" dirty="0"/>
          </a:p>
          <a:p>
            <a:r>
              <a:rPr lang="pt-BR" dirty="0"/>
              <a:t>•</a:t>
            </a:r>
            <a:r>
              <a:rPr lang="pt-BR" dirty="0">
                <a:effectLst/>
              </a:rPr>
              <a:t>Líderes criam líderes: "Quando você dá autonomia, você está treinando futuros líderes"</a:t>
            </a:r>
            <a:endParaRPr lang="pt-BR" dirty="0"/>
          </a:p>
          <a:p>
            <a:r>
              <a:rPr lang="pt-BR" dirty="0"/>
              <a:t>•</a:t>
            </a:r>
            <a:r>
              <a:rPr lang="pt-BR" dirty="0">
                <a:effectLst/>
              </a:rPr>
              <a:t>Competências desenvolvidas: "Tomada de decisão, pensamento estratégico, responsabilidade"</a:t>
            </a:r>
            <a:endParaRPr lang="pt-BR" dirty="0"/>
          </a:p>
          <a:p>
            <a:r>
              <a:rPr lang="pt-BR" dirty="0"/>
              <a:t>•</a:t>
            </a:r>
            <a:r>
              <a:rPr lang="pt-BR" dirty="0">
                <a:effectLst/>
              </a:rPr>
              <a:t>Benefício organizacional: "Você cria uma pipeline de talentos internos"</a:t>
            </a:r>
            <a:endParaRPr lang="pt-BR" dirty="0"/>
          </a:p>
          <a:p>
            <a:r>
              <a:rPr lang="pt-BR" b="1" dirty="0" err="1">
                <a:effectLst/>
              </a:rPr>
              <a:t>Call</a:t>
            </a:r>
            <a:r>
              <a:rPr lang="pt-BR" b="1" dirty="0">
                <a:effectLst/>
              </a:rPr>
              <a:t> </a:t>
            </a:r>
            <a:r>
              <a:rPr lang="pt-BR" b="1" dirty="0" err="1">
                <a:effectLst/>
              </a:rPr>
              <a:t>to</a:t>
            </a:r>
            <a:r>
              <a:rPr lang="pt-BR" b="1" dirty="0">
                <a:effectLst/>
              </a:rPr>
              <a:t> </a:t>
            </a:r>
            <a:r>
              <a:rPr lang="pt-BR" b="1" dirty="0" err="1">
                <a:effectLst/>
              </a:rPr>
              <a:t>Action</a:t>
            </a:r>
            <a:r>
              <a:rPr lang="pt-BR" b="1" dirty="0">
                <a:effectLst/>
              </a:rPr>
              <a:t> Final</a:t>
            </a:r>
          </a:p>
          <a:p>
            <a:r>
              <a:rPr lang="pt-BR" dirty="0">
                <a:effectLst/>
              </a:rPr>
              <a:t>"A escolha é sua: você pode continuar sendo um gargalo que limita o potencial da sua equipe, ou pode se tornar um catalisador que multiplica esse potencial."</a:t>
            </a:r>
            <a:endParaRPr lang="pt-BR" dirty="0"/>
          </a:p>
          <a:p>
            <a:r>
              <a:rPr lang="pt-BR" b="1" dirty="0">
                <a:effectLst/>
              </a:rPr>
              <a:t>Encerramento Memorável</a:t>
            </a:r>
          </a:p>
          <a:p>
            <a:r>
              <a:rPr lang="pt-BR" dirty="0">
                <a:effectLst/>
              </a:rPr>
              <a:t>"Lembre-se: o objetivo da liderança não é criar seguidores dependentes, mas desenvolver pessoas capazes de liderar. E isso só acontece quando você tem coragem de soltar o controle e confiar no potencial humano."</a:t>
            </a:r>
            <a:endParaRPr lang="pt-BR" dirty="0"/>
          </a:p>
          <a:p>
            <a:endParaRPr lang="pt-BR" dirty="0"/>
          </a:p>
        </p:txBody>
      </p:sp>
      <p:sp>
        <p:nvSpPr>
          <p:cNvPr id="4" name="Espaço Reservado para Número de Slide 3">
            <a:extLst>
              <a:ext uri="{FF2B5EF4-FFF2-40B4-BE49-F238E27FC236}">
                <a16:creationId xmlns:a16="http://schemas.microsoft.com/office/drawing/2014/main" id="{CAFAF853-3D14-A729-1460-6A29175FA93A}"/>
              </a:ext>
            </a:extLst>
          </p:cNvPr>
          <p:cNvSpPr>
            <a:spLocks noGrp="1"/>
          </p:cNvSpPr>
          <p:nvPr>
            <p:ph type="sldNum" sz="quarter" idx="5"/>
          </p:nvPr>
        </p:nvSpPr>
        <p:spPr/>
        <p:txBody>
          <a:bodyPr/>
          <a:lstStyle/>
          <a:p>
            <a:fld id="{C3FDC577-62FA-4F60-AD5B-292267E62441}" type="slidenum">
              <a:rPr lang="pt-BR" smtClean="0"/>
              <a:t>87</a:t>
            </a:fld>
            <a:endParaRPr lang="pt-BR"/>
          </a:p>
        </p:txBody>
      </p:sp>
    </p:spTree>
    <p:extLst>
      <p:ext uri="{BB962C8B-B14F-4D97-AF65-F5344CB8AC3E}">
        <p14:creationId xmlns:p14="http://schemas.microsoft.com/office/powerpoint/2010/main" val="23071022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06A7A70E-39A5-5E3D-0AFB-EC5B9D72A6DC}"/>
            </a:ext>
          </a:extLst>
        </p:cNvPr>
        <p:cNvGrpSpPr/>
        <p:nvPr/>
      </p:nvGrpSpPr>
      <p:grpSpPr>
        <a:xfrm>
          <a:off x="0" y="0"/>
          <a:ext cx="0" cy="0"/>
          <a:chOff x="0" y="0"/>
          <a:chExt cx="0" cy="0"/>
        </a:xfrm>
      </p:grpSpPr>
      <p:sp>
        <p:nvSpPr>
          <p:cNvPr id="219" name="Google Shape;219;g25a636c3702_0_110:notes">
            <a:extLst>
              <a:ext uri="{FF2B5EF4-FFF2-40B4-BE49-F238E27FC236}">
                <a16:creationId xmlns:a16="http://schemas.microsoft.com/office/drawing/2014/main" id="{1707707E-C6B2-3445-9D02-F55053E7A2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a636c3702_0_110:notes">
            <a:extLst>
              <a:ext uri="{FF2B5EF4-FFF2-40B4-BE49-F238E27FC236}">
                <a16:creationId xmlns:a16="http://schemas.microsoft.com/office/drawing/2014/main" id="{096A030A-68E5-E7BD-AD02-7B88E7E52BE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endParaRPr dirty="0"/>
          </a:p>
        </p:txBody>
      </p:sp>
    </p:spTree>
    <p:extLst>
      <p:ext uri="{BB962C8B-B14F-4D97-AF65-F5344CB8AC3E}">
        <p14:creationId xmlns:p14="http://schemas.microsoft.com/office/powerpoint/2010/main" val="39183914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C45B9-FB0A-4AC8-C85E-9DD053E0EAE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8B7D991-81A7-2F03-67F2-13D0CE8E025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4245AB9-64A1-1940-1642-1D2535600AB3}"/>
              </a:ext>
            </a:extLst>
          </p:cNvPr>
          <p:cNvSpPr>
            <a:spLocks noGrp="1"/>
          </p:cNvSpPr>
          <p:nvPr>
            <p:ph type="body" idx="1"/>
          </p:nvPr>
        </p:nvSpPr>
        <p:spPr/>
        <p:txBody>
          <a:bodyPr/>
          <a:lstStyle/>
          <a:p>
            <a:r>
              <a:rPr lang="pt-BR" dirty="0">
                <a:effectLst/>
              </a:rPr>
              <a:t>Hoje vamos explorar três casos fascinantes de empresas que revolucionaram sua forma de trabalhar através de times ágeis e multifuncionais. Não vamos apenas falar de teoria - vamos mergulhar em exemplos reais de sucesso que podem inspirar transformações em qualquer organização."</a:t>
            </a:r>
            <a:endParaRPr lang="pt-BR" dirty="0"/>
          </a:p>
          <a:p>
            <a:r>
              <a:rPr lang="pt-BR" b="1" dirty="0">
                <a:effectLst/>
              </a:rPr>
              <a:t>Contextualização (45 segundos)</a:t>
            </a:r>
          </a:p>
          <a:p>
            <a:r>
              <a:rPr lang="pt-BR" dirty="0">
                <a:effectLst/>
              </a:rPr>
              <a:t>"Vivemos em um mundo onde a velocidade de mudança é cada vez maior. As estruturas organizacionais tradicionais, com seus silos departamentais e hierarquias rígidas, frequentemente se mostram inadequadas para responder com a agilidade necessária. É aqui que entram os times ágeis e multifuncionais - equipes que combinam diferentes especialidades e têm autonomia para tomar decisões rápidas."</a:t>
            </a:r>
            <a:endParaRPr lang="pt-BR" dirty="0"/>
          </a:p>
          <a:p>
            <a:r>
              <a:rPr lang="pt-BR" b="1" dirty="0">
                <a:effectLst/>
              </a:rPr>
              <a:t>Preview dos Cases (15 segundos)</a:t>
            </a:r>
          </a:p>
          <a:p>
            <a:r>
              <a:rPr lang="pt-BR" dirty="0">
                <a:effectLst/>
              </a:rPr>
              <a:t>"Hoje vamos analisar três casos únicos: o Spotify, que criou um modelo organizacional inovador; o Google, que usou ciência para entender o que torna equipes eficazes; e a Magazine Luiza, que transformou uma empresa tradicional brasileira em uma potência digital."</a:t>
            </a:r>
            <a:endParaRPr lang="pt-BR" dirty="0"/>
          </a:p>
          <a:p>
            <a:r>
              <a:rPr lang="pt-BR" dirty="0">
                <a:effectLst/>
              </a:rPr>
              <a:t>Transição: "Vamos começar com o primeiro caso, que talvez seja o mais conhecido no mundo da agilidade..."</a:t>
            </a:r>
            <a:endParaRPr lang="pt-BR" dirty="0"/>
          </a:p>
          <a:p>
            <a:endParaRPr lang="pt-BR" dirty="0"/>
          </a:p>
        </p:txBody>
      </p:sp>
      <p:sp>
        <p:nvSpPr>
          <p:cNvPr id="4" name="Espaço Reservado para Número de Slide 3">
            <a:extLst>
              <a:ext uri="{FF2B5EF4-FFF2-40B4-BE49-F238E27FC236}">
                <a16:creationId xmlns:a16="http://schemas.microsoft.com/office/drawing/2014/main" id="{75CD2EDE-9724-01C0-58EB-D92974E1C201}"/>
              </a:ext>
            </a:extLst>
          </p:cNvPr>
          <p:cNvSpPr>
            <a:spLocks noGrp="1"/>
          </p:cNvSpPr>
          <p:nvPr>
            <p:ph type="sldNum" sz="quarter" idx="5"/>
          </p:nvPr>
        </p:nvSpPr>
        <p:spPr/>
        <p:txBody>
          <a:bodyPr/>
          <a:lstStyle/>
          <a:p>
            <a:fld id="{C3FDC577-62FA-4F60-AD5B-292267E62441}" type="slidenum">
              <a:rPr lang="pt-BR" smtClean="0"/>
              <a:t>89</a:t>
            </a:fld>
            <a:endParaRPr lang="pt-BR"/>
          </a:p>
        </p:txBody>
      </p:sp>
    </p:spTree>
    <p:extLst>
      <p:ext uri="{BB962C8B-B14F-4D97-AF65-F5344CB8AC3E}">
        <p14:creationId xmlns:p14="http://schemas.microsoft.com/office/powerpoint/2010/main" val="29402997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4CF99-6265-C5C0-779B-50728D65D27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2C7F5D9-62E5-20B6-A2A9-0904AF91B4B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CC0F8D-5E68-1C83-B4B0-679A9B128108}"/>
              </a:ext>
            </a:extLst>
          </p:cNvPr>
          <p:cNvSpPr>
            <a:spLocks noGrp="1"/>
          </p:cNvSpPr>
          <p:nvPr>
            <p:ph type="body" idx="1"/>
          </p:nvPr>
        </p:nvSpPr>
        <p:spPr/>
        <p:txBody>
          <a:bodyPr/>
          <a:lstStyle/>
          <a:p>
            <a:r>
              <a:rPr lang="pt-BR" dirty="0">
                <a:effectLst/>
              </a:rPr>
              <a:t>"O Spotify desenvolveu algo que hoje conhecemos como 'Spotify Model' - uma abordagem única para escalar agilidade que inspirou organizações no mundo todo. Mas o que torna esse modelo tão especial?"</a:t>
            </a:r>
            <a:endParaRPr lang="pt-BR" dirty="0"/>
          </a:p>
          <a:p>
            <a:r>
              <a:rPr lang="pt-BR" b="1" dirty="0">
                <a:effectLst/>
              </a:rPr>
              <a:t>Explicação da Estrutura (45 segundos)</a:t>
            </a:r>
          </a:p>
          <a:p>
            <a:r>
              <a:rPr lang="pt-BR" dirty="0">
                <a:effectLst/>
              </a:rPr>
              <a:t>"O modelo é baseado em quatro componentes principais:"</a:t>
            </a:r>
            <a:endParaRPr lang="pt-BR" dirty="0"/>
          </a:p>
          <a:p>
            <a:r>
              <a:rPr lang="pt-BR" dirty="0"/>
              <a:t>•</a:t>
            </a:r>
            <a:r>
              <a:rPr lang="pt-BR" dirty="0" err="1">
                <a:effectLst/>
              </a:rPr>
              <a:t>Squads</a:t>
            </a:r>
            <a:r>
              <a:rPr lang="pt-BR" dirty="0">
                <a:effectLst/>
              </a:rPr>
              <a:t>: "Imagine equipes pequenas, de 6 a 12 pessoas, que funcionam como </a:t>
            </a:r>
            <a:r>
              <a:rPr lang="pt-BR" dirty="0" err="1">
                <a:effectLst/>
              </a:rPr>
              <a:t>mini-startups</a:t>
            </a:r>
            <a:r>
              <a:rPr lang="pt-BR" dirty="0">
                <a:effectLst/>
              </a:rPr>
              <a:t> dentro da empresa. Cada </a:t>
            </a:r>
            <a:r>
              <a:rPr lang="pt-BR" dirty="0" err="1">
                <a:effectLst/>
              </a:rPr>
              <a:t>Squad</a:t>
            </a:r>
            <a:r>
              <a:rPr lang="pt-BR" dirty="0">
                <a:effectLst/>
              </a:rPr>
              <a:t> tem total autonomia para decidir como trabalhar e quais ferramentas usar."</a:t>
            </a:r>
            <a:endParaRPr lang="pt-BR" dirty="0"/>
          </a:p>
          <a:p>
            <a:r>
              <a:rPr lang="pt-BR" dirty="0"/>
              <a:t>•</a:t>
            </a:r>
            <a:r>
              <a:rPr lang="pt-BR" dirty="0">
                <a:effectLst/>
              </a:rPr>
              <a:t>Tribos: "Quando você tem vários </a:t>
            </a:r>
            <a:r>
              <a:rPr lang="pt-BR" dirty="0" err="1">
                <a:effectLst/>
              </a:rPr>
              <a:t>Squads</a:t>
            </a:r>
            <a:r>
              <a:rPr lang="pt-BR" dirty="0">
                <a:effectLst/>
              </a:rPr>
              <a:t> trabalhando em áreas relacionadas, eles formam uma Tribo - geralmente entre 40 e 100 pessoas. As Tribos garantem alinhamento sem perder a autonomia."</a:t>
            </a:r>
            <a:endParaRPr lang="pt-BR" dirty="0"/>
          </a:p>
          <a:p>
            <a:r>
              <a:rPr lang="pt-BR" dirty="0"/>
              <a:t>•</a:t>
            </a:r>
            <a:r>
              <a:rPr lang="pt-BR" dirty="0" err="1">
                <a:effectLst/>
              </a:rPr>
              <a:t>Chapters</a:t>
            </a:r>
            <a:r>
              <a:rPr lang="pt-BR" dirty="0">
                <a:effectLst/>
              </a:rPr>
              <a:t> e </a:t>
            </a:r>
            <a:r>
              <a:rPr lang="pt-BR" dirty="0" err="1">
                <a:effectLst/>
              </a:rPr>
              <a:t>Guilds</a:t>
            </a:r>
            <a:r>
              <a:rPr lang="pt-BR" dirty="0">
                <a:effectLst/>
              </a:rPr>
              <a:t>: "Os </a:t>
            </a:r>
            <a:r>
              <a:rPr lang="pt-BR" dirty="0" err="1">
                <a:effectLst/>
              </a:rPr>
              <a:t>Chapters</a:t>
            </a:r>
            <a:r>
              <a:rPr lang="pt-BR" dirty="0">
                <a:effectLst/>
              </a:rPr>
              <a:t> reúnem pessoas com habilidades similares para compartilhar conhecimento, enquanto as </a:t>
            </a:r>
            <a:r>
              <a:rPr lang="pt-BR" dirty="0" err="1">
                <a:effectLst/>
              </a:rPr>
              <a:t>Guilds</a:t>
            </a:r>
            <a:r>
              <a:rPr lang="pt-BR" dirty="0">
                <a:effectLst/>
              </a:rPr>
              <a:t> são comunidades de interesse que atravessam toda a organização."</a:t>
            </a:r>
            <a:endParaRPr lang="pt-BR" dirty="0"/>
          </a:p>
          <a:p>
            <a:r>
              <a:rPr lang="pt-BR" b="1" dirty="0">
                <a:effectLst/>
              </a:rPr>
              <a:t>Destaque Visual (15 segundos)</a:t>
            </a:r>
          </a:p>
          <a:p>
            <a:r>
              <a:rPr lang="pt-BR" dirty="0">
                <a:effectLst/>
              </a:rPr>
              <a:t>"Como vocês podem ver na imagem, essa estrutura cria uma rede orgânica de colaboração que mantém a agilidade mesmo com o crescimento da empresa."</a:t>
            </a:r>
            <a:endParaRPr lang="pt-BR" dirty="0"/>
          </a:p>
          <a:p>
            <a:r>
              <a:rPr lang="pt-BR" dirty="0">
                <a:effectLst/>
              </a:rPr>
              <a:t>Transição: "Mas quais foram as lições mais importantes que o Spotify nos ensinou?"</a:t>
            </a:r>
            <a:endParaRPr lang="pt-BR" dirty="0"/>
          </a:p>
          <a:p>
            <a:endParaRPr lang="pt-BR" dirty="0"/>
          </a:p>
        </p:txBody>
      </p:sp>
      <p:sp>
        <p:nvSpPr>
          <p:cNvPr id="4" name="Espaço Reservado para Número de Slide 3">
            <a:extLst>
              <a:ext uri="{FF2B5EF4-FFF2-40B4-BE49-F238E27FC236}">
                <a16:creationId xmlns:a16="http://schemas.microsoft.com/office/drawing/2014/main" id="{24247934-62C7-DCC9-29CE-B14DBFE879B4}"/>
              </a:ext>
            </a:extLst>
          </p:cNvPr>
          <p:cNvSpPr>
            <a:spLocks noGrp="1"/>
          </p:cNvSpPr>
          <p:nvPr>
            <p:ph type="sldNum" sz="quarter" idx="5"/>
          </p:nvPr>
        </p:nvSpPr>
        <p:spPr/>
        <p:txBody>
          <a:bodyPr/>
          <a:lstStyle/>
          <a:p>
            <a:fld id="{C3FDC577-62FA-4F60-AD5B-292267E62441}" type="slidenum">
              <a:rPr lang="pt-BR" smtClean="0"/>
              <a:t>90</a:t>
            </a:fld>
            <a:endParaRPr lang="pt-BR"/>
          </a:p>
        </p:txBody>
      </p:sp>
    </p:spTree>
    <p:extLst>
      <p:ext uri="{BB962C8B-B14F-4D97-AF65-F5344CB8AC3E}">
        <p14:creationId xmlns:p14="http://schemas.microsoft.com/office/powerpoint/2010/main" val="13687273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1CB4E-5DBA-A565-17BB-082AC17338C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E562343-CCD9-58DD-CD26-835AAF4BD74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5FDB41F-FB5A-11B8-BE0E-57109C662DBB}"/>
              </a:ext>
            </a:extLst>
          </p:cNvPr>
          <p:cNvSpPr>
            <a:spLocks noGrp="1"/>
          </p:cNvSpPr>
          <p:nvPr>
            <p:ph type="body" idx="1"/>
          </p:nvPr>
        </p:nvSpPr>
        <p:spPr/>
        <p:txBody>
          <a:bodyPr/>
          <a:lstStyle/>
          <a:p>
            <a:r>
              <a:rPr lang="pt-BR" b="1" dirty="0">
                <a:effectLst/>
              </a:rPr>
              <a:t>Autonomia com Alinhamento (30 segundos)</a:t>
            </a:r>
          </a:p>
          <a:p>
            <a:r>
              <a:rPr lang="pt-BR" dirty="0">
                <a:effectLst/>
              </a:rPr>
              <a:t>"A primeira grande lição do Spotify é o equilíbrio entre autonomia e alinhamento. Os </a:t>
            </a:r>
            <a:r>
              <a:rPr lang="pt-BR" dirty="0" err="1">
                <a:effectLst/>
              </a:rPr>
              <a:t>Squads</a:t>
            </a:r>
            <a:r>
              <a:rPr lang="pt-BR" dirty="0">
                <a:effectLst/>
              </a:rPr>
              <a:t> têm liberdade total para decidir o 'como', mas sempre mantêm clareza sobre o 'o quê' e o 'por quê'. Isso cria um ambiente onde a inovação floresce, mas todos remam na mesma direção."</a:t>
            </a:r>
            <a:endParaRPr lang="pt-BR" dirty="0"/>
          </a:p>
          <a:p>
            <a:r>
              <a:rPr lang="pt-BR" b="1" dirty="0">
                <a:effectLst/>
              </a:rPr>
              <a:t>Cultura de Experimentação (30 segundos)</a:t>
            </a:r>
          </a:p>
          <a:p>
            <a:r>
              <a:rPr lang="pt-BR" dirty="0">
                <a:effectLst/>
              </a:rPr>
              <a:t>"O Spotify criou uma cultura onde falhar rápido é celebrado. Eles entendem que nem toda experimentação será bem-sucedida, mas cada falha gera aprendizado valioso. Isso remove o medo de tentar coisas novas - um dos maiores inibidores da inovação."</a:t>
            </a:r>
            <a:endParaRPr lang="pt-BR" dirty="0"/>
          </a:p>
          <a:p>
            <a:r>
              <a:rPr lang="pt-BR" b="1" dirty="0">
                <a:effectLst/>
              </a:rPr>
              <a:t>Liderança Distribuída (30 segundos)</a:t>
            </a:r>
          </a:p>
          <a:p>
            <a:r>
              <a:rPr lang="pt-BR" dirty="0">
                <a:effectLst/>
              </a:rPr>
              <a:t>"Talvez a lição mais transformadora seja sobre liderança. No modelo Spotify, líderes não são comandantes, mas facilitadores. Eles removem obstáculos, facilitam comunicação e apoiam o desenvolvimento das equipes. Isso libera o potencial criativo de cada pessoa."</a:t>
            </a:r>
            <a:endParaRPr lang="pt-BR" dirty="0"/>
          </a:p>
          <a:p>
            <a:r>
              <a:rPr lang="pt-BR" dirty="0">
                <a:effectLst/>
              </a:rPr>
              <a:t>Transição: "Enquanto o Spotify desenvolveu seu modelo organicamente, o Google decidiu abordar a questão de forma mais científica..."</a:t>
            </a:r>
            <a:endParaRPr lang="pt-BR" dirty="0"/>
          </a:p>
          <a:p>
            <a:endParaRPr lang="pt-BR" dirty="0"/>
          </a:p>
        </p:txBody>
      </p:sp>
      <p:sp>
        <p:nvSpPr>
          <p:cNvPr id="4" name="Espaço Reservado para Número de Slide 3">
            <a:extLst>
              <a:ext uri="{FF2B5EF4-FFF2-40B4-BE49-F238E27FC236}">
                <a16:creationId xmlns:a16="http://schemas.microsoft.com/office/drawing/2014/main" id="{1244BF11-0B57-E72F-9C15-1FE1CDEA4817}"/>
              </a:ext>
            </a:extLst>
          </p:cNvPr>
          <p:cNvSpPr>
            <a:spLocks noGrp="1"/>
          </p:cNvSpPr>
          <p:nvPr>
            <p:ph type="sldNum" sz="quarter" idx="5"/>
          </p:nvPr>
        </p:nvSpPr>
        <p:spPr/>
        <p:txBody>
          <a:bodyPr/>
          <a:lstStyle/>
          <a:p>
            <a:fld id="{C3FDC577-62FA-4F60-AD5B-292267E62441}" type="slidenum">
              <a:rPr lang="pt-BR" smtClean="0"/>
              <a:t>91</a:t>
            </a:fld>
            <a:endParaRPr lang="pt-BR"/>
          </a:p>
        </p:txBody>
      </p:sp>
    </p:spTree>
    <p:extLst>
      <p:ext uri="{BB962C8B-B14F-4D97-AF65-F5344CB8AC3E}">
        <p14:creationId xmlns:p14="http://schemas.microsoft.com/office/powerpoint/2010/main" val="2437880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**Mensagem Chave:** Líderes devem valorizar a diversidade e promover a comunicação intercultural.</a:t>
            </a:r>
            <a:r>
              <a:rPr lang="pt-BR" dirty="0"/>
              <a:t> </a:t>
            </a:r>
            <a:r>
              <a:rPr lang="pt-BR" sz="1200" kern="1200" dirty="0">
                <a:solidFill>
                  <a:schemeClr val="tx1"/>
                </a:solidFill>
                <a:effectLst/>
                <a:latin typeface="+mn-lt"/>
                <a:ea typeface="+mn-ea"/>
                <a:cs typeface="+mn-cs"/>
              </a:rPr>
              <a:t>**Conteúdo da Fala:**</a:t>
            </a:r>
            <a:r>
              <a:rPr lang="pt-BR" dirty="0"/>
              <a:t> </a:t>
            </a:r>
            <a:r>
              <a:rPr lang="pt-BR" sz="1200" kern="1200" dirty="0">
                <a:solidFill>
                  <a:schemeClr val="tx1"/>
                </a:solidFill>
                <a:effectLst/>
                <a:latin typeface="+mn-lt"/>
                <a:ea typeface="+mn-ea"/>
                <a:cs typeface="+mn-cs"/>
              </a:rPr>
              <a:t>"A globalização nos trouxe para um cenário onde as fronteiras são cada vez mais fluidas. Isso significa que os líderes de hoje precisam ser proficientes em comunicação intercultural, adaptando suas abordagens para diferentes contextos culturais. Gerenciar equipes multiculturais, muitas vezes distribuídas geograficamente, exige uma nova sensibilidade e a capacidade de extrair o melhor de cada indivíduo, independentemente de sua origem. A diversidade não é apenas uma questão de justiça social; é uma poderosa vantagem competitiva. Empresas com lideranças diversas tendem a ser mais inovadoras e resilientes. Lembrem-se da frase de </a:t>
            </a:r>
            <a:r>
              <a:rPr lang="pt-BR" sz="1200" kern="1200" dirty="0" err="1">
                <a:solidFill>
                  <a:schemeClr val="tx1"/>
                </a:solidFill>
                <a:effectLst/>
                <a:latin typeface="+mn-lt"/>
                <a:ea typeface="+mn-ea"/>
                <a:cs typeface="+mn-cs"/>
              </a:rPr>
              <a:t>Ola</a:t>
            </a:r>
            <a:r>
              <a:rPr lang="pt-BR" sz="1200" kern="1200" dirty="0">
                <a:solidFill>
                  <a:schemeClr val="tx1"/>
                </a:solidFill>
                <a:effectLst/>
                <a:latin typeface="+mn-lt"/>
                <a:ea typeface="+mn-ea"/>
                <a:cs typeface="+mn-cs"/>
              </a:rPr>
              <a:t> Joseph: 'A diversidade não é sobre como nós diferimos. Diversidade é sobre abraçar as qualidades únicas de cada indivíduo.'"</a:t>
            </a:r>
            <a:r>
              <a:rPr lang="pt-BR" dirty="0"/>
              <a:t> </a:t>
            </a:r>
            <a:r>
              <a:rPr lang="pt-BR" sz="1200" kern="1200" dirty="0">
                <a:solidFill>
                  <a:schemeClr val="tx1"/>
                </a:solidFill>
                <a:effectLst/>
                <a:latin typeface="+mn-lt"/>
                <a:ea typeface="+mn-ea"/>
                <a:cs typeface="+mn-cs"/>
              </a:rPr>
              <a:t>**Transição para o próximo slide:** "E falando em responsabilidade, a sustentabilidade é outro pilar que redefine a agenda da liderança."</a:t>
            </a:r>
            <a:endParaRPr lang="pt-BR" dirty="0"/>
          </a:p>
        </p:txBody>
      </p:sp>
      <p:sp>
        <p:nvSpPr>
          <p:cNvPr id="4" name="Espaço Reservado para Número de Slide 3"/>
          <p:cNvSpPr>
            <a:spLocks noGrp="1"/>
          </p:cNvSpPr>
          <p:nvPr>
            <p:ph type="sldNum" sz="quarter" idx="5"/>
          </p:nvPr>
        </p:nvSpPr>
        <p:spPr/>
        <p:txBody>
          <a:bodyPr/>
          <a:lstStyle/>
          <a:p>
            <a:fld id="{C3FDC577-62FA-4F60-AD5B-292267E62441}" type="slidenum">
              <a:rPr lang="pt-BR" smtClean="0"/>
              <a:t>10</a:t>
            </a:fld>
            <a:endParaRPr lang="pt-BR"/>
          </a:p>
        </p:txBody>
      </p:sp>
    </p:spTree>
    <p:extLst>
      <p:ext uri="{BB962C8B-B14F-4D97-AF65-F5344CB8AC3E}">
        <p14:creationId xmlns:p14="http://schemas.microsoft.com/office/powerpoint/2010/main" val="27451529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D71DD-A115-AEC7-9471-BF0FC83B529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60B5E09-B469-876D-7D94-9E3B8BB8942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A90FE84-73C8-8389-73DE-8A68233A3BDA}"/>
              </a:ext>
            </a:extLst>
          </p:cNvPr>
          <p:cNvSpPr>
            <a:spLocks noGrp="1"/>
          </p:cNvSpPr>
          <p:nvPr>
            <p:ph type="body" idx="1"/>
          </p:nvPr>
        </p:nvSpPr>
        <p:spPr/>
        <p:txBody>
          <a:bodyPr/>
          <a:lstStyle/>
          <a:p>
            <a:r>
              <a:rPr lang="pt-BR" b="1" dirty="0">
                <a:effectLst/>
              </a:rPr>
              <a:t>Contexto da Pesquisa (30 segundos)</a:t>
            </a:r>
          </a:p>
          <a:p>
            <a:r>
              <a:rPr lang="pt-BR" dirty="0">
                <a:effectLst/>
              </a:rPr>
              <a:t>"Em 2012, o Google lançou o Project </a:t>
            </a:r>
            <a:r>
              <a:rPr lang="pt-BR" dirty="0" err="1">
                <a:effectLst/>
              </a:rPr>
              <a:t>Aristotle</a:t>
            </a:r>
            <a:r>
              <a:rPr lang="pt-BR" dirty="0">
                <a:effectLst/>
              </a:rPr>
              <a:t> - uma pesquisa científica para descobrir o que torna uma equipe verdadeiramente eficaz. Eles analisaram centenas de equipes, esperando encontrar que a composição - quem estava na equipe - seria o fator mais importante."</a:t>
            </a:r>
            <a:endParaRPr lang="pt-BR" dirty="0"/>
          </a:p>
          <a:p>
            <a:r>
              <a:rPr lang="pt-BR" b="1" dirty="0">
                <a:effectLst/>
              </a:rPr>
              <a:t>A Grande Descoberta (45 segundos)</a:t>
            </a:r>
          </a:p>
          <a:p>
            <a:r>
              <a:rPr lang="pt-BR" dirty="0">
                <a:effectLst/>
              </a:rPr>
              <a:t>"Mas a descoberta foi surpreendente: não importava tanto quem estava na equipe, mas sim como os membros interagiam. O Google identificou cinco fatores-chave, sendo o mais importante a segurança psicológica."</a:t>
            </a:r>
            <a:endParaRPr lang="pt-BR" dirty="0"/>
          </a:p>
          <a:p>
            <a:r>
              <a:rPr lang="pt-BR" dirty="0">
                <a:effectLst/>
              </a:rPr>
              <a:t>Explicação dos 5 fatores:</a:t>
            </a:r>
            <a:endParaRPr lang="pt-BR" dirty="0"/>
          </a:p>
          <a:p>
            <a:r>
              <a:rPr lang="pt-BR" dirty="0"/>
              <a:t>1.</a:t>
            </a:r>
            <a:r>
              <a:rPr lang="pt-BR" dirty="0">
                <a:effectLst/>
              </a:rPr>
              <a:t>Segurança Psicológica: "A capacidade de assumir riscos e ser vulnerável sem medo de punição"</a:t>
            </a:r>
            <a:endParaRPr lang="pt-BR" dirty="0"/>
          </a:p>
          <a:p>
            <a:r>
              <a:rPr lang="pt-BR" dirty="0"/>
              <a:t>2.</a:t>
            </a:r>
            <a:r>
              <a:rPr lang="pt-BR" dirty="0">
                <a:effectLst/>
              </a:rPr>
              <a:t>Confiabilidade: "Poder contar uns com os outros para entregas de qualidade"</a:t>
            </a:r>
            <a:endParaRPr lang="pt-BR" dirty="0"/>
          </a:p>
          <a:p>
            <a:r>
              <a:rPr lang="pt-BR" dirty="0"/>
              <a:t>3.</a:t>
            </a:r>
            <a:r>
              <a:rPr lang="pt-BR" dirty="0">
                <a:effectLst/>
              </a:rPr>
              <a:t>Estrutura e Clareza: "Objetivos, papéis e processos bem definidos"</a:t>
            </a:r>
            <a:endParaRPr lang="pt-BR" dirty="0"/>
          </a:p>
          <a:p>
            <a:r>
              <a:rPr lang="pt-BR" dirty="0"/>
              <a:t>4.</a:t>
            </a:r>
            <a:r>
              <a:rPr lang="pt-BR" dirty="0">
                <a:effectLst/>
              </a:rPr>
              <a:t>Significado: "O trabalho tem importância pessoal para cada membro"</a:t>
            </a:r>
            <a:endParaRPr lang="pt-BR" dirty="0"/>
          </a:p>
          <a:p>
            <a:r>
              <a:rPr lang="pt-BR" dirty="0"/>
              <a:t>5.</a:t>
            </a:r>
            <a:r>
              <a:rPr lang="pt-BR" dirty="0">
                <a:effectLst/>
              </a:rPr>
              <a:t>Impacto: "A crença de que o trabalho faz diferença"</a:t>
            </a:r>
            <a:endParaRPr lang="pt-BR" dirty="0"/>
          </a:p>
          <a:p>
            <a:r>
              <a:rPr lang="pt-BR" b="1" dirty="0">
                <a:effectLst/>
              </a:rPr>
              <a:t>Impacto da Descoberta (15 segundos)</a:t>
            </a:r>
          </a:p>
          <a:p>
            <a:r>
              <a:rPr lang="pt-BR" dirty="0">
                <a:effectLst/>
              </a:rPr>
              <a:t>"Essa pesquisa revolucionou nossa compreensão sobre eficácia de equipes e influenciou organizações no mundo todo."</a:t>
            </a:r>
            <a:endParaRPr lang="pt-BR" dirty="0"/>
          </a:p>
          <a:p>
            <a:r>
              <a:rPr lang="pt-BR" dirty="0">
                <a:effectLst/>
              </a:rPr>
              <a:t>Transição: "Vamos nos aprofundar no fator mais importante descoberto pelo Google..."</a:t>
            </a:r>
            <a:endParaRPr lang="pt-BR" dirty="0"/>
          </a:p>
          <a:p>
            <a:endParaRPr lang="pt-BR" dirty="0"/>
          </a:p>
        </p:txBody>
      </p:sp>
      <p:sp>
        <p:nvSpPr>
          <p:cNvPr id="4" name="Espaço Reservado para Número de Slide 3">
            <a:extLst>
              <a:ext uri="{FF2B5EF4-FFF2-40B4-BE49-F238E27FC236}">
                <a16:creationId xmlns:a16="http://schemas.microsoft.com/office/drawing/2014/main" id="{A8817797-F479-3367-3F9F-283FB0E702EB}"/>
              </a:ext>
            </a:extLst>
          </p:cNvPr>
          <p:cNvSpPr>
            <a:spLocks noGrp="1"/>
          </p:cNvSpPr>
          <p:nvPr>
            <p:ph type="sldNum" sz="quarter" idx="5"/>
          </p:nvPr>
        </p:nvSpPr>
        <p:spPr/>
        <p:txBody>
          <a:bodyPr/>
          <a:lstStyle/>
          <a:p>
            <a:fld id="{C3FDC577-62FA-4F60-AD5B-292267E62441}" type="slidenum">
              <a:rPr lang="pt-BR" smtClean="0"/>
              <a:t>92</a:t>
            </a:fld>
            <a:endParaRPr lang="pt-BR"/>
          </a:p>
        </p:txBody>
      </p:sp>
    </p:spTree>
    <p:extLst>
      <p:ext uri="{BB962C8B-B14F-4D97-AF65-F5344CB8AC3E}">
        <p14:creationId xmlns:p14="http://schemas.microsoft.com/office/powerpoint/2010/main" val="32942090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C536D-4F08-629F-2A24-4B1BFB2BE00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EDCD1EC-7AC7-6B13-5BF9-56FC730C551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84B5FD3-37AF-E576-AB74-B1E890571620}"/>
              </a:ext>
            </a:extLst>
          </p:cNvPr>
          <p:cNvSpPr>
            <a:spLocks noGrp="1"/>
          </p:cNvSpPr>
          <p:nvPr>
            <p:ph type="body" idx="1"/>
          </p:nvPr>
        </p:nvSpPr>
        <p:spPr/>
        <p:txBody>
          <a:bodyPr/>
          <a:lstStyle/>
          <a:p>
            <a:r>
              <a:rPr lang="pt-BR" b="1" dirty="0">
                <a:effectLst/>
              </a:rPr>
              <a:t>Definição e Importância (30 segundos)</a:t>
            </a:r>
          </a:p>
          <a:p>
            <a:r>
              <a:rPr lang="pt-BR" dirty="0">
                <a:effectLst/>
              </a:rPr>
              <a:t>"Segurança psicológica é a crença compartilhada de que é seguro assumir riscos interpessoais na equipe. Em termos práticos, significa que você pode admitir erros, fazer perguntas e propor ideias sem medo de ser julgado ou punido."</a:t>
            </a:r>
            <a:endParaRPr lang="pt-BR" dirty="0"/>
          </a:p>
          <a:p>
            <a:r>
              <a:rPr lang="pt-BR" b="1" dirty="0">
                <a:effectLst/>
              </a:rPr>
              <a:t>Impacto no Desempenho (45 segundos)</a:t>
            </a:r>
          </a:p>
          <a:p>
            <a:r>
              <a:rPr lang="pt-BR" dirty="0">
                <a:effectLst/>
              </a:rPr>
              <a:t>"Quando as pessoas se sentem psicologicamente seguras, três coisas mágicas acontecem:"</a:t>
            </a:r>
            <a:endParaRPr lang="pt-BR" dirty="0"/>
          </a:p>
          <a:p>
            <a:r>
              <a:rPr lang="pt-BR" dirty="0"/>
              <a:t>•</a:t>
            </a:r>
            <a:r>
              <a:rPr lang="pt-BR" dirty="0">
                <a:effectLst/>
              </a:rPr>
              <a:t>Comunicação Aberta: "Problemas são identificados e resolvidos rapidamente porque as pessoas não têm medo de falar"</a:t>
            </a:r>
            <a:endParaRPr lang="pt-BR" dirty="0"/>
          </a:p>
          <a:p>
            <a:r>
              <a:rPr lang="pt-BR" dirty="0"/>
              <a:t>•</a:t>
            </a:r>
            <a:r>
              <a:rPr lang="pt-BR" dirty="0">
                <a:effectLst/>
              </a:rPr>
              <a:t>Inovação: "Ideias novas surgem porque não há medo de propor algo 'maluco'"</a:t>
            </a:r>
            <a:endParaRPr lang="pt-BR" dirty="0"/>
          </a:p>
          <a:p>
            <a:r>
              <a:rPr lang="pt-BR" dirty="0"/>
              <a:t>•</a:t>
            </a:r>
            <a:r>
              <a:rPr lang="pt-BR" dirty="0">
                <a:effectLst/>
              </a:rPr>
              <a:t>Colaboração: "A confiança mútua fortalece o trabalho em equipe"</a:t>
            </a:r>
            <a:endParaRPr lang="pt-BR" dirty="0"/>
          </a:p>
          <a:p>
            <a:r>
              <a:rPr lang="pt-BR" b="1" dirty="0">
                <a:effectLst/>
              </a:rPr>
              <a:t>Construção Prática (15 segundos)</a:t>
            </a:r>
          </a:p>
          <a:p>
            <a:r>
              <a:rPr lang="pt-BR" dirty="0">
                <a:effectLst/>
              </a:rPr>
              <a:t>"A boa notícia é que segurança psicológica pode ser construída através de práticas simples: líderes admitindo erros, fazendo perguntas em vez de dar respostas, e celebrando tanto sucessos quanto falhas que geram aprendizado."</a:t>
            </a:r>
            <a:endParaRPr lang="pt-BR" dirty="0"/>
          </a:p>
          <a:p>
            <a:r>
              <a:rPr lang="pt-BR" dirty="0">
                <a:effectLst/>
              </a:rPr>
              <a:t>Transição: "Agora vamos ver como esses princípios se aplicam na realidade brasileira..."</a:t>
            </a:r>
            <a:endParaRPr lang="pt-BR" dirty="0"/>
          </a:p>
          <a:p>
            <a:endParaRPr lang="pt-BR" dirty="0"/>
          </a:p>
        </p:txBody>
      </p:sp>
      <p:sp>
        <p:nvSpPr>
          <p:cNvPr id="4" name="Espaço Reservado para Número de Slide 3">
            <a:extLst>
              <a:ext uri="{FF2B5EF4-FFF2-40B4-BE49-F238E27FC236}">
                <a16:creationId xmlns:a16="http://schemas.microsoft.com/office/drawing/2014/main" id="{94EA9C70-ED95-8867-9580-A4889C263FF1}"/>
              </a:ext>
            </a:extLst>
          </p:cNvPr>
          <p:cNvSpPr>
            <a:spLocks noGrp="1"/>
          </p:cNvSpPr>
          <p:nvPr>
            <p:ph type="sldNum" sz="quarter" idx="5"/>
          </p:nvPr>
        </p:nvSpPr>
        <p:spPr/>
        <p:txBody>
          <a:bodyPr/>
          <a:lstStyle/>
          <a:p>
            <a:fld id="{C3FDC577-62FA-4F60-AD5B-292267E62441}" type="slidenum">
              <a:rPr lang="pt-BR" smtClean="0"/>
              <a:t>93</a:t>
            </a:fld>
            <a:endParaRPr lang="pt-BR"/>
          </a:p>
        </p:txBody>
      </p:sp>
    </p:spTree>
    <p:extLst>
      <p:ext uri="{BB962C8B-B14F-4D97-AF65-F5344CB8AC3E}">
        <p14:creationId xmlns:p14="http://schemas.microsoft.com/office/powerpoint/2010/main" val="37849446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68A30-C94E-9E1B-0896-6219E914636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0770CDF-8650-E87A-AC9E-4958879FC79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81155FF-F9B9-2C43-0197-1041A8F6F694}"/>
              </a:ext>
            </a:extLst>
          </p:cNvPr>
          <p:cNvSpPr>
            <a:spLocks noGrp="1"/>
          </p:cNvSpPr>
          <p:nvPr>
            <p:ph type="body" idx="1"/>
          </p:nvPr>
        </p:nvSpPr>
        <p:spPr/>
        <p:txBody>
          <a:bodyPr/>
          <a:lstStyle/>
          <a:p>
            <a:r>
              <a:rPr lang="pt-BR" b="1" dirty="0">
                <a:effectLst/>
              </a:rPr>
              <a:t>Contexto da Transformação (30 segundos)</a:t>
            </a:r>
          </a:p>
          <a:p>
            <a:r>
              <a:rPr lang="pt-BR" dirty="0">
                <a:effectLst/>
              </a:rPr>
              <a:t>"A Magazine Luiza nos oferece um exemplo inspirador de como uma empresa tradicional brasileira pode se transformar. Fundada em 1957 como uma pequena loja de presentes, a empresa passou por uma transformação digital radical que a tornou uma das maiores empresas de e-commerce do Brasil."</a:t>
            </a:r>
            <a:endParaRPr lang="pt-BR" dirty="0"/>
          </a:p>
          <a:p>
            <a:r>
              <a:rPr lang="pt-BR" b="1" dirty="0">
                <a:effectLst/>
              </a:rPr>
              <a:t>O Papel do </a:t>
            </a:r>
            <a:r>
              <a:rPr lang="pt-BR" b="1" dirty="0" err="1">
                <a:effectLst/>
              </a:rPr>
              <a:t>Luizalabs</a:t>
            </a:r>
            <a:r>
              <a:rPr lang="pt-BR" b="1" dirty="0">
                <a:effectLst/>
              </a:rPr>
              <a:t> (45 segundos)</a:t>
            </a:r>
          </a:p>
          <a:p>
            <a:r>
              <a:rPr lang="pt-BR" dirty="0">
                <a:effectLst/>
              </a:rPr>
              <a:t>"A chave da transformação foi a criação do </a:t>
            </a:r>
            <a:r>
              <a:rPr lang="pt-BR" dirty="0" err="1">
                <a:effectLst/>
              </a:rPr>
              <a:t>Luizalabs</a:t>
            </a:r>
            <a:r>
              <a:rPr lang="pt-BR" dirty="0">
                <a:effectLst/>
              </a:rPr>
              <a:t> em 2012 - um laboratório de inovação que funcionou como uma startup dentro da empresa tradicional. O </a:t>
            </a:r>
            <a:r>
              <a:rPr lang="pt-BR" dirty="0" err="1">
                <a:effectLst/>
              </a:rPr>
              <a:t>Luizalabs</a:t>
            </a:r>
            <a:r>
              <a:rPr lang="pt-BR" dirty="0">
                <a:effectLst/>
              </a:rPr>
              <a:t> implementou:"</a:t>
            </a:r>
            <a:endParaRPr lang="pt-BR" dirty="0"/>
          </a:p>
          <a:p>
            <a:r>
              <a:rPr lang="pt-BR" dirty="0"/>
              <a:t>•</a:t>
            </a:r>
            <a:r>
              <a:rPr lang="pt-BR" dirty="0">
                <a:effectLst/>
              </a:rPr>
              <a:t>Times Multifuncionais: "Equipes com desenvolvedores, designers, analistas de dados e especialistas em negócio trabalhando juntos"</a:t>
            </a:r>
            <a:endParaRPr lang="pt-BR" dirty="0"/>
          </a:p>
          <a:p>
            <a:r>
              <a:rPr lang="pt-BR" dirty="0"/>
              <a:t>•</a:t>
            </a:r>
            <a:r>
              <a:rPr lang="pt-BR" dirty="0">
                <a:effectLst/>
              </a:rPr>
              <a:t>Cultura de Experimentação: "Ambiente onde testar, falhar e aprender rapidamente era não apenas aceito, mas encorajado"</a:t>
            </a:r>
            <a:endParaRPr lang="pt-BR" dirty="0"/>
          </a:p>
          <a:p>
            <a:r>
              <a:rPr lang="pt-BR" dirty="0"/>
              <a:t>•</a:t>
            </a:r>
            <a:r>
              <a:rPr lang="pt-BR" dirty="0">
                <a:effectLst/>
              </a:rPr>
              <a:t>Foco no Cliente: "Todas as decisões baseadas na experiência do usuário"</a:t>
            </a:r>
            <a:endParaRPr lang="pt-BR" dirty="0"/>
          </a:p>
          <a:p>
            <a:r>
              <a:rPr lang="pt-BR" b="1" dirty="0">
                <a:effectLst/>
              </a:rPr>
              <a:t>Diferencial Brasileiro (15 segundos)</a:t>
            </a:r>
          </a:p>
          <a:p>
            <a:r>
              <a:rPr lang="pt-BR" dirty="0">
                <a:effectLst/>
              </a:rPr>
              <a:t>"O que torna esse caso especial é como a Magazine Luiza adaptou práticas ágeis à realidade brasileira, considerando nossa cultura, regulamentações e desafios específicos."</a:t>
            </a:r>
            <a:endParaRPr lang="pt-BR" dirty="0"/>
          </a:p>
          <a:p>
            <a:r>
              <a:rPr lang="pt-BR" dirty="0">
                <a:effectLst/>
              </a:rPr>
              <a:t>Transição: "Mas a transformação não foi sem desafios..."</a:t>
            </a:r>
            <a:endParaRPr lang="pt-BR" dirty="0"/>
          </a:p>
          <a:p>
            <a:endParaRPr lang="pt-BR" dirty="0"/>
          </a:p>
        </p:txBody>
      </p:sp>
      <p:sp>
        <p:nvSpPr>
          <p:cNvPr id="4" name="Espaço Reservado para Número de Slide 3">
            <a:extLst>
              <a:ext uri="{FF2B5EF4-FFF2-40B4-BE49-F238E27FC236}">
                <a16:creationId xmlns:a16="http://schemas.microsoft.com/office/drawing/2014/main" id="{F89F81EA-22D7-0DF3-E729-96427FF5BF18}"/>
              </a:ext>
            </a:extLst>
          </p:cNvPr>
          <p:cNvSpPr>
            <a:spLocks noGrp="1"/>
          </p:cNvSpPr>
          <p:nvPr>
            <p:ph type="sldNum" sz="quarter" idx="5"/>
          </p:nvPr>
        </p:nvSpPr>
        <p:spPr/>
        <p:txBody>
          <a:bodyPr/>
          <a:lstStyle/>
          <a:p>
            <a:fld id="{C3FDC577-62FA-4F60-AD5B-292267E62441}" type="slidenum">
              <a:rPr lang="pt-BR" smtClean="0"/>
              <a:t>94</a:t>
            </a:fld>
            <a:endParaRPr lang="pt-BR"/>
          </a:p>
        </p:txBody>
      </p:sp>
    </p:spTree>
    <p:extLst>
      <p:ext uri="{BB962C8B-B14F-4D97-AF65-F5344CB8AC3E}">
        <p14:creationId xmlns:p14="http://schemas.microsoft.com/office/powerpoint/2010/main" val="20716923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0EF2D-0FE5-D20C-B139-48244430F96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05A7D54-0238-78F8-BF0A-D5D0BA9EB1F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87FFAA8-C93A-5649-4EBD-23A95F0A348A}"/>
              </a:ext>
            </a:extLst>
          </p:cNvPr>
          <p:cNvSpPr>
            <a:spLocks noGrp="1"/>
          </p:cNvSpPr>
          <p:nvPr>
            <p:ph type="body" idx="1"/>
          </p:nvPr>
        </p:nvSpPr>
        <p:spPr/>
        <p:txBody>
          <a:bodyPr/>
          <a:lstStyle/>
          <a:p>
            <a:r>
              <a:rPr lang="pt-BR" b="1" dirty="0">
                <a:effectLst/>
              </a:rPr>
              <a:t>Principais Desafios (45 segundos)</a:t>
            </a:r>
          </a:p>
          <a:p>
            <a:r>
              <a:rPr lang="pt-BR" dirty="0">
                <a:effectLst/>
              </a:rPr>
              <a:t>"A Magazine Luiza enfrentou três grandes desafios que são comuns a muitas empresas brasileiras:"</a:t>
            </a:r>
            <a:endParaRPr lang="pt-BR" dirty="0"/>
          </a:p>
          <a:p>
            <a:r>
              <a:rPr lang="pt-BR" dirty="0"/>
              <a:t>•</a:t>
            </a:r>
            <a:r>
              <a:rPr lang="pt-BR" dirty="0">
                <a:effectLst/>
              </a:rPr>
              <a:t>Resistência Cultural: "Décadas de processos tradicionais e hierarquia estabelecida"</a:t>
            </a:r>
            <a:endParaRPr lang="pt-BR" dirty="0"/>
          </a:p>
          <a:p>
            <a:r>
              <a:rPr lang="pt-BR" dirty="0"/>
              <a:t>•</a:t>
            </a:r>
            <a:r>
              <a:rPr lang="pt-BR" dirty="0">
                <a:effectLst/>
              </a:rPr>
              <a:t>Sistemas Legados: "Integração complexa entre sistemas antigos e novas soluções digitais"</a:t>
            </a:r>
            <a:endParaRPr lang="pt-BR" dirty="0"/>
          </a:p>
          <a:p>
            <a:r>
              <a:rPr lang="pt-BR" dirty="0"/>
              <a:t>•</a:t>
            </a:r>
            <a:r>
              <a:rPr lang="pt-BR" dirty="0">
                <a:effectLst/>
              </a:rPr>
              <a:t>Capacitação: "Desenvolvimento de novas competências em metodologias ágeis e tecnologias modernas"</a:t>
            </a:r>
            <a:endParaRPr lang="pt-BR" dirty="0"/>
          </a:p>
          <a:p>
            <a:r>
              <a:rPr lang="pt-BR" b="1" dirty="0">
                <a:effectLst/>
              </a:rPr>
              <a:t>Estratégias de Superação (45 segundos)</a:t>
            </a:r>
          </a:p>
          <a:p>
            <a:r>
              <a:rPr lang="pt-BR" dirty="0">
                <a:effectLst/>
              </a:rPr>
              <a:t>"A empresa superou esses desafios através de:"</a:t>
            </a:r>
            <a:endParaRPr lang="pt-BR" dirty="0"/>
          </a:p>
          <a:p>
            <a:r>
              <a:rPr lang="pt-BR" dirty="0"/>
              <a:t>•</a:t>
            </a:r>
            <a:r>
              <a:rPr lang="pt-BR" dirty="0">
                <a:effectLst/>
              </a:rPr>
              <a:t>Transformação Gradual: "Não tentaram mudar tudo de uma vez - começaram com o </a:t>
            </a:r>
            <a:r>
              <a:rPr lang="pt-BR" dirty="0" err="1">
                <a:effectLst/>
              </a:rPr>
              <a:t>Luizalabs</a:t>
            </a:r>
            <a:r>
              <a:rPr lang="pt-BR" dirty="0">
                <a:effectLst/>
              </a:rPr>
              <a:t> e expandiram gradualmente"</a:t>
            </a:r>
            <a:endParaRPr lang="pt-BR" dirty="0"/>
          </a:p>
          <a:p>
            <a:r>
              <a:rPr lang="pt-BR" dirty="0"/>
              <a:t>•</a:t>
            </a:r>
            <a:r>
              <a:rPr lang="pt-BR" dirty="0">
                <a:effectLst/>
              </a:rPr>
              <a:t>Liderança Comprometida: "Luiza Helena Trajano foi uma patrocinadora ativa da transformação"</a:t>
            </a:r>
            <a:endParaRPr lang="pt-BR" dirty="0"/>
          </a:p>
          <a:p>
            <a:r>
              <a:rPr lang="pt-BR" dirty="0"/>
              <a:t>•</a:t>
            </a:r>
            <a:r>
              <a:rPr lang="pt-BR" dirty="0">
                <a:effectLst/>
              </a:rPr>
              <a:t>Investimento em Pessoas: "Programas intensivos de capacitação e desenvolvimento"</a:t>
            </a:r>
            <a:endParaRPr lang="pt-BR" dirty="0"/>
          </a:p>
          <a:p>
            <a:r>
              <a:rPr lang="pt-BR" b="1" dirty="0">
                <a:effectLst/>
              </a:rPr>
              <a:t>Resultados Alcançados (20 segundos)</a:t>
            </a:r>
          </a:p>
          <a:p>
            <a:r>
              <a:rPr lang="pt-BR" dirty="0">
                <a:effectLst/>
              </a:rPr>
              <a:t>"Os resultados falam por si: crescimento exponencial do e-commerce, inovação em produtos e serviços, e reconhecimento como referência em transformação digital no Brasil."</a:t>
            </a:r>
            <a:endParaRPr lang="pt-BR" dirty="0"/>
          </a:p>
          <a:p>
            <a:r>
              <a:rPr lang="pt-BR" dirty="0">
                <a:effectLst/>
              </a:rPr>
              <a:t>Transição: "Agora que vimos os três casos, quais são as lições que podemos extrair?"</a:t>
            </a:r>
            <a:endParaRPr lang="pt-BR" dirty="0"/>
          </a:p>
          <a:p>
            <a:endParaRPr lang="pt-BR" dirty="0"/>
          </a:p>
        </p:txBody>
      </p:sp>
      <p:sp>
        <p:nvSpPr>
          <p:cNvPr id="4" name="Espaço Reservado para Número de Slide 3">
            <a:extLst>
              <a:ext uri="{FF2B5EF4-FFF2-40B4-BE49-F238E27FC236}">
                <a16:creationId xmlns:a16="http://schemas.microsoft.com/office/drawing/2014/main" id="{B62F7CE1-F3D0-6295-3DC5-8658CCB029D9}"/>
              </a:ext>
            </a:extLst>
          </p:cNvPr>
          <p:cNvSpPr>
            <a:spLocks noGrp="1"/>
          </p:cNvSpPr>
          <p:nvPr>
            <p:ph type="sldNum" sz="quarter" idx="5"/>
          </p:nvPr>
        </p:nvSpPr>
        <p:spPr/>
        <p:txBody>
          <a:bodyPr/>
          <a:lstStyle/>
          <a:p>
            <a:fld id="{C3FDC577-62FA-4F60-AD5B-292267E62441}" type="slidenum">
              <a:rPr lang="pt-BR" smtClean="0"/>
              <a:t>95</a:t>
            </a:fld>
            <a:endParaRPr lang="pt-BR"/>
          </a:p>
        </p:txBody>
      </p:sp>
    </p:spTree>
    <p:extLst>
      <p:ext uri="{BB962C8B-B14F-4D97-AF65-F5344CB8AC3E}">
        <p14:creationId xmlns:p14="http://schemas.microsoft.com/office/powerpoint/2010/main" val="12907759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43A00-320F-FACE-63B3-8B16E4C82B9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29368A1-AC08-FE39-6317-970EC480448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7BD1C24-05D5-AFAD-4828-820F6DCC6299}"/>
              </a:ext>
            </a:extLst>
          </p:cNvPr>
          <p:cNvSpPr>
            <a:spLocks noGrp="1"/>
          </p:cNvSpPr>
          <p:nvPr>
            <p:ph type="body" idx="1"/>
          </p:nvPr>
        </p:nvSpPr>
        <p:spPr/>
        <p:txBody>
          <a:bodyPr/>
          <a:lstStyle/>
          <a:p>
            <a:r>
              <a:rPr lang="pt-BR" b="1" dirty="0">
                <a:effectLst/>
              </a:rPr>
              <a:t>Lições Universais (45 segundos)</a:t>
            </a:r>
          </a:p>
          <a:p>
            <a:r>
              <a:rPr lang="pt-BR" dirty="0">
                <a:effectLst/>
              </a:rPr>
              <a:t>"Analisando os três casos, identificamos lições que se aplicam a qualquer organização:"</a:t>
            </a:r>
            <a:endParaRPr lang="pt-BR" dirty="0"/>
          </a:p>
          <a:p>
            <a:r>
              <a:rPr lang="pt-BR" dirty="0"/>
              <a:t>•</a:t>
            </a:r>
            <a:r>
              <a:rPr lang="pt-BR" dirty="0">
                <a:effectLst/>
              </a:rPr>
              <a:t>Do Spotify: "Autonomia com alinhamento - equipes precisam de liberdade para inovar, mas também de direção clara"</a:t>
            </a:r>
            <a:endParaRPr lang="pt-BR" dirty="0"/>
          </a:p>
          <a:p>
            <a:r>
              <a:rPr lang="pt-BR" dirty="0"/>
              <a:t>•</a:t>
            </a:r>
            <a:r>
              <a:rPr lang="pt-BR" dirty="0">
                <a:effectLst/>
              </a:rPr>
              <a:t>Do Google: "Segurança psicológica é fundamental - o ambiente emocional da equipe é mais importante que a composição individual"</a:t>
            </a:r>
            <a:endParaRPr lang="pt-BR" dirty="0"/>
          </a:p>
          <a:p>
            <a:r>
              <a:rPr lang="pt-BR" dirty="0"/>
              <a:t>•</a:t>
            </a:r>
            <a:r>
              <a:rPr lang="pt-BR" dirty="0">
                <a:effectLst/>
              </a:rPr>
              <a:t>Da Magazine Luiza: "Transformação gradual funciona - mudanças podem ser incrementais e ainda assim transformadoras"</a:t>
            </a:r>
            <a:endParaRPr lang="pt-BR" dirty="0"/>
          </a:p>
          <a:p>
            <a:r>
              <a:rPr lang="pt-BR" b="1" dirty="0">
                <a:effectLst/>
              </a:rPr>
              <a:t>Aplicação Prática (45 segundos)</a:t>
            </a:r>
          </a:p>
          <a:p>
            <a:r>
              <a:rPr lang="pt-BR" dirty="0">
                <a:effectLst/>
              </a:rPr>
              <a:t>"Independentemente do tamanho ou setor da sua organização, você pode aplicar esses princípios:"</a:t>
            </a:r>
            <a:endParaRPr lang="pt-BR" dirty="0"/>
          </a:p>
          <a:p>
            <a:r>
              <a:rPr lang="pt-BR" dirty="0"/>
              <a:t>•</a:t>
            </a:r>
            <a:r>
              <a:rPr lang="pt-BR" dirty="0">
                <a:effectLst/>
              </a:rPr>
              <a:t>Comece pequeno: "Identifique uma área piloto para experimentar"</a:t>
            </a:r>
            <a:endParaRPr lang="pt-BR" dirty="0"/>
          </a:p>
          <a:p>
            <a:r>
              <a:rPr lang="pt-BR" dirty="0"/>
              <a:t>•</a:t>
            </a:r>
            <a:r>
              <a:rPr lang="pt-BR" dirty="0">
                <a:effectLst/>
              </a:rPr>
              <a:t>Invista em cultura: "Foque no desenvolvimento de segurança psicológica e cultura de aprendizado"</a:t>
            </a:r>
            <a:endParaRPr lang="pt-BR" dirty="0"/>
          </a:p>
          <a:p>
            <a:r>
              <a:rPr lang="pt-BR" dirty="0"/>
              <a:t>•</a:t>
            </a:r>
            <a:r>
              <a:rPr lang="pt-BR" dirty="0">
                <a:effectLst/>
              </a:rPr>
              <a:t>Seja paciente: "Transformações reais levam tempo, mas os resultados valem a pena"</a:t>
            </a:r>
            <a:endParaRPr lang="pt-BR" dirty="0"/>
          </a:p>
          <a:p>
            <a:r>
              <a:rPr lang="pt-BR" b="1" dirty="0">
                <a:effectLst/>
              </a:rPr>
              <a:t>Adaptação ao Contexto (30 segundos)</a:t>
            </a:r>
          </a:p>
          <a:p>
            <a:r>
              <a:rPr lang="pt-BR" dirty="0">
                <a:effectLst/>
              </a:rPr>
              <a:t>"Lembrem-se: não existe receita pronta. Cada organização precisa adaptar esses princípios à sua realidade específica. O importante é começar e aprender fazendo."</a:t>
            </a:r>
            <a:endParaRPr lang="pt-BR" dirty="0"/>
          </a:p>
          <a:p>
            <a:r>
              <a:rPr lang="pt-BR" dirty="0">
                <a:effectLst/>
              </a:rPr>
              <a:t>Transição: "Para finalizar, vamos refletir sobre o que isso significa para o futuro..."</a:t>
            </a:r>
            <a:endParaRPr lang="pt-BR" dirty="0"/>
          </a:p>
          <a:p>
            <a:endParaRPr lang="pt-BR" dirty="0"/>
          </a:p>
        </p:txBody>
      </p:sp>
      <p:sp>
        <p:nvSpPr>
          <p:cNvPr id="4" name="Espaço Reservado para Número de Slide 3">
            <a:extLst>
              <a:ext uri="{FF2B5EF4-FFF2-40B4-BE49-F238E27FC236}">
                <a16:creationId xmlns:a16="http://schemas.microsoft.com/office/drawing/2014/main" id="{84A4AA36-68C8-466D-02B7-EA24541ACABF}"/>
              </a:ext>
            </a:extLst>
          </p:cNvPr>
          <p:cNvSpPr>
            <a:spLocks noGrp="1"/>
          </p:cNvSpPr>
          <p:nvPr>
            <p:ph type="sldNum" sz="quarter" idx="5"/>
          </p:nvPr>
        </p:nvSpPr>
        <p:spPr/>
        <p:txBody>
          <a:bodyPr/>
          <a:lstStyle/>
          <a:p>
            <a:fld id="{C3FDC577-62FA-4F60-AD5B-292267E62441}" type="slidenum">
              <a:rPr lang="pt-BR" smtClean="0"/>
              <a:t>96</a:t>
            </a:fld>
            <a:endParaRPr lang="pt-BR"/>
          </a:p>
        </p:txBody>
      </p:sp>
    </p:spTree>
    <p:extLst>
      <p:ext uri="{BB962C8B-B14F-4D97-AF65-F5344CB8AC3E}">
        <p14:creationId xmlns:p14="http://schemas.microsoft.com/office/powerpoint/2010/main" val="13893957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CB54-F483-F443-57B2-CBECBF706DA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250E36C-9B16-CFF9-4CB4-0DCCBF33AFB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BE43A7A-6795-C214-95C3-E52DB4B06DF6}"/>
              </a:ext>
            </a:extLst>
          </p:cNvPr>
          <p:cNvSpPr>
            <a:spLocks noGrp="1"/>
          </p:cNvSpPr>
          <p:nvPr>
            <p:ph type="body" idx="1"/>
          </p:nvPr>
        </p:nvSpPr>
        <p:spPr/>
        <p:txBody>
          <a:bodyPr/>
          <a:lstStyle/>
          <a:p>
            <a:r>
              <a:rPr lang="pt-BR" b="1" dirty="0">
                <a:effectLst/>
              </a:rPr>
              <a:t>Síntese dos Aprendizados (30 segundos)</a:t>
            </a:r>
          </a:p>
          <a:p>
            <a:r>
              <a:rPr lang="pt-BR" dirty="0">
                <a:effectLst/>
              </a:rPr>
              <a:t>"Os casos que vimos hoje nos mostram que a gestão de times ágeis e multifuncionais não é apenas uma tendência - é uma evolução necessária das organizações modernas. Em um mundo de mudanças rápidas, as empresas que conseguem combinar a agilidade dos pequenos times com a força das grandes organizações terão vantagem competitiva significativa."</a:t>
            </a:r>
            <a:endParaRPr lang="pt-BR" dirty="0"/>
          </a:p>
          <a:p>
            <a:r>
              <a:rPr lang="pt-BR" b="1" dirty="0">
                <a:effectLst/>
              </a:rPr>
              <a:t>Princípios Fundamentais (45 segundos)</a:t>
            </a:r>
          </a:p>
          <a:p>
            <a:r>
              <a:rPr lang="pt-BR" dirty="0">
                <a:effectLst/>
              </a:rPr>
              <a:t>"Três princípios emergem como fundamentais:"</a:t>
            </a:r>
            <a:endParaRPr lang="pt-BR" dirty="0"/>
          </a:p>
          <a:p>
            <a:r>
              <a:rPr lang="pt-BR" dirty="0"/>
              <a:t>1.</a:t>
            </a:r>
            <a:r>
              <a:rPr lang="pt-BR" dirty="0">
                <a:effectLst/>
              </a:rPr>
              <a:t>Não existe modelo único: "Cada organização deve adaptar práticas ágeis à sua realidade"</a:t>
            </a:r>
            <a:endParaRPr lang="pt-BR" dirty="0"/>
          </a:p>
          <a:p>
            <a:r>
              <a:rPr lang="pt-BR" dirty="0"/>
              <a:t>2.</a:t>
            </a:r>
            <a:r>
              <a:rPr lang="pt-BR" dirty="0">
                <a:effectLst/>
              </a:rPr>
              <a:t>Cultura supera estrutura: "Investir em pessoas e cultura é mais importante que reorganizar organogramas"</a:t>
            </a:r>
            <a:endParaRPr lang="pt-BR" dirty="0"/>
          </a:p>
          <a:p>
            <a:r>
              <a:rPr lang="pt-BR" dirty="0"/>
              <a:t>3.</a:t>
            </a:r>
            <a:r>
              <a:rPr lang="pt-BR" dirty="0">
                <a:effectLst/>
              </a:rPr>
              <a:t>Equilíbrio é essencial: "Autonomia com alinhamento, experimentação com foco, agilidade com responsabilidade"</a:t>
            </a:r>
            <a:endParaRPr lang="pt-BR" dirty="0"/>
          </a:p>
          <a:p>
            <a:r>
              <a:rPr lang="pt-BR" b="1" dirty="0">
                <a:effectLst/>
              </a:rPr>
              <a:t>Chamada à Ação (15 segundos)</a:t>
            </a:r>
          </a:p>
          <a:p>
            <a:r>
              <a:rPr lang="pt-BR" dirty="0">
                <a:effectLst/>
              </a:rPr>
              <a:t>"O futuro pertence às organizações que conseguem ser simultaneamente grandes e pequenas, estruturadas e flexíveis. A jornada começa com o primeiro passo - que tal começar hoje?"</a:t>
            </a:r>
            <a:endParaRPr lang="pt-BR" dirty="0"/>
          </a:p>
          <a:p>
            <a:r>
              <a:rPr lang="pt-BR" b="1" dirty="0">
                <a:effectLst/>
              </a:rPr>
              <a:t>Encerramento (20 segundos)</a:t>
            </a:r>
          </a:p>
          <a:p>
            <a:r>
              <a:rPr lang="pt-BR" dirty="0">
                <a:effectLst/>
              </a:rPr>
              <a:t>"Obrigado pela atenção! Espero que esses casos inspirem vocês a experimentar e implementar práticas ágeis em suas organizações. Estou disponível para perguntas."</a:t>
            </a:r>
            <a:endParaRPr lang="pt-BR" dirty="0"/>
          </a:p>
          <a:p>
            <a:endParaRPr lang="pt-BR" dirty="0"/>
          </a:p>
        </p:txBody>
      </p:sp>
      <p:sp>
        <p:nvSpPr>
          <p:cNvPr id="4" name="Espaço Reservado para Número de Slide 3">
            <a:extLst>
              <a:ext uri="{FF2B5EF4-FFF2-40B4-BE49-F238E27FC236}">
                <a16:creationId xmlns:a16="http://schemas.microsoft.com/office/drawing/2014/main" id="{3C8C22E5-B668-9AC9-A626-B482CD680633}"/>
              </a:ext>
            </a:extLst>
          </p:cNvPr>
          <p:cNvSpPr>
            <a:spLocks noGrp="1"/>
          </p:cNvSpPr>
          <p:nvPr>
            <p:ph type="sldNum" sz="quarter" idx="5"/>
          </p:nvPr>
        </p:nvSpPr>
        <p:spPr/>
        <p:txBody>
          <a:bodyPr/>
          <a:lstStyle/>
          <a:p>
            <a:fld id="{C3FDC577-62FA-4F60-AD5B-292267E62441}" type="slidenum">
              <a:rPr lang="pt-BR" smtClean="0"/>
              <a:t>97</a:t>
            </a:fld>
            <a:endParaRPr lang="pt-BR"/>
          </a:p>
        </p:txBody>
      </p:sp>
    </p:spTree>
    <p:extLst>
      <p:ext uri="{BB962C8B-B14F-4D97-AF65-F5344CB8AC3E}">
        <p14:creationId xmlns:p14="http://schemas.microsoft.com/office/powerpoint/2010/main" val="18007363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823B98C5-7FC2-7819-50C8-869DB8ADF74B}"/>
            </a:ext>
          </a:extLst>
        </p:cNvPr>
        <p:cNvGrpSpPr/>
        <p:nvPr/>
      </p:nvGrpSpPr>
      <p:grpSpPr>
        <a:xfrm>
          <a:off x="0" y="0"/>
          <a:ext cx="0" cy="0"/>
          <a:chOff x="0" y="0"/>
          <a:chExt cx="0" cy="0"/>
        </a:xfrm>
      </p:grpSpPr>
      <p:sp>
        <p:nvSpPr>
          <p:cNvPr id="219" name="Google Shape;219;g25a636c3702_0_110:notes">
            <a:extLst>
              <a:ext uri="{FF2B5EF4-FFF2-40B4-BE49-F238E27FC236}">
                <a16:creationId xmlns:a16="http://schemas.microsoft.com/office/drawing/2014/main" id="{BD48CC0E-66DB-E8C9-EECC-ACB6A2CE38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a636c3702_0_110:notes">
            <a:extLst>
              <a:ext uri="{FF2B5EF4-FFF2-40B4-BE49-F238E27FC236}">
                <a16:creationId xmlns:a16="http://schemas.microsoft.com/office/drawing/2014/main" id="{9E3EE79F-74F5-A932-A833-26C7776CAF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endParaRPr dirty="0"/>
          </a:p>
        </p:txBody>
      </p:sp>
    </p:spTree>
    <p:extLst>
      <p:ext uri="{BB962C8B-B14F-4D97-AF65-F5344CB8AC3E}">
        <p14:creationId xmlns:p14="http://schemas.microsoft.com/office/powerpoint/2010/main" val="1461899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EF2CD-20B8-1681-F9FD-BF14EBE21AF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B7180F-47C1-67FA-9074-E62A7F4699F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792536C-7F11-A5CA-312B-99023C6A1A23}"/>
              </a:ext>
            </a:extLst>
          </p:cNvPr>
          <p:cNvSpPr>
            <a:spLocks noGrp="1"/>
          </p:cNvSpPr>
          <p:nvPr>
            <p:ph type="body" idx="1"/>
          </p:nvPr>
        </p:nvSpPr>
        <p:spPr/>
        <p:txBody>
          <a:bodyPr/>
          <a:lstStyle/>
          <a:p>
            <a:r>
              <a:rPr lang="pt-BR" b="1" dirty="0">
                <a:effectLst/>
              </a:rPr>
              <a:t>Abertura Impactante (30 segundos)</a:t>
            </a:r>
          </a:p>
          <a:p>
            <a:r>
              <a:rPr lang="pt-BR" dirty="0">
                <a:effectLst/>
              </a:rPr>
              <a:t>"Quantas vezes vocês já se perguntaram por que suas equipes tomam decisões que parecem desalinhadas com os objetivos da organização? Ou por que projetos que deveriam ser simples se tornam complexos devido a dependências não mapeadas?"</a:t>
            </a:r>
            <a:endParaRPr lang="pt-BR" dirty="0"/>
          </a:p>
          <a:p>
            <a:r>
              <a:rPr lang="pt-BR" dirty="0">
                <a:effectLst/>
              </a:rPr>
              <a:t>Pausa para reflexão</a:t>
            </a:r>
            <a:endParaRPr lang="pt-BR" dirty="0"/>
          </a:p>
          <a:p>
            <a:r>
              <a:rPr lang="pt-BR" dirty="0">
                <a:effectLst/>
              </a:rPr>
              <a:t>"Hoje vamos explorar uma ferramenta poderosa que pode transformar a forma como suas equipes compreendem e navegam o ambiente organizacional: o Mapa de Contexto do Time."</a:t>
            </a:r>
            <a:endParaRPr lang="pt-BR" dirty="0"/>
          </a:p>
          <a:p>
            <a:r>
              <a:rPr lang="pt-BR" b="1" dirty="0">
                <a:effectLst/>
              </a:rPr>
              <a:t>Contextualização do Problema (45 segundos)</a:t>
            </a:r>
          </a:p>
          <a:p>
            <a:r>
              <a:rPr lang="pt-BR" dirty="0">
                <a:effectLst/>
              </a:rPr>
              <a:t>"Vivemos na era VUCA - Volatilidade, Incerteza, Complexidade e Ambiguidade. Neste ambiente, a liderança tradicional de comando e controle não funciona mais. As melhores decisões são tomadas por quem está mais próximo do trabalho, mas isso só funciona quando essas pessoas têm acesso ao contexto completo."</a:t>
            </a:r>
            <a:endParaRPr lang="pt-BR" dirty="0"/>
          </a:p>
          <a:p>
            <a:r>
              <a:rPr lang="pt-BR" dirty="0">
                <a:effectLst/>
              </a:rPr>
              <a:t>Gesticular para enfatizar a complexidade</a:t>
            </a:r>
            <a:endParaRPr lang="pt-BR" dirty="0"/>
          </a:p>
          <a:p>
            <a:r>
              <a:rPr lang="pt-BR" dirty="0">
                <a:effectLst/>
              </a:rPr>
              <a:t>"O problema é que, frequentemente, nossas equipes operam como ilhas isoladas, sem uma visão clara de como seu trabalho se conecta com o ecossistema organizacional maior. Isso resulta em decisões subótimas, retrabalho e frustração."</a:t>
            </a:r>
            <a:endParaRPr lang="pt-BR" dirty="0"/>
          </a:p>
          <a:p>
            <a:r>
              <a:rPr lang="pt-BR" b="1" dirty="0">
                <a:effectLst/>
              </a:rPr>
              <a:t>Promessa de Valor (30 segundos)</a:t>
            </a:r>
          </a:p>
          <a:p>
            <a:r>
              <a:rPr lang="pt-BR" dirty="0">
                <a:effectLst/>
              </a:rPr>
              <a:t>"O Mapa de Contexto do Time é uma ferramenta visual que resolve exatamente esse problema. Ele cria uma linguagem comum e uma visão compartilhada que permite que equipes tomem decisões autônomas, mas alinhadas."</a:t>
            </a:r>
            <a:endParaRPr lang="pt-BR" dirty="0"/>
          </a:p>
          <a:p>
            <a:r>
              <a:rPr lang="pt-BR" b="1" dirty="0">
                <a:effectLst/>
              </a:rPr>
              <a:t>Preview da Sessão (15 segundos)</a:t>
            </a:r>
          </a:p>
          <a:p>
            <a:r>
              <a:rPr lang="pt-BR" dirty="0">
                <a:effectLst/>
              </a:rPr>
              <a:t>"Nos próximos minutos, vamos entender o que é essa ferramenta, como construí-la passo a passo, e como aplicá-la imediatamente no seu ambiente de trabalho."</a:t>
            </a:r>
            <a:endParaRPr lang="pt-BR" dirty="0"/>
          </a:p>
          <a:p>
            <a:r>
              <a:rPr lang="pt-BR" dirty="0">
                <a:effectLst/>
              </a:rPr>
              <a:t>Transição: "Vamos começar entendendo exatamente o que é um Mapa de Contexto..."</a:t>
            </a:r>
            <a:endParaRPr lang="pt-BR" dirty="0"/>
          </a:p>
          <a:p>
            <a:endParaRPr lang="pt-BR" dirty="0"/>
          </a:p>
        </p:txBody>
      </p:sp>
      <p:sp>
        <p:nvSpPr>
          <p:cNvPr id="4" name="Espaço Reservado para Número de Slide 3">
            <a:extLst>
              <a:ext uri="{FF2B5EF4-FFF2-40B4-BE49-F238E27FC236}">
                <a16:creationId xmlns:a16="http://schemas.microsoft.com/office/drawing/2014/main" id="{D6C7E3BF-3A35-3A2A-487C-2DF4EF22575B}"/>
              </a:ext>
            </a:extLst>
          </p:cNvPr>
          <p:cNvSpPr>
            <a:spLocks noGrp="1"/>
          </p:cNvSpPr>
          <p:nvPr>
            <p:ph type="sldNum" sz="quarter" idx="5"/>
          </p:nvPr>
        </p:nvSpPr>
        <p:spPr/>
        <p:txBody>
          <a:bodyPr/>
          <a:lstStyle/>
          <a:p>
            <a:fld id="{C3FDC577-62FA-4F60-AD5B-292267E62441}" type="slidenum">
              <a:rPr lang="pt-BR" smtClean="0"/>
              <a:t>99</a:t>
            </a:fld>
            <a:endParaRPr lang="pt-BR"/>
          </a:p>
        </p:txBody>
      </p:sp>
    </p:spTree>
    <p:extLst>
      <p:ext uri="{BB962C8B-B14F-4D97-AF65-F5344CB8AC3E}">
        <p14:creationId xmlns:p14="http://schemas.microsoft.com/office/powerpoint/2010/main" val="35648798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D4275-C130-5ECD-3F50-4741D012F17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D0D6502-2B29-179F-58A8-024FB8EA157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397A82B-9206-280C-4B86-22B9D584F4AC}"/>
              </a:ext>
            </a:extLst>
          </p:cNvPr>
          <p:cNvSpPr>
            <a:spLocks noGrp="1"/>
          </p:cNvSpPr>
          <p:nvPr>
            <p:ph type="body" idx="1"/>
          </p:nvPr>
        </p:nvSpPr>
        <p:spPr/>
        <p:txBody>
          <a:bodyPr/>
          <a:lstStyle/>
          <a:p>
            <a:r>
              <a:rPr lang="pt-BR" b="1" dirty="0">
                <a:effectLst/>
              </a:rPr>
              <a:t>Definição Clara (30 segundos)</a:t>
            </a:r>
          </a:p>
          <a:p>
            <a:r>
              <a:rPr lang="pt-BR" dirty="0">
                <a:effectLst/>
              </a:rPr>
              <a:t>"Um Mapa de Contexto do Time é uma representação visual dos elementos que influenciam o trabalho da sua equipe. Pense nele como um GPS para navegação organizacional - ele mostra não apenas onde você está, mas também o terreno ao redor, os obstáculos no caminho e os recursos disponíveis."</a:t>
            </a:r>
            <a:endParaRPr lang="pt-BR" dirty="0"/>
          </a:p>
          <a:p>
            <a:r>
              <a:rPr lang="pt-BR" dirty="0">
                <a:effectLst/>
              </a:rPr>
              <a:t>Apontar para a imagem no slide</a:t>
            </a:r>
            <a:endParaRPr lang="pt-BR" dirty="0"/>
          </a:p>
          <a:p>
            <a:r>
              <a:rPr lang="pt-BR" b="1" dirty="0">
                <a:effectLst/>
              </a:rPr>
              <a:t>Diferenciação de Outras Ferramentas (30 segundos)</a:t>
            </a:r>
          </a:p>
          <a:p>
            <a:r>
              <a:rPr lang="pt-BR" dirty="0">
                <a:effectLst/>
              </a:rPr>
              <a:t>"É importante entender que isso não é apenas mais um organograma ou fluxograma. Enquanto essas ferramentas mostram estruturas formais ou processos lineares, o Mapa de Contexto captura a ecologia completa em que sua equipe opera - incluindo relações informais, influências indiretas e fatores externos."</a:t>
            </a:r>
            <a:endParaRPr lang="pt-BR" dirty="0"/>
          </a:p>
          <a:p>
            <a:r>
              <a:rPr lang="pt-BR" b="1" dirty="0">
                <a:effectLst/>
              </a:rPr>
              <a:t>Elementos Principais (30 segundos)</a:t>
            </a:r>
          </a:p>
          <a:p>
            <a:r>
              <a:rPr lang="pt-BR" dirty="0">
                <a:effectLst/>
              </a:rPr>
              <a:t>"Como vocês podem ver na imagem, um mapa eficaz inclui cinco elementos essenciais:"</a:t>
            </a:r>
            <a:endParaRPr lang="pt-BR" dirty="0"/>
          </a:p>
          <a:p>
            <a:r>
              <a:rPr lang="pt-BR" dirty="0">
                <a:effectLst/>
              </a:rPr>
              <a:t>Apontar para cada ícone enquanto fala</a:t>
            </a:r>
            <a:endParaRPr lang="pt-BR" dirty="0"/>
          </a:p>
          <a:p>
            <a:r>
              <a:rPr lang="pt-BR" dirty="0"/>
              <a:t>•</a:t>
            </a:r>
            <a:r>
              <a:rPr lang="pt-BR" dirty="0">
                <a:effectLst/>
              </a:rPr>
              <a:t>"Stakeholders - todos que afetam ou são afetados pelo trabalho"</a:t>
            </a:r>
            <a:endParaRPr lang="pt-BR" dirty="0"/>
          </a:p>
          <a:p>
            <a:r>
              <a:rPr lang="pt-BR" dirty="0"/>
              <a:t>•</a:t>
            </a:r>
            <a:r>
              <a:rPr lang="pt-BR" dirty="0">
                <a:effectLst/>
              </a:rPr>
              <a:t>"Objetivos - não apenas o que fazer, mas por que fazer"</a:t>
            </a:r>
            <a:endParaRPr lang="pt-BR" dirty="0"/>
          </a:p>
          <a:p>
            <a:r>
              <a:rPr lang="pt-BR" dirty="0"/>
              <a:t>•</a:t>
            </a:r>
            <a:r>
              <a:rPr lang="pt-BR" dirty="0">
                <a:effectLst/>
              </a:rPr>
              <a:t>"Desafios - obstáculos conhecidos e riscos potenciais"</a:t>
            </a:r>
            <a:endParaRPr lang="pt-BR" dirty="0"/>
          </a:p>
          <a:p>
            <a:r>
              <a:rPr lang="pt-BR" dirty="0"/>
              <a:t>•</a:t>
            </a:r>
            <a:r>
              <a:rPr lang="pt-BR" dirty="0">
                <a:effectLst/>
              </a:rPr>
              <a:t>"Recursos - tudo que está disponível para a equipe"</a:t>
            </a:r>
            <a:endParaRPr lang="pt-BR" dirty="0"/>
          </a:p>
          <a:p>
            <a:r>
              <a:rPr lang="pt-BR" dirty="0"/>
              <a:t>•</a:t>
            </a:r>
            <a:r>
              <a:rPr lang="pt-BR" dirty="0">
                <a:effectLst/>
              </a:rPr>
              <a:t>"Dependências - as conexões críticas com outros times e sistemas"</a:t>
            </a:r>
            <a:endParaRPr lang="pt-BR" dirty="0"/>
          </a:p>
          <a:p>
            <a:r>
              <a:rPr lang="pt-BR" dirty="0">
                <a:effectLst/>
              </a:rPr>
              <a:t>Transição: "Agora que entendemos o conceito, vamos nos aprofundar em cada um desses elementos..."</a:t>
            </a:r>
            <a:endParaRPr lang="pt-BR" dirty="0"/>
          </a:p>
          <a:p>
            <a:endParaRPr lang="pt-BR" dirty="0"/>
          </a:p>
        </p:txBody>
      </p:sp>
      <p:sp>
        <p:nvSpPr>
          <p:cNvPr id="4" name="Espaço Reservado para Número de Slide 3">
            <a:extLst>
              <a:ext uri="{FF2B5EF4-FFF2-40B4-BE49-F238E27FC236}">
                <a16:creationId xmlns:a16="http://schemas.microsoft.com/office/drawing/2014/main" id="{DB23C361-B7F4-434E-84FA-6CC5CB1F57F9}"/>
              </a:ext>
            </a:extLst>
          </p:cNvPr>
          <p:cNvSpPr>
            <a:spLocks noGrp="1"/>
          </p:cNvSpPr>
          <p:nvPr>
            <p:ph type="sldNum" sz="quarter" idx="5"/>
          </p:nvPr>
        </p:nvSpPr>
        <p:spPr/>
        <p:txBody>
          <a:bodyPr/>
          <a:lstStyle/>
          <a:p>
            <a:fld id="{C3FDC577-62FA-4F60-AD5B-292267E62441}" type="slidenum">
              <a:rPr lang="pt-BR" smtClean="0"/>
              <a:t>100</a:t>
            </a:fld>
            <a:endParaRPr lang="pt-BR"/>
          </a:p>
        </p:txBody>
      </p:sp>
    </p:spTree>
    <p:extLst>
      <p:ext uri="{BB962C8B-B14F-4D97-AF65-F5344CB8AC3E}">
        <p14:creationId xmlns:p14="http://schemas.microsoft.com/office/powerpoint/2010/main" val="220319515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916DD-F5BD-C9E5-EA83-6E1B0105DA1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E398752-97D0-FB8F-8910-AB6D2190C73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83EFC4B-DAFA-CC16-B372-3861908C5389}"/>
              </a:ext>
            </a:extLst>
          </p:cNvPr>
          <p:cNvSpPr>
            <a:spLocks noGrp="1"/>
          </p:cNvSpPr>
          <p:nvPr>
            <p:ph type="body" idx="1"/>
          </p:nvPr>
        </p:nvSpPr>
        <p:spPr/>
        <p:txBody>
          <a:bodyPr/>
          <a:lstStyle/>
          <a:p>
            <a:r>
              <a:rPr lang="pt-BR" b="1" dirty="0">
                <a:effectLst/>
              </a:rPr>
              <a:t>Stakeholders - A Rede de Relacionamentos (30 segundos)</a:t>
            </a:r>
          </a:p>
          <a:p>
            <a:r>
              <a:rPr lang="pt-BR" dirty="0">
                <a:effectLst/>
              </a:rPr>
              <a:t>"Stakeholders são muito mais do que apenas clientes. Incluem qualquer pessoa ou grupo que pode influenciar o sucesso da sua equipe ou ser impactado por ela. Isso vai desde usuários finais até equipes de suporte, reguladores e até mesmo concorrentes em alguns casos."</a:t>
            </a:r>
            <a:endParaRPr lang="pt-BR" dirty="0"/>
          </a:p>
          <a:p>
            <a:r>
              <a:rPr lang="pt-BR" dirty="0">
                <a:effectLst/>
              </a:rPr>
              <a:t>Apontar para o card azul</a:t>
            </a:r>
            <a:endParaRPr lang="pt-BR" dirty="0"/>
          </a:p>
          <a:p>
            <a:r>
              <a:rPr lang="pt-BR" dirty="0">
                <a:effectLst/>
              </a:rPr>
              <a:t>"A chave aqui é pensar em círculos concêntricos: stakeholders primários que interagem diretamente, secundários que têm influência indireta, e terciários que podem ter impacto ocasional mas ainda relevante."</a:t>
            </a:r>
            <a:endParaRPr lang="pt-BR" dirty="0"/>
          </a:p>
          <a:p>
            <a:r>
              <a:rPr lang="pt-BR" b="1" dirty="0">
                <a:effectLst/>
              </a:rPr>
              <a:t>Objetivos e Metas - O Norte Estratégico (30 segundos)</a:t>
            </a:r>
          </a:p>
          <a:p>
            <a:r>
              <a:rPr lang="pt-BR" dirty="0">
                <a:effectLst/>
              </a:rPr>
              <a:t>"Objetivos no mapa não são apenas entregas táticas. Eles conectam o trabalho diário da equipe com a estratégia organizacional. Quando sua equipe entende não apenas o 'o quê' mas também o 'por quê', as decisões se tornam naturalmente mais alinhadas."</a:t>
            </a:r>
            <a:endParaRPr lang="pt-BR" dirty="0"/>
          </a:p>
          <a:p>
            <a:r>
              <a:rPr lang="pt-BR" dirty="0">
                <a:effectLst/>
              </a:rPr>
              <a:t>Apontar para o card verde</a:t>
            </a:r>
            <a:endParaRPr lang="pt-BR" dirty="0"/>
          </a:p>
          <a:p>
            <a:r>
              <a:rPr lang="pt-BR" b="1" dirty="0">
                <a:effectLst/>
              </a:rPr>
              <a:t>Desafios e Recursos (30 segundos)</a:t>
            </a:r>
          </a:p>
          <a:p>
            <a:r>
              <a:rPr lang="pt-BR" dirty="0">
                <a:effectLst/>
              </a:rPr>
              <a:t>"Desafios incluem tanto obstáculos conhecidos quanto riscos potenciais. Podem ser técnicos, organizacionais, culturais ou externos. A identificação proativa permite preparação e mitigação."</a:t>
            </a:r>
            <a:endParaRPr lang="pt-BR" dirty="0"/>
          </a:p>
          <a:p>
            <a:r>
              <a:rPr lang="pt-BR" dirty="0">
                <a:effectLst/>
              </a:rPr>
              <a:t>Apontar para o card vermelho, depois laranja</a:t>
            </a:r>
            <a:endParaRPr lang="pt-BR" dirty="0"/>
          </a:p>
          <a:p>
            <a:r>
              <a:rPr lang="pt-BR" dirty="0">
                <a:effectLst/>
              </a:rPr>
              <a:t>"Recursos incluem não apenas orçamento e ferramentas, mas também conhecimento, relacionamentos e credibilidade da equipe."</a:t>
            </a:r>
            <a:endParaRPr lang="pt-BR" dirty="0"/>
          </a:p>
          <a:p>
            <a:r>
              <a:rPr lang="pt-BR" b="1" dirty="0">
                <a:effectLst/>
              </a:rPr>
              <a:t>Dependências - As Conexões Críticas (30 segundos)</a:t>
            </a:r>
          </a:p>
          <a:p>
            <a:r>
              <a:rPr lang="pt-BR" dirty="0">
                <a:effectLst/>
              </a:rPr>
              <a:t>"Dependências são talvez o elemento mais crítico e frequentemente negligenciado. Elas mostram onde sua equipe é vulnerável a atrasos ou falhas de outros, e onde outros dependem de vocês."</a:t>
            </a:r>
            <a:endParaRPr lang="pt-BR" dirty="0"/>
          </a:p>
          <a:p>
            <a:r>
              <a:rPr lang="pt-BR" dirty="0">
                <a:effectLst/>
              </a:rPr>
              <a:t>Apontar para o card roxo</a:t>
            </a:r>
            <a:endParaRPr lang="pt-BR" dirty="0"/>
          </a:p>
          <a:p>
            <a:r>
              <a:rPr lang="pt-BR" dirty="0">
                <a:effectLst/>
              </a:rPr>
              <a:t>"Mapear dependências permite planejamento proativo e desenvolvimento de estratégias de contingência."</a:t>
            </a:r>
            <a:endParaRPr lang="pt-BR" dirty="0"/>
          </a:p>
          <a:p>
            <a:r>
              <a:rPr lang="pt-BR" dirty="0">
                <a:effectLst/>
              </a:rPr>
              <a:t>Transição: "Agora que conhecemos os elementos, vamos ver como construir o mapa na prática..."</a:t>
            </a:r>
            <a:endParaRPr lang="pt-BR" dirty="0"/>
          </a:p>
          <a:p>
            <a:endParaRPr lang="pt-BR" dirty="0"/>
          </a:p>
        </p:txBody>
      </p:sp>
      <p:sp>
        <p:nvSpPr>
          <p:cNvPr id="4" name="Espaço Reservado para Número de Slide 3">
            <a:extLst>
              <a:ext uri="{FF2B5EF4-FFF2-40B4-BE49-F238E27FC236}">
                <a16:creationId xmlns:a16="http://schemas.microsoft.com/office/drawing/2014/main" id="{0CAF6448-8CB4-635D-795D-972129EE2FF5}"/>
              </a:ext>
            </a:extLst>
          </p:cNvPr>
          <p:cNvSpPr>
            <a:spLocks noGrp="1"/>
          </p:cNvSpPr>
          <p:nvPr>
            <p:ph type="sldNum" sz="quarter" idx="5"/>
          </p:nvPr>
        </p:nvSpPr>
        <p:spPr/>
        <p:txBody>
          <a:bodyPr/>
          <a:lstStyle/>
          <a:p>
            <a:fld id="{C3FDC577-62FA-4F60-AD5B-292267E62441}" type="slidenum">
              <a:rPr lang="pt-BR" smtClean="0"/>
              <a:t>101</a:t>
            </a:fld>
            <a:endParaRPr lang="pt-BR"/>
          </a:p>
        </p:txBody>
      </p:sp>
    </p:spTree>
    <p:extLst>
      <p:ext uri="{BB962C8B-B14F-4D97-AF65-F5344CB8AC3E}">
        <p14:creationId xmlns:p14="http://schemas.microsoft.com/office/powerpoint/2010/main" val="418093004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9.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9.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 - Slide de título [PDF]" preserve="1">
  <p:cSld name="Slide capa">
    <p:bg>
      <p:bgPr>
        <a:solidFill>
          <a:srgbClr val="01080E"/>
        </a:solidFill>
        <a:effectLst/>
      </p:bgPr>
    </p:bg>
    <p:spTree>
      <p:nvGrpSpPr>
        <p:cNvPr id="1" name="Shape 13"/>
        <p:cNvGrpSpPr/>
        <p:nvPr/>
      </p:nvGrpSpPr>
      <p:grpSpPr>
        <a:xfrm>
          <a:off x="0" y="0"/>
          <a:ext cx="0" cy="0"/>
          <a:chOff x="0" y="0"/>
          <a:chExt cx="0" cy="0"/>
        </a:xfrm>
      </p:grpSpPr>
      <p:sp>
        <p:nvSpPr>
          <p:cNvPr id="15" name="Google Shape;15;p4"/>
          <p:cNvSpPr>
            <a:spLocks noGrp="1"/>
          </p:cNvSpPr>
          <p:nvPr>
            <p:ph type="pic" idx="2"/>
          </p:nvPr>
        </p:nvSpPr>
        <p:spPr>
          <a:xfrm>
            <a:off x="6876960" y="992264"/>
            <a:ext cx="7221120" cy="6005176"/>
          </a:xfrm>
          <a:prstGeom prst="rect">
            <a:avLst/>
          </a:prstGeom>
          <a:noFill/>
          <a:ln>
            <a:noFill/>
          </a:ln>
        </p:spPr>
        <p:txBody>
          <a:bodyPr/>
          <a:lstStyle/>
          <a:p>
            <a:endParaRPr lang="pt-BR"/>
          </a:p>
        </p:txBody>
      </p:sp>
      <p:sp>
        <p:nvSpPr>
          <p:cNvPr id="16" name="Google Shape;16;p4"/>
          <p:cNvSpPr txBox="1">
            <a:spLocks noGrp="1"/>
          </p:cNvSpPr>
          <p:nvPr>
            <p:ph type="title"/>
          </p:nvPr>
        </p:nvSpPr>
        <p:spPr>
          <a:xfrm>
            <a:off x="576480" y="2459343"/>
            <a:ext cx="8243670" cy="960233"/>
          </a:xfrm>
          <a:prstGeom prst="rect">
            <a:avLst/>
          </a:prstGeom>
        </p:spPr>
        <p:txBody>
          <a:bodyPr spcFirstLastPara="1" wrap="square" lIns="0" tIns="91425" rIns="91425" bIns="91425" anchor="t" anchorCtr="0">
            <a:spAutoFit/>
          </a:bodyPr>
          <a:lstStyle>
            <a:lvl1pPr lvl="0" rtl="0">
              <a:spcBef>
                <a:spcPts val="0"/>
              </a:spcBef>
              <a:spcAft>
                <a:spcPts val="0"/>
              </a:spcAft>
              <a:buSzPts val="3500"/>
              <a:buFont typeface="Chakra Petch"/>
              <a:buNone/>
              <a:defRPr sz="5600" b="1">
                <a:solidFill>
                  <a:schemeClr val="bg1"/>
                </a:solidFill>
                <a:latin typeface="Chakra Petch"/>
                <a:ea typeface="Chakra Petch"/>
                <a:cs typeface="Chakra Petch"/>
                <a:sym typeface="Chakra Petch"/>
              </a:defRPr>
            </a:lvl1pPr>
            <a:lvl2pPr lvl="1" rtl="0">
              <a:spcBef>
                <a:spcPts val="0"/>
              </a:spcBef>
              <a:spcAft>
                <a:spcPts val="0"/>
              </a:spcAft>
              <a:buSzPts val="3500"/>
              <a:buNone/>
              <a:defRPr sz="5600"/>
            </a:lvl2pPr>
            <a:lvl3pPr lvl="2" rtl="0">
              <a:spcBef>
                <a:spcPts val="0"/>
              </a:spcBef>
              <a:spcAft>
                <a:spcPts val="0"/>
              </a:spcAft>
              <a:buSzPts val="3500"/>
              <a:buNone/>
              <a:defRPr sz="5600"/>
            </a:lvl3pPr>
            <a:lvl4pPr lvl="3" rtl="0">
              <a:spcBef>
                <a:spcPts val="0"/>
              </a:spcBef>
              <a:spcAft>
                <a:spcPts val="0"/>
              </a:spcAft>
              <a:buSzPts val="3500"/>
              <a:buNone/>
              <a:defRPr sz="5600"/>
            </a:lvl4pPr>
            <a:lvl5pPr lvl="4" rtl="0">
              <a:spcBef>
                <a:spcPts val="0"/>
              </a:spcBef>
              <a:spcAft>
                <a:spcPts val="0"/>
              </a:spcAft>
              <a:buSzPts val="3500"/>
              <a:buNone/>
              <a:defRPr sz="5600"/>
            </a:lvl5pPr>
            <a:lvl6pPr lvl="5" rtl="0">
              <a:spcBef>
                <a:spcPts val="0"/>
              </a:spcBef>
              <a:spcAft>
                <a:spcPts val="0"/>
              </a:spcAft>
              <a:buSzPts val="3500"/>
              <a:buNone/>
              <a:defRPr sz="5600"/>
            </a:lvl6pPr>
            <a:lvl7pPr lvl="6" rtl="0">
              <a:spcBef>
                <a:spcPts val="0"/>
              </a:spcBef>
              <a:spcAft>
                <a:spcPts val="0"/>
              </a:spcAft>
              <a:buSzPts val="3500"/>
              <a:buNone/>
              <a:defRPr sz="5600"/>
            </a:lvl7pPr>
            <a:lvl8pPr lvl="7" rtl="0">
              <a:spcBef>
                <a:spcPts val="0"/>
              </a:spcBef>
              <a:spcAft>
                <a:spcPts val="0"/>
              </a:spcAft>
              <a:buSzPts val="3500"/>
              <a:buNone/>
              <a:defRPr sz="5600"/>
            </a:lvl8pPr>
            <a:lvl9pPr lvl="8" rtl="0">
              <a:spcBef>
                <a:spcPts val="0"/>
              </a:spcBef>
              <a:spcAft>
                <a:spcPts val="0"/>
              </a:spcAft>
              <a:buSzPts val="3500"/>
              <a:buNone/>
              <a:defRPr sz="5600"/>
            </a:lvl9pPr>
          </a:lstStyle>
          <a:p>
            <a:endParaRPr lang="pt-BR" dirty="0"/>
          </a:p>
        </p:txBody>
      </p:sp>
      <p:sp>
        <p:nvSpPr>
          <p:cNvPr id="17" name="Google Shape;17;p4"/>
          <p:cNvSpPr txBox="1">
            <a:spLocks noGrp="1"/>
          </p:cNvSpPr>
          <p:nvPr>
            <p:ph type="title" idx="3"/>
          </p:nvPr>
        </p:nvSpPr>
        <p:spPr>
          <a:xfrm>
            <a:off x="576480" y="4167120"/>
            <a:ext cx="5895360" cy="539220"/>
          </a:xfrm>
          <a:prstGeom prst="rect">
            <a:avLst/>
          </a:prstGeom>
        </p:spPr>
        <p:txBody>
          <a:bodyPr spcFirstLastPara="1" wrap="square" lIns="0" tIns="91425" rIns="91425" bIns="91425" anchor="t" anchorCtr="0">
            <a:spAutoFit/>
          </a:bodyPr>
          <a:lstStyle>
            <a:lvl1pPr lvl="0" rtl="0">
              <a:spcBef>
                <a:spcPts val="0"/>
              </a:spcBef>
              <a:spcAft>
                <a:spcPts val="0"/>
              </a:spcAft>
              <a:buClr>
                <a:srgbClr val="DBE96D"/>
              </a:buClr>
              <a:buSzPts val="1600"/>
              <a:buFont typeface="Inter Light"/>
              <a:buNone/>
              <a:defRPr sz="2560" b="0">
                <a:solidFill>
                  <a:schemeClr val="bg1"/>
                </a:solidFill>
                <a:latin typeface="Inter Light"/>
                <a:ea typeface="Inter Light"/>
                <a:cs typeface="Inter Light"/>
                <a:sym typeface="Inter Light"/>
              </a:defRPr>
            </a:lvl1pPr>
            <a:lvl2pPr lvl="1" rtl="0">
              <a:spcBef>
                <a:spcPts val="0"/>
              </a:spcBef>
              <a:spcAft>
                <a:spcPts val="0"/>
              </a:spcAft>
              <a:buClr>
                <a:srgbClr val="FFDEC7"/>
              </a:buClr>
              <a:buSzPts val="1600"/>
              <a:buFont typeface="Inter Light"/>
              <a:buNone/>
              <a:defRPr sz="2560" b="0">
                <a:solidFill>
                  <a:srgbClr val="FFDEC7"/>
                </a:solidFill>
                <a:latin typeface="Inter Light"/>
                <a:ea typeface="Inter Light"/>
                <a:cs typeface="Inter Light"/>
                <a:sym typeface="Inter Light"/>
              </a:defRPr>
            </a:lvl2pPr>
            <a:lvl3pPr lvl="2" rtl="0">
              <a:spcBef>
                <a:spcPts val="0"/>
              </a:spcBef>
              <a:spcAft>
                <a:spcPts val="0"/>
              </a:spcAft>
              <a:buClr>
                <a:srgbClr val="FFDEC7"/>
              </a:buClr>
              <a:buSzPts val="1600"/>
              <a:buFont typeface="Inter Light"/>
              <a:buNone/>
              <a:defRPr sz="2560" b="0">
                <a:solidFill>
                  <a:srgbClr val="FFDEC7"/>
                </a:solidFill>
                <a:latin typeface="Inter Light"/>
                <a:ea typeface="Inter Light"/>
                <a:cs typeface="Inter Light"/>
                <a:sym typeface="Inter Light"/>
              </a:defRPr>
            </a:lvl3pPr>
            <a:lvl4pPr lvl="3" rtl="0">
              <a:spcBef>
                <a:spcPts val="0"/>
              </a:spcBef>
              <a:spcAft>
                <a:spcPts val="0"/>
              </a:spcAft>
              <a:buClr>
                <a:srgbClr val="FFDEC7"/>
              </a:buClr>
              <a:buSzPts val="1600"/>
              <a:buFont typeface="Inter Light"/>
              <a:buNone/>
              <a:defRPr sz="2560" b="0">
                <a:solidFill>
                  <a:srgbClr val="FFDEC7"/>
                </a:solidFill>
                <a:latin typeface="Inter Light"/>
                <a:ea typeface="Inter Light"/>
                <a:cs typeface="Inter Light"/>
                <a:sym typeface="Inter Light"/>
              </a:defRPr>
            </a:lvl4pPr>
            <a:lvl5pPr lvl="4" rtl="0">
              <a:spcBef>
                <a:spcPts val="0"/>
              </a:spcBef>
              <a:spcAft>
                <a:spcPts val="0"/>
              </a:spcAft>
              <a:buClr>
                <a:srgbClr val="FFDEC7"/>
              </a:buClr>
              <a:buSzPts val="1600"/>
              <a:buFont typeface="Inter Light"/>
              <a:buNone/>
              <a:defRPr sz="2560" b="0">
                <a:solidFill>
                  <a:srgbClr val="FFDEC7"/>
                </a:solidFill>
                <a:latin typeface="Inter Light"/>
                <a:ea typeface="Inter Light"/>
                <a:cs typeface="Inter Light"/>
                <a:sym typeface="Inter Light"/>
              </a:defRPr>
            </a:lvl5pPr>
            <a:lvl6pPr lvl="5" rtl="0">
              <a:spcBef>
                <a:spcPts val="0"/>
              </a:spcBef>
              <a:spcAft>
                <a:spcPts val="0"/>
              </a:spcAft>
              <a:buClr>
                <a:srgbClr val="FFDEC7"/>
              </a:buClr>
              <a:buSzPts val="1600"/>
              <a:buFont typeface="Inter Light"/>
              <a:buNone/>
              <a:defRPr sz="2560" b="0">
                <a:solidFill>
                  <a:srgbClr val="FFDEC7"/>
                </a:solidFill>
                <a:latin typeface="Inter Light"/>
                <a:ea typeface="Inter Light"/>
                <a:cs typeface="Inter Light"/>
                <a:sym typeface="Inter Light"/>
              </a:defRPr>
            </a:lvl6pPr>
            <a:lvl7pPr lvl="6" rtl="0">
              <a:spcBef>
                <a:spcPts val="0"/>
              </a:spcBef>
              <a:spcAft>
                <a:spcPts val="0"/>
              </a:spcAft>
              <a:buClr>
                <a:srgbClr val="FFDEC7"/>
              </a:buClr>
              <a:buSzPts val="1600"/>
              <a:buFont typeface="Inter Light"/>
              <a:buNone/>
              <a:defRPr sz="2560" b="0">
                <a:solidFill>
                  <a:srgbClr val="FFDEC7"/>
                </a:solidFill>
                <a:latin typeface="Inter Light"/>
                <a:ea typeface="Inter Light"/>
                <a:cs typeface="Inter Light"/>
                <a:sym typeface="Inter Light"/>
              </a:defRPr>
            </a:lvl7pPr>
            <a:lvl8pPr lvl="7" rtl="0">
              <a:spcBef>
                <a:spcPts val="0"/>
              </a:spcBef>
              <a:spcAft>
                <a:spcPts val="0"/>
              </a:spcAft>
              <a:buClr>
                <a:srgbClr val="FFDEC7"/>
              </a:buClr>
              <a:buSzPts val="1600"/>
              <a:buFont typeface="Inter Light"/>
              <a:buNone/>
              <a:defRPr sz="2560" b="0">
                <a:solidFill>
                  <a:srgbClr val="FFDEC7"/>
                </a:solidFill>
                <a:latin typeface="Inter Light"/>
                <a:ea typeface="Inter Light"/>
                <a:cs typeface="Inter Light"/>
                <a:sym typeface="Inter Light"/>
              </a:defRPr>
            </a:lvl8pPr>
            <a:lvl9pPr lvl="8" rtl="0">
              <a:spcBef>
                <a:spcPts val="0"/>
              </a:spcBef>
              <a:spcAft>
                <a:spcPts val="0"/>
              </a:spcAft>
              <a:buClr>
                <a:srgbClr val="FFDEC7"/>
              </a:buClr>
              <a:buSzPts val="1600"/>
              <a:buFont typeface="Inter Light"/>
              <a:buNone/>
              <a:defRPr sz="2560" b="0">
                <a:solidFill>
                  <a:srgbClr val="FFDEC7"/>
                </a:solidFill>
                <a:latin typeface="Inter Light"/>
                <a:ea typeface="Inter Light"/>
                <a:cs typeface="Inter Light"/>
                <a:sym typeface="Inter Light"/>
              </a:defRPr>
            </a:lvl9pPr>
          </a:lstStyle>
          <a:p>
            <a:endParaRPr/>
          </a:p>
        </p:txBody>
      </p:sp>
      <p:sp>
        <p:nvSpPr>
          <p:cNvPr id="27" name="Google Shape;27;p4"/>
          <p:cNvSpPr txBox="1">
            <a:spLocks noGrp="1"/>
          </p:cNvSpPr>
          <p:nvPr>
            <p:ph type="title" idx="4"/>
          </p:nvPr>
        </p:nvSpPr>
        <p:spPr>
          <a:xfrm>
            <a:off x="576480" y="7236461"/>
            <a:ext cx="6300480" cy="406235"/>
          </a:xfrm>
          <a:prstGeom prst="rect">
            <a:avLst/>
          </a:prstGeom>
        </p:spPr>
        <p:txBody>
          <a:bodyPr spcFirstLastPara="1" wrap="square" lIns="0" tIns="91425" rIns="91425" bIns="91425" anchor="t" anchorCtr="0">
            <a:spAutoFit/>
          </a:bodyPr>
          <a:lstStyle>
            <a:lvl1pPr lvl="0" rtl="0">
              <a:spcBef>
                <a:spcPts val="0"/>
              </a:spcBef>
              <a:spcAft>
                <a:spcPts val="0"/>
              </a:spcAft>
              <a:buClr>
                <a:srgbClr val="FFFFFF"/>
              </a:buClr>
              <a:buSzPts val="1000"/>
              <a:buFont typeface="Inter Medium"/>
              <a:buNone/>
              <a:defRPr sz="1600" b="0">
                <a:solidFill>
                  <a:srgbClr val="FFFFFF"/>
                </a:solidFill>
                <a:latin typeface="Inter Medium"/>
                <a:ea typeface="Inter Medium"/>
                <a:cs typeface="Inter Medium"/>
                <a:sym typeface="Inter Medium"/>
              </a:defRPr>
            </a:lvl1pPr>
            <a:lvl2pPr lvl="1" rtl="0">
              <a:spcBef>
                <a:spcPts val="0"/>
              </a:spcBef>
              <a:spcAft>
                <a:spcPts val="0"/>
              </a:spcAft>
              <a:buClr>
                <a:srgbClr val="FFFFFF"/>
              </a:buClr>
              <a:buSzPts val="1000"/>
              <a:buFont typeface="Inter Medium"/>
              <a:buNone/>
              <a:defRPr sz="1600" b="0">
                <a:solidFill>
                  <a:srgbClr val="FFFFFF"/>
                </a:solidFill>
                <a:latin typeface="Inter Medium"/>
                <a:ea typeface="Inter Medium"/>
                <a:cs typeface="Inter Medium"/>
                <a:sym typeface="Inter Medium"/>
              </a:defRPr>
            </a:lvl2pPr>
            <a:lvl3pPr lvl="2" rtl="0">
              <a:spcBef>
                <a:spcPts val="0"/>
              </a:spcBef>
              <a:spcAft>
                <a:spcPts val="0"/>
              </a:spcAft>
              <a:buClr>
                <a:srgbClr val="FFFFFF"/>
              </a:buClr>
              <a:buSzPts val="1000"/>
              <a:buFont typeface="Inter Medium"/>
              <a:buNone/>
              <a:defRPr sz="1600" b="0">
                <a:solidFill>
                  <a:srgbClr val="FFFFFF"/>
                </a:solidFill>
                <a:latin typeface="Inter Medium"/>
                <a:ea typeface="Inter Medium"/>
                <a:cs typeface="Inter Medium"/>
                <a:sym typeface="Inter Medium"/>
              </a:defRPr>
            </a:lvl3pPr>
            <a:lvl4pPr lvl="3" rtl="0">
              <a:spcBef>
                <a:spcPts val="0"/>
              </a:spcBef>
              <a:spcAft>
                <a:spcPts val="0"/>
              </a:spcAft>
              <a:buClr>
                <a:srgbClr val="FFFFFF"/>
              </a:buClr>
              <a:buSzPts val="1000"/>
              <a:buFont typeface="Inter Medium"/>
              <a:buNone/>
              <a:defRPr sz="1600" b="0">
                <a:solidFill>
                  <a:srgbClr val="FFFFFF"/>
                </a:solidFill>
                <a:latin typeface="Inter Medium"/>
                <a:ea typeface="Inter Medium"/>
                <a:cs typeface="Inter Medium"/>
                <a:sym typeface="Inter Medium"/>
              </a:defRPr>
            </a:lvl4pPr>
            <a:lvl5pPr lvl="4" rtl="0">
              <a:spcBef>
                <a:spcPts val="0"/>
              </a:spcBef>
              <a:spcAft>
                <a:spcPts val="0"/>
              </a:spcAft>
              <a:buClr>
                <a:srgbClr val="FFFFFF"/>
              </a:buClr>
              <a:buSzPts val="1000"/>
              <a:buFont typeface="Inter Medium"/>
              <a:buNone/>
              <a:defRPr sz="1600" b="0">
                <a:solidFill>
                  <a:srgbClr val="FFFFFF"/>
                </a:solidFill>
                <a:latin typeface="Inter Medium"/>
                <a:ea typeface="Inter Medium"/>
                <a:cs typeface="Inter Medium"/>
                <a:sym typeface="Inter Medium"/>
              </a:defRPr>
            </a:lvl5pPr>
            <a:lvl6pPr lvl="5" rtl="0">
              <a:spcBef>
                <a:spcPts val="0"/>
              </a:spcBef>
              <a:spcAft>
                <a:spcPts val="0"/>
              </a:spcAft>
              <a:buClr>
                <a:srgbClr val="FFFFFF"/>
              </a:buClr>
              <a:buSzPts val="1000"/>
              <a:buFont typeface="Inter Medium"/>
              <a:buNone/>
              <a:defRPr sz="1600" b="0">
                <a:solidFill>
                  <a:srgbClr val="FFFFFF"/>
                </a:solidFill>
                <a:latin typeface="Inter Medium"/>
                <a:ea typeface="Inter Medium"/>
                <a:cs typeface="Inter Medium"/>
                <a:sym typeface="Inter Medium"/>
              </a:defRPr>
            </a:lvl6pPr>
            <a:lvl7pPr lvl="6" rtl="0">
              <a:spcBef>
                <a:spcPts val="0"/>
              </a:spcBef>
              <a:spcAft>
                <a:spcPts val="0"/>
              </a:spcAft>
              <a:buClr>
                <a:srgbClr val="FFFFFF"/>
              </a:buClr>
              <a:buSzPts val="1000"/>
              <a:buFont typeface="Inter Medium"/>
              <a:buNone/>
              <a:defRPr sz="1600" b="0">
                <a:solidFill>
                  <a:srgbClr val="FFFFFF"/>
                </a:solidFill>
                <a:latin typeface="Inter Medium"/>
                <a:ea typeface="Inter Medium"/>
                <a:cs typeface="Inter Medium"/>
                <a:sym typeface="Inter Medium"/>
              </a:defRPr>
            </a:lvl7pPr>
            <a:lvl8pPr lvl="7" rtl="0">
              <a:spcBef>
                <a:spcPts val="0"/>
              </a:spcBef>
              <a:spcAft>
                <a:spcPts val="0"/>
              </a:spcAft>
              <a:buClr>
                <a:srgbClr val="FFFFFF"/>
              </a:buClr>
              <a:buSzPts val="1000"/>
              <a:buFont typeface="Inter Medium"/>
              <a:buNone/>
              <a:defRPr sz="1600" b="0">
                <a:solidFill>
                  <a:srgbClr val="FFFFFF"/>
                </a:solidFill>
                <a:latin typeface="Inter Medium"/>
                <a:ea typeface="Inter Medium"/>
                <a:cs typeface="Inter Medium"/>
                <a:sym typeface="Inter Medium"/>
              </a:defRPr>
            </a:lvl8pPr>
            <a:lvl9pPr lvl="8" rtl="0">
              <a:spcBef>
                <a:spcPts val="0"/>
              </a:spcBef>
              <a:spcAft>
                <a:spcPts val="0"/>
              </a:spcAft>
              <a:buClr>
                <a:srgbClr val="FFFFFF"/>
              </a:buClr>
              <a:buSzPts val="1000"/>
              <a:buFont typeface="Inter Medium"/>
              <a:buNone/>
              <a:defRPr sz="1600" b="0">
                <a:solidFill>
                  <a:srgbClr val="FFFFFF"/>
                </a:solidFill>
                <a:latin typeface="Inter Medium"/>
                <a:ea typeface="Inter Medium"/>
                <a:cs typeface="Inter Medium"/>
                <a:sym typeface="Inter Medium"/>
              </a:defRPr>
            </a:lvl9pPr>
          </a:lstStyle>
          <a:p>
            <a:endParaRPr/>
          </a:p>
        </p:txBody>
      </p:sp>
      <p:pic>
        <p:nvPicPr>
          <p:cNvPr id="28" name="Google Shape;28;p4"/>
          <p:cNvPicPr preferRelativeResize="0"/>
          <p:nvPr userDrawn="1"/>
        </p:nvPicPr>
        <p:blipFill>
          <a:blip r:embed="rId2">
            <a:alphaModFix/>
          </a:blip>
          <a:stretch>
            <a:fillRect/>
          </a:stretch>
        </p:blipFill>
        <p:spPr>
          <a:xfrm>
            <a:off x="576481" y="433736"/>
            <a:ext cx="917026" cy="427680"/>
          </a:xfrm>
          <a:prstGeom prst="rect">
            <a:avLst/>
          </a:prstGeom>
          <a:noFill/>
          <a:ln>
            <a:noFill/>
          </a:ln>
        </p:spPr>
      </p:pic>
      <p:sp>
        <p:nvSpPr>
          <p:cNvPr id="29" name="Google Shape;29;p4"/>
          <p:cNvSpPr/>
          <p:nvPr/>
        </p:nvSpPr>
        <p:spPr>
          <a:xfrm rot="10800000" flipH="1">
            <a:off x="6879600" y="6997122"/>
            <a:ext cx="7215840" cy="801600"/>
          </a:xfrm>
          <a:prstGeom prst="snip1Rect">
            <a:avLst>
              <a:gd name="adj" fmla="val 50000"/>
            </a:avLst>
          </a:prstGeom>
          <a:solidFill>
            <a:srgbClr val="2BDEFD"/>
          </a:solidFill>
          <a:ln w="9525" cap="flat" cmpd="sng">
            <a:solidFill>
              <a:srgbClr val="2BDEFD"/>
            </a:solidFill>
            <a:prstDash val="solid"/>
            <a:round/>
            <a:headEnd type="none" w="sm" len="sm"/>
            <a:tailEnd type="none" w="sm" len="sm"/>
          </a:ln>
        </p:spPr>
        <p:txBody>
          <a:bodyPr spcFirstLastPara="1" wrap="square" lIns="146280" tIns="146280" rIns="146280" bIns="146280" anchor="ctr" anchorCtr="0">
            <a:noAutofit/>
          </a:bodyPr>
          <a:lstStyle/>
          <a:p>
            <a:pPr marL="0" lvl="0" indent="0" algn="l" rtl="0">
              <a:spcBef>
                <a:spcPts val="0"/>
              </a:spcBef>
              <a:spcAft>
                <a:spcPts val="0"/>
              </a:spcAft>
              <a:buNone/>
            </a:pPr>
            <a:r>
              <a:rPr lang="pt-BR" sz="2880" dirty="0"/>
              <a:t>      </a:t>
            </a:r>
            <a:endParaRPr sz="2880" dirty="0"/>
          </a:p>
        </p:txBody>
      </p:sp>
      <p:sp>
        <p:nvSpPr>
          <p:cNvPr id="30" name="Google Shape;30;p4"/>
          <p:cNvSpPr txBox="1"/>
          <p:nvPr/>
        </p:nvSpPr>
        <p:spPr>
          <a:xfrm>
            <a:off x="7412640" y="7255092"/>
            <a:ext cx="4776000" cy="318549"/>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pt-BR" sz="1800" b="1" dirty="0">
                <a:solidFill>
                  <a:srgbClr val="01080E"/>
                </a:solidFill>
                <a:latin typeface="Chakra Petch"/>
                <a:ea typeface="Chakra Petch"/>
                <a:cs typeface="Chakra Petch"/>
                <a:sym typeface="Chakra Petch"/>
              </a:rPr>
              <a:t>MERGULHE</a:t>
            </a:r>
            <a:r>
              <a:rPr lang="pt-BR" sz="1800" dirty="0">
                <a:solidFill>
                  <a:srgbClr val="01080E"/>
                </a:solidFill>
                <a:latin typeface="Chakra Petch"/>
                <a:ea typeface="Chakra Petch"/>
                <a:cs typeface="Chakra Petch"/>
                <a:sym typeface="Chakra Petch"/>
              </a:rPr>
              <a:t> EM TECNOLOGIA_</a:t>
            </a:r>
            <a:endParaRPr sz="1800" b="1" dirty="0">
              <a:solidFill>
                <a:srgbClr val="01080E"/>
              </a:solidFill>
              <a:latin typeface="Chakra Petch"/>
              <a:ea typeface="Chakra Petch"/>
              <a:cs typeface="Chakra Petch"/>
              <a:sym typeface="Chakra Petch"/>
            </a:endParaRPr>
          </a:p>
        </p:txBody>
      </p:sp>
      <p:pic>
        <p:nvPicPr>
          <p:cNvPr id="12" name="Gráfico 11">
            <a:extLst>
              <a:ext uri="{FF2B5EF4-FFF2-40B4-BE49-F238E27FC236}">
                <a16:creationId xmlns:a16="http://schemas.microsoft.com/office/drawing/2014/main" id="{1E26D2DE-15D9-CDB3-3DE8-9DE2567917E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098733" y="7214032"/>
            <a:ext cx="487375" cy="318549"/>
          </a:xfrm>
          <a:prstGeom prst="rect">
            <a:avLst/>
          </a:prstGeom>
        </p:spPr>
      </p:pic>
      <p:sp>
        <p:nvSpPr>
          <p:cNvPr id="7" name="Freeform 27">
            <a:extLst>
              <a:ext uri="{FF2B5EF4-FFF2-40B4-BE49-F238E27FC236}">
                <a16:creationId xmlns:a16="http://schemas.microsoft.com/office/drawing/2014/main" id="{7B772751-80F6-E69E-5D5C-B98B239161B3}"/>
              </a:ext>
            </a:extLst>
          </p:cNvPr>
          <p:cNvSpPr/>
          <p:nvPr/>
        </p:nvSpPr>
        <p:spPr>
          <a:xfrm>
            <a:off x="6876960" y="439513"/>
            <a:ext cx="1087951" cy="294781"/>
          </a:xfrm>
          <a:custGeom>
            <a:avLst/>
            <a:gdLst/>
            <a:ahLst/>
            <a:cxnLst/>
            <a:rect l="l" t="t" r="r" b="b"/>
            <a:pathLst>
              <a:path w="1450601" h="393042">
                <a:moveTo>
                  <a:pt x="1450601" y="0"/>
                </a:moveTo>
                <a:lnTo>
                  <a:pt x="0" y="0"/>
                </a:lnTo>
                <a:lnTo>
                  <a:pt x="0" y="393042"/>
                </a:lnTo>
                <a:lnTo>
                  <a:pt x="1450601" y="393042"/>
                </a:lnTo>
                <a:lnTo>
                  <a:pt x="14506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pic>
        <p:nvPicPr>
          <p:cNvPr id="24" name="Gráfico 23">
            <a:extLst>
              <a:ext uri="{FF2B5EF4-FFF2-40B4-BE49-F238E27FC236}">
                <a16:creationId xmlns:a16="http://schemas.microsoft.com/office/drawing/2014/main" id="{DF5C538F-0F76-7A86-5AE8-C3115161EF4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385903" y="14656"/>
            <a:ext cx="2335963" cy="1964605"/>
          </a:xfrm>
          <a:prstGeom prst="rect">
            <a:avLst/>
          </a:prstGeom>
        </p:spPr>
      </p:pic>
    </p:spTree>
    <p:extLst>
      <p:ext uri="{BB962C8B-B14F-4D97-AF65-F5344CB8AC3E}">
        <p14:creationId xmlns:p14="http://schemas.microsoft.com/office/powerpoint/2010/main" val="355928306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Fundo vazio com grafismos 1">
    <p:bg>
      <p:bgRef idx="1001">
        <a:schemeClr val="bg1"/>
      </p:bgRef>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1984BA12-27B7-86AE-91DE-C55CF9AD4B0C}"/>
              </a:ext>
            </a:extLst>
          </p:cNvPr>
          <p:cNvPicPr>
            <a:picLocks noChangeAspect="1"/>
          </p:cNvPicPr>
          <p:nvPr userDrawn="1"/>
        </p:nvPicPr>
        <p:blipFill rotWithShape="1">
          <a:blip r:embed="rId2">
            <a:alphaModFix amt="15000"/>
            <a:extLst>
              <a:ext uri="{96DAC541-7B7A-43D3-8B79-37D633B846F1}">
                <asvg:svgBlip xmlns:asvg="http://schemas.microsoft.com/office/drawing/2016/SVG/main" r:embed="rId3"/>
              </a:ext>
            </a:extLst>
          </a:blip>
          <a:srcRect l="12627" r="12629"/>
          <a:stretch/>
        </p:blipFill>
        <p:spPr>
          <a:xfrm>
            <a:off x="0" y="6003685"/>
            <a:ext cx="14630400" cy="2225915"/>
          </a:xfrm>
          <a:prstGeom prst="rect">
            <a:avLst/>
          </a:prstGeom>
        </p:spPr>
      </p:pic>
      <p:sp>
        <p:nvSpPr>
          <p:cNvPr id="3" name="Google Shape;623;p41">
            <a:extLst>
              <a:ext uri="{FF2B5EF4-FFF2-40B4-BE49-F238E27FC236}">
                <a16:creationId xmlns:a16="http://schemas.microsoft.com/office/drawing/2014/main" id="{4BE2D27C-7706-C3D8-5AEC-62604E55F804}"/>
              </a:ext>
            </a:extLst>
          </p:cNvPr>
          <p:cNvSpPr txBox="1"/>
          <p:nvPr userDrawn="1"/>
        </p:nvSpPr>
        <p:spPr>
          <a:xfrm>
            <a:off x="546100" y="413526"/>
            <a:ext cx="2795858" cy="507831"/>
          </a:xfrm>
          <a:prstGeom prst="rect">
            <a:avLst/>
          </a:prstGeom>
          <a:noFill/>
          <a:ln>
            <a:noFill/>
          </a:ln>
        </p:spPr>
        <p:txBody>
          <a:bodyPr spcFirstLastPara="1" wrap="square" lIns="0" tIns="0" rIns="0" bIns="0" anchor="ctr" anchorCtr="0">
            <a:spAutoFit/>
          </a:bodyPr>
          <a:lstStyle/>
          <a:p>
            <a:pPr>
              <a:buClr>
                <a:srgbClr val="000000"/>
              </a:buClr>
              <a:buSzPts val="1100"/>
            </a:pPr>
            <a:r>
              <a:rPr lang="pt-BR" sz="1100" b="0" dirty="0">
                <a:solidFill>
                  <a:srgbClr val="2BDEFD"/>
                </a:solidFill>
                <a:latin typeface="Chakra Petch Light" panose="00000400000000000000" pitchFamily="2" charset="-34"/>
                <a:ea typeface="Chakra Petch"/>
                <a:cs typeface="Chakra Petch Light" panose="00000400000000000000" pitchFamily="2" charset="-34"/>
                <a:sym typeface="Chakra Petch"/>
              </a:rPr>
              <a:t>AOVS2K23 2BDEFD</a:t>
            </a:r>
          </a:p>
          <a:p>
            <a:pPr>
              <a:buClr>
                <a:srgbClr val="000000"/>
              </a:buClr>
              <a:buSzPts val="1100"/>
            </a:pPr>
            <a:r>
              <a:rPr lang="pt-BR" sz="1100" b="0" dirty="0">
                <a:solidFill>
                  <a:srgbClr val="2BDEFD"/>
                </a:solidFill>
                <a:latin typeface="Chakra Petch Light" panose="00000400000000000000" pitchFamily="2" charset="-34"/>
                <a:ea typeface="Chakra Petch"/>
                <a:cs typeface="Chakra Petch Light" panose="00000400000000000000" pitchFamily="2" charset="-34"/>
                <a:sym typeface="Chakra Petch"/>
              </a:rPr>
              <a:t>-23.588167163380042,</a:t>
            </a:r>
          </a:p>
          <a:p>
            <a:pPr>
              <a:buClr>
                <a:srgbClr val="000000"/>
              </a:buClr>
              <a:buSzPts val="1100"/>
            </a:pPr>
            <a:r>
              <a:rPr lang="pt-BR" sz="1100" b="0" dirty="0">
                <a:solidFill>
                  <a:srgbClr val="2BDEFD"/>
                </a:solidFill>
                <a:latin typeface="Chakra Petch Light" panose="00000400000000000000" pitchFamily="2" charset="-34"/>
                <a:ea typeface="Chakra Petch"/>
                <a:cs typeface="Chakra Petch Light" panose="00000400000000000000" pitchFamily="2" charset="-34"/>
                <a:sym typeface="Chakra Petch"/>
              </a:rPr>
              <a:t>-46.63233190394378</a:t>
            </a:r>
          </a:p>
        </p:txBody>
      </p:sp>
      <p:sp>
        <p:nvSpPr>
          <p:cNvPr id="4" name="Retângulo: Cantos Superiores, Um Arredondado e Um Recortado 3">
            <a:extLst>
              <a:ext uri="{FF2B5EF4-FFF2-40B4-BE49-F238E27FC236}">
                <a16:creationId xmlns:a16="http://schemas.microsoft.com/office/drawing/2014/main" id="{7D2B5A33-8F1B-0052-6BBF-05221D892403}"/>
              </a:ext>
            </a:extLst>
          </p:cNvPr>
          <p:cNvSpPr/>
          <p:nvPr userDrawn="1"/>
        </p:nvSpPr>
        <p:spPr>
          <a:xfrm rot="10800000">
            <a:off x="13094969" y="406399"/>
            <a:ext cx="1205228" cy="413029"/>
          </a:xfrm>
          <a:prstGeom prst="snipRoundRect">
            <a:avLst>
              <a:gd name="adj1" fmla="val 0"/>
              <a:gd name="adj2" fmla="val 37576"/>
            </a:avLst>
          </a:prstGeom>
          <a:solidFill>
            <a:srgbClr val="167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Group 68">
            <a:extLst>
              <a:ext uri="{FF2B5EF4-FFF2-40B4-BE49-F238E27FC236}">
                <a16:creationId xmlns:a16="http://schemas.microsoft.com/office/drawing/2014/main" id="{6ECCD8D2-CF82-C42B-77C4-583B3FA30694}"/>
              </a:ext>
            </a:extLst>
          </p:cNvPr>
          <p:cNvGrpSpPr/>
          <p:nvPr userDrawn="1"/>
        </p:nvGrpSpPr>
        <p:grpSpPr>
          <a:xfrm>
            <a:off x="14007860" y="546789"/>
            <a:ext cx="120653" cy="120653"/>
            <a:chOff x="4794097" y="1588576"/>
            <a:chExt cx="1242493" cy="1242490"/>
          </a:xfrm>
        </p:grpSpPr>
        <p:sp>
          <p:nvSpPr>
            <p:cNvPr id="11" name="Freeform 70">
              <a:extLst>
                <a:ext uri="{FF2B5EF4-FFF2-40B4-BE49-F238E27FC236}">
                  <a16:creationId xmlns:a16="http://schemas.microsoft.com/office/drawing/2014/main" id="{65774689-E95B-B30B-B309-90F813E1410A}"/>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a:solidFill>
                <a:srgbClr val="010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cxnSp>
          <p:nvCxnSpPr>
            <p:cNvPr id="12" name="Straight Connector 71">
              <a:extLst>
                <a:ext uri="{FF2B5EF4-FFF2-40B4-BE49-F238E27FC236}">
                  <a16:creationId xmlns:a16="http://schemas.microsoft.com/office/drawing/2014/main" id="{44988261-4CE7-E53F-7A1F-9360E3450C5B}"/>
                </a:ext>
              </a:extLst>
            </p:cNvPr>
            <p:cNvCxnSpPr>
              <a:cxnSpLocks/>
            </p:cNvCxnSpPr>
            <p:nvPr/>
          </p:nvCxnSpPr>
          <p:spPr>
            <a:xfrm flipV="1">
              <a:off x="4794097" y="1588576"/>
              <a:ext cx="1242490" cy="1242490"/>
            </a:xfrm>
            <a:prstGeom prst="line">
              <a:avLst/>
            </a:prstGeom>
            <a:ln w="12700">
              <a:solidFill>
                <a:srgbClr val="01080E"/>
              </a:solidFill>
            </a:ln>
          </p:spPr>
          <p:style>
            <a:lnRef idx="1">
              <a:schemeClr val="accent1"/>
            </a:lnRef>
            <a:fillRef idx="0">
              <a:schemeClr val="accent1"/>
            </a:fillRef>
            <a:effectRef idx="0">
              <a:schemeClr val="accent1"/>
            </a:effectRef>
            <a:fontRef idx="minor">
              <a:schemeClr val="tx1"/>
            </a:fontRef>
          </p:style>
        </p:cxnSp>
      </p:grpSp>
      <p:sp>
        <p:nvSpPr>
          <p:cNvPr id="13" name="Subtitle 4">
            <a:extLst>
              <a:ext uri="{FF2B5EF4-FFF2-40B4-BE49-F238E27FC236}">
                <a16:creationId xmlns:a16="http://schemas.microsoft.com/office/drawing/2014/main" id="{C623DEA3-F422-77F9-0199-4DF9B2EF0211}"/>
              </a:ext>
            </a:extLst>
          </p:cNvPr>
          <p:cNvSpPr txBox="1">
            <a:spLocks/>
          </p:cNvSpPr>
          <p:nvPr userDrawn="1"/>
        </p:nvSpPr>
        <p:spPr>
          <a:xfrm>
            <a:off x="13260049" y="428293"/>
            <a:ext cx="740664" cy="31192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solidFill>
                  <a:srgbClr val="01080E"/>
                </a:solidFill>
                <a:latin typeface="Chakra Petch" panose="00000500000000000000" pitchFamily="2" charset="-34"/>
                <a:cs typeface="Chakra Petch" panose="00000500000000000000" pitchFamily="2" charset="-34"/>
              </a:rPr>
              <a:t>alura</a:t>
            </a:r>
          </a:p>
        </p:txBody>
      </p:sp>
    </p:spTree>
    <p:extLst>
      <p:ext uri="{BB962C8B-B14F-4D97-AF65-F5344CB8AC3E}">
        <p14:creationId xmlns:p14="http://schemas.microsoft.com/office/powerpoint/2010/main" val="1082439023"/>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ndo vazio com grafismos 2">
    <p:bg>
      <p:bgRef idx="1001">
        <a:schemeClr val="bg1"/>
      </p:bgRef>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1984BA12-27B7-86AE-91DE-C55CF9AD4B0C}"/>
              </a:ext>
            </a:extLst>
          </p:cNvPr>
          <p:cNvPicPr>
            <a:picLocks noChangeAspect="1"/>
          </p:cNvPicPr>
          <p:nvPr userDrawn="1"/>
        </p:nvPicPr>
        <p:blipFill rotWithShape="1">
          <a:blip r:embed="rId2">
            <a:alphaModFix amt="15000"/>
            <a:extLst>
              <a:ext uri="{96DAC541-7B7A-43D3-8B79-37D633B846F1}">
                <asvg:svgBlip xmlns:asvg="http://schemas.microsoft.com/office/drawing/2016/SVG/main" r:embed="rId3"/>
              </a:ext>
            </a:extLst>
          </a:blip>
          <a:srcRect l="12627" r="12629"/>
          <a:stretch/>
        </p:blipFill>
        <p:spPr>
          <a:xfrm>
            <a:off x="0" y="6003685"/>
            <a:ext cx="14630400" cy="2225915"/>
          </a:xfrm>
          <a:prstGeom prst="rect">
            <a:avLst/>
          </a:prstGeom>
        </p:spPr>
      </p:pic>
    </p:spTree>
    <p:extLst>
      <p:ext uri="{BB962C8B-B14F-4D97-AF65-F5344CB8AC3E}">
        <p14:creationId xmlns:p14="http://schemas.microsoft.com/office/powerpoint/2010/main" val="211214513"/>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ndo vazio com grafismos 3">
    <p:bg>
      <p:bgRef idx="1001">
        <a:schemeClr val="bg1"/>
      </p:bgRef>
    </p:bg>
    <p:spTree>
      <p:nvGrpSpPr>
        <p:cNvPr id="1" name=""/>
        <p:cNvGrpSpPr/>
        <p:nvPr/>
      </p:nvGrpSpPr>
      <p:grpSpPr>
        <a:xfrm>
          <a:off x="0" y="0"/>
          <a:ext cx="0" cy="0"/>
          <a:chOff x="0" y="0"/>
          <a:chExt cx="0" cy="0"/>
        </a:xfrm>
      </p:grpSpPr>
      <p:pic>
        <p:nvPicPr>
          <p:cNvPr id="35" name="Gráfico 34">
            <a:extLst>
              <a:ext uri="{FF2B5EF4-FFF2-40B4-BE49-F238E27FC236}">
                <a16:creationId xmlns:a16="http://schemas.microsoft.com/office/drawing/2014/main" id="{47B8D583-4A77-D8C3-51B2-0F8CA25040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6100" y="7622540"/>
            <a:ext cx="13754100" cy="228600"/>
          </a:xfrm>
          <a:prstGeom prst="rect">
            <a:avLst/>
          </a:prstGeom>
        </p:spPr>
      </p:pic>
    </p:spTree>
    <p:extLst>
      <p:ext uri="{BB962C8B-B14F-4D97-AF65-F5344CB8AC3E}">
        <p14:creationId xmlns:p14="http://schemas.microsoft.com/office/powerpoint/2010/main" val="29766157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m Cheia" userDrawn="1">
  <p:cSld name="Fundo vazio apenas">
    <p:bg>
      <p:bgPr>
        <a:solidFill>
          <a:srgbClr val="01080E"/>
        </a:solidFill>
        <a:effectLst/>
      </p:bgPr>
    </p:bg>
    <p:spTree>
      <p:nvGrpSpPr>
        <p:cNvPr id="1" name="Shape 112"/>
        <p:cNvGrpSpPr/>
        <p:nvPr/>
      </p:nvGrpSpPr>
      <p:grpSpPr>
        <a:xfrm>
          <a:off x="0" y="0"/>
          <a:ext cx="0" cy="0"/>
          <a:chOff x="0" y="0"/>
          <a:chExt cx="0" cy="0"/>
        </a:xfrm>
      </p:grpSpPr>
      <p:pic>
        <p:nvPicPr>
          <p:cNvPr id="3" name="Gráfico 2">
            <a:extLst>
              <a:ext uri="{FF2B5EF4-FFF2-40B4-BE49-F238E27FC236}">
                <a16:creationId xmlns:a16="http://schemas.microsoft.com/office/drawing/2014/main" id="{B706273E-60C2-9718-DCE7-7E7B69F73871}"/>
              </a:ext>
            </a:extLst>
          </p:cNvPr>
          <p:cNvPicPr>
            <a:picLocks noChangeAspect="1"/>
          </p:cNvPicPr>
          <p:nvPr userDrawn="1"/>
        </p:nvPicPr>
        <p:blipFill>
          <a:blip r:embed="rId2">
            <a:lum bright="-20000"/>
            <a:extLst>
              <a:ext uri="{96DAC541-7B7A-43D3-8B79-37D633B846F1}">
                <asvg:svgBlip xmlns:asvg="http://schemas.microsoft.com/office/drawing/2016/SVG/main" r:embed="rId3"/>
              </a:ext>
            </a:extLst>
          </a:blip>
          <a:stretch>
            <a:fillRect/>
          </a:stretch>
        </p:blipFill>
        <p:spPr>
          <a:xfrm>
            <a:off x="165100" y="5835015"/>
            <a:ext cx="2645446" cy="2394585"/>
          </a:xfrm>
          <a:prstGeom prst="rect">
            <a:avLst/>
          </a:prstGeom>
        </p:spPr>
      </p:pic>
      <p:pic>
        <p:nvPicPr>
          <p:cNvPr id="4" name="Gráfico 3">
            <a:extLst>
              <a:ext uri="{FF2B5EF4-FFF2-40B4-BE49-F238E27FC236}">
                <a16:creationId xmlns:a16="http://schemas.microsoft.com/office/drawing/2014/main" id="{6DBCB316-7E76-45A0-E458-9AEBA86CB828}"/>
              </a:ext>
            </a:extLst>
          </p:cNvPr>
          <p:cNvPicPr>
            <a:picLocks noChangeAspect="1"/>
          </p:cNvPicPr>
          <p:nvPr userDrawn="1"/>
        </p:nvPicPr>
        <p:blipFill>
          <a:blip r:embed="rId4">
            <a:lum bright="-20000"/>
            <a:extLst>
              <a:ext uri="{96DAC541-7B7A-43D3-8B79-37D633B846F1}">
                <asvg:svgBlip xmlns:asvg="http://schemas.microsoft.com/office/drawing/2016/SVG/main" r:embed="rId5"/>
              </a:ext>
            </a:extLst>
          </a:blip>
          <a:stretch>
            <a:fillRect/>
          </a:stretch>
        </p:blipFill>
        <p:spPr>
          <a:xfrm flipH="1">
            <a:off x="11996528" y="0"/>
            <a:ext cx="2215775" cy="1863524"/>
          </a:xfrm>
          <a:prstGeom prst="rect">
            <a:avLst/>
          </a:prstGeom>
        </p:spPr>
      </p:pic>
    </p:spTree>
    <p:extLst>
      <p:ext uri="{BB962C8B-B14F-4D97-AF65-F5344CB8AC3E}">
        <p14:creationId xmlns:p14="http://schemas.microsoft.com/office/powerpoint/2010/main" val="270116792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ítulo e imagem">
    <p:bg>
      <p:bgRef idx="1001">
        <a:schemeClr val="bg1"/>
      </p:bgRef>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0F73696F-5E99-3540-9976-71100ABB6C06}"/>
              </a:ext>
            </a:extLst>
          </p:cNvPr>
          <p:cNvSpPr/>
          <p:nvPr/>
        </p:nvSpPr>
        <p:spPr>
          <a:xfrm>
            <a:off x="8235952" y="2275849"/>
            <a:ext cx="864000" cy="864000"/>
          </a:xfrm>
          <a:prstGeom prst="roundRect">
            <a:avLst>
              <a:gd name="adj" fmla="val 50000"/>
            </a:avLst>
          </a:prstGeom>
          <a:noFill/>
          <a:ln>
            <a:solidFill>
              <a:srgbClr val="2BDEFD">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2" name="Rounded Rectangle 11">
            <a:extLst>
              <a:ext uri="{FF2B5EF4-FFF2-40B4-BE49-F238E27FC236}">
                <a16:creationId xmlns:a16="http://schemas.microsoft.com/office/drawing/2014/main" id="{B438FB7F-0112-33C9-7205-C4372AD6094D}"/>
              </a:ext>
            </a:extLst>
          </p:cNvPr>
          <p:cNvSpPr/>
          <p:nvPr/>
        </p:nvSpPr>
        <p:spPr>
          <a:xfrm>
            <a:off x="8019952" y="2059849"/>
            <a:ext cx="1296000" cy="1296000"/>
          </a:xfrm>
          <a:prstGeom prst="roundRect">
            <a:avLst>
              <a:gd name="adj" fmla="val 50000"/>
            </a:avLst>
          </a:prstGeom>
          <a:noFill/>
          <a:ln>
            <a:solidFill>
              <a:srgbClr val="2BDEFD">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3" name="Rounded Rectangle 12">
            <a:extLst>
              <a:ext uri="{FF2B5EF4-FFF2-40B4-BE49-F238E27FC236}">
                <a16:creationId xmlns:a16="http://schemas.microsoft.com/office/drawing/2014/main" id="{BFC25E91-FFD7-FDAD-9E4A-3DA8442A3335}"/>
              </a:ext>
            </a:extLst>
          </p:cNvPr>
          <p:cNvSpPr/>
          <p:nvPr/>
        </p:nvSpPr>
        <p:spPr>
          <a:xfrm>
            <a:off x="7803952" y="1843849"/>
            <a:ext cx="1728000" cy="1728000"/>
          </a:xfrm>
          <a:prstGeom prst="roundRect">
            <a:avLst>
              <a:gd name="adj" fmla="val 50000"/>
            </a:avLst>
          </a:prstGeom>
          <a:noFill/>
          <a:ln>
            <a:solidFill>
              <a:srgbClr val="2BDEFD">
                <a:alpha val="4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4" name="Rounded Rectangle 13">
            <a:extLst>
              <a:ext uri="{FF2B5EF4-FFF2-40B4-BE49-F238E27FC236}">
                <a16:creationId xmlns:a16="http://schemas.microsoft.com/office/drawing/2014/main" id="{638111B3-FF61-B325-4CF6-A3347DCBB595}"/>
              </a:ext>
            </a:extLst>
          </p:cNvPr>
          <p:cNvSpPr/>
          <p:nvPr/>
        </p:nvSpPr>
        <p:spPr>
          <a:xfrm>
            <a:off x="7587952" y="1627849"/>
            <a:ext cx="2160000" cy="2160000"/>
          </a:xfrm>
          <a:prstGeom prst="roundRect">
            <a:avLst>
              <a:gd name="adj" fmla="val 50000"/>
            </a:avLst>
          </a:prstGeom>
          <a:noFill/>
          <a:ln>
            <a:solidFill>
              <a:srgbClr val="2BDEFD">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5" name="Rounded Rectangle 14">
            <a:extLst>
              <a:ext uri="{FF2B5EF4-FFF2-40B4-BE49-F238E27FC236}">
                <a16:creationId xmlns:a16="http://schemas.microsoft.com/office/drawing/2014/main" id="{D5D9CF74-E17C-11E3-448F-1A7A339C0AA3}"/>
              </a:ext>
            </a:extLst>
          </p:cNvPr>
          <p:cNvSpPr/>
          <p:nvPr/>
        </p:nvSpPr>
        <p:spPr>
          <a:xfrm>
            <a:off x="7371952" y="1411849"/>
            <a:ext cx="2592000" cy="2592000"/>
          </a:xfrm>
          <a:prstGeom prst="roundRect">
            <a:avLst>
              <a:gd name="adj" fmla="val 50000"/>
            </a:avLst>
          </a:prstGeom>
          <a:noFill/>
          <a:ln>
            <a:solidFill>
              <a:srgbClr val="2BDEFD">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16" name="Rounded Rectangle 15">
            <a:extLst>
              <a:ext uri="{FF2B5EF4-FFF2-40B4-BE49-F238E27FC236}">
                <a16:creationId xmlns:a16="http://schemas.microsoft.com/office/drawing/2014/main" id="{3C0DFD01-35D2-86FF-2005-646AF8354F48}"/>
              </a:ext>
            </a:extLst>
          </p:cNvPr>
          <p:cNvSpPr/>
          <p:nvPr userDrawn="1"/>
        </p:nvSpPr>
        <p:spPr>
          <a:xfrm>
            <a:off x="7155952" y="1195849"/>
            <a:ext cx="3024000" cy="3024000"/>
          </a:xfrm>
          <a:prstGeom prst="roundRect">
            <a:avLst>
              <a:gd name="adj" fmla="val 50000"/>
            </a:avLst>
          </a:prstGeom>
          <a:noFill/>
          <a:ln>
            <a:solidFill>
              <a:srgbClr val="2BDEFD">
                <a:alpha val="1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dirty="0"/>
          </a:p>
        </p:txBody>
      </p:sp>
      <p:grpSp>
        <p:nvGrpSpPr>
          <p:cNvPr id="4" name="Group 63">
            <a:extLst>
              <a:ext uri="{FF2B5EF4-FFF2-40B4-BE49-F238E27FC236}">
                <a16:creationId xmlns:a16="http://schemas.microsoft.com/office/drawing/2014/main" id="{244028D3-BB99-B560-F714-303BF6968639}"/>
              </a:ext>
            </a:extLst>
          </p:cNvPr>
          <p:cNvGrpSpPr/>
          <p:nvPr userDrawn="1"/>
        </p:nvGrpSpPr>
        <p:grpSpPr>
          <a:xfrm rot="16200000" flipH="1">
            <a:off x="8667952" y="7536352"/>
            <a:ext cx="290618" cy="290618"/>
            <a:chOff x="4794103" y="1588576"/>
            <a:chExt cx="1242488" cy="1242488"/>
          </a:xfrm>
        </p:grpSpPr>
        <p:sp>
          <p:nvSpPr>
            <p:cNvPr id="5" name="Freeform 50">
              <a:extLst>
                <a:ext uri="{FF2B5EF4-FFF2-40B4-BE49-F238E27FC236}">
                  <a16:creationId xmlns:a16="http://schemas.microsoft.com/office/drawing/2014/main" id="{0F17B12D-F29E-7120-B290-ED45313285F4}"/>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9">
              <a:extLst>
                <a:ext uri="{FF2B5EF4-FFF2-40B4-BE49-F238E27FC236}">
                  <a16:creationId xmlns:a16="http://schemas.microsoft.com/office/drawing/2014/main" id="{B6419C85-98B7-4514-1E13-A46D05D9145F}"/>
                </a:ext>
              </a:extLst>
            </p:cNvPr>
            <p:cNvCxnSpPr>
              <a:cxnSpLocks/>
            </p:cNvCxnSpPr>
            <p:nvPr/>
          </p:nvCxnSpPr>
          <p:spPr>
            <a:xfrm flipV="1">
              <a:off x="4794103" y="1588577"/>
              <a:ext cx="1242488" cy="12424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34">
            <a:extLst>
              <a:ext uri="{FF2B5EF4-FFF2-40B4-BE49-F238E27FC236}">
                <a16:creationId xmlns:a16="http://schemas.microsoft.com/office/drawing/2014/main" id="{E76110B4-D4DE-F802-F09E-5E8E81291929}"/>
              </a:ext>
            </a:extLst>
          </p:cNvPr>
          <p:cNvGrpSpPr/>
          <p:nvPr userDrawn="1"/>
        </p:nvGrpSpPr>
        <p:grpSpPr>
          <a:xfrm>
            <a:off x="8472840" y="2554162"/>
            <a:ext cx="304006" cy="304006"/>
            <a:chOff x="2234879" y="4816250"/>
            <a:chExt cx="304006" cy="304006"/>
          </a:xfrm>
        </p:grpSpPr>
        <p:sp>
          <p:nvSpPr>
            <p:cNvPr id="10" name="Rounded Rectangle 29">
              <a:extLst>
                <a:ext uri="{FF2B5EF4-FFF2-40B4-BE49-F238E27FC236}">
                  <a16:creationId xmlns:a16="http://schemas.microsoft.com/office/drawing/2014/main" id="{0D0AEB16-B026-57DB-77C4-E12A57DF38DC}"/>
                </a:ext>
              </a:extLst>
            </p:cNvPr>
            <p:cNvSpPr/>
            <p:nvPr/>
          </p:nvSpPr>
          <p:spPr>
            <a:xfrm>
              <a:off x="2234879" y="4816250"/>
              <a:ext cx="304006" cy="304006"/>
            </a:xfrm>
            <a:prstGeom prst="roundRect">
              <a:avLst>
                <a:gd name="adj" fmla="val 50000"/>
              </a:avLst>
            </a:prstGeom>
            <a:solidFill>
              <a:schemeClr val="bg1"/>
            </a:solidFill>
            <a:ln>
              <a:solidFill>
                <a:srgbClr val="2BDE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32">
              <a:extLst>
                <a:ext uri="{FF2B5EF4-FFF2-40B4-BE49-F238E27FC236}">
                  <a16:creationId xmlns:a16="http://schemas.microsoft.com/office/drawing/2014/main" id="{84656FB5-A3A0-AA6E-5A49-FAA0031337D5}"/>
                </a:ext>
              </a:extLst>
            </p:cNvPr>
            <p:cNvSpPr/>
            <p:nvPr/>
          </p:nvSpPr>
          <p:spPr>
            <a:xfrm>
              <a:off x="2341714" y="4923086"/>
              <a:ext cx="90336" cy="90336"/>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Google Shape;249;p30">
            <a:extLst>
              <a:ext uri="{FF2B5EF4-FFF2-40B4-BE49-F238E27FC236}">
                <a16:creationId xmlns:a16="http://schemas.microsoft.com/office/drawing/2014/main" id="{825DC623-A870-E8C5-44FA-2D30D240ACCC}"/>
              </a:ext>
            </a:extLst>
          </p:cNvPr>
          <p:cNvSpPr txBox="1">
            <a:spLocks noGrp="1"/>
          </p:cNvSpPr>
          <p:nvPr>
            <p:ph type="title" hasCustomPrompt="1"/>
          </p:nvPr>
        </p:nvSpPr>
        <p:spPr>
          <a:xfrm>
            <a:off x="546100" y="4511427"/>
            <a:ext cx="6688846" cy="2389097"/>
          </a:xfrm>
          <a:prstGeom prst="rect">
            <a:avLst/>
          </a:prstGeom>
        </p:spPr>
        <p:txBody>
          <a:bodyPr spcFirstLastPara="1" wrap="square" lIns="0" tIns="0" rIns="108000" bIns="144000" anchor="t" anchorCtr="0">
            <a:spAutoFit/>
          </a:bodyPr>
          <a:lstStyle>
            <a:lvl1pPr>
              <a:defRPr sz="5400" b="1">
                <a:latin typeface="Chakra Petch" panose="00000500000000000000" pitchFamily="2" charset="-34"/>
                <a:cs typeface="Chakra Petch" panose="00000500000000000000" pitchFamily="2" charset="-34"/>
              </a:defRPr>
            </a:lvl1pPr>
          </a:lstStyle>
          <a:p>
            <a:pPr marL="0" lvl="0" indent="0" algn="l" rtl="0">
              <a:spcBef>
                <a:spcPts val="0"/>
              </a:spcBef>
              <a:spcAft>
                <a:spcPts val="0"/>
              </a:spcAft>
              <a:buNone/>
            </a:pPr>
            <a:r>
              <a:rPr lang="pt-BR" dirty="0"/>
              <a:t>O TÍTULO DEVE SEMPRE ESTAR EM</a:t>
            </a:r>
            <a:br>
              <a:rPr lang="pt-BR" dirty="0"/>
            </a:br>
            <a:r>
              <a:rPr lang="pt-BR" dirty="0"/>
              <a:t>CAIXA ALTA</a:t>
            </a:r>
            <a:endParaRPr dirty="0">
              <a:solidFill>
                <a:srgbClr val="77A316"/>
              </a:solidFill>
            </a:endParaRPr>
          </a:p>
        </p:txBody>
      </p:sp>
      <p:sp>
        <p:nvSpPr>
          <p:cNvPr id="19" name="Espaço Reservado para Imagem 6">
            <a:extLst>
              <a:ext uri="{FF2B5EF4-FFF2-40B4-BE49-F238E27FC236}">
                <a16:creationId xmlns:a16="http://schemas.microsoft.com/office/drawing/2014/main" id="{25B5285C-8254-D6D8-855B-3F50E095D343}"/>
              </a:ext>
            </a:extLst>
          </p:cNvPr>
          <p:cNvSpPr>
            <a:spLocks noGrp="1"/>
          </p:cNvSpPr>
          <p:nvPr>
            <p:ph type="pic" sz="quarter" idx="11"/>
          </p:nvPr>
        </p:nvSpPr>
        <p:spPr>
          <a:xfrm>
            <a:off x="8643938" y="406400"/>
            <a:ext cx="5573712" cy="7416800"/>
          </a:xfrm>
          <a:prstGeom prst="snip2DiagRect">
            <a:avLst>
              <a:gd name="adj1" fmla="val 0"/>
              <a:gd name="adj2" fmla="val 15730"/>
            </a:avLst>
          </a:prstGeom>
          <a:solidFill>
            <a:srgbClr val="01080E"/>
          </a:solidFill>
          <a:ln w="6350">
            <a:solidFill>
              <a:srgbClr val="2BDEFD"/>
            </a:solidFill>
          </a:ln>
        </p:spPr>
        <p:txBody>
          <a:bodyPr/>
          <a:lstStyle/>
          <a:p>
            <a:endParaRPr lang="pt-BR"/>
          </a:p>
        </p:txBody>
      </p:sp>
      <p:pic>
        <p:nvPicPr>
          <p:cNvPr id="23" name="Imagem 22">
            <a:extLst>
              <a:ext uri="{FF2B5EF4-FFF2-40B4-BE49-F238E27FC236}">
                <a16:creationId xmlns:a16="http://schemas.microsoft.com/office/drawing/2014/main" id="{0938DB4E-0320-129E-77ED-1F38702EC963}"/>
              </a:ext>
            </a:extLst>
          </p:cNvPr>
          <p:cNvPicPr>
            <a:picLocks noChangeAspect="1"/>
          </p:cNvPicPr>
          <p:nvPr userDrawn="1"/>
        </p:nvPicPr>
        <p:blipFill>
          <a:blip r:embed="rId2"/>
          <a:srcRect t="27864"/>
          <a:stretch/>
        </p:blipFill>
        <p:spPr>
          <a:xfrm>
            <a:off x="546100" y="402630"/>
            <a:ext cx="2917190" cy="297449"/>
          </a:xfrm>
          <a:prstGeom prst="rect">
            <a:avLst/>
          </a:prstGeom>
        </p:spPr>
      </p:pic>
    </p:spTree>
    <p:extLst>
      <p:ext uri="{BB962C8B-B14F-4D97-AF65-F5344CB8AC3E}">
        <p14:creationId xmlns:p14="http://schemas.microsoft.com/office/powerpoint/2010/main" val="655185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endCondLst>
                                    <p:cond evt="onNext" delay="0">
                                      <p:tgtEl>
                                        <p:sldTgt/>
                                      </p:tgtEl>
                                    </p:cond>
                                  </p:endCondLst>
                                  <p:childTnLst>
                                    <p:animScale>
                                      <p:cBhvr>
                                        <p:cTn id="6" dur="2000" fill="hold"/>
                                        <p:tgtEl>
                                          <p:spTgt spid="11"/>
                                        </p:tgtEl>
                                      </p:cBhvr>
                                      <p:by x="120000" y="120000"/>
                                    </p:animScale>
                                  </p:childTnLst>
                                </p:cTn>
                              </p:par>
                              <p:par>
                                <p:cTn id="7" presetID="6" presetClass="emph" presetSubtype="0" repeatCount="indefinite" accel="50000" decel="50000" autoRev="1" fill="hold" grpId="0" nodeType="withEffect">
                                  <p:stCondLst>
                                    <p:cond delay="250"/>
                                  </p:stCondLst>
                                  <p:endCondLst>
                                    <p:cond evt="onNext" delay="0">
                                      <p:tgtEl>
                                        <p:sldTgt/>
                                      </p:tgtEl>
                                    </p:cond>
                                  </p:endCondLst>
                                  <p:childTnLst>
                                    <p:animScale>
                                      <p:cBhvr>
                                        <p:cTn id="8" dur="2000" fill="hold"/>
                                        <p:tgtEl>
                                          <p:spTgt spid="12"/>
                                        </p:tgtEl>
                                      </p:cBhvr>
                                      <p:by x="120000" y="120000"/>
                                    </p:animScale>
                                  </p:childTnLst>
                                </p:cTn>
                              </p:par>
                              <p:par>
                                <p:cTn id="9" presetID="6" presetClass="emph" presetSubtype="0" repeatCount="indefinite" accel="50000" decel="50000" autoRev="1" fill="hold" grpId="0" nodeType="withEffect">
                                  <p:stCondLst>
                                    <p:cond delay="500"/>
                                  </p:stCondLst>
                                  <p:endCondLst>
                                    <p:cond evt="onNext" delay="0">
                                      <p:tgtEl>
                                        <p:sldTgt/>
                                      </p:tgtEl>
                                    </p:cond>
                                  </p:endCondLst>
                                  <p:childTnLst>
                                    <p:animScale>
                                      <p:cBhvr>
                                        <p:cTn id="10" dur="2000" fill="hold"/>
                                        <p:tgtEl>
                                          <p:spTgt spid="13"/>
                                        </p:tgtEl>
                                      </p:cBhvr>
                                      <p:by x="120000" y="120000"/>
                                    </p:animScale>
                                  </p:childTnLst>
                                </p:cTn>
                              </p:par>
                              <p:par>
                                <p:cTn id="11" presetID="6" presetClass="emph" presetSubtype="0" repeatCount="indefinite" accel="50000" decel="50000" autoRev="1" fill="hold" grpId="0" nodeType="withEffect">
                                  <p:stCondLst>
                                    <p:cond delay="750"/>
                                  </p:stCondLst>
                                  <p:endCondLst>
                                    <p:cond evt="onNext" delay="0">
                                      <p:tgtEl>
                                        <p:sldTgt/>
                                      </p:tgtEl>
                                    </p:cond>
                                  </p:endCondLst>
                                  <p:childTnLst>
                                    <p:animScale>
                                      <p:cBhvr>
                                        <p:cTn id="12" dur="2000" fill="hold"/>
                                        <p:tgtEl>
                                          <p:spTgt spid="14"/>
                                        </p:tgtEl>
                                      </p:cBhvr>
                                      <p:by x="120000" y="120000"/>
                                    </p:animScale>
                                  </p:childTnLst>
                                </p:cTn>
                              </p:par>
                              <p:par>
                                <p:cTn id="13" presetID="6" presetClass="emph" presetSubtype="0" repeatCount="indefinite" accel="50000" decel="50000" autoRev="1" fill="hold" grpId="0" nodeType="withEffect">
                                  <p:stCondLst>
                                    <p:cond delay="1000"/>
                                  </p:stCondLst>
                                  <p:endCondLst>
                                    <p:cond evt="onNext" delay="0">
                                      <p:tgtEl>
                                        <p:sldTgt/>
                                      </p:tgtEl>
                                    </p:cond>
                                  </p:endCondLst>
                                  <p:childTnLst>
                                    <p:animScale>
                                      <p:cBhvr>
                                        <p:cTn id="14" dur="2000" fill="hold"/>
                                        <p:tgtEl>
                                          <p:spTgt spid="15"/>
                                        </p:tgtEl>
                                      </p:cBhvr>
                                      <p:by x="120000" y="120000"/>
                                    </p:animScale>
                                  </p:childTnLst>
                                </p:cTn>
                              </p:par>
                              <p:par>
                                <p:cTn id="15" presetID="6" presetClass="emph" presetSubtype="0" repeatCount="indefinite" accel="50000" decel="50000" autoRev="1" fill="hold" grpId="0" nodeType="withEffect">
                                  <p:stCondLst>
                                    <p:cond delay="1250"/>
                                  </p:stCondLst>
                                  <p:endCondLst>
                                    <p:cond evt="onNext" delay="0">
                                      <p:tgtEl>
                                        <p:sldTgt/>
                                      </p:tgtEl>
                                    </p:cond>
                                  </p:endCondLst>
                                  <p:childTnLst>
                                    <p:animScale>
                                      <p:cBhvr>
                                        <p:cTn id="16" dur="2000" fill="hold"/>
                                        <p:tgtEl>
                                          <p:spTgt spid="1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4 - Subtítulo Aula [Temas Aprofundados]">
  <p:cSld name="Título apenas">
    <p:bg>
      <p:bgPr>
        <a:solidFill>
          <a:srgbClr val="01080E"/>
        </a:solidFill>
        <a:effectLst/>
      </p:bgPr>
    </p:bg>
    <p:spTree>
      <p:nvGrpSpPr>
        <p:cNvPr id="1" name="Shape 67"/>
        <p:cNvGrpSpPr/>
        <p:nvPr/>
      </p:nvGrpSpPr>
      <p:grpSpPr>
        <a:xfrm>
          <a:off x="0" y="0"/>
          <a:ext cx="0" cy="0"/>
          <a:chOff x="0" y="0"/>
          <a:chExt cx="0" cy="0"/>
        </a:xfrm>
      </p:grpSpPr>
      <p:pic>
        <p:nvPicPr>
          <p:cNvPr id="13" name="Imagem 12" descr="Uma imagem contendo edifício, trem, bicicleta, pista&#10;&#10;O conteúdo gerado por IA pode estar incorreto.">
            <a:extLst>
              <a:ext uri="{FF2B5EF4-FFF2-40B4-BE49-F238E27FC236}">
                <a16:creationId xmlns:a16="http://schemas.microsoft.com/office/drawing/2014/main" id="{35856EE7-EA7D-9256-7990-02664EE43F95}"/>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21000"/>
                    </a14:imgEffect>
                    <a14:imgEffect>
                      <a14:brightnessContrast bright="-90000"/>
                    </a14:imgEffect>
                  </a14:imgLayer>
                </a14:imgProps>
              </a:ext>
              <a:ext uri="{28A0092B-C50C-407E-A947-70E740481C1C}">
                <a14:useLocalDpi xmlns:a14="http://schemas.microsoft.com/office/drawing/2010/main" val="0"/>
              </a:ext>
            </a:extLst>
          </a:blip>
          <a:srcRect l="12538" t="41" r="14514" b="26972"/>
          <a:stretch/>
        </p:blipFill>
        <p:spPr>
          <a:xfrm>
            <a:off x="0" y="4587"/>
            <a:ext cx="14630400" cy="8225013"/>
          </a:xfrm>
          <a:prstGeom prst="rect">
            <a:avLst/>
          </a:prstGeom>
        </p:spPr>
      </p:pic>
      <p:pic>
        <p:nvPicPr>
          <p:cNvPr id="10" name="Gráfico 9">
            <a:extLst>
              <a:ext uri="{FF2B5EF4-FFF2-40B4-BE49-F238E27FC236}">
                <a16:creationId xmlns:a16="http://schemas.microsoft.com/office/drawing/2014/main" id="{838ACAB4-5781-2A43-35DC-38F6288B71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2424" y="406400"/>
            <a:ext cx="3736318" cy="7554304"/>
          </a:xfrm>
          <a:prstGeom prst="rect">
            <a:avLst/>
          </a:prstGeom>
        </p:spPr>
      </p:pic>
      <p:sp>
        <p:nvSpPr>
          <p:cNvPr id="70" name="Google Shape;70;p7"/>
          <p:cNvSpPr txBox="1">
            <a:spLocks noGrp="1"/>
          </p:cNvSpPr>
          <p:nvPr>
            <p:ph type="title" hasCustomPrompt="1"/>
          </p:nvPr>
        </p:nvSpPr>
        <p:spPr>
          <a:xfrm>
            <a:off x="1152000" y="2185520"/>
            <a:ext cx="9759840" cy="1735830"/>
          </a:xfrm>
          <a:prstGeom prst="rect">
            <a:avLst/>
          </a:prstGeom>
        </p:spPr>
        <p:txBody>
          <a:bodyPr spcFirstLastPara="1" wrap="square" lIns="0" tIns="91425" rIns="91425" bIns="91425" anchor="t" anchorCtr="0">
            <a:spAutoFit/>
          </a:bodyPr>
          <a:lstStyle>
            <a:lvl1pPr lvl="0" rtl="0">
              <a:spcBef>
                <a:spcPts val="0"/>
              </a:spcBef>
              <a:spcAft>
                <a:spcPts val="0"/>
              </a:spcAft>
              <a:buSzPts val="3500"/>
              <a:buFont typeface="Chakra Petch"/>
              <a:buNone/>
              <a:defRPr sz="5600" b="1">
                <a:solidFill>
                  <a:srgbClr val="DBE4EF"/>
                </a:solidFill>
                <a:latin typeface="Chakra Petch"/>
                <a:ea typeface="Chakra Petch"/>
                <a:cs typeface="Chakra Petch"/>
                <a:sym typeface="Chakra Petch"/>
              </a:defRPr>
            </a:lvl1pPr>
            <a:lvl2pPr lvl="1" rtl="0">
              <a:spcBef>
                <a:spcPts val="0"/>
              </a:spcBef>
              <a:spcAft>
                <a:spcPts val="0"/>
              </a:spcAft>
              <a:buSzPts val="3500"/>
              <a:buNone/>
              <a:defRPr sz="5600"/>
            </a:lvl2pPr>
            <a:lvl3pPr lvl="2" rtl="0">
              <a:spcBef>
                <a:spcPts val="0"/>
              </a:spcBef>
              <a:spcAft>
                <a:spcPts val="0"/>
              </a:spcAft>
              <a:buSzPts val="3500"/>
              <a:buNone/>
              <a:defRPr sz="5600"/>
            </a:lvl3pPr>
            <a:lvl4pPr lvl="3" rtl="0">
              <a:spcBef>
                <a:spcPts val="0"/>
              </a:spcBef>
              <a:spcAft>
                <a:spcPts val="0"/>
              </a:spcAft>
              <a:buSzPts val="3500"/>
              <a:buNone/>
              <a:defRPr sz="5600"/>
            </a:lvl4pPr>
            <a:lvl5pPr lvl="4" rtl="0">
              <a:spcBef>
                <a:spcPts val="0"/>
              </a:spcBef>
              <a:spcAft>
                <a:spcPts val="0"/>
              </a:spcAft>
              <a:buSzPts val="3500"/>
              <a:buNone/>
              <a:defRPr sz="5600"/>
            </a:lvl5pPr>
            <a:lvl6pPr lvl="5" rtl="0">
              <a:spcBef>
                <a:spcPts val="0"/>
              </a:spcBef>
              <a:spcAft>
                <a:spcPts val="0"/>
              </a:spcAft>
              <a:buSzPts val="3500"/>
              <a:buNone/>
              <a:defRPr sz="5600"/>
            </a:lvl6pPr>
            <a:lvl7pPr lvl="6" rtl="0">
              <a:spcBef>
                <a:spcPts val="0"/>
              </a:spcBef>
              <a:spcAft>
                <a:spcPts val="0"/>
              </a:spcAft>
              <a:buSzPts val="3500"/>
              <a:buNone/>
              <a:defRPr sz="5600"/>
            </a:lvl7pPr>
            <a:lvl8pPr lvl="7" rtl="0">
              <a:spcBef>
                <a:spcPts val="0"/>
              </a:spcBef>
              <a:spcAft>
                <a:spcPts val="0"/>
              </a:spcAft>
              <a:buSzPts val="3500"/>
              <a:buNone/>
              <a:defRPr sz="5600"/>
            </a:lvl8pPr>
            <a:lvl9pPr lvl="8" rtl="0">
              <a:spcBef>
                <a:spcPts val="0"/>
              </a:spcBef>
              <a:spcAft>
                <a:spcPts val="0"/>
              </a:spcAft>
              <a:buSzPts val="3500"/>
              <a:buNone/>
              <a:defRPr sz="5600"/>
            </a:lvl9pPr>
          </a:lstStyle>
          <a:p>
            <a:r>
              <a:rPr lang="pt-BR" dirty="0"/>
              <a:t>O TÍTULO DEVE SEMPRE ESTAR EM CAIXA ALTA</a:t>
            </a:r>
            <a:endParaRPr dirty="0"/>
          </a:p>
        </p:txBody>
      </p:sp>
      <p:sp>
        <p:nvSpPr>
          <p:cNvPr id="71" name="Google Shape;71;p7"/>
          <p:cNvSpPr txBox="1">
            <a:spLocks noGrp="1"/>
          </p:cNvSpPr>
          <p:nvPr>
            <p:ph type="title" idx="2"/>
          </p:nvPr>
        </p:nvSpPr>
        <p:spPr>
          <a:xfrm>
            <a:off x="1152000" y="1412221"/>
            <a:ext cx="10117920" cy="627834"/>
          </a:xfrm>
          <a:prstGeom prst="rect">
            <a:avLst/>
          </a:prstGeom>
        </p:spPr>
        <p:txBody>
          <a:bodyPr spcFirstLastPara="1" wrap="square" lIns="0" tIns="91425" rIns="91425" bIns="91425" anchor="t" anchorCtr="0">
            <a:spAutoFit/>
          </a:bodyPr>
          <a:lstStyle>
            <a:lvl1pPr lvl="0" rtl="0">
              <a:spcBef>
                <a:spcPts val="0"/>
              </a:spcBef>
              <a:spcAft>
                <a:spcPts val="0"/>
              </a:spcAft>
              <a:buClr>
                <a:srgbClr val="DBE96D"/>
              </a:buClr>
              <a:buSzPts val="2000"/>
              <a:buFont typeface="Inter Light"/>
              <a:buNone/>
              <a:defRPr sz="3200" b="0">
                <a:solidFill>
                  <a:srgbClr val="2BDEFD"/>
                </a:solidFill>
                <a:latin typeface="Inter Light"/>
                <a:ea typeface="Inter Light"/>
                <a:cs typeface="Inter Light"/>
                <a:sym typeface="Inter Light"/>
              </a:defRPr>
            </a:lvl1pPr>
            <a:lvl2pPr lvl="1" rtl="0">
              <a:spcBef>
                <a:spcPts val="0"/>
              </a:spcBef>
              <a:spcAft>
                <a:spcPts val="0"/>
              </a:spcAft>
              <a:buClr>
                <a:srgbClr val="F9CB9C"/>
              </a:buClr>
              <a:buSzPts val="2000"/>
              <a:buFont typeface="Inter Light"/>
              <a:buNone/>
              <a:defRPr sz="3200" b="0">
                <a:solidFill>
                  <a:srgbClr val="F9CB9C"/>
                </a:solidFill>
                <a:latin typeface="Inter Light"/>
                <a:ea typeface="Inter Light"/>
                <a:cs typeface="Inter Light"/>
                <a:sym typeface="Inter Light"/>
              </a:defRPr>
            </a:lvl2pPr>
            <a:lvl3pPr lvl="2" rtl="0">
              <a:spcBef>
                <a:spcPts val="0"/>
              </a:spcBef>
              <a:spcAft>
                <a:spcPts val="0"/>
              </a:spcAft>
              <a:buClr>
                <a:srgbClr val="F9CB9C"/>
              </a:buClr>
              <a:buSzPts val="2000"/>
              <a:buFont typeface="Inter Light"/>
              <a:buNone/>
              <a:defRPr sz="3200" b="0">
                <a:solidFill>
                  <a:srgbClr val="F9CB9C"/>
                </a:solidFill>
                <a:latin typeface="Inter Light"/>
                <a:ea typeface="Inter Light"/>
                <a:cs typeface="Inter Light"/>
                <a:sym typeface="Inter Light"/>
              </a:defRPr>
            </a:lvl3pPr>
            <a:lvl4pPr lvl="3" rtl="0">
              <a:spcBef>
                <a:spcPts val="0"/>
              </a:spcBef>
              <a:spcAft>
                <a:spcPts val="0"/>
              </a:spcAft>
              <a:buClr>
                <a:srgbClr val="F9CB9C"/>
              </a:buClr>
              <a:buSzPts val="2000"/>
              <a:buFont typeface="Inter Light"/>
              <a:buNone/>
              <a:defRPr sz="3200" b="0">
                <a:solidFill>
                  <a:srgbClr val="F9CB9C"/>
                </a:solidFill>
                <a:latin typeface="Inter Light"/>
                <a:ea typeface="Inter Light"/>
                <a:cs typeface="Inter Light"/>
                <a:sym typeface="Inter Light"/>
              </a:defRPr>
            </a:lvl4pPr>
            <a:lvl5pPr lvl="4" rtl="0">
              <a:spcBef>
                <a:spcPts val="0"/>
              </a:spcBef>
              <a:spcAft>
                <a:spcPts val="0"/>
              </a:spcAft>
              <a:buClr>
                <a:srgbClr val="F9CB9C"/>
              </a:buClr>
              <a:buSzPts val="2000"/>
              <a:buFont typeface="Inter Light"/>
              <a:buNone/>
              <a:defRPr sz="3200" b="0">
                <a:solidFill>
                  <a:srgbClr val="F9CB9C"/>
                </a:solidFill>
                <a:latin typeface="Inter Light"/>
                <a:ea typeface="Inter Light"/>
                <a:cs typeface="Inter Light"/>
                <a:sym typeface="Inter Light"/>
              </a:defRPr>
            </a:lvl5pPr>
            <a:lvl6pPr lvl="5" rtl="0">
              <a:spcBef>
                <a:spcPts val="0"/>
              </a:spcBef>
              <a:spcAft>
                <a:spcPts val="0"/>
              </a:spcAft>
              <a:buClr>
                <a:srgbClr val="F9CB9C"/>
              </a:buClr>
              <a:buSzPts val="2000"/>
              <a:buFont typeface="Inter Light"/>
              <a:buNone/>
              <a:defRPr sz="3200" b="0">
                <a:solidFill>
                  <a:srgbClr val="F9CB9C"/>
                </a:solidFill>
                <a:latin typeface="Inter Light"/>
                <a:ea typeface="Inter Light"/>
                <a:cs typeface="Inter Light"/>
                <a:sym typeface="Inter Light"/>
              </a:defRPr>
            </a:lvl6pPr>
            <a:lvl7pPr lvl="6" rtl="0">
              <a:spcBef>
                <a:spcPts val="0"/>
              </a:spcBef>
              <a:spcAft>
                <a:spcPts val="0"/>
              </a:spcAft>
              <a:buClr>
                <a:srgbClr val="F9CB9C"/>
              </a:buClr>
              <a:buSzPts val="2000"/>
              <a:buFont typeface="Inter Light"/>
              <a:buNone/>
              <a:defRPr sz="3200" b="0">
                <a:solidFill>
                  <a:srgbClr val="F9CB9C"/>
                </a:solidFill>
                <a:latin typeface="Inter Light"/>
                <a:ea typeface="Inter Light"/>
                <a:cs typeface="Inter Light"/>
                <a:sym typeface="Inter Light"/>
              </a:defRPr>
            </a:lvl7pPr>
            <a:lvl8pPr lvl="7" rtl="0">
              <a:spcBef>
                <a:spcPts val="0"/>
              </a:spcBef>
              <a:spcAft>
                <a:spcPts val="0"/>
              </a:spcAft>
              <a:buClr>
                <a:srgbClr val="F9CB9C"/>
              </a:buClr>
              <a:buSzPts val="2000"/>
              <a:buFont typeface="Inter Light"/>
              <a:buNone/>
              <a:defRPr sz="3200" b="0">
                <a:solidFill>
                  <a:srgbClr val="F9CB9C"/>
                </a:solidFill>
                <a:latin typeface="Inter Light"/>
                <a:ea typeface="Inter Light"/>
                <a:cs typeface="Inter Light"/>
                <a:sym typeface="Inter Light"/>
              </a:defRPr>
            </a:lvl8pPr>
            <a:lvl9pPr lvl="8" rtl="0">
              <a:spcBef>
                <a:spcPts val="0"/>
              </a:spcBef>
              <a:spcAft>
                <a:spcPts val="0"/>
              </a:spcAft>
              <a:buClr>
                <a:srgbClr val="F9CB9C"/>
              </a:buClr>
              <a:buSzPts val="2000"/>
              <a:buFont typeface="Inter Light"/>
              <a:buNone/>
              <a:defRPr sz="3200" b="0">
                <a:solidFill>
                  <a:srgbClr val="F9CB9C"/>
                </a:solidFill>
                <a:latin typeface="Inter Light"/>
                <a:ea typeface="Inter Light"/>
                <a:cs typeface="Inter Light"/>
                <a:sym typeface="Inter Light"/>
              </a:defRPr>
            </a:lvl9pPr>
          </a:lstStyle>
          <a:p>
            <a:endParaRPr dirty="0"/>
          </a:p>
        </p:txBody>
      </p:sp>
      <p:pic>
        <p:nvPicPr>
          <p:cNvPr id="73" name="Google Shape;73;p7"/>
          <p:cNvPicPr preferRelativeResize="0"/>
          <p:nvPr/>
        </p:nvPicPr>
        <p:blipFill>
          <a:blip r:embed="rId6">
            <a:alphaModFix/>
          </a:blip>
          <a:stretch>
            <a:fillRect/>
          </a:stretch>
        </p:blipFill>
        <p:spPr>
          <a:xfrm>
            <a:off x="516843" y="7475240"/>
            <a:ext cx="457200" cy="457200"/>
          </a:xfrm>
          <a:prstGeom prst="rect">
            <a:avLst/>
          </a:prstGeom>
          <a:noFill/>
          <a:ln>
            <a:noFill/>
          </a:ln>
        </p:spPr>
      </p:pic>
      <p:sp>
        <p:nvSpPr>
          <p:cNvPr id="7" name="Retângulo: Cantos Superiores Recortados 6">
            <a:extLst>
              <a:ext uri="{FF2B5EF4-FFF2-40B4-BE49-F238E27FC236}">
                <a16:creationId xmlns:a16="http://schemas.microsoft.com/office/drawing/2014/main" id="{60A2DA31-C341-4E86-6361-B1F937D480CC}"/>
              </a:ext>
            </a:extLst>
          </p:cNvPr>
          <p:cNvSpPr/>
          <p:nvPr userDrawn="1"/>
        </p:nvSpPr>
        <p:spPr>
          <a:xfrm>
            <a:off x="536709" y="1435100"/>
            <a:ext cx="99050" cy="610870"/>
          </a:xfrm>
          <a:prstGeom prst="snip2SameRect">
            <a:avLst>
              <a:gd name="adj1" fmla="val 30130"/>
              <a:gd name="adj2" fmla="val 26926"/>
            </a:avLst>
          </a:prstGeom>
          <a:solidFill>
            <a:srgbClr val="2BD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Cantos Superiores, Um Arredondado e Um Recortado 7">
            <a:extLst>
              <a:ext uri="{FF2B5EF4-FFF2-40B4-BE49-F238E27FC236}">
                <a16:creationId xmlns:a16="http://schemas.microsoft.com/office/drawing/2014/main" id="{73DC45CF-7330-F983-2EA0-FE7CE25BF2A2}"/>
              </a:ext>
            </a:extLst>
          </p:cNvPr>
          <p:cNvSpPr/>
          <p:nvPr userDrawn="1"/>
        </p:nvSpPr>
        <p:spPr>
          <a:xfrm rot="10800000">
            <a:off x="13094969" y="406399"/>
            <a:ext cx="1205228" cy="413029"/>
          </a:xfrm>
          <a:prstGeom prst="snipRoundRect">
            <a:avLst>
              <a:gd name="adj1" fmla="val 0"/>
              <a:gd name="adj2" fmla="val 37576"/>
            </a:avLst>
          </a:prstGeom>
          <a:solidFill>
            <a:srgbClr val="167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9" name="Group 68">
            <a:extLst>
              <a:ext uri="{FF2B5EF4-FFF2-40B4-BE49-F238E27FC236}">
                <a16:creationId xmlns:a16="http://schemas.microsoft.com/office/drawing/2014/main" id="{2F62D140-2070-4D7A-F06D-28E34E23CAF4}"/>
              </a:ext>
            </a:extLst>
          </p:cNvPr>
          <p:cNvGrpSpPr/>
          <p:nvPr userDrawn="1"/>
        </p:nvGrpSpPr>
        <p:grpSpPr>
          <a:xfrm>
            <a:off x="14007860" y="546789"/>
            <a:ext cx="120653" cy="120653"/>
            <a:chOff x="4794097" y="1588576"/>
            <a:chExt cx="1242493" cy="1242490"/>
          </a:xfrm>
        </p:grpSpPr>
        <p:sp>
          <p:nvSpPr>
            <p:cNvPr id="11" name="Freeform 70">
              <a:extLst>
                <a:ext uri="{FF2B5EF4-FFF2-40B4-BE49-F238E27FC236}">
                  <a16:creationId xmlns:a16="http://schemas.microsoft.com/office/drawing/2014/main" id="{3D39B82E-FB1F-8A8D-F4C6-329350B1CDB3}"/>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a:solidFill>
                <a:srgbClr val="010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cxnSp>
          <p:nvCxnSpPr>
            <p:cNvPr id="12" name="Straight Connector 71">
              <a:extLst>
                <a:ext uri="{FF2B5EF4-FFF2-40B4-BE49-F238E27FC236}">
                  <a16:creationId xmlns:a16="http://schemas.microsoft.com/office/drawing/2014/main" id="{1F481CDF-DDE7-8A97-C2F0-A9A539607698}"/>
                </a:ext>
              </a:extLst>
            </p:cNvPr>
            <p:cNvCxnSpPr>
              <a:cxnSpLocks/>
            </p:cNvCxnSpPr>
            <p:nvPr/>
          </p:nvCxnSpPr>
          <p:spPr>
            <a:xfrm flipV="1">
              <a:off x="4794097" y="1588576"/>
              <a:ext cx="1242490" cy="1242490"/>
            </a:xfrm>
            <a:prstGeom prst="line">
              <a:avLst/>
            </a:prstGeom>
            <a:ln w="12700">
              <a:solidFill>
                <a:srgbClr val="01080E"/>
              </a:solidFill>
            </a:ln>
          </p:spPr>
          <p:style>
            <a:lnRef idx="1">
              <a:schemeClr val="accent1"/>
            </a:lnRef>
            <a:fillRef idx="0">
              <a:schemeClr val="accent1"/>
            </a:fillRef>
            <a:effectRef idx="0">
              <a:schemeClr val="accent1"/>
            </a:effectRef>
            <a:fontRef idx="minor">
              <a:schemeClr val="tx1"/>
            </a:fontRef>
          </p:style>
        </p:cxnSp>
      </p:grpSp>
      <p:sp>
        <p:nvSpPr>
          <p:cNvPr id="14" name="Subtitle 4">
            <a:extLst>
              <a:ext uri="{FF2B5EF4-FFF2-40B4-BE49-F238E27FC236}">
                <a16:creationId xmlns:a16="http://schemas.microsoft.com/office/drawing/2014/main" id="{1781735B-6309-CA07-DF88-7F2645541711}"/>
              </a:ext>
            </a:extLst>
          </p:cNvPr>
          <p:cNvSpPr txBox="1">
            <a:spLocks/>
          </p:cNvSpPr>
          <p:nvPr userDrawn="1"/>
        </p:nvSpPr>
        <p:spPr>
          <a:xfrm>
            <a:off x="13260049" y="428293"/>
            <a:ext cx="740664" cy="31192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solidFill>
                  <a:srgbClr val="01080E"/>
                </a:solidFill>
                <a:latin typeface="Chakra Petch" panose="00000500000000000000" pitchFamily="2" charset="-34"/>
                <a:cs typeface="Chakra Petch" panose="00000500000000000000" pitchFamily="2" charset="-34"/>
              </a:rPr>
              <a:t>alura</a:t>
            </a:r>
          </a:p>
        </p:txBody>
      </p:sp>
    </p:spTree>
    <p:extLst>
      <p:ext uri="{BB962C8B-B14F-4D97-AF65-F5344CB8AC3E}">
        <p14:creationId xmlns:p14="http://schemas.microsoft.com/office/powerpoint/2010/main" val="301797579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ttering">
    <p:bg>
      <p:bgRef idx="1001">
        <a:schemeClr val="bg1"/>
      </p:bgRef>
    </p:bg>
    <p:spTree>
      <p:nvGrpSpPr>
        <p:cNvPr id="1" name=""/>
        <p:cNvGrpSpPr/>
        <p:nvPr/>
      </p:nvGrpSpPr>
      <p:grpSpPr>
        <a:xfrm>
          <a:off x="0" y="0"/>
          <a:ext cx="0" cy="0"/>
          <a:chOff x="0" y="0"/>
          <a:chExt cx="0" cy="0"/>
        </a:xfrm>
      </p:grpSpPr>
      <p:pic>
        <p:nvPicPr>
          <p:cNvPr id="26" name="Imagem 25" descr="Porta de vidro&#10;&#10;O conteúdo gerado por IA pode estar incorreto.">
            <a:extLst>
              <a:ext uri="{FF2B5EF4-FFF2-40B4-BE49-F238E27FC236}">
                <a16:creationId xmlns:a16="http://schemas.microsoft.com/office/drawing/2014/main" id="{D49E6744-8641-76A0-9A62-9872FAAAA5FE}"/>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sharpenSoften amount="-38000"/>
                    </a14:imgEffect>
                    <a14:imgEffect>
                      <a14:brightnessContrast bright="-72000"/>
                    </a14:imgEffect>
                  </a14:imgLayer>
                </a14:imgProps>
              </a:ext>
              <a:ext uri="{28A0092B-C50C-407E-A947-70E740481C1C}">
                <a14:useLocalDpi xmlns:a14="http://schemas.microsoft.com/office/drawing/2010/main" val="0"/>
              </a:ext>
            </a:extLst>
          </a:blip>
          <a:srcRect l="10206" t="1805" b="8173"/>
          <a:stretch/>
        </p:blipFill>
        <p:spPr>
          <a:xfrm>
            <a:off x="28926" y="-1"/>
            <a:ext cx="14601473" cy="8225013"/>
          </a:xfrm>
          <a:prstGeom prst="rect">
            <a:avLst/>
          </a:prstGeom>
        </p:spPr>
      </p:pic>
      <p:grpSp>
        <p:nvGrpSpPr>
          <p:cNvPr id="2" name="Group 4">
            <a:extLst>
              <a:ext uri="{FF2B5EF4-FFF2-40B4-BE49-F238E27FC236}">
                <a16:creationId xmlns:a16="http://schemas.microsoft.com/office/drawing/2014/main" id="{3DBF8975-D8D7-B49D-A1BA-3A9B493708F3}"/>
              </a:ext>
            </a:extLst>
          </p:cNvPr>
          <p:cNvGrpSpPr/>
          <p:nvPr userDrawn="1"/>
        </p:nvGrpSpPr>
        <p:grpSpPr>
          <a:xfrm rot="5400000">
            <a:off x="6639541" y="-824108"/>
            <a:ext cx="1353482" cy="14628238"/>
            <a:chOff x="0" y="0"/>
            <a:chExt cx="445656" cy="4816593"/>
          </a:xfrm>
        </p:grpSpPr>
        <p:sp>
          <p:nvSpPr>
            <p:cNvPr id="3" name="Freeform 5">
              <a:extLst>
                <a:ext uri="{FF2B5EF4-FFF2-40B4-BE49-F238E27FC236}">
                  <a16:creationId xmlns:a16="http://schemas.microsoft.com/office/drawing/2014/main" id="{E63EB347-143C-3798-68AF-FB3F749ED5C6}"/>
                </a:ext>
              </a:extLst>
            </p:cNvPr>
            <p:cNvSpPr/>
            <p:nvPr/>
          </p:nvSpPr>
          <p:spPr>
            <a:xfrm>
              <a:off x="0" y="0"/>
              <a:ext cx="445656" cy="4816592"/>
            </a:xfrm>
            <a:custGeom>
              <a:avLst/>
              <a:gdLst/>
              <a:ahLst/>
              <a:cxnLst/>
              <a:rect l="l" t="t" r="r" b="b"/>
              <a:pathLst>
                <a:path w="445656" h="4816592">
                  <a:moveTo>
                    <a:pt x="0" y="0"/>
                  </a:moveTo>
                  <a:lnTo>
                    <a:pt x="445656" y="0"/>
                  </a:lnTo>
                  <a:lnTo>
                    <a:pt x="445656" y="4816592"/>
                  </a:lnTo>
                  <a:lnTo>
                    <a:pt x="0" y="4816592"/>
                  </a:lnTo>
                  <a:close/>
                </a:path>
              </a:pathLst>
            </a:custGeom>
            <a:gradFill rotWithShape="1">
              <a:gsLst>
                <a:gs pos="0">
                  <a:srgbClr val="01080E">
                    <a:alpha val="100000"/>
                  </a:srgbClr>
                </a:gs>
                <a:gs pos="50000">
                  <a:srgbClr val="01080E">
                    <a:alpha val="94500"/>
                  </a:srgbClr>
                </a:gs>
                <a:gs pos="100000">
                  <a:srgbClr val="01080E">
                    <a:alpha val="0"/>
                  </a:srgbClr>
                </a:gs>
              </a:gsLst>
              <a:lin ang="0"/>
            </a:gradFill>
          </p:spPr>
          <p:txBody>
            <a:bodyPr/>
            <a:lstStyle/>
            <a:p>
              <a:endParaRPr lang="pt-BR"/>
            </a:p>
          </p:txBody>
        </p:sp>
        <p:sp>
          <p:nvSpPr>
            <p:cNvPr id="4" name="TextBox 6">
              <a:extLst>
                <a:ext uri="{FF2B5EF4-FFF2-40B4-BE49-F238E27FC236}">
                  <a16:creationId xmlns:a16="http://schemas.microsoft.com/office/drawing/2014/main" id="{89C9770F-5AD4-FC6A-2583-B68F65E412EE}"/>
                </a:ext>
              </a:extLst>
            </p:cNvPr>
            <p:cNvSpPr txBox="1"/>
            <p:nvPr/>
          </p:nvSpPr>
          <p:spPr>
            <a:xfrm>
              <a:off x="0" y="9525"/>
              <a:ext cx="445656" cy="4807068"/>
            </a:xfrm>
            <a:prstGeom prst="rect">
              <a:avLst/>
            </a:prstGeom>
          </p:spPr>
          <p:txBody>
            <a:bodyPr lIns="50800" tIns="50800" rIns="50800" bIns="50800" rtlCol="0" anchor="ctr"/>
            <a:lstStyle/>
            <a:p>
              <a:pPr algn="ctr">
                <a:lnSpc>
                  <a:spcPts val="2099"/>
                </a:lnSpc>
              </a:pPr>
              <a:endParaRPr/>
            </a:p>
          </p:txBody>
        </p:sp>
      </p:grpSp>
      <p:pic>
        <p:nvPicPr>
          <p:cNvPr id="27" name="Gráfico 26">
            <a:extLst>
              <a:ext uri="{FF2B5EF4-FFF2-40B4-BE49-F238E27FC236}">
                <a16:creationId xmlns:a16="http://schemas.microsoft.com/office/drawing/2014/main" id="{97A53B91-C249-1BB5-3D7D-03B43510615D}"/>
              </a:ext>
            </a:extLst>
          </p:cNvPr>
          <p:cNvPicPr>
            <a:picLocks noChangeAspect="1"/>
          </p:cNvPicPr>
          <p:nvPr userDrawn="1"/>
        </p:nvPicPr>
        <p:blipFill>
          <a:blip r:embed="rId4">
            <a:lum bright="-14000"/>
            <a:extLst>
              <a:ext uri="{96DAC541-7B7A-43D3-8B79-37D633B846F1}">
                <asvg:svgBlip xmlns:asvg="http://schemas.microsoft.com/office/drawing/2016/SVG/main" r:embed="rId5"/>
              </a:ext>
            </a:extLst>
          </a:blip>
          <a:stretch>
            <a:fillRect/>
          </a:stretch>
        </p:blipFill>
        <p:spPr>
          <a:xfrm>
            <a:off x="165100" y="5835015"/>
            <a:ext cx="2645446" cy="2394585"/>
          </a:xfrm>
          <a:prstGeom prst="rect">
            <a:avLst/>
          </a:prstGeom>
        </p:spPr>
      </p:pic>
      <p:pic>
        <p:nvPicPr>
          <p:cNvPr id="28" name="Gráfico 27">
            <a:extLst>
              <a:ext uri="{FF2B5EF4-FFF2-40B4-BE49-F238E27FC236}">
                <a16:creationId xmlns:a16="http://schemas.microsoft.com/office/drawing/2014/main" id="{05D57991-9E6F-75BB-74FA-0A251D6D3393}"/>
              </a:ext>
            </a:extLst>
          </p:cNvPr>
          <p:cNvPicPr>
            <a:picLocks noChangeAspect="1"/>
          </p:cNvPicPr>
          <p:nvPr userDrawn="1"/>
        </p:nvPicPr>
        <p:blipFill>
          <a:blip r:embed="rId6">
            <a:lum bright="-14000"/>
            <a:extLst>
              <a:ext uri="{96DAC541-7B7A-43D3-8B79-37D633B846F1}">
                <asvg:svgBlip xmlns:asvg="http://schemas.microsoft.com/office/drawing/2016/SVG/main" r:embed="rId7"/>
              </a:ext>
            </a:extLst>
          </a:blip>
          <a:stretch>
            <a:fillRect/>
          </a:stretch>
        </p:blipFill>
        <p:spPr>
          <a:xfrm flipH="1">
            <a:off x="11996528" y="0"/>
            <a:ext cx="2215775" cy="1863524"/>
          </a:xfrm>
          <a:prstGeom prst="rect">
            <a:avLst/>
          </a:prstGeom>
        </p:spPr>
      </p:pic>
    </p:spTree>
    <p:extLst>
      <p:ext uri="{BB962C8B-B14F-4D97-AF65-F5344CB8AC3E}">
        <p14:creationId xmlns:p14="http://schemas.microsoft.com/office/powerpoint/2010/main" val="5478779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ttering 2">
    <p:bg>
      <p:bgRef idx="1001">
        <a:schemeClr val="bg1"/>
      </p:bgRef>
    </p:bg>
    <p:spTree>
      <p:nvGrpSpPr>
        <p:cNvPr id="1" name=""/>
        <p:cNvGrpSpPr/>
        <p:nvPr/>
      </p:nvGrpSpPr>
      <p:grpSpPr>
        <a:xfrm>
          <a:off x="0" y="0"/>
          <a:ext cx="0" cy="0"/>
          <a:chOff x="0" y="0"/>
          <a:chExt cx="0" cy="0"/>
        </a:xfrm>
      </p:grpSpPr>
      <p:pic>
        <p:nvPicPr>
          <p:cNvPr id="3" name="Imagem 2" descr="Estação de metrô&#10;&#10;O conteúdo gerado por IA pode estar incorreto.">
            <a:extLst>
              <a:ext uri="{FF2B5EF4-FFF2-40B4-BE49-F238E27FC236}">
                <a16:creationId xmlns:a16="http://schemas.microsoft.com/office/drawing/2014/main" id="{DF563B6B-EE23-1B48-18A5-1CBE2101671A}"/>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30000"/>
                    </a14:imgEffect>
                    <a14:imgEffect>
                      <a14:brightnessContrast bright="-70000"/>
                    </a14:imgEffect>
                  </a14:imgLayer>
                </a14:imgProps>
              </a:ext>
              <a:ext uri="{28A0092B-C50C-407E-A947-70E740481C1C}">
                <a14:useLocalDpi xmlns:a14="http://schemas.microsoft.com/office/drawing/2010/main" val="0"/>
              </a:ext>
            </a:extLst>
          </a:blip>
          <a:srcRect l="7379" t="3072" r="1797" b="6104"/>
          <a:stretch/>
        </p:blipFill>
        <p:spPr>
          <a:xfrm>
            <a:off x="0" y="4587"/>
            <a:ext cx="14630400" cy="8220425"/>
          </a:xfrm>
          <a:prstGeom prst="rect">
            <a:avLst/>
          </a:prstGeom>
        </p:spPr>
      </p:pic>
      <p:pic>
        <p:nvPicPr>
          <p:cNvPr id="4" name="Gráfico 3">
            <a:extLst>
              <a:ext uri="{FF2B5EF4-FFF2-40B4-BE49-F238E27FC236}">
                <a16:creationId xmlns:a16="http://schemas.microsoft.com/office/drawing/2014/main" id="{4107A496-B2EA-5780-BC7B-326F454FA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5100" y="5835015"/>
            <a:ext cx="2645446" cy="2394585"/>
          </a:xfrm>
          <a:prstGeom prst="rect">
            <a:avLst/>
          </a:prstGeom>
        </p:spPr>
      </p:pic>
      <p:pic>
        <p:nvPicPr>
          <p:cNvPr id="5" name="Gráfico 4">
            <a:extLst>
              <a:ext uri="{FF2B5EF4-FFF2-40B4-BE49-F238E27FC236}">
                <a16:creationId xmlns:a16="http://schemas.microsoft.com/office/drawing/2014/main" id="{E38FEB3A-7DCE-93EC-C220-4271F750C0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11996528" y="0"/>
            <a:ext cx="2215775" cy="1863524"/>
          </a:xfrm>
          <a:prstGeom prst="rect">
            <a:avLst/>
          </a:prstGeom>
        </p:spPr>
      </p:pic>
    </p:spTree>
    <p:extLst>
      <p:ext uri="{BB962C8B-B14F-4D97-AF65-F5344CB8AC3E}">
        <p14:creationId xmlns:p14="http://schemas.microsoft.com/office/powerpoint/2010/main" val="38155354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o e imagem">
    <p:bg>
      <p:bgRef idx="1001">
        <a:schemeClr val="bg1"/>
      </p:bgRef>
    </p:bg>
    <p:spTree>
      <p:nvGrpSpPr>
        <p:cNvPr id="1" name=""/>
        <p:cNvGrpSpPr/>
        <p:nvPr/>
      </p:nvGrpSpPr>
      <p:grpSpPr>
        <a:xfrm>
          <a:off x="0" y="0"/>
          <a:ext cx="0" cy="0"/>
          <a:chOff x="0" y="0"/>
          <a:chExt cx="0" cy="0"/>
        </a:xfrm>
      </p:grpSpPr>
      <p:grpSp>
        <p:nvGrpSpPr>
          <p:cNvPr id="4" name="Group 63">
            <a:extLst>
              <a:ext uri="{FF2B5EF4-FFF2-40B4-BE49-F238E27FC236}">
                <a16:creationId xmlns:a16="http://schemas.microsoft.com/office/drawing/2014/main" id="{244028D3-BB99-B560-F714-303BF6968639}"/>
              </a:ext>
            </a:extLst>
          </p:cNvPr>
          <p:cNvGrpSpPr/>
          <p:nvPr userDrawn="1"/>
        </p:nvGrpSpPr>
        <p:grpSpPr>
          <a:xfrm rot="16200000" flipH="1">
            <a:off x="8667952" y="7536352"/>
            <a:ext cx="290618" cy="290618"/>
            <a:chOff x="4794103" y="1588576"/>
            <a:chExt cx="1242488" cy="1242488"/>
          </a:xfrm>
        </p:grpSpPr>
        <p:sp>
          <p:nvSpPr>
            <p:cNvPr id="5" name="Freeform 50">
              <a:extLst>
                <a:ext uri="{FF2B5EF4-FFF2-40B4-BE49-F238E27FC236}">
                  <a16:creationId xmlns:a16="http://schemas.microsoft.com/office/drawing/2014/main" id="{0F17B12D-F29E-7120-B290-ED45313285F4}"/>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9">
              <a:extLst>
                <a:ext uri="{FF2B5EF4-FFF2-40B4-BE49-F238E27FC236}">
                  <a16:creationId xmlns:a16="http://schemas.microsoft.com/office/drawing/2014/main" id="{B6419C85-98B7-4514-1E13-A46D05D9145F}"/>
                </a:ext>
              </a:extLst>
            </p:cNvPr>
            <p:cNvCxnSpPr>
              <a:cxnSpLocks/>
            </p:cNvCxnSpPr>
            <p:nvPr/>
          </p:nvCxnSpPr>
          <p:spPr>
            <a:xfrm flipV="1">
              <a:off x="4794103" y="1588577"/>
              <a:ext cx="1242488" cy="12424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Espaço Reservado para Imagem 6">
            <a:extLst>
              <a:ext uri="{FF2B5EF4-FFF2-40B4-BE49-F238E27FC236}">
                <a16:creationId xmlns:a16="http://schemas.microsoft.com/office/drawing/2014/main" id="{4C629FF8-8BE8-1EC5-FFBF-CD218F632576}"/>
              </a:ext>
            </a:extLst>
          </p:cNvPr>
          <p:cNvSpPr>
            <a:spLocks noGrp="1"/>
          </p:cNvSpPr>
          <p:nvPr>
            <p:ph type="pic" sz="quarter" idx="11"/>
          </p:nvPr>
        </p:nvSpPr>
        <p:spPr>
          <a:xfrm>
            <a:off x="8643938" y="406400"/>
            <a:ext cx="5573712" cy="7416800"/>
          </a:xfrm>
          <a:prstGeom prst="snip2DiagRect">
            <a:avLst>
              <a:gd name="adj1" fmla="val 0"/>
              <a:gd name="adj2" fmla="val 15730"/>
            </a:avLst>
          </a:prstGeom>
          <a:ln w="6350">
            <a:solidFill>
              <a:srgbClr val="2BDEFD"/>
            </a:solidFill>
          </a:ln>
        </p:spPr>
        <p:txBody>
          <a:bodyPr/>
          <a:lstStyle/>
          <a:p>
            <a:endParaRPr lang="pt-BR" dirty="0"/>
          </a:p>
        </p:txBody>
      </p:sp>
    </p:spTree>
    <p:extLst>
      <p:ext uri="{BB962C8B-B14F-4D97-AF65-F5344CB8AC3E}">
        <p14:creationId xmlns:p14="http://schemas.microsoft.com/office/powerpoint/2010/main" val="35296145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údo com imagem e texto">
    <p:bg>
      <p:bgRef idx="1001">
        <a:schemeClr val="bg1"/>
      </p:bgRef>
    </p:bg>
    <p:spTree>
      <p:nvGrpSpPr>
        <p:cNvPr id="1" name=""/>
        <p:cNvGrpSpPr/>
        <p:nvPr/>
      </p:nvGrpSpPr>
      <p:grpSpPr>
        <a:xfrm>
          <a:off x="0" y="0"/>
          <a:ext cx="0" cy="0"/>
          <a:chOff x="0" y="0"/>
          <a:chExt cx="0" cy="0"/>
        </a:xfrm>
      </p:grpSpPr>
      <p:sp>
        <p:nvSpPr>
          <p:cNvPr id="28" name="Google Shape;460;p34">
            <a:extLst>
              <a:ext uri="{FF2B5EF4-FFF2-40B4-BE49-F238E27FC236}">
                <a16:creationId xmlns:a16="http://schemas.microsoft.com/office/drawing/2014/main" id="{E5439618-B474-04BB-7F21-E2DC8158F216}"/>
              </a:ext>
            </a:extLst>
          </p:cNvPr>
          <p:cNvSpPr/>
          <p:nvPr userDrawn="1"/>
        </p:nvSpPr>
        <p:spPr>
          <a:xfrm>
            <a:off x="640320" y="1864120"/>
            <a:ext cx="6674880" cy="418560"/>
          </a:xfrm>
          <a:prstGeom prst="snip2DiagRect">
            <a:avLst>
              <a:gd name="adj1" fmla="val 50000"/>
              <a:gd name="adj2" fmla="val 0"/>
            </a:avLst>
          </a:prstGeom>
          <a:noFill/>
          <a:ln w="6350">
            <a:solidFill>
              <a:srgbClr val="2BDEFD"/>
            </a:solidFill>
          </a:ln>
        </p:spPr>
        <p:txBody>
          <a:bodyPr spcFirstLastPara="1" wrap="square" lIns="146280" tIns="146280" rIns="146280" bIns="146280" anchor="ctr" anchorCtr="0">
            <a:noAutofit/>
          </a:bodyPr>
          <a:lstStyle/>
          <a:p>
            <a:endParaRPr sz="1440" b="1" dirty="0">
              <a:solidFill>
                <a:srgbClr val="00F4BF"/>
              </a:solidFill>
              <a:latin typeface="Chakra Petch"/>
              <a:ea typeface="Chakra Petch"/>
              <a:cs typeface="Chakra Petch"/>
              <a:sym typeface="Chakra Petch"/>
            </a:endParaRPr>
          </a:p>
        </p:txBody>
      </p:sp>
      <p:sp>
        <p:nvSpPr>
          <p:cNvPr id="33" name="Elipse 32">
            <a:extLst>
              <a:ext uri="{FF2B5EF4-FFF2-40B4-BE49-F238E27FC236}">
                <a16:creationId xmlns:a16="http://schemas.microsoft.com/office/drawing/2014/main" id="{62A2DAB6-561A-80FD-0083-A322E1541C7F}"/>
              </a:ext>
            </a:extLst>
          </p:cNvPr>
          <p:cNvSpPr/>
          <p:nvPr userDrawn="1"/>
        </p:nvSpPr>
        <p:spPr>
          <a:xfrm>
            <a:off x="7250430" y="2156950"/>
            <a:ext cx="251460" cy="251460"/>
          </a:xfrm>
          <a:prstGeom prst="ellipse">
            <a:avLst/>
          </a:prstGeom>
          <a:solidFill>
            <a:srgbClr val="2BD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4" name="Gráfico 33">
            <a:extLst>
              <a:ext uri="{FF2B5EF4-FFF2-40B4-BE49-F238E27FC236}">
                <a16:creationId xmlns:a16="http://schemas.microsoft.com/office/drawing/2014/main" id="{DD1500B9-0AD7-0152-5972-DEC5E4FDA0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29488" y="2207485"/>
            <a:ext cx="93345" cy="150390"/>
          </a:xfrm>
          <a:prstGeom prst="rect">
            <a:avLst/>
          </a:prstGeom>
        </p:spPr>
      </p:pic>
      <p:sp>
        <p:nvSpPr>
          <p:cNvPr id="35" name="Google Shape;463;p34">
            <a:extLst>
              <a:ext uri="{FF2B5EF4-FFF2-40B4-BE49-F238E27FC236}">
                <a16:creationId xmlns:a16="http://schemas.microsoft.com/office/drawing/2014/main" id="{AD960460-5EFC-4214-0D8E-2495AF95F870}"/>
              </a:ext>
            </a:extLst>
          </p:cNvPr>
          <p:cNvSpPr txBox="1"/>
          <p:nvPr userDrawn="1"/>
        </p:nvSpPr>
        <p:spPr>
          <a:xfrm>
            <a:off x="576480" y="418390"/>
            <a:ext cx="2222138" cy="304384"/>
          </a:xfrm>
          <a:prstGeom prst="rect">
            <a:avLst/>
          </a:prstGeom>
          <a:noFill/>
          <a:ln>
            <a:noFill/>
          </a:ln>
        </p:spPr>
        <p:txBody>
          <a:bodyPr spcFirstLastPara="1" wrap="square" lIns="28800" tIns="28800" rIns="28800" bIns="28800" anchor="t" anchorCtr="0">
            <a:spAutoFit/>
          </a:bodyPr>
          <a:lstStyle/>
          <a:p>
            <a:r>
              <a:rPr lang="pt-BR" sz="800" dirty="0">
                <a:solidFill>
                  <a:srgbClr val="2BDEFD"/>
                </a:solidFill>
                <a:latin typeface="Chakra Petch"/>
                <a:ea typeface="Chakra Petch"/>
                <a:cs typeface="Chakra Petch"/>
                <a:sym typeface="Chakra Petch"/>
              </a:rPr>
              <a:t>01000110 11110011 01110010 01110101 01101101 00100000 01001111 01110000 01110011 </a:t>
            </a:r>
            <a:endParaRPr sz="640" dirty="0">
              <a:solidFill>
                <a:srgbClr val="2BDEFD"/>
              </a:solidFill>
              <a:latin typeface="Chakra Petch"/>
              <a:ea typeface="Chakra Petch"/>
              <a:cs typeface="Chakra Petch"/>
              <a:sym typeface="Chakra Petch"/>
            </a:endParaRPr>
          </a:p>
        </p:txBody>
      </p:sp>
      <p:grpSp>
        <p:nvGrpSpPr>
          <p:cNvPr id="36" name="Google Shape;465;p34">
            <a:extLst>
              <a:ext uri="{FF2B5EF4-FFF2-40B4-BE49-F238E27FC236}">
                <a16:creationId xmlns:a16="http://schemas.microsoft.com/office/drawing/2014/main" id="{66438DAD-97AA-2CF4-EDFD-175C631EEBE9}"/>
              </a:ext>
            </a:extLst>
          </p:cNvPr>
          <p:cNvGrpSpPr/>
          <p:nvPr userDrawn="1"/>
        </p:nvGrpSpPr>
        <p:grpSpPr>
          <a:xfrm>
            <a:off x="13378680" y="418403"/>
            <a:ext cx="921520" cy="249686"/>
            <a:chOff x="7753075" y="465125"/>
            <a:chExt cx="1056208" cy="230100"/>
          </a:xfrm>
          <a:solidFill>
            <a:srgbClr val="2BDEFD"/>
          </a:solidFill>
        </p:grpSpPr>
        <p:sp>
          <p:nvSpPr>
            <p:cNvPr id="37" name="Google Shape;466;p34">
              <a:extLst>
                <a:ext uri="{FF2B5EF4-FFF2-40B4-BE49-F238E27FC236}">
                  <a16:creationId xmlns:a16="http://schemas.microsoft.com/office/drawing/2014/main" id="{E8DF6012-EF3C-4CEA-3A3B-28E827A67D67}"/>
                </a:ext>
              </a:extLst>
            </p:cNvPr>
            <p:cNvSpPr/>
            <p:nvPr/>
          </p:nvSpPr>
          <p:spPr>
            <a:xfrm>
              <a:off x="8574383" y="465125"/>
              <a:ext cx="234900" cy="230100"/>
            </a:xfrm>
            <a:prstGeom prst="parallelogram">
              <a:avLst>
                <a:gd name="adj" fmla="val 70447"/>
              </a:avLst>
            </a:prstGeom>
            <a:grpFill/>
            <a:ln>
              <a:noFill/>
            </a:ln>
          </p:spPr>
          <p:txBody>
            <a:bodyPr spcFirstLastPara="1" wrap="square" lIns="146280" tIns="146280" rIns="146280" bIns="146280" anchor="ctr" anchorCtr="0">
              <a:noAutofit/>
            </a:bodyPr>
            <a:lstStyle/>
            <a:p>
              <a:endParaRPr sz="2880">
                <a:solidFill>
                  <a:srgbClr val="F0A096"/>
                </a:solidFill>
              </a:endParaRPr>
            </a:p>
          </p:txBody>
        </p:sp>
        <p:sp>
          <p:nvSpPr>
            <p:cNvPr id="38" name="Google Shape;467;p34">
              <a:extLst>
                <a:ext uri="{FF2B5EF4-FFF2-40B4-BE49-F238E27FC236}">
                  <a16:creationId xmlns:a16="http://schemas.microsoft.com/office/drawing/2014/main" id="{32A1C3BF-80A2-2562-0E94-9A7A537808C5}"/>
                </a:ext>
              </a:extLst>
            </p:cNvPr>
            <p:cNvSpPr/>
            <p:nvPr/>
          </p:nvSpPr>
          <p:spPr>
            <a:xfrm>
              <a:off x="8437499" y="465125"/>
              <a:ext cx="234900" cy="230100"/>
            </a:xfrm>
            <a:prstGeom prst="parallelogram">
              <a:avLst>
                <a:gd name="adj" fmla="val 70447"/>
              </a:avLst>
            </a:prstGeom>
            <a:grpFill/>
            <a:ln>
              <a:noFill/>
            </a:ln>
          </p:spPr>
          <p:txBody>
            <a:bodyPr spcFirstLastPara="1" wrap="square" lIns="146280" tIns="146280" rIns="146280" bIns="146280" anchor="ctr" anchorCtr="0">
              <a:noAutofit/>
            </a:bodyPr>
            <a:lstStyle/>
            <a:p>
              <a:endParaRPr sz="2880">
                <a:solidFill>
                  <a:srgbClr val="F0A096"/>
                </a:solidFill>
              </a:endParaRPr>
            </a:p>
          </p:txBody>
        </p:sp>
        <p:sp>
          <p:nvSpPr>
            <p:cNvPr id="39" name="Google Shape;468;p34">
              <a:extLst>
                <a:ext uri="{FF2B5EF4-FFF2-40B4-BE49-F238E27FC236}">
                  <a16:creationId xmlns:a16="http://schemas.microsoft.com/office/drawing/2014/main" id="{3B72E752-C60C-9CD9-9CA8-B8D89C3ED2DD}"/>
                </a:ext>
              </a:extLst>
            </p:cNvPr>
            <p:cNvSpPr/>
            <p:nvPr/>
          </p:nvSpPr>
          <p:spPr>
            <a:xfrm>
              <a:off x="8300614" y="465125"/>
              <a:ext cx="234900" cy="230100"/>
            </a:xfrm>
            <a:prstGeom prst="parallelogram">
              <a:avLst>
                <a:gd name="adj" fmla="val 70447"/>
              </a:avLst>
            </a:prstGeom>
            <a:grpFill/>
            <a:ln>
              <a:noFill/>
            </a:ln>
          </p:spPr>
          <p:txBody>
            <a:bodyPr spcFirstLastPara="1" wrap="square" lIns="146280" tIns="146280" rIns="146280" bIns="146280" anchor="ctr" anchorCtr="0">
              <a:noAutofit/>
            </a:bodyPr>
            <a:lstStyle/>
            <a:p>
              <a:endParaRPr sz="2880">
                <a:solidFill>
                  <a:srgbClr val="F0A096"/>
                </a:solidFill>
              </a:endParaRPr>
            </a:p>
          </p:txBody>
        </p:sp>
        <p:sp>
          <p:nvSpPr>
            <p:cNvPr id="40" name="Google Shape;469;p34">
              <a:extLst>
                <a:ext uri="{FF2B5EF4-FFF2-40B4-BE49-F238E27FC236}">
                  <a16:creationId xmlns:a16="http://schemas.microsoft.com/office/drawing/2014/main" id="{DF32FD6B-810B-BFAF-74A8-93F709471B09}"/>
                </a:ext>
              </a:extLst>
            </p:cNvPr>
            <p:cNvSpPr/>
            <p:nvPr/>
          </p:nvSpPr>
          <p:spPr>
            <a:xfrm>
              <a:off x="8163729" y="465125"/>
              <a:ext cx="234900" cy="230100"/>
            </a:xfrm>
            <a:prstGeom prst="parallelogram">
              <a:avLst>
                <a:gd name="adj" fmla="val 70447"/>
              </a:avLst>
            </a:prstGeom>
            <a:grpFill/>
            <a:ln>
              <a:noFill/>
            </a:ln>
          </p:spPr>
          <p:txBody>
            <a:bodyPr spcFirstLastPara="1" wrap="square" lIns="146280" tIns="146280" rIns="146280" bIns="146280" anchor="ctr" anchorCtr="0">
              <a:noAutofit/>
            </a:bodyPr>
            <a:lstStyle/>
            <a:p>
              <a:endParaRPr sz="2880">
                <a:solidFill>
                  <a:srgbClr val="F0A096"/>
                </a:solidFill>
              </a:endParaRPr>
            </a:p>
          </p:txBody>
        </p:sp>
        <p:sp>
          <p:nvSpPr>
            <p:cNvPr id="41" name="Google Shape;470;p34">
              <a:extLst>
                <a:ext uri="{FF2B5EF4-FFF2-40B4-BE49-F238E27FC236}">
                  <a16:creationId xmlns:a16="http://schemas.microsoft.com/office/drawing/2014/main" id="{D4294B07-E642-E92B-75EC-25B840B138DE}"/>
                </a:ext>
              </a:extLst>
            </p:cNvPr>
            <p:cNvSpPr/>
            <p:nvPr/>
          </p:nvSpPr>
          <p:spPr>
            <a:xfrm>
              <a:off x="8026844" y="465125"/>
              <a:ext cx="234900" cy="230100"/>
            </a:xfrm>
            <a:prstGeom prst="parallelogram">
              <a:avLst>
                <a:gd name="adj" fmla="val 70447"/>
              </a:avLst>
            </a:prstGeom>
            <a:grpFill/>
            <a:ln>
              <a:noFill/>
            </a:ln>
          </p:spPr>
          <p:txBody>
            <a:bodyPr spcFirstLastPara="1" wrap="square" lIns="146280" tIns="146280" rIns="146280" bIns="146280" anchor="ctr" anchorCtr="0">
              <a:noAutofit/>
            </a:bodyPr>
            <a:lstStyle/>
            <a:p>
              <a:endParaRPr sz="2880">
                <a:solidFill>
                  <a:srgbClr val="F0A096"/>
                </a:solidFill>
              </a:endParaRPr>
            </a:p>
          </p:txBody>
        </p:sp>
        <p:sp>
          <p:nvSpPr>
            <p:cNvPr id="42" name="Google Shape;471;p34">
              <a:extLst>
                <a:ext uri="{FF2B5EF4-FFF2-40B4-BE49-F238E27FC236}">
                  <a16:creationId xmlns:a16="http://schemas.microsoft.com/office/drawing/2014/main" id="{F613B3DF-A131-6052-BFD5-06A2F6F49599}"/>
                </a:ext>
              </a:extLst>
            </p:cNvPr>
            <p:cNvSpPr/>
            <p:nvPr/>
          </p:nvSpPr>
          <p:spPr>
            <a:xfrm>
              <a:off x="7889960" y="465125"/>
              <a:ext cx="234900" cy="230100"/>
            </a:xfrm>
            <a:prstGeom prst="parallelogram">
              <a:avLst>
                <a:gd name="adj" fmla="val 70447"/>
              </a:avLst>
            </a:prstGeom>
            <a:grpFill/>
            <a:ln>
              <a:noFill/>
            </a:ln>
          </p:spPr>
          <p:txBody>
            <a:bodyPr spcFirstLastPara="1" wrap="square" lIns="146280" tIns="146280" rIns="146280" bIns="146280" anchor="ctr" anchorCtr="0">
              <a:noAutofit/>
            </a:bodyPr>
            <a:lstStyle/>
            <a:p>
              <a:endParaRPr sz="2880">
                <a:solidFill>
                  <a:srgbClr val="F0A096"/>
                </a:solidFill>
              </a:endParaRPr>
            </a:p>
          </p:txBody>
        </p:sp>
        <p:sp>
          <p:nvSpPr>
            <p:cNvPr id="43" name="Google Shape;472;p34">
              <a:extLst>
                <a:ext uri="{FF2B5EF4-FFF2-40B4-BE49-F238E27FC236}">
                  <a16:creationId xmlns:a16="http://schemas.microsoft.com/office/drawing/2014/main" id="{D0E53B7E-AA10-5DC5-D783-63F7A6AD4A74}"/>
                </a:ext>
              </a:extLst>
            </p:cNvPr>
            <p:cNvSpPr/>
            <p:nvPr/>
          </p:nvSpPr>
          <p:spPr>
            <a:xfrm>
              <a:off x="7753075" y="465125"/>
              <a:ext cx="234900" cy="230100"/>
            </a:xfrm>
            <a:prstGeom prst="parallelogram">
              <a:avLst>
                <a:gd name="adj" fmla="val 70447"/>
              </a:avLst>
            </a:prstGeom>
            <a:grpFill/>
            <a:ln>
              <a:noFill/>
            </a:ln>
          </p:spPr>
          <p:txBody>
            <a:bodyPr spcFirstLastPara="1" wrap="square" lIns="146280" tIns="146280" rIns="146280" bIns="146280" anchor="ctr" anchorCtr="0">
              <a:noAutofit/>
            </a:bodyPr>
            <a:lstStyle/>
            <a:p>
              <a:endParaRPr sz="2880">
                <a:solidFill>
                  <a:srgbClr val="F0A096"/>
                </a:solidFill>
              </a:endParaRPr>
            </a:p>
          </p:txBody>
        </p:sp>
      </p:grpSp>
      <p:sp>
        <p:nvSpPr>
          <p:cNvPr id="46" name="Espaço Reservado para Imagem 44">
            <a:extLst>
              <a:ext uri="{FF2B5EF4-FFF2-40B4-BE49-F238E27FC236}">
                <a16:creationId xmlns:a16="http://schemas.microsoft.com/office/drawing/2014/main" id="{8838787C-AFEB-D35A-84BF-2B1FE2510CA1}"/>
              </a:ext>
            </a:extLst>
          </p:cNvPr>
          <p:cNvSpPr>
            <a:spLocks noGrp="1"/>
          </p:cNvSpPr>
          <p:nvPr>
            <p:ph type="pic" sz="quarter" idx="10"/>
          </p:nvPr>
        </p:nvSpPr>
        <p:spPr>
          <a:xfrm>
            <a:off x="639763" y="2332672"/>
            <a:ext cx="6689725" cy="3708960"/>
          </a:xfrm>
          <a:prstGeom prst="snip2DiagRect">
            <a:avLst>
              <a:gd name="adj1" fmla="val 0"/>
              <a:gd name="adj2" fmla="val 5088"/>
            </a:avLst>
          </a:prstGeom>
          <a:solidFill>
            <a:schemeClr val="tx1"/>
          </a:solidFill>
        </p:spPr>
        <p:txBody>
          <a:bodyPr/>
          <a:lstStyle>
            <a:lvl1pPr marL="0" indent="0" algn="ctr">
              <a:buNone/>
              <a:defRPr sz="2800">
                <a:solidFill>
                  <a:schemeClr val="bg1"/>
                </a:solidFill>
                <a:latin typeface="Chakra Petch" panose="00000500000000000000" pitchFamily="2" charset="-34"/>
                <a:cs typeface="Chakra Petch" panose="00000500000000000000" pitchFamily="2" charset="-34"/>
              </a:defRPr>
            </a:lvl1pPr>
          </a:lstStyle>
          <a:p>
            <a:endParaRPr lang="pt-BR" dirty="0"/>
          </a:p>
          <a:p>
            <a:endParaRPr lang="pt-BR" dirty="0"/>
          </a:p>
          <a:p>
            <a:r>
              <a:rPr lang="pt-BR" dirty="0"/>
              <a:t>INSIRA IMAGEM DO CONTEÚDO AQUI</a:t>
            </a:r>
          </a:p>
        </p:txBody>
      </p:sp>
      <p:sp>
        <p:nvSpPr>
          <p:cNvPr id="53" name="Espaço Reservado para Texto 51">
            <a:extLst>
              <a:ext uri="{FF2B5EF4-FFF2-40B4-BE49-F238E27FC236}">
                <a16:creationId xmlns:a16="http://schemas.microsoft.com/office/drawing/2014/main" id="{3A8C8EB6-82A7-ED53-FCAC-25C744617FDF}"/>
              </a:ext>
            </a:extLst>
          </p:cNvPr>
          <p:cNvSpPr>
            <a:spLocks noGrp="1"/>
          </p:cNvSpPr>
          <p:nvPr>
            <p:ph type="body" sz="quarter" idx="12" hasCustomPrompt="1"/>
          </p:nvPr>
        </p:nvSpPr>
        <p:spPr>
          <a:xfrm>
            <a:off x="8068807" y="2332672"/>
            <a:ext cx="4130909" cy="414338"/>
          </a:xfrm>
          <a:prstGeom prst="rect">
            <a:avLst/>
          </a:prstGeom>
        </p:spPr>
        <p:txBody>
          <a:bodyPr/>
          <a:lstStyle>
            <a:lvl1pPr marL="0" indent="0">
              <a:buNone/>
              <a:defRPr sz="1800">
                <a:solidFill>
                  <a:srgbClr val="2BDEFD"/>
                </a:solidFill>
                <a:latin typeface="Inter" panose="020B0502030000000004" pitchFamily="34" charset="0"/>
                <a:ea typeface="Inter" panose="020B0502030000000004" pitchFamily="34" charset="0"/>
              </a:defRPr>
            </a:lvl1pPr>
            <a:lvl2pPr marL="548640" indent="0">
              <a:buNone/>
              <a:defRPr/>
            </a:lvl2pPr>
          </a:lstStyle>
          <a:p>
            <a:pPr lvl="0"/>
            <a:r>
              <a:rPr lang="pt-BR" dirty="0"/>
              <a:t>TIPO DO CONTEÚDO (EX: SITE)</a:t>
            </a:r>
          </a:p>
        </p:txBody>
      </p:sp>
      <p:sp>
        <p:nvSpPr>
          <p:cNvPr id="55" name="Espaço Reservado para Texto 54">
            <a:extLst>
              <a:ext uri="{FF2B5EF4-FFF2-40B4-BE49-F238E27FC236}">
                <a16:creationId xmlns:a16="http://schemas.microsoft.com/office/drawing/2014/main" id="{5827EFE1-6B4E-52B0-B18C-FA70AB3D42DB}"/>
              </a:ext>
            </a:extLst>
          </p:cNvPr>
          <p:cNvSpPr>
            <a:spLocks noGrp="1"/>
          </p:cNvSpPr>
          <p:nvPr>
            <p:ph type="body" sz="quarter" idx="13" hasCustomPrompt="1"/>
          </p:nvPr>
        </p:nvSpPr>
        <p:spPr>
          <a:xfrm>
            <a:off x="8068807" y="2813739"/>
            <a:ext cx="5753676" cy="614681"/>
          </a:xfrm>
          <a:prstGeom prst="rect">
            <a:avLst/>
          </a:prstGeom>
        </p:spPr>
        <p:txBody>
          <a:bodyPr/>
          <a:lstStyle>
            <a:lvl1pPr marL="0" indent="0">
              <a:buNone/>
              <a:defRPr sz="2800" b="1">
                <a:latin typeface="Chakra Petch" panose="00000500000000000000" pitchFamily="2" charset="-34"/>
                <a:cs typeface="Chakra Petch" panose="00000500000000000000" pitchFamily="2" charset="-34"/>
              </a:defRPr>
            </a:lvl1pPr>
            <a:lvl2pPr marL="548640" indent="0">
              <a:buNone/>
              <a:defRPr/>
            </a:lvl2pPr>
          </a:lstStyle>
          <a:p>
            <a:pPr lvl="0"/>
            <a:r>
              <a:rPr lang="pt-BR" dirty="0"/>
              <a:t>TÍTULO DO CONTEÚDO</a:t>
            </a:r>
          </a:p>
        </p:txBody>
      </p:sp>
      <p:sp>
        <p:nvSpPr>
          <p:cNvPr id="59" name="Espaço Reservado para Texto 58">
            <a:extLst>
              <a:ext uri="{FF2B5EF4-FFF2-40B4-BE49-F238E27FC236}">
                <a16:creationId xmlns:a16="http://schemas.microsoft.com/office/drawing/2014/main" id="{85DA9B3E-C88A-912D-2C2E-FE545D655F85}"/>
              </a:ext>
            </a:extLst>
          </p:cNvPr>
          <p:cNvSpPr>
            <a:spLocks noGrp="1"/>
          </p:cNvSpPr>
          <p:nvPr>
            <p:ph type="body" sz="quarter" idx="14" hasCustomPrompt="1"/>
          </p:nvPr>
        </p:nvSpPr>
        <p:spPr>
          <a:xfrm>
            <a:off x="8069263" y="3692525"/>
            <a:ext cx="5633791" cy="1643063"/>
          </a:xfrm>
          <a:prstGeom prst="rect">
            <a:avLst/>
          </a:prstGeom>
        </p:spPr>
        <p:txBody>
          <a:bodyPr/>
          <a:lstStyle>
            <a:lvl1pPr marL="0" indent="0">
              <a:buNone/>
              <a:defRPr sz="2000"/>
            </a:lvl1pPr>
          </a:lstStyle>
          <a:p>
            <a:pPr marL="0" marR="0" lvl="0" indent="0" algn="l" defTabSz="1097280" rtl="0" eaLnBrk="1" fontAlgn="auto" latinLnBrk="0" hangingPunct="1">
              <a:lnSpc>
                <a:spcPct val="90000"/>
              </a:lnSpc>
              <a:spcBef>
                <a:spcPts val="1200"/>
              </a:spcBef>
              <a:spcAft>
                <a:spcPts val="0"/>
              </a:spcAft>
              <a:buClrTx/>
              <a:buSzTx/>
              <a:buFont typeface="Arial" panose="020B0604020202020204" pitchFamily="34" charset="0"/>
              <a:buNone/>
              <a:tabLst/>
              <a:defRPr/>
            </a:pPr>
            <a:r>
              <a:rPr lang="pt-BR" sz="2000" dirty="0">
                <a:solidFill>
                  <a:srgbClr val="F7F7F7"/>
                </a:solidFill>
                <a:latin typeface="Inter Light"/>
                <a:ea typeface="Inter Light"/>
                <a:cs typeface="Inter Light"/>
                <a:sym typeface="Inter Light"/>
              </a:rPr>
              <a:t>Insira aqui uma breve descrição do conteúdo do conteúdo exibido, de forma que não passe do tamanho de 4 linhas desse espaço aqui</a:t>
            </a:r>
          </a:p>
          <a:p>
            <a:pPr lvl="0"/>
            <a:endParaRPr lang="pt-BR" dirty="0"/>
          </a:p>
        </p:txBody>
      </p:sp>
    </p:spTree>
    <p:extLst>
      <p:ext uri="{BB962C8B-B14F-4D97-AF65-F5344CB8AC3E}">
        <p14:creationId xmlns:p14="http://schemas.microsoft.com/office/powerpoint/2010/main" val="8033258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4 - Subtítulo Aula [Temas Aprofundados]" preserve="1" userDrawn="1">
  <p:cSld name="Timeline superior">
    <p:bg>
      <p:bgPr>
        <a:solidFill>
          <a:srgbClr val="01080E"/>
        </a:solidFill>
        <a:effectLst/>
      </p:bgPr>
    </p:bg>
    <p:spTree>
      <p:nvGrpSpPr>
        <p:cNvPr id="1" name="Shape 67"/>
        <p:cNvGrpSpPr/>
        <p:nvPr/>
      </p:nvGrpSpPr>
      <p:grpSpPr>
        <a:xfrm>
          <a:off x="0" y="0"/>
          <a:ext cx="0" cy="0"/>
          <a:chOff x="0" y="0"/>
          <a:chExt cx="0" cy="0"/>
        </a:xfrm>
      </p:grpSpPr>
      <p:pic>
        <p:nvPicPr>
          <p:cNvPr id="11" name="Gráfico 10">
            <a:extLst>
              <a:ext uri="{FF2B5EF4-FFF2-40B4-BE49-F238E27FC236}">
                <a16:creationId xmlns:a16="http://schemas.microsoft.com/office/drawing/2014/main" id="{13FD4381-34F7-3335-CE5D-A8E5DA3C6998}"/>
              </a:ext>
            </a:extLst>
          </p:cNvPr>
          <p:cNvPicPr>
            <a:picLocks noChangeAspect="1"/>
          </p:cNvPicPr>
          <p:nvPr userDrawn="1"/>
        </p:nvPicPr>
        <p:blipFill>
          <a:blip r:embed="rId2">
            <a:extLst>
              <a:ext uri="{96DAC541-7B7A-43D3-8B79-37D633B846F1}">
                <asvg:svgBlip xmlns:asvg="http://schemas.microsoft.com/office/drawing/2016/SVG/main" r:embed="rId3"/>
              </a:ext>
            </a:extLst>
          </a:blip>
          <a:srcRect t="6322" r="21022" b="25341"/>
          <a:stretch/>
        </p:blipFill>
        <p:spPr>
          <a:xfrm>
            <a:off x="10742672" y="0"/>
            <a:ext cx="3887728" cy="6707860"/>
          </a:xfrm>
          <a:prstGeom prst="rect">
            <a:avLst/>
          </a:prstGeom>
        </p:spPr>
      </p:pic>
      <p:sp>
        <p:nvSpPr>
          <p:cNvPr id="13" name="Retângulo: Cantos Superiores, Um Arredondado e Um Recortado 12">
            <a:extLst>
              <a:ext uri="{FF2B5EF4-FFF2-40B4-BE49-F238E27FC236}">
                <a16:creationId xmlns:a16="http://schemas.microsoft.com/office/drawing/2014/main" id="{093313A6-29C8-614A-DE95-EBB4BDCBEF3D}"/>
              </a:ext>
            </a:extLst>
          </p:cNvPr>
          <p:cNvSpPr/>
          <p:nvPr userDrawn="1"/>
        </p:nvSpPr>
        <p:spPr>
          <a:xfrm rot="10800000">
            <a:off x="13094969" y="406399"/>
            <a:ext cx="1205228" cy="413029"/>
          </a:xfrm>
          <a:prstGeom prst="snipRoundRect">
            <a:avLst>
              <a:gd name="adj1" fmla="val 0"/>
              <a:gd name="adj2" fmla="val 37576"/>
            </a:avLst>
          </a:prstGeom>
          <a:solidFill>
            <a:srgbClr val="167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9" name="Conector reto 8">
            <a:extLst>
              <a:ext uri="{FF2B5EF4-FFF2-40B4-BE49-F238E27FC236}">
                <a16:creationId xmlns:a16="http://schemas.microsoft.com/office/drawing/2014/main" id="{4C46634B-CD29-571B-D8E0-B4C24BFFD328}"/>
              </a:ext>
            </a:extLst>
          </p:cNvPr>
          <p:cNvCxnSpPr>
            <a:cxnSpLocks/>
          </p:cNvCxnSpPr>
          <p:nvPr userDrawn="1"/>
        </p:nvCxnSpPr>
        <p:spPr>
          <a:xfrm>
            <a:off x="586234" y="287021"/>
            <a:ext cx="0" cy="7942579"/>
          </a:xfrm>
          <a:prstGeom prst="line">
            <a:avLst/>
          </a:prstGeom>
          <a:ln w="6350">
            <a:solidFill>
              <a:srgbClr val="F7F7F7"/>
            </a:solidFill>
          </a:ln>
        </p:spPr>
        <p:style>
          <a:lnRef idx="1">
            <a:schemeClr val="accent1"/>
          </a:lnRef>
          <a:fillRef idx="0">
            <a:schemeClr val="accent1"/>
          </a:fillRef>
          <a:effectRef idx="0">
            <a:schemeClr val="accent1"/>
          </a:effectRef>
          <a:fontRef idx="minor">
            <a:schemeClr val="tx1"/>
          </a:fontRef>
        </p:style>
      </p:cxnSp>
      <p:grpSp>
        <p:nvGrpSpPr>
          <p:cNvPr id="3" name="Group 68">
            <a:extLst>
              <a:ext uri="{FF2B5EF4-FFF2-40B4-BE49-F238E27FC236}">
                <a16:creationId xmlns:a16="http://schemas.microsoft.com/office/drawing/2014/main" id="{26C02279-A465-A7DD-C376-31EC4523B480}"/>
              </a:ext>
            </a:extLst>
          </p:cNvPr>
          <p:cNvGrpSpPr/>
          <p:nvPr userDrawn="1"/>
        </p:nvGrpSpPr>
        <p:grpSpPr>
          <a:xfrm>
            <a:off x="14007860" y="546789"/>
            <a:ext cx="120653" cy="120653"/>
            <a:chOff x="4794097" y="1588576"/>
            <a:chExt cx="1242493" cy="1242490"/>
          </a:xfrm>
        </p:grpSpPr>
        <p:sp>
          <p:nvSpPr>
            <p:cNvPr id="4" name="Freeform 70">
              <a:extLst>
                <a:ext uri="{FF2B5EF4-FFF2-40B4-BE49-F238E27FC236}">
                  <a16:creationId xmlns:a16="http://schemas.microsoft.com/office/drawing/2014/main" id="{B3C8BC87-B3C2-3E08-372F-D5DD655D7749}"/>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a:solidFill>
                <a:srgbClr val="010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cxnSp>
          <p:nvCxnSpPr>
            <p:cNvPr id="5" name="Straight Connector 71">
              <a:extLst>
                <a:ext uri="{FF2B5EF4-FFF2-40B4-BE49-F238E27FC236}">
                  <a16:creationId xmlns:a16="http://schemas.microsoft.com/office/drawing/2014/main" id="{D409DC0A-02B2-B428-484E-F2F9178C77E9}"/>
                </a:ext>
              </a:extLst>
            </p:cNvPr>
            <p:cNvCxnSpPr>
              <a:cxnSpLocks/>
            </p:cNvCxnSpPr>
            <p:nvPr/>
          </p:nvCxnSpPr>
          <p:spPr>
            <a:xfrm flipV="1">
              <a:off x="4794097" y="1588576"/>
              <a:ext cx="1242490" cy="1242490"/>
            </a:xfrm>
            <a:prstGeom prst="line">
              <a:avLst/>
            </a:prstGeom>
            <a:ln w="12700">
              <a:solidFill>
                <a:srgbClr val="01080E"/>
              </a:solidFill>
            </a:ln>
          </p:spPr>
          <p:style>
            <a:lnRef idx="1">
              <a:schemeClr val="accent1"/>
            </a:lnRef>
            <a:fillRef idx="0">
              <a:schemeClr val="accent1"/>
            </a:fillRef>
            <a:effectRef idx="0">
              <a:schemeClr val="accent1"/>
            </a:effectRef>
            <a:fontRef idx="minor">
              <a:schemeClr val="tx1"/>
            </a:fontRef>
          </p:style>
        </p:cxnSp>
      </p:grpSp>
      <p:sp>
        <p:nvSpPr>
          <p:cNvPr id="7" name="Subtitle 4">
            <a:extLst>
              <a:ext uri="{FF2B5EF4-FFF2-40B4-BE49-F238E27FC236}">
                <a16:creationId xmlns:a16="http://schemas.microsoft.com/office/drawing/2014/main" id="{823B0705-E24E-A87B-41C2-92CD7DA157FE}"/>
              </a:ext>
            </a:extLst>
          </p:cNvPr>
          <p:cNvSpPr txBox="1">
            <a:spLocks/>
          </p:cNvSpPr>
          <p:nvPr userDrawn="1"/>
        </p:nvSpPr>
        <p:spPr>
          <a:xfrm>
            <a:off x="13260049" y="428293"/>
            <a:ext cx="740664" cy="31192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solidFill>
                  <a:srgbClr val="01080E"/>
                </a:solidFill>
                <a:latin typeface="Chakra Petch" panose="00000500000000000000" pitchFamily="2" charset="-34"/>
                <a:cs typeface="Chakra Petch" panose="00000500000000000000" pitchFamily="2" charset="-34"/>
              </a:rPr>
              <a:t>alura</a:t>
            </a:r>
          </a:p>
        </p:txBody>
      </p:sp>
      <p:sp>
        <p:nvSpPr>
          <p:cNvPr id="10" name="Retângulo: Cantos Superiores Recortados 9">
            <a:extLst>
              <a:ext uri="{FF2B5EF4-FFF2-40B4-BE49-F238E27FC236}">
                <a16:creationId xmlns:a16="http://schemas.microsoft.com/office/drawing/2014/main" id="{61439650-6069-633C-2D6D-2EC7C550FAFA}"/>
              </a:ext>
            </a:extLst>
          </p:cNvPr>
          <p:cNvSpPr/>
          <p:nvPr userDrawn="1"/>
        </p:nvSpPr>
        <p:spPr>
          <a:xfrm>
            <a:off x="536709" y="1435100"/>
            <a:ext cx="99050" cy="610870"/>
          </a:xfrm>
          <a:prstGeom prst="snip2SameRect">
            <a:avLst>
              <a:gd name="adj1" fmla="val 30130"/>
              <a:gd name="adj2" fmla="val 26926"/>
            </a:avLst>
          </a:prstGeom>
          <a:solidFill>
            <a:srgbClr val="2BD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7260483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4 - Subtítulo Aula [Temas Aprofundados]" preserve="1" userDrawn="1">
  <p:cSld name="Timeline inferior">
    <p:bg>
      <p:bgPr>
        <a:solidFill>
          <a:srgbClr val="01080E"/>
        </a:solidFill>
        <a:effectLst/>
      </p:bgPr>
    </p:bg>
    <p:spTree>
      <p:nvGrpSpPr>
        <p:cNvPr id="1" name="Shape 67"/>
        <p:cNvGrpSpPr/>
        <p:nvPr/>
      </p:nvGrpSpPr>
      <p:grpSpPr>
        <a:xfrm>
          <a:off x="0" y="0"/>
          <a:ext cx="0" cy="0"/>
          <a:chOff x="0" y="0"/>
          <a:chExt cx="0" cy="0"/>
        </a:xfrm>
      </p:grpSpPr>
      <p:cxnSp>
        <p:nvCxnSpPr>
          <p:cNvPr id="34" name="Conector reto 33">
            <a:extLst>
              <a:ext uri="{FF2B5EF4-FFF2-40B4-BE49-F238E27FC236}">
                <a16:creationId xmlns:a16="http://schemas.microsoft.com/office/drawing/2014/main" id="{4EAE8228-A1B6-16B9-E047-CA59855C52B8}"/>
              </a:ext>
            </a:extLst>
          </p:cNvPr>
          <p:cNvCxnSpPr>
            <a:cxnSpLocks/>
            <a:endCxn id="37" idx="2"/>
          </p:cNvCxnSpPr>
          <p:nvPr userDrawn="1"/>
        </p:nvCxnSpPr>
        <p:spPr>
          <a:xfrm>
            <a:off x="586234" y="-182880"/>
            <a:ext cx="0" cy="1756410"/>
          </a:xfrm>
          <a:prstGeom prst="line">
            <a:avLst/>
          </a:prstGeom>
          <a:ln w="6350">
            <a:solidFill>
              <a:srgbClr val="F7F7F7"/>
            </a:solidFill>
          </a:ln>
        </p:spPr>
        <p:style>
          <a:lnRef idx="1">
            <a:schemeClr val="accent1"/>
          </a:lnRef>
          <a:fillRef idx="0">
            <a:schemeClr val="accent1"/>
          </a:fillRef>
          <a:effectRef idx="0">
            <a:schemeClr val="accent1"/>
          </a:effectRef>
          <a:fontRef idx="minor">
            <a:schemeClr val="tx1"/>
          </a:fontRef>
        </p:style>
      </p:cxnSp>
      <p:sp>
        <p:nvSpPr>
          <p:cNvPr id="37" name="Google Shape;72;p7">
            <a:extLst>
              <a:ext uri="{FF2B5EF4-FFF2-40B4-BE49-F238E27FC236}">
                <a16:creationId xmlns:a16="http://schemas.microsoft.com/office/drawing/2014/main" id="{DEB22841-32FF-46BF-CC04-5B9280BCF995}"/>
              </a:ext>
            </a:extLst>
          </p:cNvPr>
          <p:cNvSpPr/>
          <p:nvPr userDrawn="1"/>
        </p:nvSpPr>
        <p:spPr>
          <a:xfrm>
            <a:off x="517949" y="1441600"/>
            <a:ext cx="136570" cy="131930"/>
          </a:xfrm>
          <a:prstGeom prst="roundRect">
            <a:avLst>
              <a:gd name="adj" fmla="val 50000"/>
            </a:avLst>
          </a:prstGeom>
          <a:solidFill>
            <a:srgbClr val="2BDEFD"/>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880"/>
          </a:p>
        </p:txBody>
      </p:sp>
      <p:sp>
        <p:nvSpPr>
          <p:cNvPr id="40" name="Google Shape;364;p44">
            <a:extLst>
              <a:ext uri="{FF2B5EF4-FFF2-40B4-BE49-F238E27FC236}">
                <a16:creationId xmlns:a16="http://schemas.microsoft.com/office/drawing/2014/main" id="{4F5C2711-F5AE-6478-8778-43FE3AC858A6}"/>
              </a:ext>
            </a:extLst>
          </p:cNvPr>
          <p:cNvSpPr txBox="1"/>
          <p:nvPr userDrawn="1"/>
        </p:nvSpPr>
        <p:spPr>
          <a:xfrm>
            <a:off x="606360" y="7504741"/>
            <a:ext cx="3039360" cy="427494"/>
          </a:xfrm>
          <a:prstGeom prst="rect">
            <a:avLst/>
          </a:prstGeom>
          <a:noFill/>
          <a:ln>
            <a:noFill/>
          </a:ln>
        </p:spPr>
        <p:txBody>
          <a:bodyPr spcFirstLastPara="1" wrap="square" lIns="28800" tIns="28800" rIns="28800" bIns="28800" anchor="t" anchorCtr="0">
            <a:spAutoFit/>
          </a:bodyPr>
          <a:lstStyle/>
          <a:p>
            <a:pPr marL="0" lvl="0" indent="0" algn="l" rtl="0">
              <a:spcBef>
                <a:spcPts val="0"/>
              </a:spcBef>
              <a:spcAft>
                <a:spcPts val="0"/>
              </a:spcAft>
              <a:buNone/>
            </a:pPr>
            <a:r>
              <a:rPr lang="pt-BR" sz="800" dirty="0">
                <a:solidFill>
                  <a:srgbClr val="2BDEFD"/>
                </a:solidFill>
                <a:latin typeface="Chakra Petch"/>
                <a:ea typeface="Chakra Petch"/>
                <a:cs typeface="Chakra Petch"/>
                <a:sym typeface="Chakra Petch"/>
              </a:rPr>
              <a:t>01000101 01110011 01100011 01101111 01101100 01100001 00100000 01100100 01100101 00100000 01000100 01100001 01100100 01101111 01110011 00001010 </a:t>
            </a:r>
            <a:endParaRPr sz="800" dirty="0">
              <a:solidFill>
                <a:srgbClr val="2BDEFD"/>
              </a:solidFill>
              <a:latin typeface="Inter"/>
              <a:ea typeface="Inter"/>
              <a:cs typeface="Inter"/>
              <a:sym typeface="Inter"/>
            </a:endParaRPr>
          </a:p>
        </p:txBody>
      </p:sp>
      <p:pic>
        <p:nvPicPr>
          <p:cNvPr id="2" name="Gráfico 1">
            <a:extLst>
              <a:ext uri="{FF2B5EF4-FFF2-40B4-BE49-F238E27FC236}">
                <a16:creationId xmlns:a16="http://schemas.microsoft.com/office/drawing/2014/main" id="{3977CBE2-2962-46E3-7886-BE0B362F9CEC}"/>
              </a:ext>
            </a:extLst>
          </p:cNvPr>
          <p:cNvPicPr>
            <a:picLocks noChangeAspect="1"/>
          </p:cNvPicPr>
          <p:nvPr userDrawn="1"/>
        </p:nvPicPr>
        <p:blipFill>
          <a:blip r:embed="rId2">
            <a:extLst>
              <a:ext uri="{96DAC541-7B7A-43D3-8B79-37D633B846F1}">
                <asvg:svgBlip xmlns:asvg="http://schemas.microsoft.com/office/drawing/2016/SVG/main" r:embed="rId3"/>
              </a:ext>
            </a:extLst>
          </a:blip>
          <a:srcRect l="18458" b="50350"/>
          <a:stretch/>
        </p:blipFill>
        <p:spPr>
          <a:xfrm>
            <a:off x="0" y="267830"/>
            <a:ext cx="5464870" cy="6635116"/>
          </a:xfrm>
          <a:prstGeom prst="rect">
            <a:avLst/>
          </a:prstGeom>
        </p:spPr>
      </p:pic>
    </p:spTree>
    <p:extLst>
      <p:ext uri="{BB962C8B-B14F-4D97-AF65-F5344CB8AC3E}">
        <p14:creationId xmlns:p14="http://schemas.microsoft.com/office/powerpoint/2010/main" val="67574863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Gráfico 11">
            <a:extLst>
              <a:ext uri="{FF2B5EF4-FFF2-40B4-BE49-F238E27FC236}">
                <a16:creationId xmlns:a16="http://schemas.microsoft.com/office/drawing/2014/main" id="{A6F73C87-9773-50C7-9969-E3C6C45DE5D2}"/>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669677" y="0"/>
            <a:ext cx="1066415" cy="8229600"/>
          </a:xfrm>
          <a:prstGeom prst="rect">
            <a:avLst/>
          </a:prstGeom>
        </p:spPr>
      </p:pic>
    </p:spTree>
    <p:extLst>
      <p:ext uri="{BB962C8B-B14F-4D97-AF65-F5344CB8AC3E}">
        <p14:creationId xmlns:p14="http://schemas.microsoft.com/office/powerpoint/2010/main" val="68684387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9" r:id="rId3"/>
    <p:sldLayoutId id="2147483683" r:id="rId4"/>
    <p:sldLayoutId id="2147483684" r:id="rId5"/>
    <p:sldLayoutId id="2147483674" r:id="rId6"/>
    <p:sldLayoutId id="2147483662" r:id="rId7"/>
    <p:sldLayoutId id="2147483675" r:id="rId8"/>
    <p:sldLayoutId id="2147483676" r:id="rId9"/>
    <p:sldLayoutId id="2147483680" r:id="rId10"/>
    <p:sldLayoutId id="2147483681" r:id="rId11"/>
    <p:sldLayoutId id="2147483661" r:id="rId12"/>
    <p:sldLayoutId id="2147483677" r:id="rId13"/>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6" userDrawn="1">
          <p15:clr>
            <a:srgbClr val="F26B43"/>
          </p15:clr>
        </p15:guide>
        <p15:guide id="3" orient="horz" pos="4996" userDrawn="1">
          <p15:clr>
            <a:srgbClr val="F26B43"/>
          </p15:clr>
        </p15:guide>
        <p15:guide id="4" pos="9008" userDrawn="1">
          <p15:clr>
            <a:srgbClr val="F26B43"/>
          </p15:clr>
        </p15:guide>
        <p15:guide id="5" pos="344" userDrawn="1">
          <p15:clr>
            <a:srgbClr val="F26B43"/>
          </p15:clr>
        </p15:guide>
        <p15:guide id="6" orient="horz" pos="3817" userDrawn="1">
          <p15:clr>
            <a:srgbClr val="F26B43"/>
          </p15:clr>
        </p15:guide>
        <p15:guide id="7" pos="70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xml"/><Relationship Id="rId4" Type="http://schemas.openxmlformats.org/officeDocument/2006/relationships/image" Target="../media/image29.sv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2.png"/></Relationships>
</file>

<file path=ppt/slides/_rels/slide100.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98.xml"/><Relationship Id="rId1" Type="http://schemas.openxmlformats.org/officeDocument/2006/relationships/slideLayout" Target="../slideLayouts/slideLayout8.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101.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99.xml"/><Relationship Id="rId1" Type="http://schemas.openxmlformats.org/officeDocument/2006/relationships/slideLayout" Target="../slideLayouts/slideLayout8.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10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0.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74.png"/><Relationship Id="rId2" Type="http://schemas.openxmlformats.org/officeDocument/2006/relationships/notesSlide" Target="../notesSlides/notesSlide102.xml"/><Relationship Id="rId1" Type="http://schemas.openxmlformats.org/officeDocument/2006/relationships/slideLayout" Target="../slideLayouts/slideLayout8.xml"/><Relationship Id="rId6" Type="http://schemas.openxmlformats.org/officeDocument/2006/relationships/image" Target="../media/image108.svg"/><Relationship Id="rId11" Type="http://schemas.openxmlformats.org/officeDocument/2006/relationships/image" Target="../media/image173.pn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s>
</file>

<file path=ppt/slides/_rels/slide105.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103.xml"/><Relationship Id="rId1" Type="http://schemas.openxmlformats.org/officeDocument/2006/relationships/slideLayout" Target="../slideLayouts/slideLayout8.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105.xml"/><Relationship Id="rId1" Type="http://schemas.openxmlformats.org/officeDocument/2006/relationships/slideLayout" Target="../slideLayouts/slideLayout8.xml"/><Relationship Id="rId6" Type="http://schemas.openxmlformats.org/officeDocument/2006/relationships/image" Target="../media/image108.sv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png"/></Relationships>
</file>

<file path=ppt/slides/_rels/slide110.xml.rels><?xml version="1.0" encoding="UTF-8" standalone="yes"?>
<Relationships xmlns="http://schemas.openxmlformats.org/package/2006/relationships"><Relationship Id="rId3" Type="http://schemas.microsoft.com/office/2018/10/relationships/comments" Target="../comments/modernComment_218_CDBBE39F.xml"/><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9.xml"/><Relationship Id="rId1" Type="http://schemas.openxmlformats.org/officeDocument/2006/relationships/slideLayout" Target="../slideLayouts/slideLayout8.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11.xml"/><Relationship Id="rId1" Type="http://schemas.openxmlformats.org/officeDocument/2006/relationships/slideLayout" Target="../slideLayouts/slideLayout8.xml"/><Relationship Id="rId5" Type="http://schemas.openxmlformats.org/officeDocument/2006/relationships/image" Target="../media/image186.png"/><Relationship Id="rId4" Type="http://schemas.openxmlformats.org/officeDocument/2006/relationships/image" Target="../media/image185.png"/></Relationships>
</file>

<file path=ppt/slides/_rels/slide11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12.xml"/><Relationship Id="rId1" Type="http://schemas.openxmlformats.org/officeDocument/2006/relationships/slideLayout" Target="../slideLayouts/slideLayout8.xml"/><Relationship Id="rId4" Type="http://schemas.openxmlformats.org/officeDocument/2006/relationships/image" Target="../media/image188.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114.xml"/><Relationship Id="rId1" Type="http://schemas.openxmlformats.org/officeDocument/2006/relationships/slideLayout" Target="../slideLayouts/slideLayout8.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117.xml.rels><?xml version="1.0" encoding="UTF-8" standalone="yes"?>
<Relationships xmlns="http://schemas.openxmlformats.org/package/2006/relationships"><Relationship Id="rId3" Type="http://schemas.microsoft.com/office/2018/10/relationships/comments" Target="../comments/modernComment_21F_9F3B5E3A.xml"/><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117.xml"/><Relationship Id="rId1" Type="http://schemas.openxmlformats.org/officeDocument/2006/relationships/slideLayout" Target="../slideLayouts/slideLayout8.xml"/><Relationship Id="rId6" Type="http://schemas.openxmlformats.org/officeDocument/2006/relationships/image" Target="../media/image108.sv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3" Type="http://schemas.microsoft.com/office/2018/10/relationships/comments" Target="../comments/modernComment_227_B287C347.xml"/><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34.svg"/><Relationship Id="rId4" Type="http://schemas.openxmlformats.org/officeDocument/2006/relationships/image" Target="../media/image33.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134.xml.rels><?xml version="1.0" encoding="UTF-8" standalone="yes"?>
<Relationships xmlns="http://schemas.openxmlformats.org/package/2006/relationships"><Relationship Id="rId3" Type="http://schemas.microsoft.com/office/2018/10/relationships/comments" Target="../comments/modernComment_231_904997ED.xml"/><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61.jpe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3" Type="http://schemas.microsoft.com/office/2018/10/relationships/comments" Target="../comments/modernComment_238_66B7EA54.xml"/><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3" Type="http://schemas.microsoft.com/office/2018/10/relationships/comments" Target="../comments/modernComment_23C_CF13F205.xml"/><Relationship Id="rId2" Type="http://schemas.openxmlformats.org/officeDocument/2006/relationships/notesSlide" Target="../notesSlides/notesSlide143.xml"/><Relationship Id="rId1" Type="http://schemas.openxmlformats.org/officeDocument/2006/relationships/slideLayout" Target="../slideLayouts/slideLayout10.xml"/><Relationship Id="rId5" Type="http://schemas.openxmlformats.org/officeDocument/2006/relationships/image" Target="../media/image195.jpg"/><Relationship Id="rId4" Type="http://schemas.openxmlformats.org/officeDocument/2006/relationships/image" Target="../media/image3.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50.xml"/><Relationship Id="rId1" Type="http://schemas.openxmlformats.org/officeDocument/2006/relationships/slideLayout" Target="../slideLayouts/slideLayout8.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153.xml.rels><?xml version="1.0" encoding="UTF-8" standalone="yes"?>
<Relationships xmlns="http://schemas.openxmlformats.org/package/2006/relationships"><Relationship Id="rId3" Type="http://schemas.microsoft.com/office/2018/10/relationships/comments" Target="../comments/modernComment_244_B0BC3E6D.xml"/><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54.xml"/><Relationship Id="rId1" Type="http://schemas.openxmlformats.org/officeDocument/2006/relationships/slideLayout" Target="../slideLayouts/slideLayout8.xml"/><Relationship Id="rId5" Type="http://schemas.openxmlformats.org/officeDocument/2006/relationships/image" Target="../media/image202.png"/><Relationship Id="rId4" Type="http://schemas.openxmlformats.org/officeDocument/2006/relationships/image" Target="../media/image201.pn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8.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3" Type="http://schemas.microsoft.com/office/2018/10/relationships/comments" Target="../comments/modernComment_24B_5188FB36.xml"/><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60.xml"/><Relationship Id="rId1" Type="http://schemas.openxmlformats.org/officeDocument/2006/relationships/slideLayout" Target="../slideLayouts/slideLayout8.xml"/><Relationship Id="rId5" Type="http://schemas.openxmlformats.org/officeDocument/2006/relationships/image" Target="../media/image205.png"/><Relationship Id="rId4" Type="http://schemas.openxmlformats.org/officeDocument/2006/relationships/image" Target="../media/image204.png"/></Relationships>
</file>

<file path=ppt/slides/_rels/slide163.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57.svg"/><Relationship Id="rId2" Type="http://schemas.openxmlformats.org/officeDocument/2006/relationships/notesSlide" Target="../notesSlides/notesSlide161.xml"/><Relationship Id="rId1" Type="http://schemas.openxmlformats.org/officeDocument/2006/relationships/slideLayout" Target="../slideLayouts/slideLayout8.xml"/><Relationship Id="rId6" Type="http://schemas.openxmlformats.org/officeDocument/2006/relationships/image" Target="../media/image108.svg"/><Relationship Id="rId11" Type="http://schemas.openxmlformats.org/officeDocument/2006/relationships/image" Target="../media/image156.pn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4.xml"/><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167.xml.rels><?xml version="1.0" encoding="UTF-8" standalone="yes"?>
<Relationships xmlns="http://schemas.openxmlformats.org/package/2006/relationships"><Relationship Id="rId3" Type="http://schemas.microsoft.com/office/2018/10/relationships/comments" Target="../comments/modernComment_251_EF4A552D.xml"/><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166.xml"/><Relationship Id="rId1" Type="http://schemas.openxmlformats.org/officeDocument/2006/relationships/slideLayout" Target="../slideLayouts/slideLayout8.xml"/><Relationship Id="rId6" Type="http://schemas.openxmlformats.org/officeDocument/2006/relationships/image" Target="../media/image108.sv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BB_DEA8A5F3.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8.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3" Type="http://schemas.microsoft.com/office/2018/10/relationships/comments" Target="../comments/modernComment_25B_A15EF737.xml"/><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64.png"/><Relationship Id="rId4" Type="http://schemas.openxmlformats.org/officeDocument/2006/relationships/image" Target="../media/image63.pn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8.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3" Type="http://schemas.microsoft.com/office/2018/10/relationships/comments" Target="../comments/modernComment_266_8B8049ED.xml"/><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8.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AB_76A4EDBD.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slides/_rels/slide24.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90.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microsoft.com/office/2018/10/relationships/comments" Target="../comments/modernComment_1C7_C35D9273.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92.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78.sv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102.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sv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104.sv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microsoft.com/office/2018/10/relationships/comments" Target="../comments/modernComment_1D3_F3E42163.xm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113.png"/><Relationship Id="rId7"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116.svg"/><Relationship Id="rId5" Type="http://schemas.openxmlformats.org/officeDocument/2006/relationships/image" Target="../media/image115.png"/><Relationship Id="rId10" Type="http://schemas.openxmlformats.org/officeDocument/2006/relationships/image" Target="../media/image118.svg"/><Relationship Id="rId4" Type="http://schemas.openxmlformats.org/officeDocument/2006/relationships/image" Target="../media/image114.svg"/><Relationship Id="rId9" Type="http://schemas.openxmlformats.org/officeDocument/2006/relationships/image" Target="../media/image117.png"/></Relationships>
</file>

<file path=ppt/slides/_rels/slide44.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122.svg"/><Relationship Id="rId5" Type="http://schemas.openxmlformats.org/officeDocument/2006/relationships/image" Target="../media/image12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s>
</file>

<file path=ppt/slides/_rels/slide45.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130.svg"/><Relationship Id="rId5" Type="http://schemas.openxmlformats.org/officeDocument/2006/relationships/image" Target="../media/image129.png"/><Relationship Id="rId10" Type="http://schemas.openxmlformats.org/officeDocument/2006/relationships/image" Target="../media/image134.svg"/><Relationship Id="rId4" Type="http://schemas.openxmlformats.org/officeDocument/2006/relationships/image" Target="../media/image128.svg"/><Relationship Id="rId9" Type="http://schemas.openxmlformats.org/officeDocument/2006/relationships/image" Target="../media/image133.png"/></Relationships>
</file>

<file path=ppt/slides/_rels/slide4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media/image84.png"/><Relationship Id="rId5" Type="http://schemas.openxmlformats.org/officeDocument/2006/relationships/image" Target="../media/image88.png"/><Relationship Id="rId4" Type="http://schemas.openxmlformats.org/officeDocument/2006/relationships/image" Target="../media/image13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108.sv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microsoft.com/office/2018/10/relationships/comments" Target="../comments/modernComment_1DC_1E258579.xml"/><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8" Type="http://schemas.openxmlformats.org/officeDocument/2006/relationships/image" Target="../media/image146.sv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image" Target="../media/image144.svg"/><Relationship Id="rId5" Type="http://schemas.openxmlformats.org/officeDocument/2006/relationships/image" Target="../media/image143.png"/><Relationship Id="rId4" Type="http://schemas.openxmlformats.org/officeDocument/2006/relationships/image" Target="../media/image142.svg"/></Relationships>
</file>

<file path=ppt/slides/_rels/slide5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AF_4E89B2C7.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microsoft.com/office/2018/10/relationships/comments" Target="../comments/modernComment_1E6_CD1E96F6.xml"/><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microsoft.com/office/2018/10/relationships/comments" Target="../comments/modernComment_1EF_12EEDDF0.xml"/><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0.xml"/><Relationship Id="rId1" Type="http://schemas.openxmlformats.org/officeDocument/2006/relationships/slideLayout" Target="../slideLayouts/slideLayout8.xml"/><Relationship Id="rId5" Type="http://schemas.openxmlformats.org/officeDocument/2006/relationships/image" Target="../media/image150.png"/><Relationship Id="rId4" Type="http://schemas.openxmlformats.org/officeDocument/2006/relationships/image" Target="../media/image149.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76.xml.rels><?xml version="1.0" encoding="UTF-8" standalone="yes"?>
<Relationships xmlns="http://schemas.openxmlformats.org/package/2006/relationships"><Relationship Id="rId3" Type="http://schemas.microsoft.com/office/2018/10/relationships/comments" Target="../comments/modernComment_1F6_DFC780D7.xml"/><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6.xml"/><Relationship Id="rId1" Type="http://schemas.openxmlformats.org/officeDocument/2006/relationships/slideLayout" Target="../slideLayouts/slideLayout8.xml"/><Relationship Id="rId5" Type="http://schemas.openxmlformats.org/officeDocument/2006/relationships/image" Target="../media/image34.svg"/><Relationship Id="rId4" Type="http://schemas.openxmlformats.org/officeDocument/2006/relationships/image" Target="../media/image33.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microsoft.com/office/2018/10/relationships/comments" Target="../comments/modernComment_1FC_7F11D873.xml"/><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microsoft.com/office/2018/10/relationships/comments" Target="../comments/modernComment_202_C28F96F5.xml"/><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7.xml"/><Relationship Id="rId1" Type="http://schemas.openxmlformats.org/officeDocument/2006/relationships/slideLayout" Target="../slideLayouts/slideLayout8.xml"/><Relationship Id="rId5" Type="http://schemas.openxmlformats.org/officeDocument/2006/relationships/image" Target="../media/image154.png"/><Relationship Id="rId4" Type="http://schemas.openxmlformats.org/officeDocument/2006/relationships/image" Target="../media/image153.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57.sv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56.png"/><Relationship Id="rId2" Type="http://schemas.openxmlformats.org/officeDocument/2006/relationships/notesSlide" Target="../notesSlides/notesSlide90.xml"/><Relationship Id="rId1" Type="http://schemas.openxmlformats.org/officeDocument/2006/relationships/slideLayout" Target="../slideLayouts/slideLayout8.xml"/><Relationship Id="rId6" Type="http://schemas.openxmlformats.org/officeDocument/2006/relationships/image" Target="../media/image108.svg"/><Relationship Id="rId11" Type="http://schemas.openxmlformats.org/officeDocument/2006/relationships/image" Target="../media/image155.pn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s>
</file>

<file path=ppt/slides/_rels/slide9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1.xml"/><Relationship Id="rId1" Type="http://schemas.openxmlformats.org/officeDocument/2006/relationships/slideLayout" Target="../slideLayouts/slideLayout8.xml"/><Relationship Id="rId5" Type="http://schemas.openxmlformats.org/officeDocument/2006/relationships/image" Target="../media/image160.png"/><Relationship Id="rId4" Type="http://schemas.openxmlformats.org/officeDocument/2006/relationships/image" Target="../media/image159.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93.xml"/><Relationship Id="rId1" Type="http://schemas.openxmlformats.org/officeDocument/2006/relationships/slideLayout" Target="../slideLayouts/slideLayout8.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9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4.xml"/><Relationship Id="rId1" Type="http://schemas.openxmlformats.org/officeDocument/2006/relationships/slideLayout" Target="../slideLayouts/slideLayout8.xml"/><Relationship Id="rId5" Type="http://schemas.openxmlformats.org/officeDocument/2006/relationships/image" Target="../media/image154.png"/><Relationship Id="rId4" Type="http://schemas.openxmlformats.org/officeDocument/2006/relationships/image" Target="../media/image153.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microsoft.com/office/2018/10/relationships/comments" Target="../comments/modernComment_20C_934703C7.xml"/><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757D5-E895-CA22-098D-ECD164147A19}"/>
            </a:ext>
          </a:extLst>
        </p:cNvPr>
        <p:cNvGrpSpPr/>
        <p:nvPr/>
      </p:nvGrpSpPr>
      <p:grpSpPr>
        <a:xfrm>
          <a:off x="0" y="0"/>
          <a:ext cx="0" cy="0"/>
          <a:chOff x="0" y="0"/>
          <a:chExt cx="0" cy="0"/>
        </a:xfrm>
      </p:grpSpPr>
      <p:pic>
        <p:nvPicPr>
          <p:cNvPr id="17" name="Espaço Reservado para Imagem 16" descr="Pessoa com capacete de astronauta&#10;&#10;O conteúdo gerado por IA pode estar incorreto.">
            <a:extLst>
              <a:ext uri="{FF2B5EF4-FFF2-40B4-BE49-F238E27FC236}">
                <a16:creationId xmlns:a16="http://schemas.microsoft.com/office/drawing/2014/main" id="{5FB6654A-327B-646E-89E3-3AEC0C0CAA9D}"/>
              </a:ext>
            </a:extLst>
          </p:cNvPr>
          <p:cNvPicPr>
            <a:picLocks noGrp="1" noChangeAspect="1"/>
          </p:cNvPicPr>
          <p:nvPr>
            <p:ph type="pic" idx="2"/>
          </p:nvPr>
        </p:nvPicPr>
        <p:blipFill>
          <a:blip r:embed="rId2">
            <a:extLst>
              <a:ext uri="{28A0092B-C50C-407E-A947-70E740481C1C}">
                <a14:useLocalDpi xmlns:a14="http://schemas.microsoft.com/office/drawing/2010/main" val="0"/>
              </a:ext>
            </a:extLst>
          </a:blip>
          <a:srcRect t="8419" b="8419"/>
          <a:stretch>
            <a:fillRect/>
          </a:stretch>
        </p:blipFill>
        <p:spPr/>
      </p:pic>
      <p:sp>
        <p:nvSpPr>
          <p:cNvPr id="4" name="Título 3">
            <a:extLst>
              <a:ext uri="{FF2B5EF4-FFF2-40B4-BE49-F238E27FC236}">
                <a16:creationId xmlns:a16="http://schemas.microsoft.com/office/drawing/2014/main" id="{A5219DF8-99BB-71E5-04F6-9FBDD8DDB52D}"/>
              </a:ext>
            </a:extLst>
          </p:cNvPr>
          <p:cNvSpPr>
            <a:spLocks noGrp="1"/>
          </p:cNvSpPr>
          <p:nvPr>
            <p:ph type="title"/>
          </p:nvPr>
        </p:nvSpPr>
        <p:spPr>
          <a:xfrm>
            <a:off x="576480" y="2460318"/>
            <a:ext cx="8347602" cy="1015632"/>
          </a:xfrm>
        </p:spPr>
        <p:txBody>
          <a:bodyPr/>
          <a:lstStyle/>
          <a:p>
            <a:r>
              <a:rPr lang="pt-BR" sz="6000" dirty="0"/>
              <a:t>LIDERANÇA</a:t>
            </a:r>
            <a:endParaRPr lang="pt-BR" sz="6000" dirty="0">
              <a:solidFill>
                <a:srgbClr val="2BDEFD"/>
              </a:solidFill>
            </a:endParaRPr>
          </a:p>
        </p:txBody>
      </p:sp>
      <p:sp>
        <p:nvSpPr>
          <p:cNvPr id="6" name="Título 5">
            <a:extLst>
              <a:ext uri="{FF2B5EF4-FFF2-40B4-BE49-F238E27FC236}">
                <a16:creationId xmlns:a16="http://schemas.microsoft.com/office/drawing/2014/main" id="{92DAAB22-7C3D-0D31-FB5D-823B453A9BF1}"/>
              </a:ext>
            </a:extLst>
          </p:cNvPr>
          <p:cNvSpPr>
            <a:spLocks noGrp="1"/>
          </p:cNvSpPr>
          <p:nvPr>
            <p:ph type="title" idx="3"/>
          </p:nvPr>
        </p:nvSpPr>
        <p:spPr>
          <a:xfrm>
            <a:off x="576480" y="3324832"/>
            <a:ext cx="5895360" cy="893804"/>
          </a:xfrm>
        </p:spPr>
        <p:txBody>
          <a:bodyPr/>
          <a:lstStyle/>
          <a:p>
            <a:r>
              <a:rPr lang="pt-BR" dirty="0"/>
              <a:t>Perfis, caminhos de carreira e tendências emergentes </a:t>
            </a:r>
          </a:p>
        </p:txBody>
      </p:sp>
      <p:sp>
        <p:nvSpPr>
          <p:cNvPr id="7" name="Título 6">
            <a:extLst>
              <a:ext uri="{FF2B5EF4-FFF2-40B4-BE49-F238E27FC236}">
                <a16:creationId xmlns:a16="http://schemas.microsoft.com/office/drawing/2014/main" id="{50FE13DB-6E3E-41D0-A3D1-0CE4EAF16D59}"/>
              </a:ext>
            </a:extLst>
          </p:cNvPr>
          <p:cNvSpPr>
            <a:spLocks noGrp="1"/>
          </p:cNvSpPr>
          <p:nvPr>
            <p:ph type="title" idx="4"/>
          </p:nvPr>
        </p:nvSpPr>
        <p:spPr>
          <a:xfrm>
            <a:off x="576480" y="7384742"/>
            <a:ext cx="6300480" cy="406235"/>
          </a:xfrm>
        </p:spPr>
        <p:txBody>
          <a:bodyPr/>
          <a:lstStyle/>
          <a:p>
            <a:r>
              <a:rPr lang="pt-BR" b="1" dirty="0">
                <a:solidFill>
                  <a:schemeClr val="lt1"/>
                </a:solidFill>
                <a:latin typeface="Inter"/>
                <a:ea typeface="Inter"/>
                <a:cs typeface="Inter"/>
                <a:sym typeface="Inter"/>
              </a:rPr>
              <a:t>Instrutor:</a:t>
            </a:r>
            <a:r>
              <a:rPr lang="pt-BR" dirty="0">
                <a:solidFill>
                  <a:schemeClr val="lt1"/>
                </a:solidFill>
              </a:rPr>
              <a:t> </a:t>
            </a:r>
            <a:r>
              <a:rPr lang="pt-BR" dirty="0">
                <a:solidFill>
                  <a:schemeClr val="lt1"/>
                </a:solidFill>
                <a:latin typeface="Inter Light"/>
                <a:ea typeface="Inter Light"/>
                <a:cs typeface="Inter Light"/>
                <a:sym typeface="Inter Light"/>
              </a:rPr>
              <a:t>Atila Persici Filho</a:t>
            </a:r>
            <a:endParaRPr lang="pt-BR" dirty="0"/>
          </a:p>
        </p:txBody>
      </p:sp>
      <p:grpSp>
        <p:nvGrpSpPr>
          <p:cNvPr id="12" name="Agrupar 11">
            <a:extLst>
              <a:ext uri="{FF2B5EF4-FFF2-40B4-BE49-F238E27FC236}">
                <a16:creationId xmlns:a16="http://schemas.microsoft.com/office/drawing/2014/main" id="{59FEB3CF-650E-30E3-8596-A498F02F3EFC}"/>
              </a:ext>
            </a:extLst>
          </p:cNvPr>
          <p:cNvGrpSpPr/>
          <p:nvPr/>
        </p:nvGrpSpPr>
        <p:grpSpPr>
          <a:xfrm>
            <a:off x="12253032" y="1145970"/>
            <a:ext cx="1845048" cy="172379"/>
            <a:chOff x="12047058" y="1292646"/>
            <a:chExt cx="1845048" cy="172379"/>
          </a:xfrm>
        </p:grpSpPr>
        <p:sp>
          <p:nvSpPr>
            <p:cNvPr id="13" name="Freeform 31">
              <a:extLst>
                <a:ext uri="{FF2B5EF4-FFF2-40B4-BE49-F238E27FC236}">
                  <a16:creationId xmlns:a16="http://schemas.microsoft.com/office/drawing/2014/main" id="{DF324774-FC1D-394E-151A-033A264F75DA}"/>
                </a:ext>
              </a:extLst>
            </p:cNvPr>
            <p:cNvSpPr/>
            <p:nvPr/>
          </p:nvSpPr>
          <p:spPr>
            <a:xfrm>
              <a:off x="12047058" y="1292646"/>
              <a:ext cx="172379" cy="172379"/>
            </a:xfrm>
            <a:custGeom>
              <a:avLst/>
              <a:gdLst/>
              <a:ahLst/>
              <a:cxnLst/>
              <a:rect l="l" t="t" r="r" b="b"/>
              <a:pathLst>
                <a:path w="229839" h="229839">
                  <a:moveTo>
                    <a:pt x="0" y="0"/>
                  </a:moveTo>
                  <a:lnTo>
                    <a:pt x="229839" y="0"/>
                  </a:lnTo>
                  <a:lnTo>
                    <a:pt x="229839" y="229839"/>
                  </a:lnTo>
                  <a:lnTo>
                    <a:pt x="0" y="2298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31" name="TextBox 32">
              <a:extLst>
                <a:ext uri="{FF2B5EF4-FFF2-40B4-BE49-F238E27FC236}">
                  <a16:creationId xmlns:a16="http://schemas.microsoft.com/office/drawing/2014/main" id="{4BA9C984-7B7C-6673-A3D5-23A7061D7697}"/>
                </a:ext>
              </a:extLst>
            </p:cNvPr>
            <p:cNvSpPr txBox="1"/>
            <p:nvPr/>
          </p:nvSpPr>
          <p:spPr>
            <a:xfrm>
              <a:off x="12318658" y="1302024"/>
              <a:ext cx="1573448" cy="153624"/>
            </a:xfrm>
            <a:prstGeom prst="rect">
              <a:avLst/>
            </a:prstGeom>
          </p:spPr>
          <p:txBody>
            <a:bodyPr lIns="0" tIns="0" rIns="0" bIns="0" rtlCol="0" anchor="t">
              <a:spAutoFit/>
            </a:bodyPr>
            <a:lstStyle/>
            <a:p>
              <a:pPr algn="l">
                <a:lnSpc>
                  <a:spcPts val="1376"/>
                </a:lnSpc>
              </a:pPr>
              <a:r>
                <a:rPr lang="en-US" sz="983" dirty="0">
                  <a:solidFill>
                    <a:srgbClr val="2BDEFD"/>
                  </a:solidFill>
                  <a:latin typeface="Chakra Petch"/>
                  <a:ea typeface="Chakra Petch"/>
                  <a:cs typeface="Chakra Petch"/>
                  <a:sym typeface="Chakra Petch"/>
                </a:rPr>
                <a:t>IMAGEM GERADA COM I.A.</a:t>
              </a:r>
            </a:p>
          </p:txBody>
        </p:sp>
      </p:grpSp>
    </p:spTree>
    <p:extLst>
      <p:ext uri="{BB962C8B-B14F-4D97-AF65-F5344CB8AC3E}">
        <p14:creationId xmlns:p14="http://schemas.microsoft.com/office/powerpoint/2010/main" val="4256734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6F49E-CF89-7F56-4965-609FC47F1BE1}"/>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9D67521A-E9BC-AC1D-5B6D-459A609E4023}"/>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0" name="Google Shape;229;p28">
            <a:extLst>
              <a:ext uri="{FF2B5EF4-FFF2-40B4-BE49-F238E27FC236}">
                <a16:creationId xmlns:a16="http://schemas.microsoft.com/office/drawing/2014/main" id="{288FE7E0-37E8-6C9E-3A90-FCB1BB84F78C}"/>
              </a:ext>
            </a:extLst>
          </p:cNvPr>
          <p:cNvSpPr txBox="1">
            <a:spLocks/>
          </p:cNvSpPr>
          <p:nvPr/>
        </p:nvSpPr>
        <p:spPr>
          <a:xfrm>
            <a:off x="2233716" y="3327611"/>
            <a:ext cx="4868833"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Comunicação Intercultural</a:t>
            </a:r>
          </a:p>
          <a:p>
            <a:pPr>
              <a:lnSpc>
                <a:spcPct val="100000"/>
              </a:lnSpc>
              <a:spcBef>
                <a:spcPts val="0"/>
              </a:spcBef>
            </a:pPr>
            <a:r>
              <a:rPr lang="pt-BR" sz="2400" dirty="0">
                <a:solidFill>
                  <a:schemeClr val="bg1"/>
                </a:solidFill>
                <a:latin typeface="Inter"/>
                <a:ea typeface="Inter"/>
                <a:cs typeface="Inter"/>
                <a:sym typeface="Inter"/>
              </a:rPr>
              <a:t>Adaptar estilos de comunicação para diferentes contextos culturais</a:t>
            </a:r>
          </a:p>
        </p:txBody>
      </p:sp>
      <p:sp>
        <p:nvSpPr>
          <p:cNvPr id="2" name="Google Shape;249;p30">
            <a:extLst>
              <a:ext uri="{FF2B5EF4-FFF2-40B4-BE49-F238E27FC236}">
                <a16:creationId xmlns:a16="http://schemas.microsoft.com/office/drawing/2014/main" id="{2D37E1CC-7F87-ABD3-6228-62EB761E4B8A}"/>
              </a:ext>
            </a:extLst>
          </p:cNvPr>
          <p:cNvSpPr txBox="1">
            <a:spLocks/>
          </p:cNvSpPr>
          <p:nvPr/>
        </p:nvSpPr>
        <p:spPr>
          <a:xfrm>
            <a:off x="1482089" y="396058"/>
            <a:ext cx="1134077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GLOBALIZAÇÃO E  </a:t>
            </a:r>
            <a:r>
              <a:rPr lang="pt-BR" sz="4000" b="1" dirty="0">
                <a:solidFill>
                  <a:srgbClr val="2BDEFD"/>
                </a:solidFill>
                <a:latin typeface="Chakra Petch" panose="00000500000000000000" pitchFamily="2" charset="-34"/>
                <a:cs typeface="Chakra Petch" panose="00000500000000000000" pitchFamily="2" charset="-34"/>
              </a:rPr>
              <a:t>DIVERSIDADE</a:t>
            </a:r>
          </a:p>
        </p:txBody>
      </p:sp>
      <p:grpSp>
        <p:nvGrpSpPr>
          <p:cNvPr id="16" name="Agrupar 15">
            <a:extLst>
              <a:ext uri="{FF2B5EF4-FFF2-40B4-BE49-F238E27FC236}">
                <a16:creationId xmlns:a16="http://schemas.microsoft.com/office/drawing/2014/main" id="{B4DFD966-BE1D-2F71-F0D3-B7DB86B95972}"/>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B9CC6F4C-F2B5-EC7D-58DE-0200218D828D}"/>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9A65865F-B99B-9FC3-CD23-0D0E7A918C4D}"/>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B7D95C16-5D44-E095-F80C-6013BF2F320E}"/>
              </a:ext>
            </a:extLst>
          </p:cNvPr>
          <p:cNvSpPr txBox="1">
            <a:spLocks/>
          </p:cNvSpPr>
          <p:nvPr/>
        </p:nvSpPr>
        <p:spPr>
          <a:xfrm>
            <a:off x="1482089" y="1123750"/>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 </a:t>
            </a:r>
            <a:r>
              <a:rPr lang="pt-BR" b="1" dirty="0"/>
              <a:t>globalização</a:t>
            </a:r>
            <a:r>
              <a:rPr lang="pt-BR" dirty="0"/>
              <a:t> transformou o ambiente de negócios, exigindo dos líderes a capacidade de navegar por diferentes culturas e valorizar a </a:t>
            </a:r>
            <a:r>
              <a:rPr lang="pt-BR" b="1" dirty="0"/>
              <a:t>diversidade</a:t>
            </a:r>
            <a:r>
              <a:rPr lang="pt-BR" dirty="0"/>
              <a:t> como vantagem competitiva. </a:t>
            </a:r>
          </a:p>
        </p:txBody>
      </p:sp>
      <p:sp>
        <p:nvSpPr>
          <p:cNvPr id="10" name="Google Shape;229;p28">
            <a:extLst>
              <a:ext uri="{FF2B5EF4-FFF2-40B4-BE49-F238E27FC236}">
                <a16:creationId xmlns:a16="http://schemas.microsoft.com/office/drawing/2014/main" id="{21C0D260-9A97-BE90-E9C7-27ABF8F6A077}"/>
              </a:ext>
            </a:extLst>
          </p:cNvPr>
          <p:cNvSpPr txBox="1">
            <a:spLocks/>
          </p:cNvSpPr>
          <p:nvPr/>
        </p:nvSpPr>
        <p:spPr>
          <a:xfrm>
            <a:off x="8028480" y="3327611"/>
            <a:ext cx="4868833"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Equipes Multiculturais</a:t>
            </a:r>
          </a:p>
          <a:p>
            <a:pPr>
              <a:lnSpc>
                <a:spcPct val="100000"/>
              </a:lnSpc>
              <a:spcBef>
                <a:spcPts val="0"/>
              </a:spcBef>
            </a:pPr>
            <a:r>
              <a:rPr lang="pt-BR" sz="2400" dirty="0">
                <a:solidFill>
                  <a:schemeClr val="bg1"/>
                </a:solidFill>
                <a:latin typeface="Inter"/>
                <a:ea typeface="Inter"/>
                <a:cs typeface="Inter"/>
                <a:sym typeface="Inter"/>
              </a:rPr>
              <a:t>Gerenciar e potencializar talentos diversos e distribuídos globalmente</a:t>
            </a:r>
          </a:p>
        </p:txBody>
      </p:sp>
      <p:sp>
        <p:nvSpPr>
          <p:cNvPr id="15" name="Google Shape;229;p28">
            <a:extLst>
              <a:ext uri="{FF2B5EF4-FFF2-40B4-BE49-F238E27FC236}">
                <a16:creationId xmlns:a16="http://schemas.microsoft.com/office/drawing/2014/main" id="{02A0A9AD-AF1D-B2E7-2B1E-2E8D796BFCC4}"/>
              </a:ext>
            </a:extLst>
          </p:cNvPr>
          <p:cNvSpPr txBox="1">
            <a:spLocks/>
          </p:cNvSpPr>
          <p:nvPr/>
        </p:nvSpPr>
        <p:spPr>
          <a:xfrm>
            <a:off x="1388131" y="7199935"/>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"A diversidade não é sobre como nós diferimos. Diversidade é sobre abraçar as qualidades únicas de cada indivíduo." - </a:t>
            </a:r>
            <a:r>
              <a:rPr lang="pt-BR" sz="1800" i="1" dirty="0" err="1">
                <a:solidFill>
                  <a:schemeClr val="bg1"/>
                </a:solidFill>
                <a:latin typeface="Inter"/>
                <a:ea typeface="Inter"/>
                <a:cs typeface="Inter"/>
                <a:sym typeface="Inter"/>
              </a:rPr>
              <a:t>Ola</a:t>
            </a:r>
            <a:r>
              <a:rPr lang="pt-BR" sz="1800" i="1" dirty="0">
                <a:solidFill>
                  <a:schemeClr val="bg1"/>
                </a:solidFill>
                <a:latin typeface="Inter"/>
                <a:ea typeface="Inter"/>
                <a:cs typeface="Inter"/>
                <a:sym typeface="Inter"/>
              </a:rPr>
              <a:t> Joseph</a:t>
            </a:r>
          </a:p>
        </p:txBody>
      </p:sp>
      <p:pic>
        <p:nvPicPr>
          <p:cNvPr id="3" name="Image 1" descr="preencoded.png">
            <a:extLst>
              <a:ext uri="{FF2B5EF4-FFF2-40B4-BE49-F238E27FC236}">
                <a16:creationId xmlns:a16="http://schemas.microsoft.com/office/drawing/2014/main" id="{2F368C69-48D0-AA34-D3B2-3C2AD260C541}"/>
              </a:ext>
            </a:extLst>
          </p:cNvPr>
          <p:cNvPicPr>
            <a:picLocks noChangeAspect="1"/>
          </p:cNvPicPr>
          <p:nvPr/>
        </p:nvPicPr>
        <p:blipFill>
          <a:blip r:embed="rId3"/>
          <a:stretch>
            <a:fillRect/>
          </a:stretch>
        </p:blipFill>
        <p:spPr>
          <a:xfrm>
            <a:off x="1050120" y="3327611"/>
            <a:ext cx="938293" cy="750633"/>
          </a:xfrm>
          <a:prstGeom prst="rect">
            <a:avLst/>
          </a:prstGeom>
        </p:spPr>
      </p:pic>
      <p:pic>
        <p:nvPicPr>
          <p:cNvPr id="4" name="Image 2" descr="preencoded.png">
            <a:extLst>
              <a:ext uri="{FF2B5EF4-FFF2-40B4-BE49-F238E27FC236}">
                <a16:creationId xmlns:a16="http://schemas.microsoft.com/office/drawing/2014/main" id="{C3FD5988-0066-77FF-BB98-11220ED2AD3F}"/>
              </a:ext>
            </a:extLst>
          </p:cNvPr>
          <p:cNvPicPr>
            <a:picLocks noChangeAspect="1"/>
          </p:cNvPicPr>
          <p:nvPr/>
        </p:nvPicPr>
        <p:blipFill>
          <a:blip r:embed="rId4"/>
          <a:stretch>
            <a:fillRect/>
          </a:stretch>
        </p:blipFill>
        <p:spPr>
          <a:xfrm>
            <a:off x="7079626" y="3356266"/>
            <a:ext cx="751672" cy="601336"/>
          </a:xfrm>
          <a:prstGeom prst="rect">
            <a:avLst/>
          </a:prstGeom>
        </p:spPr>
      </p:pic>
      <p:sp>
        <p:nvSpPr>
          <p:cNvPr id="11" name="Google Shape;229;p28">
            <a:extLst>
              <a:ext uri="{FF2B5EF4-FFF2-40B4-BE49-F238E27FC236}">
                <a16:creationId xmlns:a16="http://schemas.microsoft.com/office/drawing/2014/main" id="{2E1392E4-FB21-A8FD-2904-FC6E8706EEDF}"/>
              </a:ext>
            </a:extLst>
          </p:cNvPr>
          <p:cNvSpPr txBox="1">
            <a:spLocks/>
          </p:cNvSpPr>
          <p:nvPr/>
        </p:nvSpPr>
        <p:spPr>
          <a:xfrm>
            <a:off x="2237261" y="5287546"/>
            <a:ext cx="4868833"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Negociação Global</a:t>
            </a:r>
          </a:p>
          <a:p>
            <a:pPr>
              <a:lnSpc>
                <a:spcPct val="100000"/>
              </a:lnSpc>
              <a:spcBef>
                <a:spcPts val="0"/>
              </a:spcBef>
            </a:pPr>
            <a:r>
              <a:rPr lang="pt-BR" sz="2400" dirty="0">
                <a:solidFill>
                  <a:schemeClr val="bg1"/>
                </a:solidFill>
                <a:latin typeface="Inter"/>
                <a:ea typeface="Inter"/>
                <a:cs typeface="Inter"/>
                <a:sym typeface="Inter"/>
              </a:rPr>
              <a:t>Compreender diferentes abordagens e valores em negociações internacionais</a:t>
            </a:r>
          </a:p>
        </p:txBody>
      </p:sp>
      <p:pic>
        <p:nvPicPr>
          <p:cNvPr id="13" name="Image 3" descr="preencoded.png">
            <a:extLst>
              <a:ext uri="{FF2B5EF4-FFF2-40B4-BE49-F238E27FC236}">
                <a16:creationId xmlns:a16="http://schemas.microsoft.com/office/drawing/2014/main" id="{348F731D-41FD-D820-17C0-BACC0E7BAEE5}"/>
              </a:ext>
            </a:extLst>
          </p:cNvPr>
          <p:cNvPicPr>
            <a:picLocks noChangeAspect="1"/>
          </p:cNvPicPr>
          <p:nvPr/>
        </p:nvPicPr>
        <p:blipFill>
          <a:blip r:embed="rId5"/>
          <a:stretch>
            <a:fillRect/>
          </a:stretch>
        </p:blipFill>
        <p:spPr>
          <a:xfrm>
            <a:off x="1050121" y="5317523"/>
            <a:ext cx="938292" cy="750632"/>
          </a:xfrm>
          <a:prstGeom prst="rect">
            <a:avLst/>
          </a:prstGeom>
        </p:spPr>
      </p:pic>
      <p:sp>
        <p:nvSpPr>
          <p:cNvPr id="14" name="Google Shape;229;p28">
            <a:extLst>
              <a:ext uri="{FF2B5EF4-FFF2-40B4-BE49-F238E27FC236}">
                <a16:creationId xmlns:a16="http://schemas.microsoft.com/office/drawing/2014/main" id="{2867C1C5-12A1-C083-5AD2-110197A33182}"/>
              </a:ext>
            </a:extLst>
          </p:cNvPr>
          <p:cNvSpPr txBox="1">
            <a:spLocks/>
          </p:cNvSpPr>
          <p:nvPr/>
        </p:nvSpPr>
        <p:spPr>
          <a:xfrm>
            <a:off x="8002297" y="5135376"/>
            <a:ext cx="3969086"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Inclusão Efetiva</a:t>
            </a:r>
          </a:p>
          <a:p>
            <a:pPr>
              <a:lnSpc>
                <a:spcPct val="100000"/>
              </a:lnSpc>
              <a:spcBef>
                <a:spcPts val="0"/>
              </a:spcBef>
            </a:pPr>
            <a:r>
              <a:rPr lang="pt-BR" sz="2400" dirty="0">
                <a:solidFill>
                  <a:schemeClr val="bg1"/>
                </a:solidFill>
                <a:latin typeface="Inter"/>
                <a:ea typeface="Inter"/>
                <a:cs typeface="Inter"/>
                <a:sym typeface="Inter"/>
              </a:rPr>
              <a:t>Criar ambientes onde todas as vozes são valorizadas e ouvidas</a:t>
            </a:r>
          </a:p>
        </p:txBody>
      </p:sp>
      <p:pic>
        <p:nvPicPr>
          <p:cNvPr id="21" name="Image 4" descr="preencoded.png">
            <a:extLst>
              <a:ext uri="{FF2B5EF4-FFF2-40B4-BE49-F238E27FC236}">
                <a16:creationId xmlns:a16="http://schemas.microsoft.com/office/drawing/2014/main" id="{A77738CB-5A97-96B9-50BB-2C742294BE09}"/>
              </a:ext>
            </a:extLst>
          </p:cNvPr>
          <p:cNvPicPr>
            <a:picLocks noChangeAspect="1"/>
          </p:cNvPicPr>
          <p:nvPr/>
        </p:nvPicPr>
        <p:blipFill>
          <a:blip r:embed="rId6"/>
          <a:stretch>
            <a:fillRect/>
          </a:stretch>
        </p:blipFill>
        <p:spPr>
          <a:xfrm>
            <a:off x="7102549" y="5307110"/>
            <a:ext cx="751673" cy="601337"/>
          </a:xfrm>
          <a:prstGeom prst="rect">
            <a:avLst/>
          </a:prstGeom>
        </p:spPr>
      </p:pic>
    </p:spTree>
    <p:extLst>
      <p:ext uri="{BB962C8B-B14F-4D97-AF65-F5344CB8AC3E}">
        <p14:creationId xmlns:p14="http://schemas.microsoft.com/office/powerpoint/2010/main" val="269091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07464-577C-D256-FA66-AE0966F1FCF1}"/>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345658A0-5369-D060-1C52-E7D3A47F9E54}"/>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6B531584-400D-7CAC-FA0C-422BB11FE96B}"/>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573FF015-D536-714C-3D42-87AFDF9BB897}"/>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A5AE0983-FA7C-362C-4B11-B87E2D05488C}"/>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O QUE É UM </a:t>
            </a:r>
            <a:r>
              <a:rPr lang="pt-BR" sz="4000" b="1" dirty="0">
                <a:solidFill>
                  <a:srgbClr val="2BDEFD"/>
                </a:solidFill>
                <a:latin typeface="Chakra Petch" panose="00000500000000000000" pitchFamily="2" charset="-34"/>
                <a:cs typeface="Chakra Petch" panose="00000500000000000000" pitchFamily="2" charset="-34"/>
              </a:rPr>
              <a:t>MAPA DE CONTEXTO?</a:t>
            </a:r>
          </a:p>
        </p:txBody>
      </p:sp>
      <p:sp>
        <p:nvSpPr>
          <p:cNvPr id="12" name="Espaço Reservado para Texto 4">
            <a:extLst>
              <a:ext uri="{FF2B5EF4-FFF2-40B4-BE49-F238E27FC236}">
                <a16:creationId xmlns:a16="http://schemas.microsoft.com/office/drawing/2014/main" id="{DB36A80A-EAB1-36A8-8EA9-F3F2A9B641F7}"/>
              </a:ext>
            </a:extLst>
          </p:cNvPr>
          <p:cNvSpPr txBox="1">
            <a:spLocks/>
          </p:cNvSpPr>
          <p:nvPr/>
        </p:nvSpPr>
        <p:spPr>
          <a:xfrm>
            <a:off x="780344" y="937889"/>
            <a:ext cx="13629423" cy="2680322"/>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Mapa de Contexto do Time é uma </a:t>
            </a:r>
            <a:r>
              <a:rPr lang="pt-BR" b="1" dirty="0"/>
              <a:t>representação visual dos elementos que influenciam o trabalho da equipe</a:t>
            </a:r>
            <a:r>
              <a:rPr lang="pt-BR" dirty="0"/>
              <a:t>, criando uma visão compartilhada do ambiente em que o time opera.</a:t>
            </a:r>
          </a:p>
          <a:p>
            <a:endParaRPr lang="pt-BR" dirty="0"/>
          </a:p>
          <a:p>
            <a:r>
              <a:rPr lang="pt-BR" dirty="0"/>
              <a:t>Um mapa de contexto eficaz captura:</a:t>
            </a:r>
          </a:p>
        </p:txBody>
      </p:sp>
      <p:sp>
        <p:nvSpPr>
          <p:cNvPr id="6" name="Google Shape;229;p28">
            <a:extLst>
              <a:ext uri="{FF2B5EF4-FFF2-40B4-BE49-F238E27FC236}">
                <a16:creationId xmlns:a16="http://schemas.microsoft.com/office/drawing/2014/main" id="{5BC27AAC-A05A-7C89-B2DA-30723C8F31CA}"/>
              </a:ext>
            </a:extLst>
          </p:cNvPr>
          <p:cNvSpPr txBox="1">
            <a:spLocks/>
          </p:cNvSpPr>
          <p:nvPr/>
        </p:nvSpPr>
        <p:spPr>
          <a:xfrm>
            <a:off x="722268" y="4560568"/>
            <a:ext cx="2573954"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Stakeholders</a:t>
            </a:r>
          </a:p>
          <a:p>
            <a:pPr algn="ctr">
              <a:lnSpc>
                <a:spcPct val="100000"/>
              </a:lnSpc>
              <a:spcBef>
                <a:spcPts val="0"/>
              </a:spcBef>
            </a:pPr>
            <a:r>
              <a:rPr lang="pt-BR" sz="2400" dirty="0">
                <a:solidFill>
                  <a:schemeClr val="bg1"/>
                </a:solidFill>
                <a:latin typeface="Inter"/>
                <a:ea typeface="Inter"/>
                <a:cs typeface="Inter"/>
                <a:sym typeface="Inter"/>
              </a:rPr>
              <a:t>Todos que afetam ou são afetados pelo trabalho do time</a:t>
            </a:r>
          </a:p>
        </p:txBody>
      </p:sp>
      <p:sp>
        <p:nvSpPr>
          <p:cNvPr id="7" name="Google Shape;229;p28">
            <a:extLst>
              <a:ext uri="{FF2B5EF4-FFF2-40B4-BE49-F238E27FC236}">
                <a16:creationId xmlns:a16="http://schemas.microsoft.com/office/drawing/2014/main" id="{8E79D8D9-7CD9-3875-1311-DBD067792E4D}"/>
              </a:ext>
            </a:extLst>
          </p:cNvPr>
          <p:cNvSpPr txBox="1">
            <a:spLocks/>
          </p:cNvSpPr>
          <p:nvPr/>
        </p:nvSpPr>
        <p:spPr>
          <a:xfrm>
            <a:off x="3526115" y="4560568"/>
            <a:ext cx="2573954"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Objetivos</a:t>
            </a:r>
          </a:p>
          <a:p>
            <a:pPr algn="ctr">
              <a:lnSpc>
                <a:spcPct val="100000"/>
              </a:lnSpc>
              <a:spcBef>
                <a:spcPts val="0"/>
              </a:spcBef>
            </a:pPr>
            <a:r>
              <a:rPr lang="pt-BR" sz="2400" dirty="0">
                <a:solidFill>
                  <a:schemeClr val="bg1"/>
                </a:solidFill>
                <a:latin typeface="Inter"/>
                <a:ea typeface="Inter"/>
                <a:cs typeface="Inter"/>
                <a:sym typeface="Inter"/>
              </a:rPr>
              <a:t>Resultados que o time busca alcançar</a:t>
            </a:r>
          </a:p>
        </p:txBody>
      </p:sp>
      <p:sp>
        <p:nvSpPr>
          <p:cNvPr id="8" name="Google Shape;229;p28">
            <a:extLst>
              <a:ext uri="{FF2B5EF4-FFF2-40B4-BE49-F238E27FC236}">
                <a16:creationId xmlns:a16="http://schemas.microsoft.com/office/drawing/2014/main" id="{AE782E65-A0D0-D82E-DC1B-161D23DC6F22}"/>
              </a:ext>
            </a:extLst>
          </p:cNvPr>
          <p:cNvSpPr txBox="1">
            <a:spLocks/>
          </p:cNvSpPr>
          <p:nvPr/>
        </p:nvSpPr>
        <p:spPr>
          <a:xfrm>
            <a:off x="6329962" y="4560568"/>
            <a:ext cx="2573954"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Desafios</a:t>
            </a:r>
          </a:p>
          <a:p>
            <a:pPr algn="ctr">
              <a:lnSpc>
                <a:spcPct val="100000"/>
              </a:lnSpc>
              <a:spcBef>
                <a:spcPts val="0"/>
              </a:spcBef>
            </a:pPr>
            <a:r>
              <a:rPr lang="pt-BR" sz="2400" dirty="0">
                <a:solidFill>
                  <a:schemeClr val="bg1"/>
                </a:solidFill>
                <a:latin typeface="Inter"/>
                <a:ea typeface="Inter"/>
                <a:cs typeface="Inter"/>
                <a:sym typeface="Inter"/>
              </a:rPr>
              <a:t>Obstáculos e barreiras que o time enfrenta</a:t>
            </a:r>
          </a:p>
        </p:txBody>
      </p:sp>
      <p:sp>
        <p:nvSpPr>
          <p:cNvPr id="10" name="Google Shape;229;p28">
            <a:extLst>
              <a:ext uri="{FF2B5EF4-FFF2-40B4-BE49-F238E27FC236}">
                <a16:creationId xmlns:a16="http://schemas.microsoft.com/office/drawing/2014/main" id="{FBA4046D-8951-B120-8D16-2F07D1F66752}"/>
              </a:ext>
            </a:extLst>
          </p:cNvPr>
          <p:cNvSpPr txBox="1">
            <a:spLocks/>
          </p:cNvSpPr>
          <p:nvPr/>
        </p:nvSpPr>
        <p:spPr>
          <a:xfrm>
            <a:off x="9133809" y="4560568"/>
            <a:ext cx="2573954"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Recursos </a:t>
            </a:r>
          </a:p>
          <a:p>
            <a:pPr algn="ctr">
              <a:lnSpc>
                <a:spcPct val="100000"/>
              </a:lnSpc>
              <a:spcBef>
                <a:spcPts val="0"/>
              </a:spcBef>
            </a:pPr>
            <a:r>
              <a:rPr lang="pt-BR" sz="2400" dirty="0">
                <a:solidFill>
                  <a:schemeClr val="bg1"/>
                </a:solidFill>
                <a:latin typeface="Inter"/>
                <a:ea typeface="Inter"/>
                <a:cs typeface="Inter"/>
                <a:sym typeface="Inter"/>
              </a:rPr>
              <a:t>Ferramentas, habilidades e informações disponíveis</a:t>
            </a:r>
          </a:p>
        </p:txBody>
      </p:sp>
      <p:sp>
        <p:nvSpPr>
          <p:cNvPr id="3" name="Google Shape;229;p28">
            <a:extLst>
              <a:ext uri="{FF2B5EF4-FFF2-40B4-BE49-F238E27FC236}">
                <a16:creationId xmlns:a16="http://schemas.microsoft.com/office/drawing/2014/main" id="{19CB8145-280B-543B-B743-BC1042052E6D}"/>
              </a:ext>
            </a:extLst>
          </p:cNvPr>
          <p:cNvSpPr txBox="1">
            <a:spLocks/>
          </p:cNvSpPr>
          <p:nvPr/>
        </p:nvSpPr>
        <p:spPr>
          <a:xfrm>
            <a:off x="11937655" y="4560568"/>
            <a:ext cx="2573954"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Dependências</a:t>
            </a:r>
          </a:p>
          <a:p>
            <a:pPr algn="ctr">
              <a:lnSpc>
                <a:spcPct val="100000"/>
              </a:lnSpc>
              <a:spcBef>
                <a:spcPts val="0"/>
              </a:spcBef>
            </a:pPr>
            <a:r>
              <a:rPr lang="pt-BR" sz="2400" dirty="0">
                <a:solidFill>
                  <a:schemeClr val="bg1"/>
                </a:solidFill>
                <a:latin typeface="Inter"/>
                <a:ea typeface="Inter"/>
                <a:cs typeface="Inter"/>
                <a:sym typeface="Inter"/>
              </a:rPr>
              <a:t>Relações com outras equipes e sistemas</a:t>
            </a:r>
          </a:p>
        </p:txBody>
      </p:sp>
      <p:pic>
        <p:nvPicPr>
          <p:cNvPr id="4" name="Image 1" descr="preencoded.png">
            <a:extLst>
              <a:ext uri="{FF2B5EF4-FFF2-40B4-BE49-F238E27FC236}">
                <a16:creationId xmlns:a16="http://schemas.microsoft.com/office/drawing/2014/main" id="{7F8C9729-4433-196A-6E8D-0ACFB8BF9633}"/>
              </a:ext>
            </a:extLst>
          </p:cNvPr>
          <p:cNvPicPr>
            <a:picLocks noChangeAspect="1"/>
          </p:cNvPicPr>
          <p:nvPr/>
        </p:nvPicPr>
        <p:blipFill>
          <a:blip r:embed="rId3">
            <a:duotone>
              <a:schemeClr val="accent3">
                <a:shade val="45000"/>
                <a:satMod val="135000"/>
              </a:schemeClr>
              <a:prstClr val="white"/>
            </a:duotone>
          </a:blip>
          <a:stretch>
            <a:fillRect/>
          </a:stretch>
        </p:blipFill>
        <p:spPr>
          <a:xfrm>
            <a:off x="1523121" y="3837890"/>
            <a:ext cx="1003901" cy="803124"/>
          </a:xfrm>
          <a:prstGeom prst="rect">
            <a:avLst/>
          </a:prstGeom>
        </p:spPr>
      </p:pic>
      <p:pic>
        <p:nvPicPr>
          <p:cNvPr id="5" name="Image 2" descr="preencoded.png">
            <a:extLst>
              <a:ext uri="{FF2B5EF4-FFF2-40B4-BE49-F238E27FC236}">
                <a16:creationId xmlns:a16="http://schemas.microsoft.com/office/drawing/2014/main" id="{FD74DEEC-2B65-818A-0033-DE84B7409B25}"/>
              </a:ext>
            </a:extLst>
          </p:cNvPr>
          <p:cNvPicPr>
            <a:picLocks noChangeAspect="1"/>
          </p:cNvPicPr>
          <p:nvPr/>
        </p:nvPicPr>
        <p:blipFill>
          <a:blip r:embed="rId4">
            <a:duotone>
              <a:schemeClr val="accent3">
                <a:shade val="45000"/>
                <a:satMod val="135000"/>
              </a:schemeClr>
              <a:prstClr val="white"/>
            </a:duotone>
          </a:blip>
          <a:stretch>
            <a:fillRect/>
          </a:stretch>
        </p:blipFill>
        <p:spPr>
          <a:xfrm>
            <a:off x="4409260" y="3837890"/>
            <a:ext cx="803124" cy="803124"/>
          </a:xfrm>
          <a:prstGeom prst="rect">
            <a:avLst/>
          </a:prstGeom>
        </p:spPr>
      </p:pic>
      <p:pic>
        <p:nvPicPr>
          <p:cNvPr id="9" name="Image 3" descr="preencoded.png">
            <a:extLst>
              <a:ext uri="{FF2B5EF4-FFF2-40B4-BE49-F238E27FC236}">
                <a16:creationId xmlns:a16="http://schemas.microsoft.com/office/drawing/2014/main" id="{A245957F-C305-2FE6-015D-945BDE67C390}"/>
              </a:ext>
            </a:extLst>
          </p:cNvPr>
          <p:cNvPicPr>
            <a:picLocks noChangeAspect="1"/>
          </p:cNvPicPr>
          <p:nvPr/>
        </p:nvPicPr>
        <p:blipFill>
          <a:blip r:embed="rId5">
            <a:duotone>
              <a:schemeClr val="accent3">
                <a:shade val="45000"/>
                <a:satMod val="135000"/>
              </a:schemeClr>
              <a:prstClr val="white"/>
            </a:duotone>
          </a:blip>
          <a:stretch>
            <a:fillRect/>
          </a:stretch>
        </p:blipFill>
        <p:spPr>
          <a:xfrm>
            <a:off x="7215378" y="3837890"/>
            <a:ext cx="803124" cy="803124"/>
          </a:xfrm>
          <a:prstGeom prst="rect">
            <a:avLst/>
          </a:prstGeom>
        </p:spPr>
      </p:pic>
      <p:pic>
        <p:nvPicPr>
          <p:cNvPr id="11" name="Image 4" descr="preencoded.png">
            <a:extLst>
              <a:ext uri="{FF2B5EF4-FFF2-40B4-BE49-F238E27FC236}">
                <a16:creationId xmlns:a16="http://schemas.microsoft.com/office/drawing/2014/main" id="{4E73C15F-F8EE-35BD-CC6F-7BC9C20E4E47}"/>
              </a:ext>
            </a:extLst>
          </p:cNvPr>
          <p:cNvPicPr>
            <a:picLocks noChangeAspect="1"/>
          </p:cNvPicPr>
          <p:nvPr/>
        </p:nvPicPr>
        <p:blipFill>
          <a:blip r:embed="rId6">
            <a:duotone>
              <a:schemeClr val="accent3">
                <a:shade val="45000"/>
                <a:satMod val="135000"/>
              </a:schemeClr>
              <a:prstClr val="white"/>
            </a:duotone>
          </a:blip>
          <a:stretch>
            <a:fillRect/>
          </a:stretch>
        </p:blipFill>
        <p:spPr>
          <a:xfrm>
            <a:off x="10019224" y="3837890"/>
            <a:ext cx="803124" cy="803124"/>
          </a:xfrm>
          <a:prstGeom prst="rect">
            <a:avLst/>
          </a:prstGeom>
        </p:spPr>
      </p:pic>
      <p:pic>
        <p:nvPicPr>
          <p:cNvPr id="13" name="Image 5" descr="preencoded.png">
            <a:extLst>
              <a:ext uri="{FF2B5EF4-FFF2-40B4-BE49-F238E27FC236}">
                <a16:creationId xmlns:a16="http://schemas.microsoft.com/office/drawing/2014/main" id="{3D680983-B7F5-77AB-6E8A-5961051BE522}"/>
              </a:ext>
            </a:extLst>
          </p:cNvPr>
          <p:cNvPicPr>
            <a:picLocks noChangeAspect="1"/>
          </p:cNvPicPr>
          <p:nvPr/>
        </p:nvPicPr>
        <p:blipFill>
          <a:blip r:embed="rId7">
            <a:duotone>
              <a:schemeClr val="accent3">
                <a:shade val="45000"/>
                <a:satMod val="135000"/>
              </a:schemeClr>
              <a:prstClr val="white"/>
            </a:duotone>
          </a:blip>
          <a:stretch>
            <a:fillRect/>
          </a:stretch>
        </p:blipFill>
        <p:spPr>
          <a:xfrm>
            <a:off x="12887939" y="3837890"/>
            <a:ext cx="1003901" cy="803124"/>
          </a:xfrm>
          <a:prstGeom prst="rect">
            <a:avLst/>
          </a:prstGeom>
        </p:spPr>
      </p:pic>
    </p:spTree>
    <p:extLst>
      <p:ext uri="{BB962C8B-B14F-4D97-AF65-F5344CB8AC3E}">
        <p14:creationId xmlns:p14="http://schemas.microsoft.com/office/powerpoint/2010/main" val="187222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BC471-EC0B-C768-1099-111FADB407E3}"/>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81BBD644-E0EE-80B1-5A6E-9CC6BF7C26D9}"/>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FEBED73B-F91E-E85E-A725-596FD410E15F}"/>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E93E63A6-4244-5F59-F314-9B900765816F}"/>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54D413C5-F4E1-4F69-FEFB-E86C778FA6C7}"/>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rgbClr val="2BDEFD"/>
                </a:solidFill>
                <a:latin typeface="Chakra Petch" panose="00000500000000000000" pitchFamily="2" charset="-34"/>
                <a:cs typeface="Chakra Petch" panose="00000500000000000000" pitchFamily="2" charset="-34"/>
              </a:rPr>
              <a:t>ELEMENTOS </a:t>
            </a:r>
            <a:r>
              <a:rPr lang="pt-BR" sz="4000" b="1" dirty="0">
                <a:solidFill>
                  <a:schemeClr val="bg1"/>
                </a:solidFill>
                <a:latin typeface="Chakra Petch" panose="00000500000000000000" pitchFamily="2" charset="-34"/>
                <a:cs typeface="Chakra Petch" panose="00000500000000000000" pitchFamily="2" charset="-34"/>
              </a:rPr>
              <a:t>DO MAPA DE CONTEXTO</a:t>
            </a:r>
            <a:endParaRPr lang="pt-BR" sz="4000" b="1" dirty="0">
              <a:solidFill>
                <a:srgbClr val="2BDEFD"/>
              </a:solidFill>
              <a:latin typeface="Chakra Petch" panose="00000500000000000000" pitchFamily="2" charset="-34"/>
              <a:cs typeface="Chakra Petch" panose="00000500000000000000" pitchFamily="2" charset="-34"/>
            </a:endParaRPr>
          </a:p>
        </p:txBody>
      </p:sp>
      <p:sp>
        <p:nvSpPr>
          <p:cNvPr id="12" name="Espaço Reservado para Texto 4">
            <a:extLst>
              <a:ext uri="{FF2B5EF4-FFF2-40B4-BE49-F238E27FC236}">
                <a16:creationId xmlns:a16="http://schemas.microsoft.com/office/drawing/2014/main" id="{77198282-07CA-4638-35A9-77BC1F830804}"/>
              </a:ext>
            </a:extLst>
          </p:cNvPr>
          <p:cNvSpPr txBox="1">
            <a:spLocks/>
          </p:cNvSpPr>
          <p:nvPr/>
        </p:nvSpPr>
        <p:spPr>
          <a:xfrm>
            <a:off x="780344" y="1676552"/>
            <a:ext cx="13629423"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Um mapa de contexto completo deve incluir os seguintes elementos essenciais:</a:t>
            </a:r>
          </a:p>
        </p:txBody>
      </p:sp>
      <p:sp>
        <p:nvSpPr>
          <p:cNvPr id="6" name="Google Shape;229;p28">
            <a:extLst>
              <a:ext uri="{FF2B5EF4-FFF2-40B4-BE49-F238E27FC236}">
                <a16:creationId xmlns:a16="http://schemas.microsoft.com/office/drawing/2014/main" id="{DF36D491-7B4D-0B7E-1A6C-6B4A77C66806}"/>
              </a:ext>
            </a:extLst>
          </p:cNvPr>
          <p:cNvSpPr txBox="1">
            <a:spLocks/>
          </p:cNvSpPr>
          <p:nvPr/>
        </p:nvSpPr>
        <p:spPr>
          <a:xfrm>
            <a:off x="722268" y="3488384"/>
            <a:ext cx="2573954" cy="317276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Stakeholders</a:t>
            </a:r>
          </a:p>
          <a:p>
            <a:pPr algn="ctr">
              <a:lnSpc>
                <a:spcPct val="100000"/>
              </a:lnSpc>
              <a:spcBef>
                <a:spcPts val="0"/>
              </a:spcBef>
            </a:pPr>
            <a:r>
              <a:rPr lang="pt-BR" sz="2400" dirty="0">
                <a:solidFill>
                  <a:schemeClr val="bg1"/>
                </a:solidFill>
                <a:latin typeface="Inter"/>
                <a:ea typeface="Inter"/>
                <a:cs typeface="Inter"/>
                <a:sym typeface="Inter"/>
              </a:rPr>
              <a:t>Clientes, usuários, gerentes, outras equipes e parceiros que têm interesse no trabalho do time.</a:t>
            </a:r>
          </a:p>
        </p:txBody>
      </p:sp>
      <p:sp>
        <p:nvSpPr>
          <p:cNvPr id="7" name="Google Shape;229;p28">
            <a:extLst>
              <a:ext uri="{FF2B5EF4-FFF2-40B4-BE49-F238E27FC236}">
                <a16:creationId xmlns:a16="http://schemas.microsoft.com/office/drawing/2014/main" id="{B8C8A042-8411-EED0-C5FD-3CB92DDB2824}"/>
              </a:ext>
            </a:extLst>
          </p:cNvPr>
          <p:cNvSpPr txBox="1">
            <a:spLocks/>
          </p:cNvSpPr>
          <p:nvPr/>
        </p:nvSpPr>
        <p:spPr>
          <a:xfrm>
            <a:off x="3526115" y="3488384"/>
            <a:ext cx="2573954" cy="280343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Objetivos e Metas</a:t>
            </a:r>
          </a:p>
          <a:p>
            <a:pPr algn="ctr">
              <a:lnSpc>
                <a:spcPct val="100000"/>
              </a:lnSpc>
              <a:spcBef>
                <a:spcPts val="0"/>
              </a:spcBef>
            </a:pPr>
            <a:r>
              <a:rPr lang="pt-BR" sz="2400" dirty="0">
                <a:solidFill>
                  <a:schemeClr val="bg1"/>
                </a:solidFill>
                <a:latin typeface="Inter"/>
                <a:ea typeface="Inter"/>
                <a:cs typeface="Inter"/>
                <a:sym typeface="Inter"/>
              </a:rPr>
              <a:t>Resultados esperados e KPIs que direcionam o trabalho da equipe.</a:t>
            </a:r>
          </a:p>
        </p:txBody>
      </p:sp>
      <p:sp>
        <p:nvSpPr>
          <p:cNvPr id="8" name="Google Shape;229;p28">
            <a:extLst>
              <a:ext uri="{FF2B5EF4-FFF2-40B4-BE49-F238E27FC236}">
                <a16:creationId xmlns:a16="http://schemas.microsoft.com/office/drawing/2014/main" id="{25048ED9-7D43-25E7-131E-705526597497}"/>
              </a:ext>
            </a:extLst>
          </p:cNvPr>
          <p:cNvSpPr txBox="1">
            <a:spLocks/>
          </p:cNvSpPr>
          <p:nvPr/>
        </p:nvSpPr>
        <p:spPr>
          <a:xfrm>
            <a:off x="6329962" y="3488384"/>
            <a:ext cx="2573954" cy="354209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Desafios e Obstáculos</a:t>
            </a:r>
          </a:p>
          <a:p>
            <a:pPr algn="ctr">
              <a:lnSpc>
                <a:spcPct val="100000"/>
              </a:lnSpc>
              <a:spcBef>
                <a:spcPts val="0"/>
              </a:spcBef>
            </a:pPr>
            <a:r>
              <a:rPr lang="pt-BR" sz="2400" dirty="0">
                <a:solidFill>
                  <a:schemeClr val="bg1"/>
                </a:solidFill>
                <a:latin typeface="Inter"/>
                <a:ea typeface="Inter"/>
                <a:cs typeface="Inter"/>
                <a:sym typeface="Inter"/>
              </a:rPr>
              <a:t>Barreiras técnicas, organizacionais ou de recursos que podem impactar o desempenho.</a:t>
            </a:r>
          </a:p>
        </p:txBody>
      </p:sp>
      <p:sp>
        <p:nvSpPr>
          <p:cNvPr id="10" name="Google Shape;229;p28">
            <a:extLst>
              <a:ext uri="{FF2B5EF4-FFF2-40B4-BE49-F238E27FC236}">
                <a16:creationId xmlns:a16="http://schemas.microsoft.com/office/drawing/2014/main" id="{8B8D85C4-B658-A431-8EE5-1E6E4ABC47DF}"/>
              </a:ext>
            </a:extLst>
          </p:cNvPr>
          <p:cNvSpPr txBox="1">
            <a:spLocks/>
          </p:cNvSpPr>
          <p:nvPr/>
        </p:nvSpPr>
        <p:spPr>
          <a:xfrm>
            <a:off x="9133809" y="3488384"/>
            <a:ext cx="2573954" cy="280343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Recursos Disponíveis </a:t>
            </a:r>
          </a:p>
          <a:p>
            <a:pPr algn="ctr">
              <a:lnSpc>
                <a:spcPct val="100000"/>
              </a:lnSpc>
              <a:spcBef>
                <a:spcPts val="0"/>
              </a:spcBef>
            </a:pPr>
            <a:r>
              <a:rPr lang="pt-BR" sz="2400" dirty="0">
                <a:solidFill>
                  <a:schemeClr val="bg1"/>
                </a:solidFill>
                <a:latin typeface="Inter"/>
                <a:ea typeface="Inter"/>
                <a:cs typeface="Inter"/>
                <a:sym typeface="Inter"/>
              </a:rPr>
              <a:t>Ferramentas, tecnologias, orçamento e habilidades que o time pode utilizar.</a:t>
            </a:r>
          </a:p>
        </p:txBody>
      </p:sp>
      <p:sp>
        <p:nvSpPr>
          <p:cNvPr id="3" name="Google Shape;229;p28">
            <a:extLst>
              <a:ext uri="{FF2B5EF4-FFF2-40B4-BE49-F238E27FC236}">
                <a16:creationId xmlns:a16="http://schemas.microsoft.com/office/drawing/2014/main" id="{9A9E433A-C40C-AE7E-0723-806FDD7E0AEA}"/>
              </a:ext>
            </a:extLst>
          </p:cNvPr>
          <p:cNvSpPr txBox="1">
            <a:spLocks/>
          </p:cNvSpPr>
          <p:nvPr/>
        </p:nvSpPr>
        <p:spPr>
          <a:xfrm>
            <a:off x="11937655" y="3488384"/>
            <a:ext cx="2573954" cy="280343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Dependências</a:t>
            </a:r>
          </a:p>
          <a:p>
            <a:pPr algn="ctr">
              <a:lnSpc>
                <a:spcPct val="100000"/>
              </a:lnSpc>
              <a:spcBef>
                <a:spcPts val="0"/>
              </a:spcBef>
            </a:pPr>
            <a:r>
              <a:rPr lang="pt-BR" sz="2400" dirty="0">
                <a:solidFill>
                  <a:schemeClr val="bg1"/>
                </a:solidFill>
                <a:latin typeface="Inter"/>
                <a:ea typeface="Inter"/>
                <a:cs typeface="Inter"/>
                <a:sym typeface="Inter"/>
              </a:rPr>
              <a:t>Relações com outros times, sistemas ou processos que afetam o trabalho da equipe.</a:t>
            </a:r>
          </a:p>
        </p:txBody>
      </p:sp>
      <p:pic>
        <p:nvPicPr>
          <p:cNvPr id="4" name="Image 1" descr="preencoded.png">
            <a:extLst>
              <a:ext uri="{FF2B5EF4-FFF2-40B4-BE49-F238E27FC236}">
                <a16:creationId xmlns:a16="http://schemas.microsoft.com/office/drawing/2014/main" id="{623EBC2A-1AC2-0E41-B954-48DA49F7FF85}"/>
              </a:ext>
            </a:extLst>
          </p:cNvPr>
          <p:cNvPicPr>
            <a:picLocks noChangeAspect="1"/>
          </p:cNvPicPr>
          <p:nvPr/>
        </p:nvPicPr>
        <p:blipFill>
          <a:blip r:embed="rId3">
            <a:duotone>
              <a:schemeClr val="accent3">
                <a:shade val="45000"/>
                <a:satMod val="135000"/>
              </a:schemeClr>
              <a:prstClr val="white"/>
            </a:duotone>
          </a:blip>
          <a:stretch>
            <a:fillRect/>
          </a:stretch>
        </p:blipFill>
        <p:spPr>
          <a:xfrm>
            <a:off x="1523121" y="2838435"/>
            <a:ext cx="1003901" cy="803124"/>
          </a:xfrm>
          <a:prstGeom prst="rect">
            <a:avLst/>
          </a:prstGeom>
        </p:spPr>
      </p:pic>
      <p:pic>
        <p:nvPicPr>
          <p:cNvPr id="5" name="Image 2" descr="preencoded.png">
            <a:extLst>
              <a:ext uri="{FF2B5EF4-FFF2-40B4-BE49-F238E27FC236}">
                <a16:creationId xmlns:a16="http://schemas.microsoft.com/office/drawing/2014/main" id="{F424E31C-C988-86A5-D592-852F8CCBEAAB}"/>
              </a:ext>
            </a:extLst>
          </p:cNvPr>
          <p:cNvPicPr>
            <a:picLocks noChangeAspect="1"/>
          </p:cNvPicPr>
          <p:nvPr/>
        </p:nvPicPr>
        <p:blipFill>
          <a:blip r:embed="rId4">
            <a:duotone>
              <a:schemeClr val="accent3">
                <a:shade val="45000"/>
                <a:satMod val="135000"/>
              </a:schemeClr>
              <a:prstClr val="white"/>
            </a:duotone>
          </a:blip>
          <a:stretch>
            <a:fillRect/>
          </a:stretch>
        </p:blipFill>
        <p:spPr>
          <a:xfrm>
            <a:off x="4409260" y="2838435"/>
            <a:ext cx="803124" cy="803124"/>
          </a:xfrm>
          <a:prstGeom prst="rect">
            <a:avLst/>
          </a:prstGeom>
        </p:spPr>
      </p:pic>
      <p:pic>
        <p:nvPicPr>
          <p:cNvPr id="9" name="Image 3" descr="preencoded.png">
            <a:extLst>
              <a:ext uri="{FF2B5EF4-FFF2-40B4-BE49-F238E27FC236}">
                <a16:creationId xmlns:a16="http://schemas.microsoft.com/office/drawing/2014/main" id="{5F75A414-72FB-4040-40B8-A642B692EE60}"/>
              </a:ext>
            </a:extLst>
          </p:cNvPr>
          <p:cNvPicPr>
            <a:picLocks noChangeAspect="1"/>
          </p:cNvPicPr>
          <p:nvPr/>
        </p:nvPicPr>
        <p:blipFill>
          <a:blip r:embed="rId5">
            <a:duotone>
              <a:schemeClr val="accent3">
                <a:shade val="45000"/>
                <a:satMod val="135000"/>
              </a:schemeClr>
              <a:prstClr val="white"/>
            </a:duotone>
          </a:blip>
          <a:stretch>
            <a:fillRect/>
          </a:stretch>
        </p:blipFill>
        <p:spPr>
          <a:xfrm>
            <a:off x="7215378" y="2838435"/>
            <a:ext cx="803124" cy="803124"/>
          </a:xfrm>
          <a:prstGeom prst="rect">
            <a:avLst/>
          </a:prstGeom>
        </p:spPr>
      </p:pic>
      <p:pic>
        <p:nvPicPr>
          <p:cNvPr id="11" name="Image 4" descr="preencoded.png">
            <a:extLst>
              <a:ext uri="{FF2B5EF4-FFF2-40B4-BE49-F238E27FC236}">
                <a16:creationId xmlns:a16="http://schemas.microsoft.com/office/drawing/2014/main" id="{3CD31264-D53E-A9E9-A6B7-6E8DFB27E99F}"/>
              </a:ext>
            </a:extLst>
          </p:cNvPr>
          <p:cNvPicPr>
            <a:picLocks noChangeAspect="1"/>
          </p:cNvPicPr>
          <p:nvPr/>
        </p:nvPicPr>
        <p:blipFill>
          <a:blip r:embed="rId6">
            <a:duotone>
              <a:schemeClr val="accent3">
                <a:shade val="45000"/>
                <a:satMod val="135000"/>
              </a:schemeClr>
              <a:prstClr val="white"/>
            </a:duotone>
          </a:blip>
          <a:stretch>
            <a:fillRect/>
          </a:stretch>
        </p:blipFill>
        <p:spPr>
          <a:xfrm>
            <a:off x="10019224" y="2838435"/>
            <a:ext cx="803124" cy="803124"/>
          </a:xfrm>
          <a:prstGeom prst="rect">
            <a:avLst/>
          </a:prstGeom>
        </p:spPr>
      </p:pic>
      <p:pic>
        <p:nvPicPr>
          <p:cNvPr id="13" name="Image 5" descr="preencoded.png">
            <a:extLst>
              <a:ext uri="{FF2B5EF4-FFF2-40B4-BE49-F238E27FC236}">
                <a16:creationId xmlns:a16="http://schemas.microsoft.com/office/drawing/2014/main" id="{DE224394-D3BA-999B-7510-0A5163450097}"/>
              </a:ext>
            </a:extLst>
          </p:cNvPr>
          <p:cNvPicPr>
            <a:picLocks noChangeAspect="1"/>
          </p:cNvPicPr>
          <p:nvPr/>
        </p:nvPicPr>
        <p:blipFill>
          <a:blip r:embed="rId7">
            <a:duotone>
              <a:schemeClr val="accent3">
                <a:shade val="45000"/>
                <a:satMod val="135000"/>
              </a:schemeClr>
              <a:prstClr val="white"/>
            </a:duotone>
          </a:blip>
          <a:stretch>
            <a:fillRect/>
          </a:stretch>
        </p:blipFill>
        <p:spPr>
          <a:xfrm>
            <a:off x="12887939" y="2838435"/>
            <a:ext cx="1003901" cy="803124"/>
          </a:xfrm>
          <a:prstGeom prst="rect">
            <a:avLst/>
          </a:prstGeom>
        </p:spPr>
      </p:pic>
    </p:spTree>
    <p:extLst>
      <p:ext uri="{BB962C8B-B14F-4D97-AF65-F5344CB8AC3E}">
        <p14:creationId xmlns:p14="http://schemas.microsoft.com/office/powerpoint/2010/main" val="64817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7BD41-0D81-2A82-0C2A-7D6A609516F4}"/>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69F5AC9B-7A60-B7DE-3FD6-A926DF35E304}"/>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AE6A7D15-D9A8-611E-B1D4-F1F1CF446DC4}"/>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2807933A-EB8C-F10F-DB7E-8D57DB34A5D8}"/>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D5AA5349-2697-5082-F940-3396D0788477}"/>
              </a:ext>
            </a:extLst>
          </p:cNvPr>
          <p:cNvSpPr txBox="1">
            <a:spLocks/>
          </p:cNvSpPr>
          <p:nvPr/>
        </p:nvSpPr>
        <p:spPr>
          <a:xfrm>
            <a:off x="780344" y="396058"/>
            <a:ext cx="12170116" cy="1253402"/>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rgbClr val="2BDEFD"/>
                </a:solidFill>
                <a:latin typeface="Chakra Petch" panose="00000500000000000000" pitchFamily="2" charset="-34"/>
                <a:cs typeface="Chakra Petch" panose="00000500000000000000" pitchFamily="2" charset="-34"/>
              </a:rPr>
              <a:t>EXEMPLO </a:t>
            </a:r>
            <a:r>
              <a:rPr lang="pt-BR" sz="4000" b="1" dirty="0">
                <a:solidFill>
                  <a:schemeClr val="bg1"/>
                </a:solidFill>
                <a:latin typeface="Chakra Petch" panose="00000500000000000000" pitchFamily="2" charset="-34"/>
                <a:cs typeface="Chakra Petch" panose="00000500000000000000" pitchFamily="2" charset="-34"/>
              </a:rPr>
              <a:t>(DEIP – DIAGRAMA DE ESCOPO E INTERFACE DO PROCESSO)</a:t>
            </a:r>
            <a:endParaRPr lang="pt-BR" sz="4000" b="1" dirty="0">
              <a:solidFill>
                <a:srgbClr val="2BDEFD"/>
              </a:solidFill>
              <a:latin typeface="Chakra Petch" panose="00000500000000000000" pitchFamily="2" charset="-34"/>
              <a:cs typeface="Chakra Petch" panose="00000500000000000000" pitchFamily="2" charset="-34"/>
            </a:endParaRPr>
          </a:p>
        </p:txBody>
      </p:sp>
      <p:pic>
        <p:nvPicPr>
          <p:cNvPr id="15" name="Imagem 14">
            <a:extLst>
              <a:ext uri="{FF2B5EF4-FFF2-40B4-BE49-F238E27FC236}">
                <a16:creationId xmlns:a16="http://schemas.microsoft.com/office/drawing/2014/main" id="{72443AF6-E32D-032F-F084-F046B2D44BD5}"/>
              </a:ext>
            </a:extLst>
          </p:cNvPr>
          <p:cNvPicPr>
            <a:picLocks noChangeAspect="1"/>
          </p:cNvPicPr>
          <p:nvPr/>
        </p:nvPicPr>
        <p:blipFill>
          <a:blip r:embed="rId3"/>
          <a:stretch>
            <a:fillRect/>
          </a:stretch>
        </p:blipFill>
        <p:spPr>
          <a:xfrm>
            <a:off x="921672" y="1817134"/>
            <a:ext cx="10866335" cy="5919470"/>
          </a:xfrm>
          <a:prstGeom prst="rect">
            <a:avLst/>
          </a:prstGeom>
        </p:spPr>
      </p:pic>
    </p:spTree>
    <p:extLst>
      <p:ext uri="{BB962C8B-B14F-4D97-AF65-F5344CB8AC3E}">
        <p14:creationId xmlns:p14="http://schemas.microsoft.com/office/powerpoint/2010/main" val="140440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9B993-DC61-D152-843D-72EAE499E7EE}"/>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F6B306F3-AAB7-1413-01D9-44DC2836E433}"/>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F548C501-403E-77DF-48D2-9455CEC6A0A0}"/>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4A4F8F80-3C57-1954-1CFD-31B590478070}"/>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4A8E6A9F-AF4B-6690-372B-8A4A5AB8E7B3}"/>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rgbClr val="2BDEFD"/>
                </a:solidFill>
                <a:latin typeface="Chakra Petch" panose="00000500000000000000" pitchFamily="2" charset="-34"/>
                <a:cs typeface="Chakra Petch" panose="00000500000000000000" pitchFamily="2" charset="-34"/>
              </a:rPr>
              <a:t>EXEMPLO </a:t>
            </a:r>
            <a:r>
              <a:rPr lang="pt-BR" sz="4000" b="1" dirty="0">
                <a:solidFill>
                  <a:schemeClr val="bg1"/>
                </a:solidFill>
                <a:latin typeface="Chakra Petch" panose="00000500000000000000" pitchFamily="2" charset="-34"/>
                <a:cs typeface="Chakra Petch" panose="00000500000000000000" pitchFamily="2" charset="-34"/>
              </a:rPr>
              <a:t>(DIAGRAMA)</a:t>
            </a:r>
            <a:endParaRPr lang="pt-BR" sz="4000" b="1" dirty="0">
              <a:solidFill>
                <a:srgbClr val="2BDEFD"/>
              </a:solidFill>
              <a:latin typeface="Chakra Petch" panose="00000500000000000000" pitchFamily="2" charset="-34"/>
              <a:cs typeface="Chakra Petch" panose="00000500000000000000" pitchFamily="2" charset="-34"/>
            </a:endParaRPr>
          </a:p>
        </p:txBody>
      </p:sp>
      <p:pic>
        <p:nvPicPr>
          <p:cNvPr id="3" name="Image 1" descr="preencoded.png">
            <a:extLst>
              <a:ext uri="{FF2B5EF4-FFF2-40B4-BE49-F238E27FC236}">
                <a16:creationId xmlns:a16="http://schemas.microsoft.com/office/drawing/2014/main" id="{8129FA4C-A2CF-FA85-1055-E5DC1E9DB898}"/>
              </a:ext>
            </a:extLst>
          </p:cNvPr>
          <p:cNvPicPr>
            <a:picLocks noChangeAspect="1"/>
          </p:cNvPicPr>
          <p:nvPr/>
        </p:nvPicPr>
        <p:blipFill>
          <a:blip r:embed="rId3"/>
          <a:stretch>
            <a:fillRect/>
          </a:stretch>
        </p:blipFill>
        <p:spPr>
          <a:xfrm>
            <a:off x="2185602" y="1649460"/>
            <a:ext cx="8255570" cy="6302757"/>
          </a:xfrm>
          <a:prstGeom prst="rect">
            <a:avLst/>
          </a:prstGeom>
        </p:spPr>
      </p:pic>
    </p:spTree>
    <p:extLst>
      <p:ext uri="{BB962C8B-B14F-4D97-AF65-F5344CB8AC3E}">
        <p14:creationId xmlns:p14="http://schemas.microsoft.com/office/powerpoint/2010/main" val="329681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2EF38-FCB0-6372-F946-DF6BDD3172B5}"/>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904CDB37-BE69-B6ED-066D-674EC416CC60}"/>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F14EEF0C-0A30-F5B5-097D-8A5BD86BA050}"/>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FC1B14E3-BA3A-35AB-F0DD-C0379B6423C2}"/>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8AE1D3D3-14F9-FC45-E96B-67C1A57F1E54}"/>
              </a:ext>
            </a:extLst>
          </p:cNvPr>
          <p:cNvSpPr txBox="1">
            <a:spLocks/>
          </p:cNvSpPr>
          <p:nvPr/>
        </p:nvSpPr>
        <p:spPr>
          <a:xfrm>
            <a:off x="780344" y="1116952"/>
            <a:ext cx="13629423"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Siga estes passos para criar um </a:t>
            </a:r>
            <a:r>
              <a:rPr lang="pt-BR" b="1" dirty="0"/>
              <a:t>Mapa de Contexto </a:t>
            </a:r>
            <a:r>
              <a:rPr lang="pt-BR" dirty="0"/>
              <a:t>eficaz para o seu time:</a:t>
            </a:r>
          </a:p>
          <a:p>
            <a:endParaRPr lang="pt-BR" dirty="0"/>
          </a:p>
        </p:txBody>
      </p:sp>
      <p:sp>
        <p:nvSpPr>
          <p:cNvPr id="2" name="Google Shape;249;p30">
            <a:extLst>
              <a:ext uri="{FF2B5EF4-FFF2-40B4-BE49-F238E27FC236}">
                <a16:creationId xmlns:a16="http://schemas.microsoft.com/office/drawing/2014/main" id="{F1A969A7-F4CA-5385-4C0B-FADDB363134E}"/>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PASSO A PASSO PARA </a:t>
            </a:r>
            <a:r>
              <a:rPr lang="pt-BR" sz="4000" b="1" dirty="0">
                <a:solidFill>
                  <a:srgbClr val="2BDEFD"/>
                </a:solidFill>
                <a:latin typeface="Chakra Petch" panose="00000500000000000000" pitchFamily="2" charset="-34"/>
                <a:cs typeface="Chakra Petch" panose="00000500000000000000" pitchFamily="2" charset="-34"/>
              </a:rPr>
              <a:t>CONSTRUIR O MAPA</a:t>
            </a:r>
          </a:p>
        </p:txBody>
      </p:sp>
      <p:sp>
        <p:nvSpPr>
          <p:cNvPr id="10" name="Retângulo: Cantos Superiores Recortados 9">
            <a:extLst>
              <a:ext uri="{FF2B5EF4-FFF2-40B4-BE49-F238E27FC236}">
                <a16:creationId xmlns:a16="http://schemas.microsoft.com/office/drawing/2014/main" id="{85E18BAC-D7D4-AAB4-FFBB-ED9F89FB157D}"/>
              </a:ext>
            </a:extLst>
          </p:cNvPr>
          <p:cNvSpPr/>
          <p:nvPr/>
        </p:nvSpPr>
        <p:spPr>
          <a:xfrm>
            <a:off x="929683" y="2685294"/>
            <a:ext cx="13180788" cy="317012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EA8AFAA5-70EB-E442-09BC-2DFC576F3D16}"/>
              </a:ext>
            </a:extLst>
          </p:cNvPr>
          <p:cNvSpPr txBox="1">
            <a:spLocks/>
          </p:cNvSpPr>
          <p:nvPr/>
        </p:nvSpPr>
        <p:spPr>
          <a:xfrm>
            <a:off x="1186724" y="3449660"/>
            <a:ext cx="2160000" cy="243410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Identifique os stakeholders </a:t>
            </a:r>
          </a:p>
          <a:p>
            <a:pPr algn="ctr">
              <a:lnSpc>
                <a:spcPct val="100000"/>
              </a:lnSpc>
              <a:spcBef>
                <a:spcPts val="0"/>
              </a:spcBef>
            </a:pPr>
            <a:r>
              <a:rPr lang="pt-BR" sz="1800" dirty="0">
                <a:solidFill>
                  <a:schemeClr val="bg1"/>
                </a:solidFill>
                <a:latin typeface="Inter"/>
                <a:ea typeface="Inter"/>
                <a:cs typeface="Inter"/>
                <a:sym typeface="Inter"/>
              </a:rPr>
              <a:t>Liste todas as pessoas e grupos que influenciam ou são influenciados pelo trabalho do time.</a:t>
            </a:r>
          </a:p>
        </p:txBody>
      </p:sp>
      <p:sp>
        <p:nvSpPr>
          <p:cNvPr id="23" name="Google Shape;229;p28">
            <a:extLst>
              <a:ext uri="{FF2B5EF4-FFF2-40B4-BE49-F238E27FC236}">
                <a16:creationId xmlns:a16="http://schemas.microsoft.com/office/drawing/2014/main" id="{6A95B9B0-0905-F7FC-BC53-CCF7CE1DE446}"/>
              </a:ext>
            </a:extLst>
          </p:cNvPr>
          <p:cNvSpPr txBox="1">
            <a:spLocks/>
          </p:cNvSpPr>
          <p:nvPr/>
        </p:nvSpPr>
        <p:spPr>
          <a:xfrm>
            <a:off x="4618610" y="3449660"/>
            <a:ext cx="2160000" cy="243410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Defina objetivos e metas</a:t>
            </a:r>
          </a:p>
          <a:p>
            <a:pPr algn="ctr">
              <a:lnSpc>
                <a:spcPct val="100000"/>
              </a:lnSpc>
              <a:spcBef>
                <a:spcPts val="0"/>
              </a:spcBef>
            </a:pPr>
            <a:r>
              <a:rPr lang="pt-BR" sz="1800" dirty="0">
                <a:solidFill>
                  <a:schemeClr val="bg1"/>
                </a:solidFill>
                <a:latin typeface="Inter"/>
                <a:ea typeface="Inter"/>
                <a:cs typeface="Inter"/>
                <a:sym typeface="Inter"/>
              </a:rPr>
              <a:t>Documente os resultados esperados e como eles se conectam com os objetivos organizacionais.</a:t>
            </a:r>
          </a:p>
        </p:txBody>
      </p:sp>
      <p:sp>
        <p:nvSpPr>
          <p:cNvPr id="27" name="Google Shape;229;p28">
            <a:extLst>
              <a:ext uri="{FF2B5EF4-FFF2-40B4-BE49-F238E27FC236}">
                <a16:creationId xmlns:a16="http://schemas.microsoft.com/office/drawing/2014/main" id="{603B2740-2398-30E3-873A-0662D18D9B26}"/>
              </a:ext>
            </a:extLst>
          </p:cNvPr>
          <p:cNvSpPr txBox="1">
            <a:spLocks/>
          </p:cNvSpPr>
          <p:nvPr/>
        </p:nvSpPr>
        <p:spPr>
          <a:xfrm>
            <a:off x="8050496" y="3449660"/>
            <a:ext cx="2160000" cy="2157102"/>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Mapeie dependências</a:t>
            </a:r>
          </a:p>
          <a:p>
            <a:pPr algn="ctr">
              <a:lnSpc>
                <a:spcPct val="100000"/>
              </a:lnSpc>
              <a:spcBef>
                <a:spcPts val="0"/>
              </a:spcBef>
            </a:pPr>
            <a:r>
              <a:rPr lang="pt-BR" sz="1800" dirty="0">
                <a:solidFill>
                  <a:schemeClr val="bg1"/>
                </a:solidFill>
                <a:latin typeface="Inter"/>
                <a:ea typeface="Inter"/>
                <a:cs typeface="Inter"/>
                <a:sym typeface="Inter"/>
              </a:rPr>
              <a:t>Identifique as relações com outros times, sistemas e processos.</a:t>
            </a:r>
          </a:p>
        </p:txBody>
      </p:sp>
      <p:sp>
        <p:nvSpPr>
          <p:cNvPr id="28" name="Google Shape;229;p28">
            <a:extLst>
              <a:ext uri="{FF2B5EF4-FFF2-40B4-BE49-F238E27FC236}">
                <a16:creationId xmlns:a16="http://schemas.microsoft.com/office/drawing/2014/main" id="{817FD88E-9BED-B912-523D-673E427DE8D2}"/>
              </a:ext>
            </a:extLst>
          </p:cNvPr>
          <p:cNvSpPr txBox="1">
            <a:spLocks/>
          </p:cNvSpPr>
          <p:nvPr/>
        </p:nvSpPr>
        <p:spPr>
          <a:xfrm>
            <a:off x="11482382" y="3449660"/>
            <a:ext cx="2160000"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Liste recursos e limitações</a:t>
            </a:r>
            <a:endParaRPr lang="pt-BR" sz="1800" dirty="0">
              <a:solidFill>
                <a:schemeClr val="bg1"/>
              </a:solidFill>
              <a:latin typeface="Inter"/>
              <a:ea typeface="Inter"/>
              <a:cs typeface="Inter"/>
              <a:sym typeface="Inter"/>
            </a:endParaRPr>
          </a:p>
          <a:p>
            <a:pPr algn="ctr">
              <a:lnSpc>
                <a:spcPct val="100000"/>
              </a:lnSpc>
              <a:spcBef>
                <a:spcPts val="0"/>
              </a:spcBef>
            </a:pPr>
            <a:r>
              <a:rPr lang="pt-BR" sz="1800" dirty="0">
                <a:solidFill>
                  <a:schemeClr val="bg1"/>
                </a:solidFill>
                <a:latin typeface="Inter"/>
                <a:ea typeface="Inter"/>
                <a:cs typeface="Inter"/>
                <a:sym typeface="Inter"/>
              </a:rPr>
              <a:t>Documente o que está disponível para o time e quais são as restrições.</a:t>
            </a:r>
          </a:p>
        </p:txBody>
      </p:sp>
      <p:pic>
        <p:nvPicPr>
          <p:cNvPr id="30" name="Gráfico 29" descr="Selo 1 estrutura de tópicos">
            <a:extLst>
              <a:ext uri="{FF2B5EF4-FFF2-40B4-BE49-F238E27FC236}">
                <a16:creationId xmlns:a16="http://schemas.microsoft.com/office/drawing/2014/main" id="{12CB88E5-0F24-F66D-184A-219EBD4DF54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904799" y="2789234"/>
            <a:ext cx="712377" cy="712377"/>
          </a:xfrm>
          <a:prstGeom prst="rect">
            <a:avLst/>
          </a:prstGeom>
        </p:spPr>
      </p:pic>
      <p:pic>
        <p:nvPicPr>
          <p:cNvPr id="31" name="Gráfico 30" descr="Crachá estrutura de tópicos">
            <a:extLst>
              <a:ext uri="{FF2B5EF4-FFF2-40B4-BE49-F238E27FC236}">
                <a16:creationId xmlns:a16="http://schemas.microsoft.com/office/drawing/2014/main" id="{F2926275-06DC-9369-3491-4648E38C0EC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36067" y="2789234"/>
            <a:ext cx="712377" cy="712377"/>
          </a:xfrm>
          <a:prstGeom prst="rect">
            <a:avLst/>
          </a:prstGeom>
        </p:spPr>
      </p:pic>
      <p:pic>
        <p:nvPicPr>
          <p:cNvPr id="32" name="Gráfico 31" descr="Selo 3 estrutura de tópicos">
            <a:extLst>
              <a:ext uri="{FF2B5EF4-FFF2-40B4-BE49-F238E27FC236}">
                <a16:creationId xmlns:a16="http://schemas.microsoft.com/office/drawing/2014/main" id="{AF305B4A-EEEE-B605-C3BC-A0CEF84D86F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767335" y="2789234"/>
            <a:ext cx="712377" cy="712377"/>
          </a:xfrm>
          <a:prstGeom prst="rect">
            <a:avLst/>
          </a:prstGeom>
        </p:spPr>
      </p:pic>
      <p:pic>
        <p:nvPicPr>
          <p:cNvPr id="33" name="Gráfico 32" descr="Selo 4 estrutura de tópicos">
            <a:extLst>
              <a:ext uri="{FF2B5EF4-FFF2-40B4-BE49-F238E27FC236}">
                <a16:creationId xmlns:a16="http://schemas.microsoft.com/office/drawing/2014/main" id="{12B8C2FB-90A6-34EF-9F36-AA518EE89C0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198604" y="2789234"/>
            <a:ext cx="712377" cy="712377"/>
          </a:xfrm>
          <a:prstGeom prst="rect">
            <a:avLst/>
          </a:prstGeom>
        </p:spPr>
      </p:pic>
      <p:sp>
        <p:nvSpPr>
          <p:cNvPr id="4" name="Shape 27">
            <a:extLst>
              <a:ext uri="{FF2B5EF4-FFF2-40B4-BE49-F238E27FC236}">
                <a16:creationId xmlns:a16="http://schemas.microsoft.com/office/drawing/2014/main" id="{94B8FFD4-4469-84F8-6A7C-FB6B1FA12442}"/>
              </a:ext>
            </a:extLst>
          </p:cNvPr>
          <p:cNvSpPr/>
          <p:nvPr/>
        </p:nvSpPr>
        <p:spPr>
          <a:xfrm>
            <a:off x="929682" y="6365112"/>
            <a:ext cx="6824776" cy="1334430"/>
          </a:xfrm>
          <a:prstGeom prst="rect">
            <a:avLst/>
          </a:prstGeom>
          <a:solidFill>
            <a:srgbClr val="F39C12">
              <a:alpha val="10000"/>
            </a:srgbClr>
          </a:solidFill>
          <a:ln/>
        </p:spPr>
        <p:txBody>
          <a:bodyPr/>
          <a:lstStyle/>
          <a:p>
            <a:endParaRPr lang="pt-BR">
              <a:solidFill>
                <a:schemeClr val="bg1"/>
              </a:solidFill>
            </a:endParaRPr>
          </a:p>
        </p:txBody>
      </p:sp>
      <p:sp>
        <p:nvSpPr>
          <p:cNvPr id="9" name="Shape 28">
            <a:extLst>
              <a:ext uri="{FF2B5EF4-FFF2-40B4-BE49-F238E27FC236}">
                <a16:creationId xmlns:a16="http://schemas.microsoft.com/office/drawing/2014/main" id="{479A3F0F-AA67-2DB0-F89D-14DD6E15BE01}"/>
              </a:ext>
            </a:extLst>
          </p:cNvPr>
          <p:cNvSpPr/>
          <p:nvPr/>
        </p:nvSpPr>
        <p:spPr>
          <a:xfrm>
            <a:off x="929683" y="6365112"/>
            <a:ext cx="28575" cy="1334430"/>
          </a:xfrm>
          <a:prstGeom prst="rect">
            <a:avLst/>
          </a:prstGeom>
          <a:solidFill>
            <a:srgbClr val="F39C12"/>
          </a:solidFill>
          <a:ln/>
        </p:spPr>
        <p:txBody>
          <a:bodyPr/>
          <a:lstStyle/>
          <a:p>
            <a:endParaRPr lang="pt-BR">
              <a:solidFill>
                <a:schemeClr val="bg1"/>
              </a:solidFill>
            </a:endParaRPr>
          </a:p>
        </p:txBody>
      </p:sp>
      <p:sp>
        <p:nvSpPr>
          <p:cNvPr id="11" name="Text 29">
            <a:extLst>
              <a:ext uri="{FF2B5EF4-FFF2-40B4-BE49-F238E27FC236}">
                <a16:creationId xmlns:a16="http://schemas.microsoft.com/office/drawing/2014/main" id="{2F8D50EC-9F51-B556-7AAE-12BDDEA7F085}"/>
              </a:ext>
            </a:extLst>
          </p:cNvPr>
          <p:cNvSpPr/>
          <p:nvPr/>
        </p:nvSpPr>
        <p:spPr>
          <a:xfrm>
            <a:off x="1036839" y="6458785"/>
            <a:ext cx="3209212" cy="276999"/>
          </a:xfrm>
          <a:prstGeom prst="rect">
            <a:avLst/>
          </a:prstGeom>
          <a:noFill/>
          <a:ln/>
        </p:spPr>
        <p:txBody>
          <a:bodyPr wrap="none" lIns="0" tIns="0" rIns="0" bIns="0" rtlCol="0" anchor="ctr">
            <a:spAutoFit/>
          </a:bodyPr>
          <a:lstStyle/>
          <a:p>
            <a:pPr marL="0" indent="0">
              <a:buNone/>
            </a:pPr>
            <a:r>
              <a:rPr lang="en-US" b="1" dirty="0">
                <a:solidFill>
                  <a:schemeClr val="bg1"/>
                </a:solidFill>
                <a:latin typeface="Inter"/>
                <a:ea typeface="Inter"/>
              </a:rPr>
              <a:t>Ferramentas</a:t>
            </a:r>
            <a:r>
              <a:rPr lang="en-US" sz="1238" b="1" dirty="0">
                <a:solidFill>
                  <a:schemeClr val="bg1"/>
                </a:solidFill>
                <a:latin typeface="Noto Sans" pitchFamily="34" charset="0"/>
                <a:ea typeface="Noto Sans" pitchFamily="34" charset="-122"/>
                <a:cs typeface="Noto Sans" pitchFamily="34" charset="-120"/>
              </a:rPr>
              <a:t> </a:t>
            </a:r>
            <a:r>
              <a:rPr lang="en-US" b="1" dirty="0">
                <a:solidFill>
                  <a:schemeClr val="bg1"/>
                </a:solidFill>
                <a:latin typeface="Inter"/>
                <a:ea typeface="Inter"/>
              </a:rPr>
              <a:t>recomendadas</a:t>
            </a:r>
            <a:r>
              <a:rPr lang="en-US" sz="1238" b="1" dirty="0">
                <a:solidFill>
                  <a:schemeClr val="bg1"/>
                </a:solidFill>
                <a:latin typeface="Noto Sans" pitchFamily="34" charset="0"/>
                <a:ea typeface="Noto Sans" pitchFamily="34" charset="-122"/>
                <a:cs typeface="Noto Sans" pitchFamily="34" charset="-120"/>
              </a:rPr>
              <a:t>:</a:t>
            </a:r>
            <a:endParaRPr lang="en-US" sz="1238" b="1" dirty="0">
              <a:solidFill>
                <a:schemeClr val="bg1"/>
              </a:solidFill>
            </a:endParaRPr>
          </a:p>
        </p:txBody>
      </p:sp>
      <p:pic>
        <p:nvPicPr>
          <p:cNvPr id="12" name="Image 1" descr="preencoded.png">
            <a:extLst>
              <a:ext uri="{FF2B5EF4-FFF2-40B4-BE49-F238E27FC236}">
                <a16:creationId xmlns:a16="http://schemas.microsoft.com/office/drawing/2014/main" id="{08015DE9-CB54-D419-3103-90CE969931C9}"/>
              </a:ext>
            </a:extLst>
          </p:cNvPr>
          <p:cNvPicPr>
            <a:picLocks noChangeAspect="1"/>
          </p:cNvPicPr>
          <p:nvPr/>
        </p:nvPicPr>
        <p:blipFill>
          <a:blip r:embed="rId11">
            <a:lum bright="70000" contrast="-70000"/>
          </a:blip>
          <a:stretch>
            <a:fillRect/>
          </a:stretch>
        </p:blipFill>
        <p:spPr>
          <a:xfrm>
            <a:off x="1036839" y="6913065"/>
            <a:ext cx="196453" cy="157163"/>
          </a:xfrm>
          <a:prstGeom prst="rect">
            <a:avLst/>
          </a:prstGeom>
        </p:spPr>
      </p:pic>
      <p:sp>
        <p:nvSpPr>
          <p:cNvPr id="14" name="Text 30">
            <a:extLst>
              <a:ext uri="{FF2B5EF4-FFF2-40B4-BE49-F238E27FC236}">
                <a16:creationId xmlns:a16="http://schemas.microsoft.com/office/drawing/2014/main" id="{FFBDF83C-F4BE-3A86-B04C-6C7D241CA776}"/>
              </a:ext>
            </a:extLst>
          </p:cNvPr>
          <p:cNvSpPr/>
          <p:nvPr/>
        </p:nvSpPr>
        <p:spPr>
          <a:xfrm>
            <a:off x="1290442" y="6853160"/>
            <a:ext cx="1124769" cy="276999"/>
          </a:xfrm>
          <a:prstGeom prst="rect">
            <a:avLst/>
          </a:prstGeom>
          <a:noFill/>
          <a:ln/>
        </p:spPr>
        <p:txBody>
          <a:bodyPr wrap="square" lIns="0" tIns="0" rIns="0" bIns="0" rtlCol="0" anchor="ctr">
            <a:spAutoFit/>
          </a:bodyPr>
          <a:lstStyle/>
          <a:p>
            <a:r>
              <a:rPr lang="en-US" b="1" dirty="0">
                <a:solidFill>
                  <a:schemeClr val="bg1"/>
                </a:solidFill>
                <a:latin typeface="Inter"/>
                <a:ea typeface="Inter"/>
              </a:rPr>
              <a:t>Digital:</a:t>
            </a:r>
          </a:p>
        </p:txBody>
      </p:sp>
      <p:sp>
        <p:nvSpPr>
          <p:cNvPr id="15" name="Text 31">
            <a:extLst>
              <a:ext uri="{FF2B5EF4-FFF2-40B4-BE49-F238E27FC236}">
                <a16:creationId xmlns:a16="http://schemas.microsoft.com/office/drawing/2014/main" id="{39569B6D-96D8-B9F2-55AD-0975E7308C18}"/>
              </a:ext>
            </a:extLst>
          </p:cNvPr>
          <p:cNvSpPr/>
          <p:nvPr/>
        </p:nvSpPr>
        <p:spPr>
          <a:xfrm>
            <a:off x="2517195" y="6853160"/>
            <a:ext cx="4520472" cy="276999"/>
          </a:xfrm>
          <a:prstGeom prst="rect">
            <a:avLst/>
          </a:prstGeom>
          <a:noFill/>
          <a:ln/>
        </p:spPr>
        <p:txBody>
          <a:bodyPr wrap="square" lIns="0" tIns="0" rIns="0" bIns="0" rtlCol="0" anchor="ctr">
            <a:spAutoFit/>
          </a:bodyPr>
          <a:lstStyle/>
          <a:p>
            <a:r>
              <a:rPr lang="en-US" dirty="0">
                <a:solidFill>
                  <a:schemeClr val="bg1"/>
                </a:solidFill>
                <a:latin typeface="Inter"/>
                <a:ea typeface="Inter"/>
              </a:rPr>
              <a:t> Miro, Jamboard, Mural, Figma, </a:t>
            </a:r>
            <a:r>
              <a:rPr lang="en-US" dirty="0" err="1">
                <a:solidFill>
                  <a:schemeClr val="bg1"/>
                </a:solidFill>
                <a:latin typeface="Inter"/>
                <a:ea typeface="Inter"/>
              </a:rPr>
              <a:t>etc</a:t>
            </a:r>
            <a:r>
              <a:rPr lang="en-US" dirty="0">
                <a:solidFill>
                  <a:schemeClr val="bg1"/>
                </a:solidFill>
                <a:latin typeface="Inter"/>
                <a:ea typeface="Inter"/>
              </a:rPr>
              <a:t>… </a:t>
            </a:r>
          </a:p>
        </p:txBody>
      </p:sp>
      <p:pic>
        <p:nvPicPr>
          <p:cNvPr id="19" name="Image 2" descr="preencoded.png">
            <a:extLst>
              <a:ext uri="{FF2B5EF4-FFF2-40B4-BE49-F238E27FC236}">
                <a16:creationId xmlns:a16="http://schemas.microsoft.com/office/drawing/2014/main" id="{E6E1804E-E9EF-2474-4030-F03558AB2880}"/>
              </a:ext>
            </a:extLst>
          </p:cNvPr>
          <p:cNvPicPr>
            <a:picLocks noChangeAspect="1"/>
          </p:cNvPicPr>
          <p:nvPr/>
        </p:nvPicPr>
        <p:blipFill>
          <a:blip r:embed="rId12">
            <a:lum bright="70000" contrast="-70000"/>
          </a:blip>
          <a:stretch>
            <a:fillRect/>
          </a:stretch>
        </p:blipFill>
        <p:spPr>
          <a:xfrm>
            <a:off x="1036839" y="7347411"/>
            <a:ext cx="157163" cy="157163"/>
          </a:xfrm>
          <a:prstGeom prst="rect">
            <a:avLst/>
          </a:prstGeom>
        </p:spPr>
      </p:pic>
      <p:sp>
        <p:nvSpPr>
          <p:cNvPr id="20" name="Text 32">
            <a:extLst>
              <a:ext uri="{FF2B5EF4-FFF2-40B4-BE49-F238E27FC236}">
                <a16:creationId xmlns:a16="http://schemas.microsoft.com/office/drawing/2014/main" id="{6AE931BF-B7E6-BF9A-020C-A5C95EE8BE06}"/>
              </a:ext>
            </a:extLst>
          </p:cNvPr>
          <p:cNvSpPr/>
          <p:nvPr/>
        </p:nvSpPr>
        <p:spPr>
          <a:xfrm>
            <a:off x="1251152" y="7287478"/>
            <a:ext cx="1192634" cy="276999"/>
          </a:xfrm>
          <a:prstGeom prst="rect">
            <a:avLst/>
          </a:prstGeom>
          <a:noFill/>
          <a:ln/>
        </p:spPr>
        <p:txBody>
          <a:bodyPr wrap="none" lIns="0" tIns="0" rIns="0" bIns="0" rtlCol="0" anchor="ctr">
            <a:spAutoFit/>
          </a:bodyPr>
          <a:lstStyle/>
          <a:p>
            <a:pPr marL="0" indent="0">
              <a:buNone/>
            </a:pPr>
            <a:r>
              <a:rPr lang="en-US" b="1" dirty="0">
                <a:solidFill>
                  <a:schemeClr val="bg1"/>
                </a:solidFill>
                <a:latin typeface="Inter"/>
                <a:ea typeface="Inter"/>
              </a:rPr>
              <a:t>Analógico</a:t>
            </a:r>
            <a:r>
              <a:rPr lang="en-US" sz="1238" b="1" dirty="0">
                <a:solidFill>
                  <a:schemeClr val="bg1"/>
                </a:solidFill>
                <a:latin typeface="Noto Sans" pitchFamily="34" charset="0"/>
                <a:ea typeface="Noto Sans" pitchFamily="34" charset="-122"/>
                <a:cs typeface="Noto Sans" pitchFamily="34" charset="-120"/>
              </a:rPr>
              <a:t>:</a:t>
            </a:r>
            <a:endParaRPr lang="en-US" sz="1238" b="1" dirty="0">
              <a:solidFill>
                <a:schemeClr val="bg1"/>
              </a:solidFill>
            </a:endParaRPr>
          </a:p>
        </p:txBody>
      </p:sp>
      <p:sp>
        <p:nvSpPr>
          <p:cNvPr id="21" name="Text 33">
            <a:extLst>
              <a:ext uri="{FF2B5EF4-FFF2-40B4-BE49-F238E27FC236}">
                <a16:creationId xmlns:a16="http://schemas.microsoft.com/office/drawing/2014/main" id="{476D2E40-EE02-49D0-E612-4415FBC4C76F}"/>
              </a:ext>
            </a:extLst>
          </p:cNvPr>
          <p:cNvSpPr/>
          <p:nvPr/>
        </p:nvSpPr>
        <p:spPr>
          <a:xfrm>
            <a:off x="2517194" y="7287492"/>
            <a:ext cx="4939552" cy="276999"/>
          </a:xfrm>
          <a:prstGeom prst="rect">
            <a:avLst/>
          </a:prstGeom>
          <a:noFill/>
          <a:ln/>
        </p:spPr>
        <p:txBody>
          <a:bodyPr wrap="square" lIns="0" tIns="0" rIns="0" bIns="0" rtlCol="0" anchor="ctr">
            <a:spAutoFit/>
          </a:bodyPr>
          <a:lstStyle/>
          <a:p>
            <a:pPr marL="0" indent="0">
              <a:buNone/>
            </a:pPr>
            <a:r>
              <a:rPr lang="en-US" dirty="0">
                <a:solidFill>
                  <a:schemeClr val="bg1"/>
                </a:solidFill>
                <a:latin typeface="Inter"/>
                <a:ea typeface="Inter"/>
              </a:rPr>
              <a:t> Papel e caneta, post-its, </a:t>
            </a:r>
            <a:r>
              <a:rPr lang="en-US" dirty="0" err="1">
                <a:solidFill>
                  <a:schemeClr val="bg1"/>
                </a:solidFill>
                <a:latin typeface="Inter"/>
                <a:ea typeface="Inter"/>
              </a:rPr>
              <a:t>quadro</a:t>
            </a:r>
            <a:r>
              <a:rPr lang="en-US" dirty="0">
                <a:solidFill>
                  <a:schemeClr val="bg1"/>
                </a:solidFill>
                <a:latin typeface="Inter"/>
                <a:ea typeface="Inter"/>
              </a:rPr>
              <a:t> </a:t>
            </a:r>
            <a:r>
              <a:rPr lang="en-US" dirty="0" err="1">
                <a:solidFill>
                  <a:schemeClr val="bg1"/>
                </a:solidFill>
                <a:latin typeface="Inter"/>
                <a:ea typeface="Inter"/>
              </a:rPr>
              <a:t>branco</a:t>
            </a:r>
            <a:r>
              <a:rPr lang="en-US" dirty="0">
                <a:solidFill>
                  <a:schemeClr val="bg1"/>
                </a:solidFill>
                <a:latin typeface="Inter"/>
                <a:ea typeface="Inter"/>
              </a:rPr>
              <a:t>, </a:t>
            </a:r>
            <a:r>
              <a:rPr lang="en-US" dirty="0" err="1">
                <a:solidFill>
                  <a:schemeClr val="bg1"/>
                </a:solidFill>
                <a:latin typeface="Inter"/>
                <a:ea typeface="Inter"/>
              </a:rPr>
              <a:t>etc</a:t>
            </a:r>
            <a:r>
              <a:rPr lang="en-US" dirty="0">
                <a:solidFill>
                  <a:schemeClr val="bg1"/>
                </a:solidFill>
                <a:latin typeface="Inter"/>
                <a:ea typeface="Inter"/>
              </a:rPr>
              <a:t>… </a:t>
            </a:r>
          </a:p>
        </p:txBody>
      </p:sp>
    </p:spTree>
    <p:extLst>
      <p:ext uri="{BB962C8B-B14F-4D97-AF65-F5344CB8AC3E}">
        <p14:creationId xmlns:p14="http://schemas.microsoft.com/office/powerpoint/2010/main" val="386746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BA32D-2F2C-B3EA-3A12-4C2AC6C7FE0C}"/>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02802A48-68ED-FDC9-E456-A23530BC242A}"/>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06E3090B-FEC7-6E8B-1632-EE0F06C387E6}"/>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6442F425-6C2B-9A01-2C9A-EC4651F3C25A}"/>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A213E454-F1A2-F03F-1310-1206FFB62FB6}"/>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rgbClr val="2BDEFD"/>
                </a:solidFill>
                <a:latin typeface="Chakra Petch" panose="00000500000000000000" pitchFamily="2" charset="-34"/>
                <a:cs typeface="Chakra Petch" panose="00000500000000000000" pitchFamily="2" charset="-34"/>
              </a:rPr>
              <a:t>FERRAMENTAS</a:t>
            </a:r>
            <a:r>
              <a:rPr lang="pt-BR" sz="4000" b="1" dirty="0">
                <a:solidFill>
                  <a:schemeClr val="bg1"/>
                </a:solidFill>
                <a:latin typeface="Chakra Petch" panose="00000500000000000000" pitchFamily="2" charset="-34"/>
                <a:cs typeface="Chakra Petch" panose="00000500000000000000" pitchFamily="2" charset="-34"/>
              </a:rPr>
              <a:t> PARA CRIAÇÃO DO MAPA</a:t>
            </a:r>
            <a:endParaRPr lang="pt-BR" sz="4000" b="1" dirty="0">
              <a:solidFill>
                <a:srgbClr val="2BDEFD"/>
              </a:solidFill>
              <a:latin typeface="Chakra Petch" panose="00000500000000000000" pitchFamily="2" charset="-34"/>
              <a:cs typeface="Chakra Petch" panose="00000500000000000000" pitchFamily="2" charset="-34"/>
            </a:endParaRPr>
          </a:p>
        </p:txBody>
      </p:sp>
      <p:sp>
        <p:nvSpPr>
          <p:cNvPr id="12" name="Espaço Reservado para Texto 4">
            <a:extLst>
              <a:ext uri="{FF2B5EF4-FFF2-40B4-BE49-F238E27FC236}">
                <a16:creationId xmlns:a16="http://schemas.microsoft.com/office/drawing/2014/main" id="{AE8D0D96-6570-E98C-8421-E322CB4047C7}"/>
              </a:ext>
            </a:extLst>
          </p:cNvPr>
          <p:cNvSpPr txBox="1">
            <a:spLocks/>
          </p:cNvSpPr>
          <p:nvPr/>
        </p:nvSpPr>
        <p:spPr>
          <a:xfrm>
            <a:off x="780344" y="1187890"/>
            <a:ext cx="13629423" cy="710552"/>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Escolha a ferramenta que melhor se adapta ao seu contexto:</a:t>
            </a:r>
          </a:p>
        </p:txBody>
      </p:sp>
      <p:sp>
        <p:nvSpPr>
          <p:cNvPr id="9" name="Google Shape;229;p28">
            <a:extLst>
              <a:ext uri="{FF2B5EF4-FFF2-40B4-BE49-F238E27FC236}">
                <a16:creationId xmlns:a16="http://schemas.microsoft.com/office/drawing/2014/main" id="{8B54947E-DF09-2F47-D7E8-B0A769E601C1}"/>
              </a:ext>
            </a:extLst>
          </p:cNvPr>
          <p:cNvSpPr txBox="1">
            <a:spLocks/>
          </p:cNvSpPr>
          <p:nvPr/>
        </p:nvSpPr>
        <p:spPr>
          <a:xfrm>
            <a:off x="1594135" y="3116055"/>
            <a:ext cx="2573954" cy="391142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Ferramentas Digitais Colaborativas</a:t>
            </a:r>
          </a:p>
          <a:p>
            <a:pPr algn="ctr">
              <a:lnSpc>
                <a:spcPct val="100000"/>
              </a:lnSpc>
              <a:spcBef>
                <a:spcPts val="0"/>
              </a:spcBef>
            </a:pPr>
            <a:endParaRPr lang="pt-BR" sz="2400" b="1" dirty="0">
              <a:solidFill>
                <a:schemeClr val="bg1"/>
              </a:solidFill>
              <a:latin typeface="Inter"/>
              <a:ea typeface="Inter"/>
              <a:cs typeface="Inter"/>
              <a:sym typeface="Inter"/>
            </a:endParaRPr>
          </a:p>
          <a:p>
            <a:pPr algn="ctr">
              <a:lnSpc>
                <a:spcPct val="100000"/>
              </a:lnSpc>
              <a:spcBef>
                <a:spcPts val="0"/>
              </a:spcBef>
            </a:pPr>
            <a:r>
              <a:rPr lang="pt-BR" sz="2400" dirty="0">
                <a:solidFill>
                  <a:schemeClr val="bg1"/>
                </a:solidFill>
                <a:latin typeface="Inter"/>
                <a:ea typeface="Inter"/>
                <a:cs typeface="Inter"/>
                <a:sym typeface="Inter"/>
              </a:rPr>
              <a:t>Miro e Mural: Quadros virtuais com </a:t>
            </a:r>
            <a:r>
              <a:rPr lang="pt-BR" sz="2400" dirty="0" err="1">
                <a:solidFill>
                  <a:schemeClr val="bg1"/>
                </a:solidFill>
                <a:latin typeface="Inter"/>
                <a:ea typeface="Inter"/>
                <a:cs typeface="Inter"/>
                <a:sym typeface="Inter"/>
              </a:rPr>
              <a:t>templates</a:t>
            </a:r>
            <a:r>
              <a:rPr lang="pt-BR" sz="2400" dirty="0">
                <a:solidFill>
                  <a:schemeClr val="bg1"/>
                </a:solidFill>
                <a:latin typeface="Inter"/>
                <a:ea typeface="Inter"/>
                <a:cs typeface="Inter"/>
                <a:sym typeface="Inter"/>
              </a:rPr>
              <a:t> prontos para colaboração em tempo real.</a:t>
            </a:r>
          </a:p>
        </p:txBody>
      </p:sp>
      <p:sp>
        <p:nvSpPr>
          <p:cNvPr id="11" name="Google Shape;229;p28">
            <a:extLst>
              <a:ext uri="{FF2B5EF4-FFF2-40B4-BE49-F238E27FC236}">
                <a16:creationId xmlns:a16="http://schemas.microsoft.com/office/drawing/2014/main" id="{B3F451F2-EADE-5E00-AC95-285D115605F4}"/>
              </a:ext>
            </a:extLst>
          </p:cNvPr>
          <p:cNvSpPr txBox="1">
            <a:spLocks/>
          </p:cNvSpPr>
          <p:nvPr/>
        </p:nvSpPr>
        <p:spPr>
          <a:xfrm>
            <a:off x="4617328" y="3116055"/>
            <a:ext cx="2573954" cy="354209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Ferramentas Google</a:t>
            </a:r>
          </a:p>
          <a:p>
            <a:pPr algn="ctr">
              <a:lnSpc>
                <a:spcPct val="100000"/>
              </a:lnSpc>
              <a:spcBef>
                <a:spcPts val="0"/>
              </a:spcBef>
            </a:pPr>
            <a:endParaRPr lang="pt-BR" sz="2400" dirty="0">
              <a:solidFill>
                <a:schemeClr val="bg1"/>
              </a:solidFill>
              <a:latin typeface="Inter"/>
              <a:ea typeface="Inter"/>
              <a:cs typeface="Inter"/>
              <a:sym typeface="Inter"/>
            </a:endParaRPr>
          </a:p>
          <a:p>
            <a:pPr algn="ctr">
              <a:lnSpc>
                <a:spcPct val="100000"/>
              </a:lnSpc>
              <a:spcBef>
                <a:spcPts val="0"/>
              </a:spcBef>
            </a:pPr>
            <a:r>
              <a:rPr lang="pt-BR" sz="2400" dirty="0" err="1">
                <a:solidFill>
                  <a:schemeClr val="bg1"/>
                </a:solidFill>
                <a:latin typeface="Inter"/>
                <a:ea typeface="Inter"/>
                <a:cs typeface="Inter"/>
                <a:sym typeface="Inter"/>
              </a:rPr>
              <a:t>Jamboard</a:t>
            </a:r>
            <a:r>
              <a:rPr lang="pt-BR" sz="2400" dirty="0">
                <a:solidFill>
                  <a:schemeClr val="bg1"/>
                </a:solidFill>
                <a:latin typeface="Inter"/>
                <a:ea typeface="Inter"/>
                <a:cs typeface="Inter"/>
                <a:sym typeface="Inter"/>
              </a:rPr>
              <a:t> e Google </a:t>
            </a:r>
            <a:r>
              <a:rPr lang="pt-BR" sz="2400" dirty="0" err="1">
                <a:solidFill>
                  <a:schemeClr val="bg1"/>
                </a:solidFill>
                <a:latin typeface="Inter"/>
                <a:ea typeface="Inter"/>
                <a:cs typeface="Inter"/>
                <a:sym typeface="Inter"/>
              </a:rPr>
              <a:t>Drawings</a:t>
            </a:r>
            <a:r>
              <a:rPr lang="pt-BR" sz="2400" dirty="0">
                <a:solidFill>
                  <a:schemeClr val="bg1"/>
                </a:solidFill>
                <a:latin typeface="Inter"/>
                <a:ea typeface="Inter"/>
                <a:cs typeface="Inter"/>
                <a:sym typeface="Inter"/>
              </a:rPr>
              <a:t>: Opções gratuitas para equipes que usam Google </a:t>
            </a:r>
            <a:r>
              <a:rPr lang="pt-BR" sz="2400" dirty="0" err="1">
                <a:solidFill>
                  <a:schemeClr val="bg1"/>
                </a:solidFill>
                <a:latin typeface="Inter"/>
                <a:ea typeface="Inter"/>
                <a:cs typeface="Inter"/>
                <a:sym typeface="Inter"/>
              </a:rPr>
              <a:t>Workspace</a:t>
            </a:r>
            <a:r>
              <a:rPr lang="pt-BR" sz="2400" dirty="0">
                <a:solidFill>
                  <a:schemeClr val="bg1"/>
                </a:solidFill>
                <a:latin typeface="Inter"/>
                <a:ea typeface="Inter"/>
                <a:cs typeface="Inter"/>
                <a:sym typeface="Inter"/>
              </a:rPr>
              <a:t>.</a:t>
            </a:r>
          </a:p>
        </p:txBody>
      </p:sp>
      <p:sp>
        <p:nvSpPr>
          <p:cNvPr id="14" name="Google Shape;229;p28">
            <a:extLst>
              <a:ext uri="{FF2B5EF4-FFF2-40B4-BE49-F238E27FC236}">
                <a16:creationId xmlns:a16="http://schemas.microsoft.com/office/drawing/2014/main" id="{6AB157D8-55AB-0FED-85E6-42096961988B}"/>
              </a:ext>
            </a:extLst>
          </p:cNvPr>
          <p:cNvSpPr txBox="1">
            <a:spLocks/>
          </p:cNvSpPr>
          <p:nvPr/>
        </p:nvSpPr>
        <p:spPr>
          <a:xfrm>
            <a:off x="7640520" y="3116055"/>
            <a:ext cx="2573954" cy="354209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Software de Diagramação</a:t>
            </a:r>
          </a:p>
          <a:p>
            <a:pPr algn="ctr">
              <a:lnSpc>
                <a:spcPct val="100000"/>
              </a:lnSpc>
              <a:spcBef>
                <a:spcPts val="0"/>
              </a:spcBef>
            </a:pPr>
            <a:endParaRPr lang="pt-BR" sz="2400" b="1" dirty="0">
              <a:solidFill>
                <a:schemeClr val="bg1"/>
              </a:solidFill>
              <a:latin typeface="Inter"/>
              <a:ea typeface="Inter"/>
              <a:cs typeface="Inter"/>
              <a:sym typeface="Inter"/>
            </a:endParaRPr>
          </a:p>
          <a:p>
            <a:pPr algn="ctr">
              <a:lnSpc>
                <a:spcPct val="100000"/>
              </a:lnSpc>
              <a:spcBef>
                <a:spcPts val="0"/>
              </a:spcBef>
            </a:pPr>
            <a:r>
              <a:rPr lang="pt-BR" sz="2400" dirty="0" err="1">
                <a:solidFill>
                  <a:schemeClr val="bg1"/>
                </a:solidFill>
                <a:latin typeface="Inter"/>
                <a:ea typeface="Inter"/>
                <a:cs typeface="Inter"/>
                <a:sym typeface="Inter"/>
              </a:rPr>
              <a:t>Lucidchart</a:t>
            </a:r>
            <a:r>
              <a:rPr lang="pt-BR" sz="2400" dirty="0">
                <a:solidFill>
                  <a:schemeClr val="bg1"/>
                </a:solidFill>
                <a:latin typeface="Inter"/>
                <a:ea typeface="Inter"/>
                <a:cs typeface="Inter"/>
                <a:sym typeface="Inter"/>
              </a:rPr>
              <a:t> e draw.io: Para mapas estruturados com integração a outros sistemas.</a:t>
            </a:r>
          </a:p>
        </p:txBody>
      </p:sp>
      <p:sp>
        <p:nvSpPr>
          <p:cNvPr id="13" name="Google Shape;229;p28">
            <a:extLst>
              <a:ext uri="{FF2B5EF4-FFF2-40B4-BE49-F238E27FC236}">
                <a16:creationId xmlns:a16="http://schemas.microsoft.com/office/drawing/2014/main" id="{55777B01-1975-CD6C-0ED1-D11BCECDD24C}"/>
              </a:ext>
            </a:extLst>
          </p:cNvPr>
          <p:cNvSpPr txBox="1">
            <a:spLocks/>
          </p:cNvSpPr>
          <p:nvPr/>
        </p:nvSpPr>
        <p:spPr>
          <a:xfrm>
            <a:off x="10727506" y="3116055"/>
            <a:ext cx="2573954" cy="317276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Abordagem Analógica</a:t>
            </a:r>
          </a:p>
          <a:p>
            <a:pPr algn="ctr">
              <a:lnSpc>
                <a:spcPct val="100000"/>
              </a:lnSpc>
              <a:spcBef>
                <a:spcPts val="0"/>
              </a:spcBef>
            </a:pPr>
            <a:endParaRPr lang="pt-BR" sz="2400" b="1" dirty="0">
              <a:solidFill>
                <a:schemeClr val="bg1"/>
              </a:solidFill>
              <a:latin typeface="Inter"/>
              <a:ea typeface="Inter"/>
              <a:cs typeface="Inter"/>
              <a:sym typeface="Inter"/>
            </a:endParaRPr>
          </a:p>
          <a:p>
            <a:pPr algn="ctr">
              <a:lnSpc>
                <a:spcPct val="100000"/>
              </a:lnSpc>
              <a:spcBef>
                <a:spcPts val="0"/>
              </a:spcBef>
            </a:pPr>
            <a:r>
              <a:rPr lang="pt-BR" sz="2400" dirty="0">
                <a:solidFill>
                  <a:schemeClr val="bg1"/>
                </a:solidFill>
                <a:latin typeface="Inter"/>
                <a:ea typeface="Inter"/>
                <a:cs typeface="Inter"/>
                <a:sym typeface="Inter"/>
              </a:rPr>
              <a:t>Papel e caneta, </a:t>
            </a:r>
            <a:r>
              <a:rPr lang="pt-BR" sz="2400" dirty="0" err="1">
                <a:solidFill>
                  <a:schemeClr val="bg1"/>
                </a:solidFill>
                <a:latin typeface="Inter"/>
                <a:ea typeface="Inter"/>
                <a:cs typeface="Inter"/>
                <a:sym typeface="Inter"/>
              </a:rPr>
              <a:t>post-its</a:t>
            </a:r>
            <a:r>
              <a:rPr lang="pt-BR" sz="2400" dirty="0">
                <a:solidFill>
                  <a:schemeClr val="bg1"/>
                </a:solidFill>
                <a:latin typeface="Inter"/>
                <a:ea typeface="Inter"/>
                <a:cs typeface="Inter"/>
                <a:sym typeface="Inter"/>
              </a:rPr>
              <a:t>: Excelentes para workshops presenciais.</a:t>
            </a:r>
          </a:p>
        </p:txBody>
      </p:sp>
      <p:pic>
        <p:nvPicPr>
          <p:cNvPr id="3" name="Image 1" descr="preencoded.png">
            <a:extLst>
              <a:ext uri="{FF2B5EF4-FFF2-40B4-BE49-F238E27FC236}">
                <a16:creationId xmlns:a16="http://schemas.microsoft.com/office/drawing/2014/main" id="{DF1B5E6B-D109-842C-7CFE-C90C7C1F74C3}"/>
              </a:ext>
            </a:extLst>
          </p:cNvPr>
          <p:cNvPicPr>
            <a:picLocks noChangeAspect="1"/>
          </p:cNvPicPr>
          <p:nvPr/>
        </p:nvPicPr>
        <p:blipFill>
          <a:blip r:embed="rId3">
            <a:biLevel thresh="25000"/>
          </a:blip>
          <a:stretch>
            <a:fillRect/>
          </a:stretch>
        </p:blipFill>
        <p:spPr>
          <a:xfrm>
            <a:off x="2422172" y="2413571"/>
            <a:ext cx="790293" cy="702484"/>
          </a:xfrm>
          <a:prstGeom prst="rect">
            <a:avLst/>
          </a:prstGeom>
        </p:spPr>
      </p:pic>
      <p:pic>
        <p:nvPicPr>
          <p:cNvPr id="4" name="Image 2" descr="preencoded.png">
            <a:extLst>
              <a:ext uri="{FF2B5EF4-FFF2-40B4-BE49-F238E27FC236}">
                <a16:creationId xmlns:a16="http://schemas.microsoft.com/office/drawing/2014/main" id="{9B5D7E6E-2C16-2739-5D5C-EACE699B5C98}"/>
              </a:ext>
            </a:extLst>
          </p:cNvPr>
          <p:cNvPicPr>
            <a:picLocks noChangeAspect="1"/>
          </p:cNvPicPr>
          <p:nvPr/>
        </p:nvPicPr>
        <p:blipFill>
          <a:blip r:embed="rId4">
            <a:biLevel thresh="25000"/>
          </a:blip>
          <a:stretch>
            <a:fillRect/>
          </a:stretch>
        </p:blipFill>
        <p:spPr>
          <a:xfrm>
            <a:off x="5567698" y="2413571"/>
            <a:ext cx="673213" cy="702484"/>
          </a:xfrm>
          <a:prstGeom prst="rect">
            <a:avLst/>
          </a:prstGeom>
        </p:spPr>
      </p:pic>
      <p:pic>
        <p:nvPicPr>
          <p:cNvPr id="5" name="Image 3" descr="preencoded.png">
            <a:extLst>
              <a:ext uri="{FF2B5EF4-FFF2-40B4-BE49-F238E27FC236}">
                <a16:creationId xmlns:a16="http://schemas.microsoft.com/office/drawing/2014/main" id="{99E6D23E-A041-C800-98FD-7331608A1A60}"/>
              </a:ext>
            </a:extLst>
          </p:cNvPr>
          <p:cNvPicPr>
            <a:picLocks noChangeAspect="1"/>
          </p:cNvPicPr>
          <p:nvPr/>
        </p:nvPicPr>
        <p:blipFill>
          <a:blip r:embed="rId5">
            <a:biLevel thresh="25000"/>
          </a:blip>
          <a:stretch>
            <a:fillRect/>
          </a:stretch>
        </p:blipFill>
        <p:spPr>
          <a:xfrm>
            <a:off x="8532350" y="2413571"/>
            <a:ext cx="790293" cy="702484"/>
          </a:xfrm>
          <a:prstGeom prst="rect">
            <a:avLst/>
          </a:prstGeom>
        </p:spPr>
      </p:pic>
      <p:pic>
        <p:nvPicPr>
          <p:cNvPr id="6" name="Image 4" descr="preencoded.png">
            <a:extLst>
              <a:ext uri="{FF2B5EF4-FFF2-40B4-BE49-F238E27FC236}">
                <a16:creationId xmlns:a16="http://schemas.microsoft.com/office/drawing/2014/main" id="{EADEA4F6-43C6-6141-ACBB-CDF84241D749}"/>
              </a:ext>
            </a:extLst>
          </p:cNvPr>
          <p:cNvPicPr>
            <a:picLocks noChangeAspect="1"/>
          </p:cNvPicPr>
          <p:nvPr/>
        </p:nvPicPr>
        <p:blipFill>
          <a:blip r:embed="rId6">
            <a:biLevel thresh="25000"/>
          </a:blip>
          <a:stretch>
            <a:fillRect/>
          </a:stretch>
        </p:blipFill>
        <p:spPr>
          <a:xfrm>
            <a:off x="11586413" y="2413571"/>
            <a:ext cx="702484" cy="702484"/>
          </a:xfrm>
          <a:prstGeom prst="rect">
            <a:avLst/>
          </a:prstGeom>
        </p:spPr>
      </p:pic>
      <p:pic>
        <p:nvPicPr>
          <p:cNvPr id="7" name="Image 5" descr="preencoded.png">
            <a:extLst>
              <a:ext uri="{FF2B5EF4-FFF2-40B4-BE49-F238E27FC236}">
                <a16:creationId xmlns:a16="http://schemas.microsoft.com/office/drawing/2014/main" id="{E1903393-EF7D-BC37-A0DF-51BA9DF265F8}"/>
              </a:ext>
            </a:extLst>
          </p:cNvPr>
          <p:cNvPicPr>
            <a:picLocks noChangeAspect="1"/>
          </p:cNvPicPr>
          <p:nvPr/>
        </p:nvPicPr>
        <p:blipFill>
          <a:blip r:embed="rId7"/>
          <a:stretch>
            <a:fillRect/>
          </a:stretch>
        </p:blipFill>
        <p:spPr>
          <a:xfrm>
            <a:off x="6398438" y="6709108"/>
            <a:ext cx="1833524" cy="1375143"/>
          </a:xfrm>
          <a:prstGeom prst="rect">
            <a:avLst/>
          </a:prstGeom>
        </p:spPr>
      </p:pic>
    </p:spTree>
    <p:extLst>
      <p:ext uri="{BB962C8B-B14F-4D97-AF65-F5344CB8AC3E}">
        <p14:creationId xmlns:p14="http://schemas.microsoft.com/office/powerpoint/2010/main" val="4648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FEAA8-C97F-2EE2-1E61-9D171B6F797C}"/>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6E2BED44-AD7A-0028-2595-ADE7C686D1A9}"/>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38BDEB3D-2D7D-2E5C-0C6F-8CA29E87990B}"/>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14AAB7FE-B1AD-8BB6-58AB-42CB90D70D4E}"/>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E84035FD-D46F-EBFB-FDBD-69E616F4ABF1}"/>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ANÁLISES E </a:t>
            </a:r>
            <a:r>
              <a:rPr lang="pt-BR" sz="4000" b="1" dirty="0">
                <a:solidFill>
                  <a:srgbClr val="2BDEFD"/>
                </a:solidFill>
                <a:latin typeface="Chakra Petch" panose="00000500000000000000" pitchFamily="2" charset="-34"/>
                <a:cs typeface="Chakra Petch" panose="00000500000000000000" pitchFamily="2" charset="-34"/>
              </a:rPr>
              <a:t>INSIGHTS</a:t>
            </a:r>
          </a:p>
        </p:txBody>
      </p:sp>
      <p:sp>
        <p:nvSpPr>
          <p:cNvPr id="12" name="Espaço Reservado para Texto 4">
            <a:extLst>
              <a:ext uri="{FF2B5EF4-FFF2-40B4-BE49-F238E27FC236}">
                <a16:creationId xmlns:a16="http://schemas.microsoft.com/office/drawing/2014/main" id="{0A1DDA02-4FC6-A70C-03D8-4F20F2049BEF}"/>
              </a:ext>
            </a:extLst>
          </p:cNvPr>
          <p:cNvSpPr txBox="1">
            <a:spLocks/>
          </p:cNvSpPr>
          <p:nvPr/>
        </p:nvSpPr>
        <p:spPr>
          <a:xfrm>
            <a:off x="780344" y="1166196"/>
            <a:ext cx="13629423"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Após construir o mapa de contexto, é hora de </a:t>
            </a:r>
            <a:r>
              <a:rPr lang="pt-BR" b="1" dirty="0"/>
              <a:t>extrair insights valiosos </a:t>
            </a:r>
            <a:r>
              <a:rPr lang="pt-BR" dirty="0"/>
              <a:t>que podem transformar a forma como seu time trabalha:</a:t>
            </a:r>
          </a:p>
        </p:txBody>
      </p:sp>
      <p:sp>
        <p:nvSpPr>
          <p:cNvPr id="3" name="Retângulo: Cantos Superiores Recortados 2">
            <a:extLst>
              <a:ext uri="{FF2B5EF4-FFF2-40B4-BE49-F238E27FC236}">
                <a16:creationId xmlns:a16="http://schemas.microsoft.com/office/drawing/2014/main" id="{96BA6ADD-94DB-56C1-234D-9502B6D2A846}"/>
              </a:ext>
            </a:extLst>
          </p:cNvPr>
          <p:cNvSpPr/>
          <p:nvPr/>
        </p:nvSpPr>
        <p:spPr>
          <a:xfrm>
            <a:off x="1594135" y="269890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Cantos Superiores Recortados 3">
            <a:extLst>
              <a:ext uri="{FF2B5EF4-FFF2-40B4-BE49-F238E27FC236}">
                <a16:creationId xmlns:a16="http://schemas.microsoft.com/office/drawing/2014/main" id="{1DD3B6E4-C075-0F66-0702-76F2D49AFB65}"/>
              </a:ext>
            </a:extLst>
          </p:cNvPr>
          <p:cNvSpPr/>
          <p:nvPr/>
        </p:nvSpPr>
        <p:spPr>
          <a:xfrm>
            <a:off x="4591805" y="269890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Cantos Superiores Recortados 4">
            <a:extLst>
              <a:ext uri="{FF2B5EF4-FFF2-40B4-BE49-F238E27FC236}">
                <a16:creationId xmlns:a16="http://schemas.microsoft.com/office/drawing/2014/main" id="{5E146D6B-AD0C-FC8F-F385-8BA8FCEA0838}"/>
              </a:ext>
            </a:extLst>
          </p:cNvPr>
          <p:cNvSpPr/>
          <p:nvPr/>
        </p:nvSpPr>
        <p:spPr>
          <a:xfrm>
            <a:off x="7634175" y="269890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Google Shape;229;p28">
            <a:extLst>
              <a:ext uri="{FF2B5EF4-FFF2-40B4-BE49-F238E27FC236}">
                <a16:creationId xmlns:a16="http://schemas.microsoft.com/office/drawing/2014/main" id="{1602E6D2-D771-ADAF-1655-2E7FE1B5F8D7}"/>
              </a:ext>
            </a:extLst>
          </p:cNvPr>
          <p:cNvSpPr txBox="1">
            <a:spLocks/>
          </p:cNvSpPr>
          <p:nvPr/>
        </p:nvSpPr>
        <p:spPr>
          <a:xfrm>
            <a:off x="1594135" y="4789667"/>
            <a:ext cx="2573954" cy="114143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Visualize onde estão as principais dependências e obstáculos que podem atrasar o trabalho do time.</a:t>
            </a:r>
          </a:p>
        </p:txBody>
      </p:sp>
      <p:sp>
        <p:nvSpPr>
          <p:cNvPr id="11" name="Google Shape;229;p28">
            <a:extLst>
              <a:ext uri="{FF2B5EF4-FFF2-40B4-BE49-F238E27FC236}">
                <a16:creationId xmlns:a16="http://schemas.microsoft.com/office/drawing/2014/main" id="{7FC20867-2468-9DE9-8EC3-F2DC55ACD05B}"/>
              </a:ext>
            </a:extLst>
          </p:cNvPr>
          <p:cNvSpPr txBox="1">
            <a:spLocks/>
          </p:cNvSpPr>
          <p:nvPr/>
        </p:nvSpPr>
        <p:spPr>
          <a:xfrm>
            <a:off x="4617328" y="4789667"/>
            <a:ext cx="2573954" cy="114143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Encontre áreas onde o time pode criar mais valor ou simplificar processos existentes.</a:t>
            </a:r>
          </a:p>
        </p:txBody>
      </p:sp>
      <p:sp>
        <p:nvSpPr>
          <p:cNvPr id="14" name="Google Shape;229;p28">
            <a:extLst>
              <a:ext uri="{FF2B5EF4-FFF2-40B4-BE49-F238E27FC236}">
                <a16:creationId xmlns:a16="http://schemas.microsoft.com/office/drawing/2014/main" id="{A9D3132C-97D3-DA74-5724-887BCAF3BBE2}"/>
              </a:ext>
            </a:extLst>
          </p:cNvPr>
          <p:cNvSpPr txBox="1">
            <a:spLocks/>
          </p:cNvSpPr>
          <p:nvPr/>
        </p:nvSpPr>
        <p:spPr>
          <a:xfrm>
            <a:off x="7640520" y="4789667"/>
            <a:ext cx="2573954" cy="114143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Use o mapa para garantir que todos os stakeholders tenham uma visão comum sobre o trabalho do time.</a:t>
            </a:r>
          </a:p>
        </p:txBody>
      </p:sp>
      <p:sp>
        <p:nvSpPr>
          <p:cNvPr id="6" name="Google Shape;216;p26">
            <a:extLst>
              <a:ext uri="{FF2B5EF4-FFF2-40B4-BE49-F238E27FC236}">
                <a16:creationId xmlns:a16="http://schemas.microsoft.com/office/drawing/2014/main" id="{893ADA0F-7D1B-7727-2088-D2B7FE939107}"/>
              </a:ext>
            </a:extLst>
          </p:cNvPr>
          <p:cNvSpPr txBox="1">
            <a:spLocks/>
          </p:cNvSpPr>
          <p:nvPr/>
        </p:nvSpPr>
        <p:spPr>
          <a:xfrm>
            <a:off x="1761486" y="3285222"/>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IDENTIFICAÇÃO DE GARGALOS</a:t>
            </a:r>
          </a:p>
        </p:txBody>
      </p:sp>
      <p:sp>
        <p:nvSpPr>
          <p:cNvPr id="7" name="Google Shape;216;p26">
            <a:extLst>
              <a:ext uri="{FF2B5EF4-FFF2-40B4-BE49-F238E27FC236}">
                <a16:creationId xmlns:a16="http://schemas.microsoft.com/office/drawing/2014/main" id="{B3A60B93-613B-D460-A132-124D78127EEF}"/>
              </a:ext>
            </a:extLst>
          </p:cNvPr>
          <p:cNvSpPr txBox="1">
            <a:spLocks/>
          </p:cNvSpPr>
          <p:nvPr/>
        </p:nvSpPr>
        <p:spPr>
          <a:xfrm>
            <a:off x="4759156" y="3285222"/>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DESCOBERTA DE OPORTUNIDADES</a:t>
            </a:r>
          </a:p>
        </p:txBody>
      </p:sp>
      <p:sp>
        <p:nvSpPr>
          <p:cNvPr id="8" name="Google Shape;216;p26">
            <a:extLst>
              <a:ext uri="{FF2B5EF4-FFF2-40B4-BE49-F238E27FC236}">
                <a16:creationId xmlns:a16="http://schemas.microsoft.com/office/drawing/2014/main" id="{70E5D8E7-6366-9107-ACC9-E2245C823DB4}"/>
              </a:ext>
            </a:extLst>
          </p:cNvPr>
          <p:cNvSpPr txBox="1">
            <a:spLocks/>
          </p:cNvSpPr>
          <p:nvPr/>
        </p:nvSpPr>
        <p:spPr>
          <a:xfrm>
            <a:off x="7801526" y="3285222"/>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ALINHAMENTO DE EXPECTATIVAS</a:t>
            </a:r>
          </a:p>
        </p:txBody>
      </p:sp>
      <p:sp>
        <p:nvSpPr>
          <p:cNvPr id="10" name="Retângulo: Cantos Superiores Recortados 9">
            <a:extLst>
              <a:ext uri="{FF2B5EF4-FFF2-40B4-BE49-F238E27FC236}">
                <a16:creationId xmlns:a16="http://schemas.microsoft.com/office/drawing/2014/main" id="{1EAF3060-747F-9E9A-D61D-9548A654C3B9}"/>
              </a:ext>
            </a:extLst>
          </p:cNvPr>
          <p:cNvSpPr/>
          <p:nvPr/>
        </p:nvSpPr>
        <p:spPr>
          <a:xfrm>
            <a:off x="10721161" y="2702450"/>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BCD516FB-BDDE-CBE7-55FD-49E771E30B66}"/>
              </a:ext>
            </a:extLst>
          </p:cNvPr>
          <p:cNvSpPr txBox="1">
            <a:spLocks/>
          </p:cNvSpPr>
          <p:nvPr/>
        </p:nvSpPr>
        <p:spPr>
          <a:xfrm>
            <a:off x="10727506" y="4789667"/>
            <a:ext cx="2573954" cy="114143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Transforme o mapa em uma ferramenta para comunicar claramente o propósito e direção do time.</a:t>
            </a:r>
          </a:p>
        </p:txBody>
      </p:sp>
      <p:sp>
        <p:nvSpPr>
          <p:cNvPr id="15" name="Google Shape;216;p26">
            <a:extLst>
              <a:ext uri="{FF2B5EF4-FFF2-40B4-BE49-F238E27FC236}">
                <a16:creationId xmlns:a16="http://schemas.microsoft.com/office/drawing/2014/main" id="{FDAFD88B-5B2D-0660-16BE-070B075D4575}"/>
              </a:ext>
            </a:extLst>
          </p:cNvPr>
          <p:cNvSpPr txBox="1">
            <a:spLocks/>
          </p:cNvSpPr>
          <p:nvPr/>
        </p:nvSpPr>
        <p:spPr>
          <a:xfrm>
            <a:off x="10888512" y="3285222"/>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COMUNICAÇÃO DA VISÃO</a:t>
            </a:r>
          </a:p>
        </p:txBody>
      </p:sp>
    </p:spTree>
    <p:extLst>
      <p:ext uri="{BB962C8B-B14F-4D97-AF65-F5344CB8AC3E}">
        <p14:creationId xmlns:p14="http://schemas.microsoft.com/office/powerpoint/2010/main" val="52731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3789F-0B54-26A6-98A5-DD070E007E03}"/>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9EDC0A6D-BCEB-B9BB-3C66-B51B00C9F3A5}"/>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DCF98802-D797-7790-33BB-8C4A12183526}"/>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3DEE771E-F0D4-DB76-0422-7EC4A1CEF19F}"/>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7BE61984-2A2F-ABBD-FD3C-DD8CF0068EB1}"/>
              </a:ext>
            </a:extLst>
          </p:cNvPr>
          <p:cNvSpPr txBox="1">
            <a:spLocks/>
          </p:cNvSpPr>
          <p:nvPr/>
        </p:nvSpPr>
        <p:spPr>
          <a:xfrm>
            <a:off x="780344" y="1609394"/>
            <a:ext cx="13629423" cy="710552"/>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Vamos aplicar o Mapa de Contexto no seu ambiente de trabalho:</a:t>
            </a:r>
          </a:p>
        </p:txBody>
      </p:sp>
      <p:sp>
        <p:nvSpPr>
          <p:cNvPr id="2" name="Google Shape;249;p30">
            <a:extLst>
              <a:ext uri="{FF2B5EF4-FFF2-40B4-BE49-F238E27FC236}">
                <a16:creationId xmlns:a16="http://schemas.microsoft.com/office/drawing/2014/main" id="{8CD7867B-D7EF-8B77-618C-693594439756}"/>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APLICAÇÃO </a:t>
            </a:r>
            <a:r>
              <a:rPr lang="pt-BR" sz="4000" b="1" dirty="0">
                <a:solidFill>
                  <a:srgbClr val="2BDEFD"/>
                </a:solidFill>
                <a:latin typeface="Chakra Petch" panose="00000500000000000000" pitchFamily="2" charset="-34"/>
                <a:cs typeface="Chakra Petch" panose="00000500000000000000" pitchFamily="2" charset="-34"/>
              </a:rPr>
              <a:t>PRÁTICA</a:t>
            </a:r>
          </a:p>
        </p:txBody>
      </p:sp>
      <p:sp>
        <p:nvSpPr>
          <p:cNvPr id="10" name="Retângulo: Cantos Superiores Recortados 9">
            <a:extLst>
              <a:ext uri="{FF2B5EF4-FFF2-40B4-BE49-F238E27FC236}">
                <a16:creationId xmlns:a16="http://schemas.microsoft.com/office/drawing/2014/main" id="{E5221B8B-54C9-43B6-E771-604D2710AC6B}"/>
              </a:ext>
            </a:extLst>
          </p:cNvPr>
          <p:cNvSpPr/>
          <p:nvPr/>
        </p:nvSpPr>
        <p:spPr>
          <a:xfrm>
            <a:off x="929683" y="2685294"/>
            <a:ext cx="13180788" cy="317012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81FEE090-06C5-BBBB-A5D1-1ED78299FFCA}"/>
              </a:ext>
            </a:extLst>
          </p:cNvPr>
          <p:cNvSpPr txBox="1">
            <a:spLocks/>
          </p:cNvSpPr>
          <p:nvPr/>
        </p:nvSpPr>
        <p:spPr>
          <a:xfrm>
            <a:off x="1186724" y="3726658"/>
            <a:ext cx="2160000"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Agende uma sessão colaborativa </a:t>
            </a:r>
            <a:r>
              <a:rPr lang="pt-BR" sz="1800" dirty="0">
                <a:solidFill>
                  <a:schemeClr val="bg1"/>
                </a:solidFill>
                <a:latin typeface="Inter"/>
                <a:ea typeface="Inter"/>
                <a:cs typeface="Inter"/>
                <a:sym typeface="Inter"/>
              </a:rPr>
              <a:t>com seu time (1-2 horas)</a:t>
            </a:r>
          </a:p>
        </p:txBody>
      </p:sp>
      <p:sp>
        <p:nvSpPr>
          <p:cNvPr id="23" name="Google Shape;229;p28">
            <a:extLst>
              <a:ext uri="{FF2B5EF4-FFF2-40B4-BE49-F238E27FC236}">
                <a16:creationId xmlns:a16="http://schemas.microsoft.com/office/drawing/2014/main" id="{5049F40A-C1F0-4612-94A5-6E5FD30BEAC2}"/>
              </a:ext>
            </a:extLst>
          </p:cNvPr>
          <p:cNvSpPr txBox="1">
            <a:spLocks/>
          </p:cNvSpPr>
          <p:nvPr/>
        </p:nvSpPr>
        <p:spPr>
          <a:xfrm>
            <a:off x="4618610" y="3726658"/>
            <a:ext cx="2160000"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Prepare o material </a:t>
            </a:r>
            <a:r>
              <a:rPr lang="pt-BR" sz="1800" dirty="0">
                <a:solidFill>
                  <a:schemeClr val="bg1"/>
                </a:solidFill>
                <a:latin typeface="Inter"/>
                <a:ea typeface="Inter"/>
                <a:cs typeface="Inter"/>
                <a:sym typeface="Inter"/>
              </a:rPr>
              <a:t>necessário (quadro virtual ou físico)</a:t>
            </a:r>
          </a:p>
        </p:txBody>
      </p:sp>
      <p:sp>
        <p:nvSpPr>
          <p:cNvPr id="27" name="Google Shape;229;p28">
            <a:extLst>
              <a:ext uri="{FF2B5EF4-FFF2-40B4-BE49-F238E27FC236}">
                <a16:creationId xmlns:a16="http://schemas.microsoft.com/office/drawing/2014/main" id="{DFCDAA3E-C4BC-3669-6E52-6E08BBF6BE90}"/>
              </a:ext>
            </a:extLst>
          </p:cNvPr>
          <p:cNvSpPr txBox="1">
            <a:spLocks/>
          </p:cNvSpPr>
          <p:nvPr/>
        </p:nvSpPr>
        <p:spPr>
          <a:xfrm>
            <a:off x="8050496" y="3726658"/>
            <a:ext cx="2160000"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Facilite a construção</a:t>
            </a:r>
            <a:r>
              <a:rPr lang="pt-BR" sz="1800" dirty="0">
                <a:solidFill>
                  <a:schemeClr val="bg1"/>
                </a:solidFill>
                <a:latin typeface="Inter"/>
                <a:ea typeface="Inter"/>
                <a:cs typeface="Inter"/>
                <a:sym typeface="Inter"/>
              </a:rPr>
              <a:t> </a:t>
            </a:r>
            <a:r>
              <a:rPr lang="pt-BR" sz="1800" b="1" dirty="0">
                <a:solidFill>
                  <a:schemeClr val="bg1"/>
                </a:solidFill>
                <a:latin typeface="Inter"/>
                <a:ea typeface="Inter"/>
                <a:cs typeface="Inter"/>
                <a:sym typeface="Inter"/>
              </a:rPr>
              <a:t>do mapa</a:t>
            </a:r>
            <a:r>
              <a:rPr lang="pt-BR" sz="1800" dirty="0">
                <a:solidFill>
                  <a:schemeClr val="bg1"/>
                </a:solidFill>
                <a:latin typeface="Inter"/>
                <a:ea typeface="Inter"/>
                <a:cs typeface="Inter"/>
                <a:sym typeface="Inter"/>
              </a:rPr>
              <a:t> com perguntas direcionadoras</a:t>
            </a:r>
          </a:p>
        </p:txBody>
      </p:sp>
      <p:sp>
        <p:nvSpPr>
          <p:cNvPr id="28" name="Google Shape;229;p28">
            <a:extLst>
              <a:ext uri="{FF2B5EF4-FFF2-40B4-BE49-F238E27FC236}">
                <a16:creationId xmlns:a16="http://schemas.microsoft.com/office/drawing/2014/main" id="{8AA3028A-5C74-4ED8-B48B-28D3B1ED911B}"/>
              </a:ext>
            </a:extLst>
          </p:cNvPr>
          <p:cNvSpPr txBox="1">
            <a:spLocks/>
          </p:cNvSpPr>
          <p:nvPr/>
        </p:nvSpPr>
        <p:spPr>
          <a:xfrm>
            <a:off x="11482382" y="3726658"/>
            <a:ext cx="2160000"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Revise e refine </a:t>
            </a:r>
            <a:r>
              <a:rPr lang="pt-BR" sz="1800" dirty="0">
                <a:solidFill>
                  <a:schemeClr val="bg1"/>
                </a:solidFill>
                <a:latin typeface="Inter"/>
                <a:ea typeface="Inter"/>
                <a:cs typeface="Inter"/>
                <a:sym typeface="Inter"/>
              </a:rPr>
              <a:t>o mapa periodicamente (a cada 2-3 meses)</a:t>
            </a:r>
          </a:p>
        </p:txBody>
      </p:sp>
      <p:pic>
        <p:nvPicPr>
          <p:cNvPr id="30" name="Gráfico 29" descr="Selo 1 estrutura de tópicos">
            <a:extLst>
              <a:ext uri="{FF2B5EF4-FFF2-40B4-BE49-F238E27FC236}">
                <a16:creationId xmlns:a16="http://schemas.microsoft.com/office/drawing/2014/main" id="{D1C46CE6-ED80-4233-36FB-DB7A1A374BC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904799" y="2789234"/>
            <a:ext cx="712377" cy="712377"/>
          </a:xfrm>
          <a:prstGeom prst="rect">
            <a:avLst/>
          </a:prstGeom>
        </p:spPr>
      </p:pic>
      <p:pic>
        <p:nvPicPr>
          <p:cNvPr id="31" name="Gráfico 30" descr="Crachá estrutura de tópicos">
            <a:extLst>
              <a:ext uri="{FF2B5EF4-FFF2-40B4-BE49-F238E27FC236}">
                <a16:creationId xmlns:a16="http://schemas.microsoft.com/office/drawing/2014/main" id="{89569B9E-B246-D84A-084A-DC00E7FEE10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36067" y="2789234"/>
            <a:ext cx="712377" cy="712377"/>
          </a:xfrm>
          <a:prstGeom prst="rect">
            <a:avLst/>
          </a:prstGeom>
        </p:spPr>
      </p:pic>
      <p:pic>
        <p:nvPicPr>
          <p:cNvPr id="32" name="Gráfico 31" descr="Selo 3 estrutura de tópicos">
            <a:extLst>
              <a:ext uri="{FF2B5EF4-FFF2-40B4-BE49-F238E27FC236}">
                <a16:creationId xmlns:a16="http://schemas.microsoft.com/office/drawing/2014/main" id="{4C2AEDA0-663A-B01A-338C-DCF7D2B8110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767335" y="2789234"/>
            <a:ext cx="712377" cy="712377"/>
          </a:xfrm>
          <a:prstGeom prst="rect">
            <a:avLst/>
          </a:prstGeom>
        </p:spPr>
      </p:pic>
      <p:pic>
        <p:nvPicPr>
          <p:cNvPr id="33" name="Gráfico 32" descr="Selo 4 estrutura de tópicos">
            <a:extLst>
              <a:ext uri="{FF2B5EF4-FFF2-40B4-BE49-F238E27FC236}">
                <a16:creationId xmlns:a16="http://schemas.microsoft.com/office/drawing/2014/main" id="{F3F83933-3066-DA17-D135-6D66B701582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198604" y="2789234"/>
            <a:ext cx="712377" cy="712377"/>
          </a:xfrm>
          <a:prstGeom prst="rect">
            <a:avLst/>
          </a:prstGeom>
        </p:spPr>
      </p:pic>
      <p:sp>
        <p:nvSpPr>
          <p:cNvPr id="4" name="Shape 27">
            <a:extLst>
              <a:ext uri="{FF2B5EF4-FFF2-40B4-BE49-F238E27FC236}">
                <a16:creationId xmlns:a16="http://schemas.microsoft.com/office/drawing/2014/main" id="{B6491D9E-A9F1-E3B6-5F8E-9D5EC26ABCE8}"/>
              </a:ext>
            </a:extLst>
          </p:cNvPr>
          <p:cNvSpPr/>
          <p:nvPr/>
        </p:nvSpPr>
        <p:spPr>
          <a:xfrm>
            <a:off x="929682" y="6365112"/>
            <a:ext cx="6385518" cy="1334430"/>
          </a:xfrm>
          <a:prstGeom prst="rect">
            <a:avLst/>
          </a:prstGeom>
          <a:solidFill>
            <a:srgbClr val="F39C12">
              <a:alpha val="10000"/>
            </a:srgbClr>
          </a:solidFill>
          <a:ln/>
        </p:spPr>
        <p:txBody>
          <a:bodyPr/>
          <a:lstStyle/>
          <a:p>
            <a:endParaRPr lang="pt-BR">
              <a:solidFill>
                <a:schemeClr val="bg1"/>
              </a:solidFill>
            </a:endParaRPr>
          </a:p>
        </p:txBody>
      </p:sp>
      <p:sp>
        <p:nvSpPr>
          <p:cNvPr id="9" name="Shape 28">
            <a:extLst>
              <a:ext uri="{FF2B5EF4-FFF2-40B4-BE49-F238E27FC236}">
                <a16:creationId xmlns:a16="http://schemas.microsoft.com/office/drawing/2014/main" id="{522D5468-CFD4-DA76-0DDD-E73FDEBBF3A5}"/>
              </a:ext>
            </a:extLst>
          </p:cNvPr>
          <p:cNvSpPr/>
          <p:nvPr/>
        </p:nvSpPr>
        <p:spPr>
          <a:xfrm>
            <a:off x="929683" y="6365112"/>
            <a:ext cx="28575" cy="1334430"/>
          </a:xfrm>
          <a:prstGeom prst="rect">
            <a:avLst/>
          </a:prstGeom>
          <a:solidFill>
            <a:srgbClr val="F39C12"/>
          </a:solidFill>
          <a:ln/>
        </p:spPr>
        <p:txBody>
          <a:bodyPr/>
          <a:lstStyle/>
          <a:p>
            <a:endParaRPr lang="pt-BR">
              <a:solidFill>
                <a:schemeClr val="bg1"/>
              </a:solidFill>
            </a:endParaRPr>
          </a:p>
        </p:txBody>
      </p:sp>
      <p:sp>
        <p:nvSpPr>
          <p:cNvPr id="11" name="Text 29">
            <a:extLst>
              <a:ext uri="{FF2B5EF4-FFF2-40B4-BE49-F238E27FC236}">
                <a16:creationId xmlns:a16="http://schemas.microsoft.com/office/drawing/2014/main" id="{91AB92CC-05B0-66DE-3618-EB31F81271D8}"/>
              </a:ext>
            </a:extLst>
          </p:cNvPr>
          <p:cNvSpPr/>
          <p:nvPr/>
        </p:nvSpPr>
        <p:spPr>
          <a:xfrm>
            <a:off x="1152822" y="6715780"/>
            <a:ext cx="6660469" cy="830997"/>
          </a:xfrm>
          <a:prstGeom prst="rect">
            <a:avLst/>
          </a:prstGeom>
          <a:noFill/>
          <a:ln/>
        </p:spPr>
        <p:txBody>
          <a:bodyPr wrap="square" lIns="0" tIns="0" rIns="0" bIns="0" rtlCol="0" anchor="ctr">
            <a:spAutoFit/>
          </a:bodyPr>
          <a:lstStyle/>
          <a:p>
            <a:pPr marL="0" indent="0">
              <a:buNone/>
            </a:pPr>
            <a:r>
              <a:rPr lang="pt-BR" b="1" dirty="0">
                <a:solidFill>
                  <a:schemeClr val="bg1"/>
                </a:solidFill>
                <a:latin typeface="Inter"/>
                <a:ea typeface="Inter"/>
              </a:rPr>
              <a:t>Desafio: </a:t>
            </a:r>
            <a:r>
              <a:rPr lang="pt-BR" dirty="0">
                <a:solidFill>
                  <a:schemeClr val="bg1"/>
                </a:solidFill>
                <a:latin typeface="Inter"/>
                <a:ea typeface="Inter"/>
              </a:rPr>
              <a:t>Crie seu primeiro Mapa de Contexto na próxima semana e compartilhe os insights com sua equipe!</a:t>
            </a:r>
          </a:p>
          <a:p>
            <a:pPr marL="0" indent="0">
              <a:buNone/>
            </a:pPr>
            <a:endParaRPr lang="pt-BR" b="1" dirty="0">
              <a:solidFill>
                <a:schemeClr val="bg1"/>
              </a:solidFill>
              <a:latin typeface="Inter"/>
              <a:ea typeface="Inter"/>
            </a:endParaRPr>
          </a:p>
        </p:txBody>
      </p:sp>
    </p:spTree>
    <p:extLst>
      <p:ext uri="{BB962C8B-B14F-4D97-AF65-F5344CB8AC3E}">
        <p14:creationId xmlns:p14="http://schemas.microsoft.com/office/powerpoint/2010/main" val="119154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23A5F-32AE-3B37-C97A-98F8910C7EEE}"/>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FCE3F662-452D-6167-9C08-0A408D7173F2}"/>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6C8B8AE4-4F90-677D-6B14-52D810F3444D}"/>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815AA6FF-9CE0-F7CD-A4E2-DE84AC818959}"/>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4006128F-B9DE-4455-229E-D5FC3EFB7948}"/>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CONCLUSÃO</a:t>
            </a:r>
            <a:endParaRPr lang="pt-BR" sz="4000" b="1" dirty="0">
              <a:solidFill>
                <a:srgbClr val="2BDEFD"/>
              </a:solidFill>
              <a:latin typeface="Chakra Petch" panose="00000500000000000000" pitchFamily="2" charset="-34"/>
              <a:cs typeface="Chakra Petch" panose="00000500000000000000" pitchFamily="2" charset="-34"/>
            </a:endParaRPr>
          </a:p>
        </p:txBody>
      </p:sp>
      <p:sp>
        <p:nvSpPr>
          <p:cNvPr id="10" name="Retângulo: Cantos Superiores Recortados 9">
            <a:extLst>
              <a:ext uri="{FF2B5EF4-FFF2-40B4-BE49-F238E27FC236}">
                <a16:creationId xmlns:a16="http://schemas.microsoft.com/office/drawing/2014/main" id="{215710E0-F3A8-26A8-8E14-59BDDF778891}"/>
              </a:ext>
            </a:extLst>
          </p:cNvPr>
          <p:cNvSpPr/>
          <p:nvPr/>
        </p:nvSpPr>
        <p:spPr>
          <a:xfrm>
            <a:off x="972213" y="2949331"/>
            <a:ext cx="13180788" cy="22403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69D88B10-2ABB-B57C-06A1-951183595683}"/>
              </a:ext>
            </a:extLst>
          </p:cNvPr>
          <p:cNvSpPr txBox="1">
            <a:spLocks/>
          </p:cNvSpPr>
          <p:nvPr/>
        </p:nvSpPr>
        <p:spPr>
          <a:xfrm>
            <a:off x="1037870" y="3257761"/>
            <a:ext cx="4003154"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Clareza</a:t>
            </a:r>
          </a:p>
          <a:p>
            <a:pPr algn="ctr">
              <a:lnSpc>
                <a:spcPct val="100000"/>
              </a:lnSpc>
              <a:spcBef>
                <a:spcPts val="0"/>
              </a:spcBef>
            </a:pPr>
            <a:r>
              <a:rPr lang="pt-BR" sz="1800" dirty="0">
                <a:solidFill>
                  <a:schemeClr val="bg1"/>
                </a:solidFill>
                <a:latin typeface="Inter"/>
                <a:ea typeface="Inter"/>
                <a:cs typeface="Inter"/>
                <a:sym typeface="Inter"/>
              </a:rPr>
              <a:t>Proporciona uma visão compartilhada do ambiente em que o time opera, facilitando decisões mais informadas.</a:t>
            </a:r>
          </a:p>
        </p:txBody>
      </p:sp>
      <p:sp>
        <p:nvSpPr>
          <p:cNvPr id="23" name="Google Shape;229;p28">
            <a:extLst>
              <a:ext uri="{FF2B5EF4-FFF2-40B4-BE49-F238E27FC236}">
                <a16:creationId xmlns:a16="http://schemas.microsoft.com/office/drawing/2014/main" id="{1E8C4597-E8AB-EF82-D7CC-7723727A18AE}"/>
              </a:ext>
            </a:extLst>
          </p:cNvPr>
          <p:cNvSpPr txBox="1">
            <a:spLocks/>
          </p:cNvSpPr>
          <p:nvPr/>
        </p:nvSpPr>
        <p:spPr>
          <a:xfrm>
            <a:off x="5797199" y="3257761"/>
            <a:ext cx="4003155"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Alinhamento</a:t>
            </a:r>
          </a:p>
          <a:p>
            <a:pPr algn="ctr">
              <a:lnSpc>
                <a:spcPct val="100000"/>
              </a:lnSpc>
              <a:spcBef>
                <a:spcPts val="0"/>
              </a:spcBef>
            </a:pPr>
            <a:r>
              <a:rPr lang="pt-BR" sz="1800" dirty="0">
                <a:solidFill>
                  <a:schemeClr val="bg1"/>
                </a:solidFill>
                <a:latin typeface="Inter"/>
                <a:ea typeface="Inter"/>
                <a:cs typeface="Inter"/>
                <a:sym typeface="Inter"/>
              </a:rPr>
              <a:t>Garante que todos os membros do time e stakeholders tenham o mesmo entendimento sobre objetivos, desafios e dependências.</a:t>
            </a:r>
          </a:p>
        </p:txBody>
      </p:sp>
      <p:sp>
        <p:nvSpPr>
          <p:cNvPr id="27" name="Google Shape;229;p28">
            <a:extLst>
              <a:ext uri="{FF2B5EF4-FFF2-40B4-BE49-F238E27FC236}">
                <a16:creationId xmlns:a16="http://schemas.microsoft.com/office/drawing/2014/main" id="{F04CB531-4657-593A-ED9E-D652012F2F22}"/>
              </a:ext>
            </a:extLst>
          </p:cNvPr>
          <p:cNvSpPr txBox="1">
            <a:spLocks/>
          </p:cNvSpPr>
          <p:nvPr/>
        </p:nvSpPr>
        <p:spPr>
          <a:xfrm>
            <a:off x="10556529" y="3257761"/>
            <a:ext cx="3571432"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Empoderamento</a:t>
            </a:r>
          </a:p>
          <a:p>
            <a:pPr algn="ctr">
              <a:lnSpc>
                <a:spcPct val="100000"/>
              </a:lnSpc>
              <a:spcBef>
                <a:spcPts val="0"/>
              </a:spcBef>
            </a:pPr>
            <a:r>
              <a:rPr lang="pt-BR" sz="1800" dirty="0">
                <a:solidFill>
                  <a:schemeClr val="bg1"/>
                </a:solidFill>
                <a:latin typeface="Inter"/>
                <a:ea typeface="Inter"/>
                <a:cs typeface="Inter"/>
                <a:sym typeface="Inter"/>
              </a:rPr>
              <a:t>Fornece o contexto necessário para que a equipe tome decisões autônomas e alinhadas com a estratégia.</a:t>
            </a:r>
          </a:p>
        </p:txBody>
      </p:sp>
      <p:sp>
        <p:nvSpPr>
          <p:cNvPr id="11" name="Google Shape;229;p28">
            <a:extLst>
              <a:ext uri="{FF2B5EF4-FFF2-40B4-BE49-F238E27FC236}">
                <a16:creationId xmlns:a16="http://schemas.microsoft.com/office/drawing/2014/main" id="{DC340404-F268-29ED-0639-F4E30355B985}"/>
              </a:ext>
            </a:extLst>
          </p:cNvPr>
          <p:cNvSpPr txBox="1">
            <a:spLocks/>
          </p:cNvSpPr>
          <p:nvPr/>
        </p:nvSpPr>
        <p:spPr>
          <a:xfrm>
            <a:off x="1218010" y="5958207"/>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b="1" dirty="0">
                <a:solidFill>
                  <a:schemeClr val="bg1"/>
                </a:solidFill>
                <a:latin typeface="Inter"/>
                <a:ea typeface="Inter"/>
                <a:cs typeface="Inter"/>
                <a:sym typeface="Inter"/>
              </a:rPr>
              <a:t>Lembre-se: </a:t>
            </a:r>
            <a:r>
              <a:rPr lang="pt-BR" sz="1800" dirty="0">
                <a:solidFill>
                  <a:schemeClr val="bg1"/>
                </a:solidFill>
                <a:latin typeface="Inter"/>
                <a:ea typeface="Inter"/>
                <a:cs typeface="Inter"/>
                <a:sym typeface="Inter"/>
              </a:rPr>
              <a:t>O mapa não é um documento estático, mas uma ferramenta viva que evolui com seu time. Revise-o regularmente e use-o como base para conversas estratégicas.</a:t>
            </a:r>
          </a:p>
        </p:txBody>
      </p:sp>
      <p:sp>
        <p:nvSpPr>
          <p:cNvPr id="3" name="Espaço Reservado para Texto 4">
            <a:extLst>
              <a:ext uri="{FF2B5EF4-FFF2-40B4-BE49-F238E27FC236}">
                <a16:creationId xmlns:a16="http://schemas.microsoft.com/office/drawing/2014/main" id="{4C10B70E-F180-465D-7D59-C7E4627A7299}"/>
              </a:ext>
            </a:extLst>
          </p:cNvPr>
          <p:cNvSpPr txBox="1">
            <a:spLocks/>
          </p:cNvSpPr>
          <p:nvPr/>
        </p:nvSpPr>
        <p:spPr>
          <a:xfrm>
            <a:off x="780344" y="1017342"/>
            <a:ext cx="13629423"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O Mapa de Contexto do Time é uma </a:t>
            </a:r>
            <a:r>
              <a:rPr lang="pt-BR" b="1" dirty="0"/>
              <a:t>ferramenta poderosa</a:t>
            </a:r>
            <a:r>
              <a:rPr lang="pt-BR" dirty="0"/>
              <a:t> para líderes que buscam:</a:t>
            </a:r>
          </a:p>
        </p:txBody>
      </p:sp>
    </p:spTree>
    <p:extLst>
      <p:ext uri="{BB962C8B-B14F-4D97-AF65-F5344CB8AC3E}">
        <p14:creationId xmlns:p14="http://schemas.microsoft.com/office/powerpoint/2010/main" val="292749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A360B-6916-AEAF-31F6-CD546678C837}"/>
            </a:ext>
          </a:extLst>
        </p:cNvPr>
        <p:cNvGrpSpPr/>
        <p:nvPr/>
      </p:nvGrpSpPr>
      <p:grpSpPr>
        <a:xfrm>
          <a:off x="0" y="0"/>
          <a:ext cx="0" cy="0"/>
          <a:chOff x="0" y="0"/>
          <a:chExt cx="0" cy="0"/>
        </a:xfrm>
      </p:grpSpPr>
      <p:pic>
        <p:nvPicPr>
          <p:cNvPr id="3" name="Google Shape;1148;p55">
            <a:extLst>
              <a:ext uri="{FF2B5EF4-FFF2-40B4-BE49-F238E27FC236}">
                <a16:creationId xmlns:a16="http://schemas.microsoft.com/office/drawing/2014/main" id="{43C9BAB1-B755-6E31-AE2A-07000264F538}"/>
              </a:ext>
            </a:extLst>
          </p:cNvPr>
          <p:cNvPicPr preferRelativeResize="0"/>
          <p:nvPr/>
        </p:nvPicPr>
        <p:blipFill>
          <a:blip r:embed="rId3">
            <a:extLst>
              <a:ext uri="{28A0092B-C50C-407E-A947-70E740481C1C}">
                <a14:useLocalDpi xmlns:a14="http://schemas.microsoft.com/office/drawing/2010/main" val="0"/>
              </a:ext>
            </a:extLst>
          </a:blip>
          <a:srcRect l="16051" t="20868" b="4817"/>
          <a:stretch/>
        </p:blipFill>
        <p:spPr>
          <a:xfrm>
            <a:off x="8644514" y="402630"/>
            <a:ext cx="5575656" cy="7424340"/>
          </a:xfrm>
          <a:prstGeom prst="snip2DiagRect">
            <a:avLst>
              <a:gd name="adj1" fmla="val 0"/>
              <a:gd name="adj2" fmla="val 15916"/>
            </a:avLst>
          </a:prstGeom>
          <a:noFill/>
          <a:ln w="9525">
            <a:solidFill>
              <a:srgbClr val="2BDEFD"/>
            </a:solidFill>
          </a:ln>
        </p:spPr>
      </p:pic>
      <p:sp>
        <p:nvSpPr>
          <p:cNvPr id="9" name="Google Shape;222;p27">
            <a:extLst>
              <a:ext uri="{FF2B5EF4-FFF2-40B4-BE49-F238E27FC236}">
                <a16:creationId xmlns:a16="http://schemas.microsoft.com/office/drawing/2014/main" id="{9778F2E9-7900-ACEB-84E5-14BC5DE51648}"/>
              </a:ext>
            </a:extLst>
          </p:cNvPr>
          <p:cNvSpPr txBox="1">
            <a:spLocks noGrp="1"/>
          </p:cNvSpPr>
          <p:nvPr>
            <p:ph type="title"/>
          </p:nvPr>
        </p:nvSpPr>
        <p:spPr>
          <a:xfrm>
            <a:off x="124578" y="4798034"/>
            <a:ext cx="8782707" cy="3508623"/>
          </a:xfrm>
          <a:prstGeom prst="rect">
            <a:avLst/>
          </a:prstGeom>
        </p:spPr>
        <p:txBody>
          <a:bodyPr spcFirstLastPara="1" wrap="square" lIns="0" tIns="91425" rIns="91425" bIns="91425" anchor="t" anchorCtr="0">
            <a:spAutoFit/>
          </a:bodyPr>
          <a:lstStyle/>
          <a:p>
            <a:pPr marL="0" lvl="0" indent="0" algn="l" rtl="0">
              <a:spcBef>
                <a:spcPts val="0"/>
              </a:spcBef>
              <a:spcAft>
                <a:spcPts val="0"/>
              </a:spcAft>
              <a:buNone/>
            </a:pPr>
            <a:r>
              <a:rPr lang="pt-BR" sz="4800" dirty="0"/>
              <a:t>SUA CARREIRA, SUA JORNADA: </a:t>
            </a:r>
            <a:br>
              <a:rPr lang="pt-BR" sz="4800" dirty="0"/>
            </a:br>
            <a:r>
              <a:rPr lang="pt-BR" sz="4800" dirty="0">
                <a:solidFill>
                  <a:srgbClr val="2BDEFD"/>
                </a:solidFill>
              </a:rPr>
              <a:t>PLANEJAMENTO E DESENVOLVIMENTO ESTRATÉGICO PARA LÍDERES</a:t>
            </a:r>
            <a:endParaRPr sz="4800" dirty="0">
              <a:solidFill>
                <a:srgbClr val="2BDEFD"/>
              </a:solidFill>
            </a:endParaRPr>
          </a:p>
        </p:txBody>
      </p:sp>
      <p:sp>
        <p:nvSpPr>
          <p:cNvPr id="10" name="Google Shape;223;p27">
            <a:extLst>
              <a:ext uri="{FF2B5EF4-FFF2-40B4-BE49-F238E27FC236}">
                <a16:creationId xmlns:a16="http://schemas.microsoft.com/office/drawing/2014/main" id="{08BC32E5-1DBE-D281-28FC-2CA64EA1C910}"/>
              </a:ext>
            </a:extLst>
          </p:cNvPr>
          <p:cNvSpPr txBox="1">
            <a:spLocks/>
          </p:cNvSpPr>
          <p:nvPr/>
        </p:nvSpPr>
        <p:spPr>
          <a:xfrm>
            <a:off x="124579" y="4212537"/>
            <a:ext cx="7156903" cy="572434"/>
          </a:xfrm>
          <a:prstGeom prst="rect">
            <a:avLst/>
          </a:prstGeom>
        </p:spPr>
        <p:txBody>
          <a:bodyPr spcFirstLastPara="1" wrap="square" lIns="0" tIns="91425" rIns="91425" bIns="91425"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2800" dirty="0">
                <a:solidFill>
                  <a:srgbClr val="2BDEFD"/>
                </a:solidFill>
                <a:latin typeface="Inter" panose="020B0502030000000004" pitchFamily="34" charset="0"/>
                <a:ea typeface="Inter" panose="020B0502030000000004" pitchFamily="34" charset="0"/>
              </a:rPr>
              <a:t>// Aula 4_</a:t>
            </a:r>
          </a:p>
        </p:txBody>
      </p:sp>
      <p:sp>
        <p:nvSpPr>
          <p:cNvPr id="18" name="Rounded Rectangle 66">
            <a:extLst>
              <a:ext uri="{FF2B5EF4-FFF2-40B4-BE49-F238E27FC236}">
                <a16:creationId xmlns:a16="http://schemas.microsoft.com/office/drawing/2014/main" id="{00933CF9-BE3E-68C3-0C00-4542549B693F}"/>
              </a:ext>
            </a:extLst>
          </p:cNvPr>
          <p:cNvSpPr/>
          <p:nvPr/>
        </p:nvSpPr>
        <p:spPr>
          <a:xfrm flipV="1">
            <a:off x="8907285" y="554712"/>
            <a:ext cx="2221726" cy="413028"/>
          </a:xfrm>
          <a:prstGeom prst="snip1Rect">
            <a:avLst>
              <a:gd name="adj" fmla="val 25891"/>
            </a:avLst>
          </a:prstGeom>
          <a:solidFill>
            <a:srgbClr val="2BDEFD">
              <a:alpha val="50196"/>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2160" dirty="0"/>
          </a:p>
        </p:txBody>
      </p:sp>
      <p:grpSp>
        <p:nvGrpSpPr>
          <p:cNvPr id="19" name="Group 68">
            <a:extLst>
              <a:ext uri="{FF2B5EF4-FFF2-40B4-BE49-F238E27FC236}">
                <a16:creationId xmlns:a16="http://schemas.microsoft.com/office/drawing/2014/main" id="{CDB38A23-FA4E-191D-600F-5925A623DCC9}"/>
              </a:ext>
            </a:extLst>
          </p:cNvPr>
          <p:cNvGrpSpPr/>
          <p:nvPr/>
        </p:nvGrpSpPr>
        <p:grpSpPr>
          <a:xfrm>
            <a:off x="10845604" y="698065"/>
            <a:ext cx="120653" cy="120653"/>
            <a:chOff x="4794097" y="1588576"/>
            <a:chExt cx="1242493" cy="1242490"/>
          </a:xfrm>
        </p:grpSpPr>
        <p:sp>
          <p:nvSpPr>
            <p:cNvPr id="20" name="Freeform 70">
              <a:extLst>
                <a:ext uri="{FF2B5EF4-FFF2-40B4-BE49-F238E27FC236}">
                  <a16:creationId xmlns:a16="http://schemas.microsoft.com/office/drawing/2014/main" id="{4C07A1A6-6D23-6B5F-EF5F-699A39FABB6E}"/>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cxnSp>
          <p:nvCxnSpPr>
            <p:cNvPr id="21" name="Straight Connector 71">
              <a:extLst>
                <a:ext uri="{FF2B5EF4-FFF2-40B4-BE49-F238E27FC236}">
                  <a16:creationId xmlns:a16="http://schemas.microsoft.com/office/drawing/2014/main" id="{480E7F42-0154-CB42-103F-BD40A4E29BA3}"/>
                </a:ext>
              </a:extLst>
            </p:cNvPr>
            <p:cNvCxnSpPr>
              <a:cxnSpLocks/>
            </p:cNvCxnSpPr>
            <p:nvPr/>
          </p:nvCxnSpPr>
          <p:spPr>
            <a:xfrm flipV="1">
              <a:off x="4794097" y="1588576"/>
              <a:ext cx="1242490" cy="12424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Freeform 31">
            <a:extLst>
              <a:ext uri="{FF2B5EF4-FFF2-40B4-BE49-F238E27FC236}">
                <a16:creationId xmlns:a16="http://schemas.microsoft.com/office/drawing/2014/main" id="{3AEA2D51-F940-CED3-5417-EBD7CFC86F35}"/>
              </a:ext>
            </a:extLst>
          </p:cNvPr>
          <p:cNvSpPr/>
          <p:nvPr/>
        </p:nvSpPr>
        <p:spPr>
          <a:xfrm>
            <a:off x="9016723" y="662283"/>
            <a:ext cx="172379" cy="172379"/>
          </a:xfrm>
          <a:custGeom>
            <a:avLst/>
            <a:gdLst/>
            <a:ahLst/>
            <a:cxnLst/>
            <a:rect l="l" t="t" r="r" b="b"/>
            <a:pathLst>
              <a:path w="229839" h="229839">
                <a:moveTo>
                  <a:pt x="0" y="0"/>
                </a:moveTo>
                <a:lnTo>
                  <a:pt x="229839" y="0"/>
                </a:lnTo>
                <a:lnTo>
                  <a:pt x="229839" y="229839"/>
                </a:lnTo>
                <a:lnTo>
                  <a:pt x="0" y="2298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23" name="TextBox 32">
            <a:extLst>
              <a:ext uri="{FF2B5EF4-FFF2-40B4-BE49-F238E27FC236}">
                <a16:creationId xmlns:a16="http://schemas.microsoft.com/office/drawing/2014/main" id="{7B808895-D0D8-1EEC-D319-5B3FB828539E}"/>
              </a:ext>
            </a:extLst>
          </p:cNvPr>
          <p:cNvSpPr txBox="1"/>
          <p:nvPr/>
        </p:nvSpPr>
        <p:spPr>
          <a:xfrm>
            <a:off x="9272156" y="675978"/>
            <a:ext cx="1573448" cy="170496"/>
          </a:xfrm>
          <a:prstGeom prst="rect">
            <a:avLst/>
          </a:prstGeom>
        </p:spPr>
        <p:txBody>
          <a:bodyPr lIns="0" tIns="0" rIns="0" bIns="0" rtlCol="0" anchor="t">
            <a:spAutoFit/>
          </a:bodyPr>
          <a:lstStyle/>
          <a:p>
            <a:pPr algn="l">
              <a:lnSpc>
                <a:spcPts val="1376"/>
              </a:lnSpc>
            </a:pPr>
            <a:r>
              <a:rPr lang="en-US" sz="983" dirty="0">
                <a:solidFill>
                  <a:schemeClr val="bg1"/>
                </a:solidFill>
                <a:latin typeface="Chakra Petch"/>
                <a:ea typeface="Chakra Petch"/>
                <a:cs typeface="Chakra Petch"/>
                <a:sym typeface="Chakra Petch"/>
              </a:rPr>
              <a:t>IMAGEM GERADA COM I.A.</a:t>
            </a:r>
          </a:p>
        </p:txBody>
      </p:sp>
      <p:grpSp>
        <p:nvGrpSpPr>
          <p:cNvPr id="5" name="Agrupar 4">
            <a:extLst>
              <a:ext uri="{FF2B5EF4-FFF2-40B4-BE49-F238E27FC236}">
                <a16:creationId xmlns:a16="http://schemas.microsoft.com/office/drawing/2014/main" id="{276D56B9-BC92-5465-D539-6D3678502E4A}"/>
              </a:ext>
            </a:extLst>
          </p:cNvPr>
          <p:cNvGrpSpPr/>
          <p:nvPr/>
        </p:nvGrpSpPr>
        <p:grpSpPr>
          <a:xfrm>
            <a:off x="11937655" y="6288612"/>
            <a:ext cx="2472112" cy="1447992"/>
            <a:chOff x="11937655" y="6288612"/>
            <a:chExt cx="2472112" cy="1447992"/>
          </a:xfrm>
        </p:grpSpPr>
        <p:sp>
          <p:nvSpPr>
            <p:cNvPr id="6" name="Google Shape;376;p44">
              <a:extLst>
                <a:ext uri="{FF2B5EF4-FFF2-40B4-BE49-F238E27FC236}">
                  <a16:creationId xmlns:a16="http://schemas.microsoft.com/office/drawing/2014/main" id="{4FEE5C5C-F414-3EB6-A1DB-B6A6A8744A28}"/>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23;p41">
              <a:extLst>
                <a:ext uri="{FF2B5EF4-FFF2-40B4-BE49-F238E27FC236}">
                  <a16:creationId xmlns:a16="http://schemas.microsoft.com/office/drawing/2014/main" id="{32D3CB2C-18ED-92C2-464A-054C9FA76CFD}"/>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384486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98C71-C2BB-FDDA-C984-5C30CAA1DA9F}"/>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314B273E-33CA-7AC8-DF63-196F0CAB9419}"/>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0" name="Google Shape;229;p28">
            <a:extLst>
              <a:ext uri="{FF2B5EF4-FFF2-40B4-BE49-F238E27FC236}">
                <a16:creationId xmlns:a16="http://schemas.microsoft.com/office/drawing/2014/main" id="{9AD0CA12-B0F5-D0A1-EC47-C13EE8DDD295}"/>
              </a:ext>
            </a:extLst>
          </p:cNvPr>
          <p:cNvSpPr txBox="1">
            <a:spLocks/>
          </p:cNvSpPr>
          <p:nvPr/>
        </p:nvSpPr>
        <p:spPr>
          <a:xfrm>
            <a:off x="2233716" y="3327611"/>
            <a:ext cx="4868833"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Tripé da Sustentabilidade</a:t>
            </a:r>
          </a:p>
          <a:p>
            <a:pPr>
              <a:lnSpc>
                <a:spcPct val="100000"/>
              </a:lnSpc>
              <a:spcBef>
                <a:spcPts val="0"/>
              </a:spcBef>
            </a:pPr>
            <a:r>
              <a:rPr lang="pt-BR" sz="2400" dirty="0">
                <a:solidFill>
                  <a:schemeClr val="bg1"/>
                </a:solidFill>
                <a:latin typeface="Inter"/>
                <a:ea typeface="Inter"/>
                <a:cs typeface="Inter"/>
                <a:sym typeface="Inter"/>
              </a:rPr>
              <a:t>Equilíbrio entre resultados econômicos, impacto social e preservação ambiental</a:t>
            </a:r>
          </a:p>
        </p:txBody>
      </p:sp>
      <p:sp>
        <p:nvSpPr>
          <p:cNvPr id="2" name="Google Shape;249;p30">
            <a:extLst>
              <a:ext uri="{FF2B5EF4-FFF2-40B4-BE49-F238E27FC236}">
                <a16:creationId xmlns:a16="http://schemas.microsoft.com/office/drawing/2014/main" id="{43C367A7-1A32-272C-C076-75521F7C96B4}"/>
              </a:ext>
            </a:extLst>
          </p:cNvPr>
          <p:cNvSpPr txBox="1">
            <a:spLocks/>
          </p:cNvSpPr>
          <p:nvPr/>
        </p:nvSpPr>
        <p:spPr>
          <a:xfrm>
            <a:off x="1482089" y="396058"/>
            <a:ext cx="1134077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SUSTENTABILIDADE E  </a:t>
            </a:r>
            <a:r>
              <a:rPr lang="pt-BR" sz="4000" b="1" dirty="0">
                <a:solidFill>
                  <a:srgbClr val="2BDEFD"/>
                </a:solidFill>
                <a:latin typeface="Chakra Petch" panose="00000500000000000000" pitchFamily="2" charset="-34"/>
                <a:cs typeface="Chakra Petch" panose="00000500000000000000" pitchFamily="2" charset="-34"/>
              </a:rPr>
              <a:t>RESPONSABILIDADE</a:t>
            </a:r>
          </a:p>
        </p:txBody>
      </p:sp>
      <p:grpSp>
        <p:nvGrpSpPr>
          <p:cNvPr id="16" name="Agrupar 15">
            <a:extLst>
              <a:ext uri="{FF2B5EF4-FFF2-40B4-BE49-F238E27FC236}">
                <a16:creationId xmlns:a16="http://schemas.microsoft.com/office/drawing/2014/main" id="{B5B32A61-77C2-F7D4-B387-F5A1177D9878}"/>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77D453E7-3020-6CDA-BC57-2946D0C73C88}"/>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8C269ED5-6E6A-D96F-6997-C021A62D33CB}"/>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3752F58B-355A-F3ED-E27D-25B5490CD4D6}"/>
              </a:ext>
            </a:extLst>
          </p:cNvPr>
          <p:cNvSpPr txBox="1">
            <a:spLocks/>
          </p:cNvSpPr>
          <p:nvPr/>
        </p:nvSpPr>
        <p:spPr>
          <a:xfrm>
            <a:off x="1482089" y="1335083"/>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 </a:t>
            </a:r>
            <a:r>
              <a:rPr lang="pt-BR" b="1" dirty="0"/>
              <a:t>sustentabilidade</a:t>
            </a:r>
            <a:r>
              <a:rPr lang="pt-BR" dirty="0"/>
              <a:t> tornou-se imperativa para as organizações, exigindo líderes que integrem </a:t>
            </a:r>
            <a:r>
              <a:rPr lang="pt-BR" b="1" dirty="0"/>
              <a:t>responsabilidade social e ambiental </a:t>
            </a:r>
            <a:r>
              <a:rPr lang="pt-BR" dirty="0"/>
              <a:t>em suas decisões estratégicas.</a:t>
            </a:r>
          </a:p>
        </p:txBody>
      </p:sp>
      <p:sp>
        <p:nvSpPr>
          <p:cNvPr id="7" name="Google Shape;229;p28">
            <a:extLst>
              <a:ext uri="{FF2B5EF4-FFF2-40B4-BE49-F238E27FC236}">
                <a16:creationId xmlns:a16="http://schemas.microsoft.com/office/drawing/2014/main" id="{645F903A-88E6-27E5-7730-098B5A525499}"/>
              </a:ext>
            </a:extLst>
          </p:cNvPr>
          <p:cNvSpPr txBox="1">
            <a:spLocks/>
          </p:cNvSpPr>
          <p:nvPr/>
        </p:nvSpPr>
        <p:spPr>
          <a:xfrm>
            <a:off x="6082700" y="5486020"/>
            <a:ext cx="4868833"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Valor de Longo Prazo</a:t>
            </a:r>
          </a:p>
          <a:p>
            <a:pPr>
              <a:lnSpc>
                <a:spcPct val="100000"/>
              </a:lnSpc>
              <a:spcBef>
                <a:spcPts val="0"/>
              </a:spcBef>
            </a:pPr>
            <a:r>
              <a:rPr lang="pt-BR" sz="2400" dirty="0">
                <a:solidFill>
                  <a:schemeClr val="bg1"/>
                </a:solidFill>
                <a:latin typeface="Inter"/>
                <a:ea typeface="Inter"/>
                <a:cs typeface="Inter"/>
                <a:sym typeface="Inter"/>
              </a:rPr>
              <a:t>Visão além dos resultados imediatos, construindo legado duradouro</a:t>
            </a:r>
          </a:p>
        </p:txBody>
      </p:sp>
      <p:sp>
        <p:nvSpPr>
          <p:cNvPr id="10" name="Google Shape;229;p28">
            <a:extLst>
              <a:ext uri="{FF2B5EF4-FFF2-40B4-BE49-F238E27FC236}">
                <a16:creationId xmlns:a16="http://schemas.microsoft.com/office/drawing/2014/main" id="{2DA9E74B-20F5-2884-0DB0-B3978AD83831}"/>
              </a:ext>
            </a:extLst>
          </p:cNvPr>
          <p:cNvSpPr txBox="1">
            <a:spLocks/>
          </p:cNvSpPr>
          <p:nvPr/>
        </p:nvSpPr>
        <p:spPr>
          <a:xfrm>
            <a:off x="9283120" y="3327611"/>
            <a:ext cx="4868833"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Engajamento de Stakeholders</a:t>
            </a:r>
          </a:p>
          <a:p>
            <a:pPr>
              <a:lnSpc>
                <a:spcPct val="100000"/>
              </a:lnSpc>
              <a:spcBef>
                <a:spcPts val="0"/>
              </a:spcBef>
            </a:pPr>
            <a:r>
              <a:rPr lang="pt-BR" sz="2400" dirty="0">
                <a:solidFill>
                  <a:schemeClr val="bg1"/>
                </a:solidFill>
                <a:latin typeface="Inter"/>
                <a:ea typeface="Inter"/>
                <a:cs typeface="Inter"/>
                <a:sym typeface="Inter"/>
              </a:rPr>
              <a:t>Diálogo transparente com todos os públicos impactados pelo negócio</a:t>
            </a:r>
          </a:p>
        </p:txBody>
      </p:sp>
      <p:sp>
        <p:nvSpPr>
          <p:cNvPr id="15" name="Google Shape;229;p28">
            <a:extLst>
              <a:ext uri="{FF2B5EF4-FFF2-40B4-BE49-F238E27FC236}">
                <a16:creationId xmlns:a16="http://schemas.microsoft.com/office/drawing/2014/main" id="{8534FAA1-1A13-069B-5181-225CF243571D}"/>
              </a:ext>
            </a:extLst>
          </p:cNvPr>
          <p:cNvSpPr txBox="1">
            <a:spLocks/>
          </p:cNvSpPr>
          <p:nvPr/>
        </p:nvSpPr>
        <p:spPr>
          <a:xfrm>
            <a:off x="1388131" y="7199935"/>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"Não herdamos a Terra de nossos ancestrais, nós a emprestamos de nossos filhos." - Provérbio Nativo Americano</a:t>
            </a:r>
          </a:p>
        </p:txBody>
      </p:sp>
      <p:pic>
        <p:nvPicPr>
          <p:cNvPr id="3" name="Image 3" descr="preencoded.png">
            <a:extLst>
              <a:ext uri="{FF2B5EF4-FFF2-40B4-BE49-F238E27FC236}">
                <a16:creationId xmlns:a16="http://schemas.microsoft.com/office/drawing/2014/main" id="{D8441062-A807-7A76-521E-78CE7739E86C}"/>
              </a:ext>
            </a:extLst>
          </p:cNvPr>
          <p:cNvPicPr>
            <a:picLocks noChangeAspect="1"/>
          </p:cNvPicPr>
          <p:nvPr/>
        </p:nvPicPr>
        <p:blipFill>
          <a:blip r:embed="rId3"/>
          <a:stretch>
            <a:fillRect/>
          </a:stretch>
        </p:blipFill>
        <p:spPr>
          <a:xfrm>
            <a:off x="8124944" y="3371259"/>
            <a:ext cx="938292" cy="750632"/>
          </a:xfrm>
          <a:prstGeom prst="rect">
            <a:avLst/>
          </a:prstGeom>
        </p:spPr>
      </p:pic>
      <p:pic>
        <p:nvPicPr>
          <p:cNvPr id="4" name="Image 4" descr="preencoded.png">
            <a:extLst>
              <a:ext uri="{FF2B5EF4-FFF2-40B4-BE49-F238E27FC236}">
                <a16:creationId xmlns:a16="http://schemas.microsoft.com/office/drawing/2014/main" id="{ECDE56B1-981C-7210-8701-CCD744070969}"/>
              </a:ext>
            </a:extLst>
          </p:cNvPr>
          <p:cNvPicPr>
            <a:picLocks noChangeAspect="1"/>
          </p:cNvPicPr>
          <p:nvPr/>
        </p:nvPicPr>
        <p:blipFill>
          <a:blip r:embed="rId4"/>
          <a:stretch>
            <a:fillRect/>
          </a:stretch>
        </p:blipFill>
        <p:spPr>
          <a:xfrm>
            <a:off x="1236740" y="3445907"/>
            <a:ext cx="751673" cy="601337"/>
          </a:xfrm>
          <a:prstGeom prst="rect">
            <a:avLst/>
          </a:prstGeom>
        </p:spPr>
      </p:pic>
      <p:pic>
        <p:nvPicPr>
          <p:cNvPr id="11" name="Image 3" descr="preencoded.png">
            <a:extLst>
              <a:ext uri="{FF2B5EF4-FFF2-40B4-BE49-F238E27FC236}">
                <a16:creationId xmlns:a16="http://schemas.microsoft.com/office/drawing/2014/main" id="{E1B36A75-2C96-7CAC-BDDA-135018BE9F6E}"/>
              </a:ext>
            </a:extLst>
          </p:cNvPr>
          <p:cNvPicPr>
            <a:picLocks noChangeAspect="1"/>
          </p:cNvPicPr>
          <p:nvPr/>
        </p:nvPicPr>
        <p:blipFill>
          <a:blip r:embed="rId5"/>
          <a:stretch>
            <a:fillRect/>
          </a:stretch>
        </p:blipFill>
        <p:spPr>
          <a:xfrm>
            <a:off x="5090109" y="5536939"/>
            <a:ext cx="751673" cy="751673"/>
          </a:xfrm>
          <a:prstGeom prst="rect">
            <a:avLst/>
          </a:prstGeom>
        </p:spPr>
      </p:pic>
    </p:spTree>
    <p:extLst>
      <p:ext uri="{BB962C8B-B14F-4D97-AF65-F5344CB8AC3E}">
        <p14:creationId xmlns:p14="http://schemas.microsoft.com/office/powerpoint/2010/main" val="131438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E289E418-5DAE-D25F-7FD2-907B3F629182}"/>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FC7310F8-3EB2-0A52-D3EB-658A397E755E}"/>
              </a:ext>
            </a:extLst>
          </p:cNvPr>
          <p:cNvSpPr txBox="1">
            <a:spLocks noGrp="1"/>
          </p:cNvSpPr>
          <p:nvPr>
            <p:ph type="title"/>
          </p:nvPr>
        </p:nvSpPr>
        <p:spPr>
          <a:xfrm>
            <a:off x="1151999" y="2185520"/>
            <a:ext cx="10555813" cy="2622208"/>
          </a:xfrm>
          <a:prstGeom prst="rect">
            <a:avLst/>
          </a:prstGeom>
        </p:spPr>
        <p:txBody>
          <a:bodyPr spcFirstLastPara="1" wrap="square" lIns="0" tIns="146280" rIns="146280" bIns="146280" anchor="t" anchorCtr="0">
            <a:spAutoFit/>
          </a:bodyPr>
          <a:lstStyle/>
          <a:p>
            <a:r>
              <a:rPr lang="pt-BR" dirty="0"/>
              <a:t>ESCALANDO A LIDERANÇA: </a:t>
            </a:r>
            <a:r>
              <a:rPr lang="pt-BR" dirty="0">
                <a:solidFill>
                  <a:srgbClr val="2BDEFD"/>
                </a:solidFill>
              </a:rPr>
              <a:t>NÍVEIS E TRILHAS DE CARREIRA (Y E W)</a:t>
            </a:r>
            <a:endParaRPr lang="pt-BR" dirty="0"/>
          </a:p>
        </p:txBody>
      </p:sp>
      <p:sp>
        <p:nvSpPr>
          <p:cNvPr id="223" name="Google Shape;223;p27">
            <a:extLst>
              <a:ext uri="{FF2B5EF4-FFF2-40B4-BE49-F238E27FC236}">
                <a16:creationId xmlns:a16="http://schemas.microsoft.com/office/drawing/2014/main" id="{891D9F40-DA39-643D-5CEA-58DAF3E415F1}"/>
              </a:ext>
            </a:extLst>
          </p:cNvPr>
          <p:cNvSpPr txBox="1">
            <a:spLocks noGrp="1"/>
          </p:cNvSpPr>
          <p:nvPr>
            <p:ph type="title" idx="2"/>
          </p:nvPr>
        </p:nvSpPr>
        <p:spPr>
          <a:xfrm>
            <a:off x="1152000" y="1412240"/>
            <a:ext cx="8250240" cy="738615"/>
          </a:xfrm>
          <a:prstGeom prst="rect">
            <a:avLst/>
          </a:prstGeom>
        </p:spPr>
        <p:txBody>
          <a:bodyPr spcFirstLastPara="1" wrap="square" lIns="0" tIns="146280" rIns="146280" bIns="146280" anchor="t" anchorCtr="0">
            <a:spAutoFit/>
          </a:bodyPr>
          <a:lstStyle/>
          <a:p>
            <a:r>
              <a:rPr lang="pt-BR" dirty="0">
                <a:solidFill>
                  <a:srgbClr val="2BDEFD"/>
                </a:solidFill>
              </a:rPr>
              <a:t>// Aula 4.1 _</a:t>
            </a:r>
            <a:endParaRPr dirty="0">
              <a:solidFill>
                <a:srgbClr val="2BDEFD"/>
              </a:solidFill>
            </a:endParaRPr>
          </a:p>
        </p:txBody>
      </p:sp>
      <p:grpSp>
        <p:nvGrpSpPr>
          <p:cNvPr id="4" name="Agrupar 3">
            <a:extLst>
              <a:ext uri="{FF2B5EF4-FFF2-40B4-BE49-F238E27FC236}">
                <a16:creationId xmlns:a16="http://schemas.microsoft.com/office/drawing/2014/main" id="{65E9DE86-FC30-0040-7E50-4D80B127F6E7}"/>
              </a:ext>
            </a:extLst>
          </p:cNvPr>
          <p:cNvGrpSpPr/>
          <p:nvPr/>
        </p:nvGrpSpPr>
        <p:grpSpPr>
          <a:xfrm>
            <a:off x="11937655" y="6288612"/>
            <a:ext cx="2472112" cy="1447992"/>
            <a:chOff x="11937655" y="6288612"/>
            <a:chExt cx="2472112" cy="1447992"/>
          </a:xfrm>
        </p:grpSpPr>
        <p:sp>
          <p:nvSpPr>
            <p:cNvPr id="5" name="Google Shape;376;p44">
              <a:extLst>
                <a:ext uri="{FF2B5EF4-FFF2-40B4-BE49-F238E27FC236}">
                  <a16:creationId xmlns:a16="http://schemas.microsoft.com/office/drawing/2014/main" id="{8A320E0F-716B-9B55-59A1-D6CB59E0207D}"/>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3;p41">
              <a:extLst>
                <a:ext uri="{FF2B5EF4-FFF2-40B4-BE49-F238E27FC236}">
                  <a16:creationId xmlns:a16="http://schemas.microsoft.com/office/drawing/2014/main" id="{ADC8DEC1-DA9E-AD29-3584-2D777D1866E7}"/>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345164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6BC9F-7942-7BBF-318C-05A669DCD04E}"/>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3FA9F493-FFD1-AA69-6E66-9AACDC15F5B7}"/>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3E949D5B-0995-1F1A-7ED3-608D30DB8FBA}"/>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0D63846E-8529-F83D-F351-6F6B08FA6CC1}"/>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2" name="Espaço Reservado para Texto 4">
            <a:extLst>
              <a:ext uri="{FF2B5EF4-FFF2-40B4-BE49-F238E27FC236}">
                <a16:creationId xmlns:a16="http://schemas.microsoft.com/office/drawing/2014/main" id="{4A3256C0-C999-5F4D-2536-F94F065EDC3F}"/>
              </a:ext>
            </a:extLst>
          </p:cNvPr>
          <p:cNvSpPr txBox="1">
            <a:spLocks/>
          </p:cNvSpPr>
          <p:nvPr/>
        </p:nvSpPr>
        <p:spPr>
          <a:xfrm>
            <a:off x="802227" y="847950"/>
            <a:ext cx="13629423" cy="218787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 liderança é uma </a:t>
            </a:r>
            <a:r>
              <a:rPr lang="pt-BR" b="1" dirty="0"/>
              <a:t>jornada contínua</a:t>
            </a:r>
            <a:r>
              <a:rPr lang="pt-BR" dirty="0"/>
              <a:t> de crescimento e desenvolvimento, não um destino final.</a:t>
            </a:r>
          </a:p>
          <a:p>
            <a:endParaRPr lang="pt-BR" dirty="0"/>
          </a:p>
          <a:p>
            <a:r>
              <a:rPr lang="pt-BR" dirty="0"/>
              <a:t>Por que planejar sua trajetória de liderança?</a:t>
            </a:r>
          </a:p>
        </p:txBody>
      </p:sp>
      <p:sp>
        <p:nvSpPr>
          <p:cNvPr id="6" name="Google Shape;229;p28">
            <a:extLst>
              <a:ext uri="{FF2B5EF4-FFF2-40B4-BE49-F238E27FC236}">
                <a16:creationId xmlns:a16="http://schemas.microsoft.com/office/drawing/2014/main" id="{9D029711-B9EA-AF0A-2908-17234738EC26}"/>
              </a:ext>
            </a:extLst>
          </p:cNvPr>
          <p:cNvSpPr txBox="1">
            <a:spLocks/>
          </p:cNvSpPr>
          <p:nvPr/>
        </p:nvSpPr>
        <p:spPr>
          <a:xfrm>
            <a:off x="2019443" y="4503492"/>
            <a:ext cx="2750241"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Clareza sobre possibilidades de crescimento</a:t>
            </a:r>
          </a:p>
        </p:txBody>
      </p:sp>
      <p:sp>
        <p:nvSpPr>
          <p:cNvPr id="7" name="Google Shape;229;p28">
            <a:extLst>
              <a:ext uri="{FF2B5EF4-FFF2-40B4-BE49-F238E27FC236}">
                <a16:creationId xmlns:a16="http://schemas.microsoft.com/office/drawing/2014/main" id="{0C5222B7-CEAC-632F-D3CD-3C3D7F4DB863}"/>
              </a:ext>
            </a:extLst>
          </p:cNvPr>
          <p:cNvSpPr txBox="1">
            <a:spLocks/>
          </p:cNvSpPr>
          <p:nvPr/>
        </p:nvSpPr>
        <p:spPr>
          <a:xfrm>
            <a:off x="4823290" y="4503492"/>
            <a:ext cx="2750241"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Alinhamento entre talentos pessoais e objetivos organizacionais</a:t>
            </a:r>
          </a:p>
        </p:txBody>
      </p:sp>
      <p:sp>
        <p:nvSpPr>
          <p:cNvPr id="8" name="Google Shape;229;p28">
            <a:extLst>
              <a:ext uri="{FF2B5EF4-FFF2-40B4-BE49-F238E27FC236}">
                <a16:creationId xmlns:a16="http://schemas.microsoft.com/office/drawing/2014/main" id="{AD2E24A8-2A4F-C069-1E01-3516FFA012D5}"/>
              </a:ext>
            </a:extLst>
          </p:cNvPr>
          <p:cNvSpPr txBox="1">
            <a:spLocks/>
          </p:cNvSpPr>
          <p:nvPr/>
        </p:nvSpPr>
        <p:spPr>
          <a:xfrm>
            <a:off x="7627137" y="4503492"/>
            <a:ext cx="2750241"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Desenvolvimento direcionado de competências</a:t>
            </a:r>
          </a:p>
        </p:txBody>
      </p:sp>
      <p:sp>
        <p:nvSpPr>
          <p:cNvPr id="10" name="Google Shape;229;p28">
            <a:extLst>
              <a:ext uri="{FF2B5EF4-FFF2-40B4-BE49-F238E27FC236}">
                <a16:creationId xmlns:a16="http://schemas.microsoft.com/office/drawing/2014/main" id="{3E86190D-C91E-F694-649E-A4121CD29C9A}"/>
              </a:ext>
            </a:extLst>
          </p:cNvPr>
          <p:cNvSpPr txBox="1">
            <a:spLocks/>
          </p:cNvSpPr>
          <p:nvPr/>
        </p:nvSpPr>
        <p:spPr>
          <a:xfrm>
            <a:off x="10473514" y="4503492"/>
            <a:ext cx="2750241"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Maximização do impacto e contribuição</a:t>
            </a:r>
          </a:p>
        </p:txBody>
      </p:sp>
      <p:pic>
        <p:nvPicPr>
          <p:cNvPr id="14" name="Image 1" descr="preencoded.png">
            <a:extLst>
              <a:ext uri="{FF2B5EF4-FFF2-40B4-BE49-F238E27FC236}">
                <a16:creationId xmlns:a16="http://schemas.microsoft.com/office/drawing/2014/main" id="{4028DE75-8761-6D9B-C69A-38537F1EB528}"/>
              </a:ext>
            </a:extLst>
          </p:cNvPr>
          <p:cNvPicPr>
            <a:picLocks noChangeAspect="1"/>
          </p:cNvPicPr>
          <p:nvPr/>
        </p:nvPicPr>
        <p:blipFill>
          <a:blip r:embed="rId3">
            <a:biLevel thresh="25000"/>
          </a:blip>
          <a:stretch>
            <a:fillRect/>
          </a:stretch>
        </p:blipFill>
        <p:spPr>
          <a:xfrm>
            <a:off x="3003110" y="3868030"/>
            <a:ext cx="713710" cy="713710"/>
          </a:xfrm>
          <a:prstGeom prst="rect">
            <a:avLst/>
          </a:prstGeom>
        </p:spPr>
      </p:pic>
      <p:pic>
        <p:nvPicPr>
          <p:cNvPr id="15" name="Image 2" descr="preencoded.png">
            <a:extLst>
              <a:ext uri="{FF2B5EF4-FFF2-40B4-BE49-F238E27FC236}">
                <a16:creationId xmlns:a16="http://schemas.microsoft.com/office/drawing/2014/main" id="{E8198160-70BD-C297-E46D-B14993ADD217}"/>
              </a:ext>
            </a:extLst>
          </p:cNvPr>
          <p:cNvPicPr>
            <a:picLocks noChangeAspect="1"/>
          </p:cNvPicPr>
          <p:nvPr/>
        </p:nvPicPr>
        <p:blipFill>
          <a:blip r:embed="rId4">
            <a:biLevel thresh="25000"/>
          </a:blip>
          <a:stretch>
            <a:fillRect/>
          </a:stretch>
        </p:blipFill>
        <p:spPr>
          <a:xfrm>
            <a:off x="5842376" y="3868030"/>
            <a:ext cx="713710" cy="713710"/>
          </a:xfrm>
          <a:prstGeom prst="rect">
            <a:avLst/>
          </a:prstGeom>
        </p:spPr>
      </p:pic>
      <p:pic>
        <p:nvPicPr>
          <p:cNvPr id="19" name="Image 3" descr="preencoded.png">
            <a:extLst>
              <a:ext uri="{FF2B5EF4-FFF2-40B4-BE49-F238E27FC236}">
                <a16:creationId xmlns:a16="http://schemas.microsoft.com/office/drawing/2014/main" id="{265D3753-C2B9-4CBA-385F-6F834127D128}"/>
              </a:ext>
            </a:extLst>
          </p:cNvPr>
          <p:cNvPicPr>
            <a:picLocks noChangeAspect="1"/>
          </p:cNvPicPr>
          <p:nvPr/>
        </p:nvPicPr>
        <p:blipFill>
          <a:blip r:embed="rId5">
            <a:biLevel thresh="25000"/>
          </a:blip>
          <a:stretch>
            <a:fillRect/>
          </a:stretch>
        </p:blipFill>
        <p:spPr>
          <a:xfrm>
            <a:off x="8592617" y="3789782"/>
            <a:ext cx="713710" cy="713710"/>
          </a:xfrm>
          <a:prstGeom prst="rect">
            <a:avLst/>
          </a:prstGeom>
        </p:spPr>
      </p:pic>
      <p:pic>
        <p:nvPicPr>
          <p:cNvPr id="20" name="Image 4" descr="preencoded.png">
            <a:extLst>
              <a:ext uri="{FF2B5EF4-FFF2-40B4-BE49-F238E27FC236}">
                <a16:creationId xmlns:a16="http://schemas.microsoft.com/office/drawing/2014/main" id="{27235662-FE26-24A7-F3C6-EC13BE12BC05}"/>
              </a:ext>
            </a:extLst>
          </p:cNvPr>
          <p:cNvPicPr>
            <a:picLocks noChangeAspect="1"/>
          </p:cNvPicPr>
          <p:nvPr/>
        </p:nvPicPr>
        <p:blipFill>
          <a:blip r:embed="rId6">
            <a:biLevel thresh="25000"/>
          </a:blip>
          <a:stretch>
            <a:fillRect/>
          </a:stretch>
        </p:blipFill>
        <p:spPr>
          <a:xfrm>
            <a:off x="11491779" y="3789782"/>
            <a:ext cx="713710" cy="713710"/>
          </a:xfrm>
          <a:prstGeom prst="rect">
            <a:avLst/>
          </a:prstGeom>
        </p:spPr>
      </p:pic>
    </p:spTree>
    <p:extLst>
      <p:ext uri="{BB962C8B-B14F-4D97-AF65-F5344CB8AC3E}">
        <p14:creationId xmlns:p14="http://schemas.microsoft.com/office/powerpoint/2010/main" val="399734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A4C59-58EB-EE24-6135-C3F6194EDD0F}"/>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E33BD93C-345A-274E-CCA1-B24CD8FFE3A0}"/>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1650C75E-4A14-CF6D-25F0-D250135DC1C4}"/>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CE196CDD-8A77-E08D-90F0-2C82CA6CCED5}"/>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E134B964-9253-D9DC-CEFA-32C2B00891B9}"/>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“NÍVEIS DE LIDERANÇA” </a:t>
            </a:r>
            <a:r>
              <a:rPr lang="pt-BR" sz="4000" b="1" dirty="0">
                <a:solidFill>
                  <a:srgbClr val="2BDEFD"/>
                </a:solidFill>
                <a:latin typeface="Chakra Petch" panose="00000500000000000000" pitchFamily="2" charset="-34"/>
                <a:cs typeface="Chakra Petch" panose="00000500000000000000" pitchFamily="2" charset="-34"/>
              </a:rPr>
              <a:t>(CARGOS)</a:t>
            </a:r>
          </a:p>
        </p:txBody>
      </p:sp>
      <p:sp>
        <p:nvSpPr>
          <p:cNvPr id="3" name="Retângulo: Cantos Superiores Recortados 2">
            <a:extLst>
              <a:ext uri="{FF2B5EF4-FFF2-40B4-BE49-F238E27FC236}">
                <a16:creationId xmlns:a16="http://schemas.microsoft.com/office/drawing/2014/main" id="{BB17C8B3-842C-3301-AC20-689B8C6C01A1}"/>
              </a:ext>
            </a:extLst>
          </p:cNvPr>
          <p:cNvSpPr/>
          <p:nvPr/>
        </p:nvSpPr>
        <p:spPr>
          <a:xfrm>
            <a:off x="1594135" y="206095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Cantos Superiores Recortados 3">
            <a:extLst>
              <a:ext uri="{FF2B5EF4-FFF2-40B4-BE49-F238E27FC236}">
                <a16:creationId xmlns:a16="http://schemas.microsoft.com/office/drawing/2014/main" id="{4CB67B46-B077-786B-2287-74D70EFD87ED}"/>
              </a:ext>
            </a:extLst>
          </p:cNvPr>
          <p:cNvSpPr/>
          <p:nvPr/>
        </p:nvSpPr>
        <p:spPr>
          <a:xfrm>
            <a:off x="4591805" y="206095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Cantos Superiores Recortados 4">
            <a:extLst>
              <a:ext uri="{FF2B5EF4-FFF2-40B4-BE49-F238E27FC236}">
                <a16:creationId xmlns:a16="http://schemas.microsoft.com/office/drawing/2014/main" id="{60F18ED9-8D0F-7D91-CE7D-93937B455105}"/>
              </a:ext>
            </a:extLst>
          </p:cNvPr>
          <p:cNvSpPr/>
          <p:nvPr/>
        </p:nvSpPr>
        <p:spPr>
          <a:xfrm>
            <a:off x="7634175" y="206095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Google Shape;229;p28">
            <a:extLst>
              <a:ext uri="{FF2B5EF4-FFF2-40B4-BE49-F238E27FC236}">
                <a16:creationId xmlns:a16="http://schemas.microsoft.com/office/drawing/2014/main" id="{53D52374-654E-046A-571B-7CD14026A2DB}"/>
              </a:ext>
            </a:extLst>
          </p:cNvPr>
          <p:cNvSpPr txBox="1">
            <a:spLocks/>
          </p:cNvSpPr>
          <p:nvPr/>
        </p:nvSpPr>
        <p:spPr>
          <a:xfrm>
            <a:off x="1594135" y="4051557"/>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Gestão diária, suporte à equipe, comunicação entre níveis. </a:t>
            </a:r>
          </a:p>
          <a:p>
            <a:pPr algn="ctr">
              <a:lnSpc>
                <a:spcPct val="100000"/>
              </a:lnSpc>
              <a:spcBef>
                <a:spcPts val="0"/>
              </a:spcBef>
            </a:pPr>
            <a:endParaRPr lang="pt-BR" sz="1500" dirty="0">
              <a:solidFill>
                <a:schemeClr val="bg1"/>
              </a:solidFill>
              <a:latin typeface="Inter"/>
              <a:ea typeface="Inter"/>
              <a:cs typeface="Inter"/>
              <a:sym typeface="Inter"/>
            </a:endParaRPr>
          </a:p>
          <a:p>
            <a:pPr algn="ctr">
              <a:lnSpc>
                <a:spcPct val="100000"/>
              </a:lnSpc>
              <a:spcBef>
                <a:spcPts val="0"/>
              </a:spcBef>
            </a:pPr>
            <a:r>
              <a:rPr lang="pt-BR" sz="1500" b="1" dirty="0">
                <a:solidFill>
                  <a:schemeClr val="bg1"/>
                </a:solidFill>
                <a:latin typeface="Inter"/>
                <a:ea typeface="Inter"/>
                <a:cs typeface="Inter"/>
                <a:sym typeface="Inter"/>
              </a:rPr>
              <a:t>Desafio:</a:t>
            </a:r>
            <a:r>
              <a:rPr lang="pt-BR" sz="1500" dirty="0">
                <a:solidFill>
                  <a:schemeClr val="bg1"/>
                </a:solidFill>
                <a:latin typeface="Inter"/>
                <a:ea typeface="Inter"/>
                <a:cs typeface="Inter"/>
                <a:sym typeface="Inter"/>
              </a:rPr>
              <a:t> Transição do papel técnico para gestão.</a:t>
            </a:r>
          </a:p>
        </p:txBody>
      </p:sp>
      <p:sp>
        <p:nvSpPr>
          <p:cNvPr id="11" name="Google Shape;229;p28">
            <a:extLst>
              <a:ext uri="{FF2B5EF4-FFF2-40B4-BE49-F238E27FC236}">
                <a16:creationId xmlns:a16="http://schemas.microsoft.com/office/drawing/2014/main" id="{A7DCCE78-0326-2249-31AC-4F0CF46ED69E}"/>
              </a:ext>
            </a:extLst>
          </p:cNvPr>
          <p:cNvSpPr txBox="1">
            <a:spLocks/>
          </p:cNvSpPr>
          <p:nvPr/>
        </p:nvSpPr>
        <p:spPr>
          <a:xfrm>
            <a:off x="4617328" y="4051557"/>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Planejamento tático, gestão de pessoas e orçamento. </a:t>
            </a:r>
            <a:br>
              <a:rPr lang="pt-BR" sz="1500" dirty="0">
                <a:solidFill>
                  <a:schemeClr val="bg1"/>
                </a:solidFill>
                <a:latin typeface="Inter"/>
                <a:ea typeface="Inter"/>
                <a:cs typeface="Inter"/>
                <a:sym typeface="Inter"/>
              </a:rPr>
            </a:br>
            <a:endParaRPr lang="pt-BR" sz="1500" dirty="0">
              <a:solidFill>
                <a:schemeClr val="bg1"/>
              </a:solidFill>
              <a:latin typeface="Inter"/>
              <a:ea typeface="Inter"/>
              <a:cs typeface="Inter"/>
              <a:sym typeface="Inter"/>
            </a:endParaRPr>
          </a:p>
          <a:p>
            <a:pPr algn="ctr">
              <a:lnSpc>
                <a:spcPct val="100000"/>
              </a:lnSpc>
              <a:spcBef>
                <a:spcPts val="0"/>
              </a:spcBef>
            </a:pPr>
            <a:r>
              <a:rPr lang="pt-BR" sz="1500" b="1" dirty="0">
                <a:solidFill>
                  <a:schemeClr val="bg1"/>
                </a:solidFill>
                <a:latin typeface="Inter"/>
                <a:ea typeface="Inter"/>
                <a:cs typeface="Inter"/>
                <a:sym typeface="Inter"/>
              </a:rPr>
              <a:t>Desafio:</a:t>
            </a:r>
            <a:r>
              <a:rPr lang="pt-BR" sz="1500" dirty="0">
                <a:solidFill>
                  <a:schemeClr val="bg1"/>
                </a:solidFill>
                <a:latin typeface="Inter"/>
                <a:ea typeface="Inter"/>
                <a:cs typeface="Inter"/>
                <a:sym typeface="Inter"/>
              </a:rPr>
              <a:t> Equilibrar múltiplos stakeholders e desenvolver líderes.</a:t>
            </a:r>
          </a:p>
        </p:txBody>
      </p:sp>
      <p:sp>
        <p:nvSpPr>
          <p:cNvPr id="14" name="Google Shape;229;p28">
            <a:extLst>
              <a:ext uri="{FF2B5EF4-FFF2-40B4-BE49-F238E27FC236}">
                <a16:creationId xmlns:a16="http://schemas.microsoft.com/office/drawing/2014/main" id="{1FC76A70-802D-978A-B083-4F3D48634B0B}"/>
              </a:ext>
            </a:extLst>
          </p:cNvPr>
          <p:cNvSpPr txBox="1">
            <a:spLocks/>
          </p:cNvSpPr>
          <p:nvPr/>
        </p:nvSpPr>
        <p:spPr>
          <a:xfrm>
            <a:off x="7640520" y="4051557"/>
            <a:ext cx="2573954"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Definição de estratégia, desenvolvimento de lideranças, gestão de portfólio. </a:t>
            </a:r>
          </a:p>
          <a:p>
            <a:pPr algn="ctr">
              <a:lnSpc>
                <a:spcPct val="100000"/>
              </a:lnSpc>
              <a:spcBef>
                <a:spcPts val="0"/>
              </a:spcBef>
            </a:pPr>
            <a:endParaRPr lang="pt-BR" sz="1500" dirty="0">
              <a:solidFill>
                <a:schemeClr val="bg1"/>
              </a:solidFill>
              <a:latin typeface="Inter"/>
              <a:ea typeface="Inter"/>
              <a:cs typeface="Inter"/>
              <a:sym typeface="Inter"/>
            </a:endParaRPr>
          </a:p>
          <a:p>
            <a:pPr algn="ctr">
              <a:lnSpc>
                <a:spcPct val="100000"/>
              </a:lnSpc>
              <a:spcBef>
                <a:spcPts val="0"/>
              </a:spcBef>
            </a:pPr>
            <a:r>
              <a:rPr lang="pt-BR" sz="1500" b="1" dirty="0">
                <a:solidFill>
                  <a:schemeClr val="bg1"/>
                </a:solidFill>
                <a:latin typeface="Inter"/>
                <a:ea typeface="Inter"/>
                <a:cs typeface="Inter"/>
                <a:sym typeface="Inter"/>
              </a:rPr>
              <a:t>Desafio:</a:t>
            </a:r>
            <a:r>
              <a:rPr lang="pt-BR" sz="1500" dirty="0">
                <a:solidFill>
                  <a:schemeClr val="bg1"/>
                </a:solidFill>
                <a:latin typeface="Inter"/>
                <a:ea typeface="Inter"/>
                <a:cs typeface="Inter"/>
                <a:sym typeface="Inter"/>
              </a:rPr>
              <a:t> Navegar em ambientes políticos e tomar decisões de alto impacto.</a:t>
            </a:r>
          </a:p>
        </p:txBody>
      </p:sp>
      <p:sp>
        <p:nvSpPr>
          <p:cNvPr id="6" name="Google Shape;216;p26">
            <a:extLst>
              <a:ext uri="{FF2B5EF4-FFF2-40B4-BE49-F238E27FC236}">
                <a16:creationId xmlns:a16="http://schemas.microsoft.com/office/drawing/2014/main" id="{414CF5BF-614F-82F1-C4FC-6AA1A8189BC3}"/>
              </a:ext>
            </a:extLst>
          </p:cNvPr>
          <p:cNvSpPr txBox="1">
            <a:spLocks/>
          </p:cNvSpPr>
          <p:nvPr/>
        </p:nvSpPr>
        <p:spPr>
          <a:xfrm>
            <a:off x="1761486" y="2647272"/>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 LÍDER DE EQUIPE / COORDENADOR </a:t>
            </a:r>
          </a:p>
        </p:txBody>
      </p:sp>
      <p:sp>
        <p:nvSpPr>
          <p:cNvPr id="7" name="Google Shape;216;p26">
            <a:extLst>
              <a:ext uri="{FF2B5EF4-FFF2-40B4-BE49-F238E27FC236}">
                <a16:creationId xmlns:a16="http://schemas.microsoft.com/office/drawing/2014/main" id="{F6613A9E-53C1-2AB2-E123-4247DC2AEB42}"/>
              </a:ext>
            </a:extLst>
          </p:cNvPr>
          <p:cNvSpPr txBox="1">
            <a:spLocks/>
          </p:cNvSpPr>
          <p:nvPr/>
        </p:nvSpPr>
        <p:spPr>
          <a:xfrm>
            <a:off x="4759156" y="2647272"/>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 GERENTE / SUPERVISOR </a:t>
            </a:r>
          </a:p>
        </p:txBody>
      </p:sp>
      <p:sp>
        <p:nvSpPr>
          <p:cNvPr id="8" name="Google Shape;216;p26">
            <a:extLst>
              <a:ext uri="{FF2B5EF4-FFF2-40B4-BE49-F238E27FC236}">
                <a16:creationId xmlns:a16="http://schemas.microsoft.com/office/drawing/2014/main" id="{20AF52EE-8EAC-282C-589E-7750AFEA448A}"/>
              </a:ext>
            </a:extLst>
          </p:cNvPr>
          <p:cNvSpPr txBox="1">
            <a:spLocks/>
          </p:cNvSpPr>
          <p:nvPr/>
        </p:nvSpPr>
        <p:spPr>
          <a:xfrm>
            <a:off x="7801526" y="2647272"/>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 DIRETOR / HEAD DE ÁREA </a:t>
            </a:r>
          </a:p>
        </p:txBody>
      </p:sp>
      <p:sp>
        <p:nvSpPr>
          <p:cNvPr id="10" name="Retângulo: Cantos Superiores Recortados 9">
            <a:extLst>
              <a:ext uri="{FF2B5EF4-FFF2-40B4-BE49-F238E27FC236}">
                <a16:creationId xmlns:a16="http://schemas.microsoft.com/office/drawing/2014/main" id="{FD5FD00D-7373-1DA3-3269-A22534FD8663}"/>
              </a:ext>
            </a:extLst>
          </p:cNvPr>
          <p:cNvSpPr/>
          <p:nvPr/>
        </p:nvSpPr>
        <p:spPr>
          <a:xfrm>
            <a:off x="10721161" y="2064500"/>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FD2A30CF-3672-6F59-F5B5-B3136F407056}"/>
              </a:ext>
            </a:extLst>
          </p:cNvPr>
          <p:cNvSpPr txBox="1">
            <a:spLocks/>
          </p:cNvSpPr>
          <p:nvPr/>
        </p:nvSpPr>
        <p:spPr>
          <a:xfrm>
            <a:off x="10748771" y="4051557"/>
            <a:ext cx="2573954" cy="183393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Visão e direção, cultura organizacional, gestão de stakeholders. </a:t>
            </a:r>
          </a:p>
          <a:p>
            <a:pPr algn="ctr">
              <a:lnSpc>
                <a:spcPct val="100000"/>
              </a:lnSpc>
              <a:spcBef>
                <a:spcPts val="0"/>
              </a:spcBef>
            </a:pPr>
            <a:endParaRPr lang="pt-BR" sz="1500" dirty="0">
              <a:solidFill>
                <a:schemeClr val="bg1"/>
              </a:solidFill>
              <a:latin typeface="Inter"/>
              <a:ea typeface="Inter"/>
              <a:cs typeface="Inter"/>
              <a:sym typeface="Inter"/>
            </a:endParaRPr>
          </a:p>
          <a:p>
            <a:pPr algn="ctr">
              <a:lnSpc>
                <a:spcPct val="100000"/>
              </a:lnSpc>
              <a:spcBef>
                <a:spcPts val="0"/>
              </a:spcBef>
            </a:pPr>
            <a:r>
              <a:rPr lang="pt-BR" sz="1500" b="1" dirty="0">
                <a:solidFill>
                  <a:schemeClr val="bg1"/>
                </a:solidFill>
                <a:latin typeface="Inter"/>
                <a:ea typeface="Inter"/>
                <a:cs typeface="Inter"/>
                <a:sym typeface="Inter"/>
              </a:rPr>
              <a:t>Desafio:</a:t>
            </a:r>
            <a:r>
              <a:rPr lang="pt-BR" sz="1500" dirty="0">
                <a:solidFill>
                  <a:schemeClr val="bg1"/>
                </a:solidFill>
                <a:latin typeface="Inter"/>
                <a:ea typeface="Inter"/>
                <a:cs typeface="Inter"/>
                <a:sym typeface="Inter"/>
              </a:rPr>
              <a:t> Manter inovação e relevância em mercados em constante mudança.</a:t>
            </a:r>
          </a:p>
        </p:txBody>
      </p:sp>
      <p:sp>
        <p:nvSpPr>
          <p:cNvPr id="15" name="Google Shape;216;p26">
            <a:extLst>
              <a:ext uri="{FF2B5EF4-FFF2-40B4-BE49-F238E27FC236}">
                <a16:creationId xmlns:a16="http://schemas.microsoft.com/office/drawing/2014/main" id="{D6AC61D8-F984-3582-9B9B-56779CE71FEE}"/>
              </a:ext>
            </a:extLst>
          </p:cNvPr>
          <p:cNvSpPr txBox="1">
            <a:spLocks/>
          </p:cNvSpPr>
          <p:nvPr/>
        </p:nvSpPr>
        <p:spPr>
          <a:xfrm>
            <a:off x="10888512" y="2647272"/>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 C-LEVEL (CEO, CTO, CFO, ETC) </a:t>
            </a:r>
          </a:p>
        </p:txBody>
      </p:sp>
    </p:spTree>
    <p:extLst>
      <p:ext uri="{BB962C8B-B14F-4D97-AF65-F5344CB8AC3E}">
        <p14:creationId xmlns:p14="http://schemas.microsoft.com/office/powerpoint/2010/main" val="424221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AA932-3066-CA94-3886-0383DE44E6B7}"/>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A25EDE01-9081-3421-D3D4-95A8060EC8C6}"/>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76F6D7B8-9408-F5B4-8092-9BB01ABCD978}"/>
              </a:ext>
            </a:extLst>
          </p:cNvPr>
          <p:cNvSpPr txBox="1">
            <a:spLocks/>
          </p:cNvSpPr>
          <p:nvPr/>
        </p:nvSpPr>
        <p:spPr>
          <a:xfrm>
            <a:off x="907933" y="396058"/>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CARREIRA EM</a:t>
            </a:r>
            <a:r>
              <a:rPr lang="pt-BR" sz="5400" b="1" dirty="0">
                <a:solidFill>
                  <a:srgbClr val="2BDEFD"/>
                </a:solidFill>
                <a:latin typeface="Chakra Petch" panose="00000500000000000000" pitchFamily="2" charset="-34"/>
                <a:cs typeface="Chakra Petch" panose="00000500000000000000" pitchFamily="2" charset="-34"/>
              </a:rPr>
              <a:t> Y</a:t>
            </a:r>
          </a:p>
        </p:txBody>
      </p:sp>
      <p:grpSp>
        <p:nvGrpSpPr>
          <p:cNvPr id="16" name="Agrupar 15">
            <a:extLst>
              <a:ext uri="{FF2B5EF4-FFF2-40B4-BE49-F238E27FC236}">
                <a16:creationId xmlns:a16="http://schemas.microsoft.com/office/drawing/2014/main" id="{6B06A3FD-5931-8EB2-1755-A74D90605678}"/>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96750907-2E32-9155-3E1C-663464748DC4}"/>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D810E343-AEDA-9A92-011C-DA2E00EF74AA}"/>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FFB92F77-6710-F66B-0195-7F536FACBD9D}"/>
              </a:ext>
            </a:extLst>
          </p:cNvPr>
          <p:cNvSpPr txBox="1">
            <a:spLocks/>
          </p:cNvSpPr>
          <p:nvPr/>
        </p:nvSpPr>
        <p:spPr>
          <a:xfrm>
            <a:off x="907934" y="1156004"/>
            <a:ext cx="12425297"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Um modelo que oferece </a:t>
            </a:r>
            <a:r>
              <a:rPr lang="pt-BR" b="1" dirty="0"/>
              <a:t>duas trajetórias distintas para crescimento profissional </a:t>
            </a:r>
            <a:r>
              <a:rPr lang="pt-BR" dirty="0"/>
              <a:t>após atingir certo nível de senioridade:</a:t>
            </a:r>
          </a:p>
        </p:txBody>
      </p:sp>
      <p:graphicFrame>
        <p:nvGraphicFramePr>
          <p:cNvPr id="6" name="Tabela 5">
            <a:extLst>
              <a:ext uri="{FF2B5EF4-FFF2-40B4-BE49-F238E27FC236}">
                <a16:creationId xmlns:a16="http://schemas.microsoft.com/office/drawing/2014/main" id="{505CE05E-D3F7-F4C2-EBA5-7DE5FE446382}"/>
              </a:ext>
            </a:extLst>
          </p:cNvPr>
          <p:cNvGraphicFramePr>
            <a:graphicFrameLocks noGrp="1"/>
          </p:cNvGraphicFramePr>
          <p:nvPr>
            <p:extLst>
              <p:ext uri="{D42A27DB-BD31-4B8C-83A1-F6EECF244321}">
                <p14:modId xmlns:p14="http://schemas.microsoft.com/office/powerpoint/2010/main" val="4063246676"/>
              </p:ext>
            </p:extLst>
          </p:nvPr>
        </p:nvGraphicFramePr>
        <p:xfrm>
          <a:off x="2158141" y="2863606"/>
          <a:ext cx="9629866" cy="2241824"/>
        </p:xfrm>
        <a:graphic>
          <a:graphicData uri="http://schemas.openxmlformats.org/drawingml/2006/table">
            <a:tbl>
              <a:tblPr firstRow="1" bandRow="1">
                <a:tableStyleId>{8FD4443E-F989-4FC4-A0C8-D5A2AF1F390B}</a:tableStyleId>
              </a:tblPr>
              <a:tblGrid>
                <a:gridCol w="4814933">
                  <a:extLst>
                    <a:ext uri="{9D8B030D-6E8A-4147-A177-3AD203B41FA5}">
                      <a16:colId xmlns:a16="http://schemas.microsoft.com/office/drawing/2014/main" val="1331279255"/>
                    </a:ext>
                  </a:extLst>
                </a:gridCol>
                <a:gridCol w="4814933">
                  <a:extLst>
                    <a:ext uri="{9D8B030D-6E8A-4147-A177-3AD203B41FA5}">
                      <a16:colId xmlns:a16="http://schemas.microsoft.com/office/drawing/2014/main" val="3150578361"/>
                    </a:ext>
                  </a:extLst>
                </a:gridCol>
              </a:tblGrid>
              <a:tr h="560456">
                <a:tc>
                  <a:txBody>
                    <a:bodyPr/>
                    <a:lstStyle/>
                    <a:p>
                      <a:pPr algn="ctr"/>
                      <a:r>
                        <a:rPr lang="pt-BR" dirty="0"/>
                        <a:t>TRILHA GERENCIAL</a:t>
                      </a:r>
                    </a:p>
                  </a:txBody>
                  <a:tcPr anchor="ctr">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tc>
                  <a:txBody>
                    <a:bodyPr/>
                    <a:lstStyle/>
                    <a:p>
                      <a:pPr algn="ctr"/>
                      <a:r>
                        <a:rPr lang="pt-BR" dirty="0"/>
                        <a:t>TRILHA TÉCNICA</a:t>
                      </a:r>
                    </a:p>
                  </a:txBody>
                  <a:tcPr anchor="ctr">
                    <a:lnL w="12700" cap="flat" cmpd="sng" algn="ctr">
                      <a:solidFill>
                        <a:srgbClr val="01080E"/>
                      </a:solidFill>
                      <a:prstDash val="solid"/>
                      <a:round/>
                      <a:headEnd type="none" w="med" len="med"/>
                      <a:tailEnd type="none" w="med" len="med"/>
                    </a:lnL>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extLst>
                  <a:ext uri="{0D108BD9-81ED-4DB2-BD59-A6C34878D82A}">
                    <a16:rowId xmlns:a16="http://schemas.microsoft.com/office/drawing/2014/main" val="3504500025"/>
                  </a:ext>
                </a:extLst>
              </a:tr>
              <a:tr h="560456">
                <a:tc>
                  <a:txBody>
                    <a:bodyPr/>
                    <a:lstStyle/>
                    <a:p>
                      <a:pPr algn="ctr"/>
                      <a:r>
                        <a:rPr lang="pt-BR" dirty="0"/>
                        <a:t>Gestão de pessoas e equipes</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Especialização profunda</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9737291"/>
                  </a:ext>
                </a:extLst>
              </a:tr>
              <a:tr h="560456">
                <a:tc>
                  <a:txBody>
                    <a:bodyPr/>
                    <a:lstStyle/>
                    <a:p>
                      <a:pPr algn="ctr"/>
                      <a:r>
                        <a:rPr lang="pt-BR" dirty="0"/>
                        <a:t>Planejamento estratégico</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Inovação e pesquisa</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2638961"/>
                  </a:ext>
                </a:extLst>
              </a:tr>
              <a:tr h="560456">
                <a:tc>
                  <a:txBody>
                    <a:bodyPr/>
                    <a:lstStyle/>
                    <a:p>
                      <a:pPr algn="ctr"/>
                      <a:r>
                        <a:rPr lang="pt-BR" dirty="0"/>
                        <a:t>Resultados de negócio</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Mentoria técnica</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902948"/>
                  </a:ext>
                </a:extLst>
              </a:tr>
            </a:tbl>
          </a:graphicData>
        </a:graphic>
      </p:graphicFrame>
      <p:sp>
        <p:nvSpPr>
          <p:cNvPr id="3" name="Espaço Reservado para Texto 4">
            <a:extLst>
              <a:ext uri="{FF2B5EF4-FFF2-40B4-BE49-F238E27FC236}">
                <a16:creationId xmlns:a16="http://schemas.microsoft.com/office/drawing/2014/main" id="{40272FEE-64E9-6717-55B3-EB5724A2CBEC}"/>
              </a:ext>
            </a:extLst>
          </p:cNvPr>
          <p:cNvSpPr txBox="1">
            <a:spLocks/>
          </p:cNvSpPr>
          <p:nvPr/>
        </p:nvSpPr>
        <p:spPr>
          <a:xfrm>
            <a:off x="890215" y="5509936"/>
            <a:ext cx="2427144" cy="710552"/>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b="1" dirty="0"/>
              <a:t>Benefícios:</a:t>
            </a:r>
          </a:p>
        </p:txBody>
      </p:sp>
      <p:sp>
        <p:nvSpPr>
          <p:cNvPr id="4" name="Google Shape;229;p28">
            <a:extLst>
              <a:ext uri="{FF2B5EF4-FFF2-40B4-BE49-F238E27FC236}">
                <a16:creationId xmlns:a16="http://schemas.microsoft.com/office/drawing/2014/main" id="{D2E352BA-B950-A51A-B4EA-3E7E1633F6C3}"/>
              </a:ext>
            </a:extLst>
          </p:cNvPr>
          <p:cNvSpPr txBox="1">
            <a:spLocks/>
          </p:cNvSpPr>
          <p:nvPr/>
        </p:nvSpPr>
        <p:spPr>
          <a:xfrm>
            <a:off x="2487270" y="6695643"/>
            <a:ext cx="2573954" cy="114143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Retenção de Talentos</a:t>
            </a:r>
          </a:p>
          <a:p>
            <a:pPr algn="ctr">
              <a:lnSpc>
                <a:spcPct val="100000"/>
              </a:lnSpc>
              <a:spcBef>
                <a:spcPts val="0"/>
              </a:spcBef>
            </a:pPr>
            <a:r>
              <a:rPr lang="pt-BR" sz="1500" dirty="0">
                <a:solidFill>
                  <a:schemeClr val="bg1"/>
                </a:solidFill>
                <a:latin typeface="Inter"/>
                <a:ea typeface="Inter"/>
                <a:cs typeface="Inter"/>
                <a:sym typeface="Inter"/>
              </a:rPr>
              <a:t>Valoriza profissionais técnicos que não desejam seguir carreira gerencial</a:t>
            </a:r>
          </a:p>
        </p:txBody>
      </p:sp>
      <p:sp>
        <p:nvSpPr>
          <p:cNvPr id="7" name="Google Shape;229;p28">
            <a:extLst>
              <a:ext uri="{FF2B5EF4-FFF2-40B4-BE49-F238E27FC236}">
                <a16:creationId xmlns:a16="http://schemas.microsoft.com/office/drawing/2014/main" id="{79AB3DDF-11E2-7657-5DCD-78D75D763E98}"/>
              </a:ext>
            </a:extLst>
          </p:cNvPr>
          <p:cNvSpPr txBox="1">
            <a:spLocks/>
          </p:cNvSpPr>
          <p:nvPr/>
        </p:nvSpPr>
        <p:spPr>
          <a:xfrm>
            <a:off x="5510463" y="6695643"/>
            <a:ext cx="2573954" cy="114143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Equidade</a:t>
            </a:r>
          </a:p>
          <a:p>
            <a:pPr algn="ctr">
              <a:lnSpc>
                <a:spcPct val="100000"/>
              </a:lnSpc>
              <a:spcBef>
                <a:spcPts val="0"/>
              </a:spcBef>
            </a:pPr>
            <a:r>
              <a:rPr lang="pt-BR" sz="1500" dirty="0">
                <a:solidFill>
                  <a:schemeClr val="bg1"/>
                </a:solidFill>
                <a:latin typeface="Inter"/>
                <a:ea typeface="Inter"/>
                <a:cs typeface="Inter"/>
                <a:sym typeface="Inter"/>
              </a:rPr>
              <a:t>Equipara salários e benefícios entre trilhas gerencial e técnica</a:t>
            </a:r>
          </a:p>
        </p:txBody>
      </p:sp>
      <p:sp>
        <p:nvSpPr>
          <p:cNvPr id="8" name="Google Shape;229;p28">
            <a:extLst>
              <a:ext uri="{FF2B5EF4-FFF2-40B4-BE49-F238E27FC236}">
                <a16:creationId xmlns:a16="http://schemas.microsoft.com/office/drawing/2014/main" id="{5FAD20EF-93FB-BC8B-06A3-B6EA848ECD84}"/>
              </a:ext>
            </a:extLst>
          </p:cNvPr>
          <p:cNvSpPr txBox="1">
            <a:spLocks/>
          </p:cNvSpPr>
          <p:nvPr/>
        </p:nvSpPr>
        <p:spPr>
          <a:xfrm>
            <a:off x="8533655" y="6695643"/>
            <a:ext cx="2573954" cy="114143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Inovação</a:t>
            </a:r>
          </a:p>
          <a:p>
            <a:pPr algn="ctr">
              <a:lnSpc>
                <a:spcPct val="100000"/>
              </a:lnSpc>
              <a:spcBef>
                <a:spcPts val="0"/>
              </a:spcBef>
            </a:pPr>
            <a:r>
              <a:rPr lang="pt-BR" sz="1500" dirty="0">
                <a:solidFill>
                  <a:schemeClr val="bg1"/>
                </a:solidFill>
                <a:latin typeface="Inter"/>
                <a:ea typeface="Inter"/>
                <a:cs typeface="Inter"/>
                <a:sym typeface="Inter"/>
              </a:rPr>
              <a:t>Mantém especialistas de alto nível na linha de frente do conhecimento</a:t>
            </a:r>
          </a:p>
        </p:txBody>
      </p:sp>
      <p:pic>
        <p:nvPicPr>
          <p:cNvPr id="9" name="Image 7" descr="preencoded.png">
            <a:extLst>
              <a:ext uri="{FF2B5EF4-FFF2-40B4-BE49-F238E27FC236}">
                <a16:creationId xmlns:a16="http://schemas.microsoft.com/office/drawing/2014/main" id="{560CBB7F-1492-BCB5-95AE-A3427D19238C}"/>
              </a:ext>
            </a:extLst>
          </p:cNvPr>
          <p:cNvPicPr>
            <a:picLocks noChangeAspect="1"/>
          </p:cNvPicPr>
          <p:nvPr/>
        </p:nvPicPr>
        <p:blipFill>
          <a:blip r:embed="rId3">
            <a:biLevel thresh="25000"/>
          </a:blip>
          <a:stretch>
            <a:fillRect/>
          </a:stretch>
        </p:blipFill>
        <p:spPr>
          <a:xfrm>
            <a:off x="3412642" y="5908398"/>
            <a:ext cx="1007445" cy="805955"/>
          </a:xfrm>
          <a:prstGeom prst="rect">
            <a:avLst/>
          </a:prstGeom>
        </p:spPr>
      </p:pic>
      <p:pic>
        <p:nvPicPr>
          <p:cNvPr id="10" name="Image 8" descr="preencoded.png">
            <a:extLst>
              <a:ext uri="{FF2B5EF4-FFF2-40B4-BE49-F238E27FC236}">
                <a16:creationId xmlns:a16="http://schemas.microsoft.com/office/drawing/2014/main" id="{D36D1B23-083A-75F9-A520-AB3AB8D09B07}"/>
              </a:ext>
            </a:extLst>
          </p:cNvPr>
          <p:cNvPicPr>
            <a:picLocks noChangeAspect="1"/>
          </p:cNvPicPr>
          <p:nvPr/>
        </p:nvPicPr>
        <p:blipFill>
          <a:blip r:embed="rId4">
            <a:biLevel thresh="25000"/>
          </a:blip>
          <a:stretch>
            <a:fillRect/>
          </a:stretch>
        </p:blipFill>
        <p:spPr>
          <a:xfrm>
            <a:off x="6255646" y="5908398"/>
            <a:ext cx="1007445" cy="805955"/>
          </a:xfrm>
          <a:prstGeom prst="rect">
            <a:avLst/>
          </a:prstGeom>
        </p:spPr>
      </p:pic>
      <p:pic>
        <p:nvPicPr>
          <p:cNvPr id="11" name="Image 9" descr="preencoded.png">
            <a:extLst>
              <a:ext uri="{FF2B5EF4-FFF2-40B4-BE49-F238E27FC236}">
                <a16:creationId xmlns:a16="http://schemas.microsoft.com/office/drawing/2014/main" id="{FAC77F81-3706-B92D-96C3-7A9739DF1F71}"/>
              </a:ext>
            </a:extLst>
          </p:cNvPr>
          <p:cNvPicPr>
            <a:picLocks noChangeAspect="1"/>
          </p:cNvPicPr>
          <p:nvPr/>
        </p:nvPicPr>
        <p:blipFill>
          <a:blip r:embed="rId5">
            <a:biLevel thresh="25000"/>
          </a:blip>
          <a:stretch>
            <a:fillRect/>
          </a:stretch>
        </p:blipFill>
        <p:spPr>
          <a:xfrm>
            <a:off x="9464958" y="5889688"/>
            <a:ext cx="604465" cy="805955"/>
          </a:xfrm>
          <a:prstGeom prst="rect">
            <a:avLst/>
          </a:prstGeom>
        </p:spPr>
      </p:pic>
    </p:spTree>
    <p:extLst>
      <p:ext uri="{BB962C8B-B14F-4D97-AF65-F5344CB8AC3E}">
        <p14:creationId xmlns:p14="http://schemas.microsoft.com/office/powerpoint/2010/main" val="113953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2111D-2061-D26F-EE9E-349793D9BFF5}"/>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C61A4698-C558-CBCA-1248-A0881CF79AF4}"/>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FD296DE2-A73C-15A5-4B84-28FF19B68174}"/>
              </a:ext>
            </a:extLst>
          </p:cNvPr>
          <p:cNvSpPr txBox="1">
            <a:spLocks/>
          </p:cNvSpPr>
          <p:nvPr/>
        </p:nvSpPr>
        <p:spPr>
          <a:xfrm>
            <a:off x="907933" y="396058"/>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CARREIRA EM</a:t>
            </a:r>
            <a:r>
              <a:rPr lang="pt-BR" sz="5400" b="1" dirty="0">
                <a:solidFill>
                  <a:srgbClr val="2BDEFD"/>
                </a:solidFill>
                <a:latin typeface="Chakra Petch" panose="00000500000000000000" pitchFamily="2" charset="-34"/>
                <a:cs typeface="Chakra Petch" panose="00000500000000000000" pitchFamily="2" charset="-34"/>
              </a:rPr>
              <a:t> W</a:t>
            </a:r>
          </a:p>
        </p:txBody>
      </p:sp>
      <p:grpSp>
        <p:nvGrpSpPr>
          <p:cNvPr id="16" name="Agrupar 15">
            <a:extLst>
              <a:ext uri="{FF2B5EF4-FFF2-40B4-BE49-F238E27FC236}">
                <a16:creationId xmlns:a16="http://schemas.microsoft.com/office/drawing/2014/main" id="{0B8F6AAE-F4FA-8F3A-1BE0-DE57AC547E11}"/>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09669DC3-C088-1C58-9445-FD54510CE876}"/>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48AE25A8-FD81-E142-AE3A-C6A8C55D8402}"/>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AC9B9459-4C29-3A09-BC8C-CE11DA6A6158}"/>
              </a:ext>
            </a:extLst>
          </p:cNvPr>
          <p:cNvSpPr txBox="1">
            <a:spLocks/>
          </p:cNvSpPr>
          <p:nvPr/>
        </p:nvSpPr>
        <p:spPr>
          <a:xfrm>
            <a:off x="907934" y="1156004"/>
            <a:ext cx="12425297"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Um modelo mais recente que permite ao profissional </a:t>
            </a:r>
            <a:r>
              <a:rPr lang="pt-BR" b="1" dirty="0"/>
              <a:t>transitar entre três tipos de atuação ou combiná-las</a:t>
            </a:r>
            <a:r>
              <a:rPr lang="pt-BR" dirty="0"/>
              <a:t>:</a:t>
            </a:r>
          </a:p>
        </p:txBody>
      </p:sp>
      <p:sp>
        <p:nvSpPr>
          <p:cNvPr id="3" name="Espaço Reservado para Texto 4">
            <a:extLst>
              <a:ext uri="{FF2B5EF4-FFF2-40B4-BE49-F238E27FC236}">
                <a16:creationId xmlns:a16="http://schemas.microsoft.com/office/drawing/2014/main" id="{513DC853-C41A-2EBC-9222-E422C10B6674}"/>
              </a:ext>
            </a:extLst>
          </p:cNvPr>
          <p:cNvSpPr txBox="1">
            <a:spLocks/>
          </p:cNvSpPr>
          <p:nvPr/>
        </p:nvSpPr>
        <p:spPr>
          <a:xfrm>
            <a:off x="890215" y="5239103"/>
            <a:ext cx="2427144" cy="218787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b="1" dirty="0"/>
              <a:t>Relevância para Equipes Ágeis:</a:t>
            </a:r>
          </a:p>
        </p:txBody>
      </p:sp>
      <p:sp>
        <p:nvSpPr>
          <p:cNvPr id="4" name="Google Shape;229;p28">
            <a:extLst>
              <a:ext uri="{FF2B5EF4-FFF2-40B4-BE49-F238E27FC236}">
                <a16:creationId xmlns:a16="http://schemas.microsoft.com/office/drawing/2014/main" id="{3BDB10F9-D1AC-D3C5-80A5-E1CA5FCBB30E}"/>
              </a:ext>
            </a:extLst>
          </p:cNvPr>
          <p:cNvSpPr txBox="1">
            <a:spLocks/>
          </p:cNvSpPr>
          <p:nvPr/>
        </p:nvSpPr>
        <p:spPr>
          <a:xfrm>
            <a:off x="2487270" y="6580227"/>
            <a:ext cx="2573954" cy="137227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Estruturas Menos Hierárquicas</a:t>
            </a:r>
          </a:p>
          <a:p>
            <a:pPr algn="ctr">
              <a:lnSpc>
                <a:spcPct val="100000"/>
              </a:lnSpc>
              <a:spcBef>
                <a:spcPts val="0"/>
              </a:spcBef>
            </a:pPr>
            <a:r>
              <a:rPr lang="pt-BR" sz="1500" dirty="0">
                <a:solidFill>
                  <a:schemeClr val="bg1"/>
                </a:solidFill>
                <a:latin typeface="Inter"/>
                <a:ea typeface="Inter"/>
                <a:cs typeface="Inter"/>
                <a:sym typeface="Inter"/>
              </a:rPr>
              <a:t>Valoriza liderança distribuída e influência sem autoridade formal</a:t>
            </a:r>
          </a:p>
        </p:txBody>
      </p:sp>
      <p:sp>
        <p:nvSpPr>
          <p:cNvPr id="7" name="Google Shape;229;p28">
            <a:extLst>
              <a:ext uri="{FF2B5EF4-FFF2-40B4-BE49-F238E27FC236}">
                <a16:creationId xmlns:a16="http://schemas.microsoft.com/office/drawing/2014/main" id="{BD546DA4-3788-26C3-CFDD-04D43714F7F2}"/>
              </a:ext>
            </a:extLst>
          </p:cNvPr>
          <p:cNvSpPr txBox="1">
            <a:spLocks/>
          </p:cNvSpPr>
          <p:nvPr/>
        </p:nvSpPr>
        <p:spPr>
          <a:xfrm>
            <a:off x="5510463" y="6580227"/>
            <a:ext cx="2573954" cy="137227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Projetos Complexos e Transversais</a:t>
            </a:r>
          </a:p>
          <a:p>
            <a:pPr algn="ctr">
              <a:lnSpc>
                <a:spcPct val="100000"/>
              </a:lnSpc>
              <a:spcBef>
                <a:spcPts val="0"/>
              </a:spcBef>
            </a:pPr>
            <a:r>
              <a:rPr lang="pt-BR" sz="1500" dirty="0">
                <a:solidFill>
                  <a:schemeClr val="bg1"/>
                </a:solidFill>
                <a:latin typeface="Inter"/>
                <a:ea typeface="Inter"/>
                <a:cs typeface="Inter"/>
                <a:sym typeface="Inter"/>
              </a:rPr>
              <a:t>Facilita a conexão entre áreas e stakeholders diversos</a:t>
            </a:r>
          </a:p>
        </p:txBody>
      </p:sp>
      <p:sp>
        <p:nvSpPr>
          <p:cNvPr id="12" name="Retângulo: Cantos Superiores Recortados 11">
            <a:extLst>
              <a:ext uri="{FF2B5EF4-FFF2-40B4-BE49-F238E27FC236}">
                <a16:creationId xmlns:a16="http://schemas.microsoft.com/office/drawing/2014/main" id="{62951046-2E3E-913F-2804-DCBEEF8C1AF7}"/>
              </a:ext>
            </a:extLst>
          </p:cNvPr>
          <p:cNvSpPr/>
          <p:nvPr/>
        </p:nvSpPr>
        <p:spPr>
          <a:xfrm>
            <a:off x="3146487" y="252878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Cantos Superiores Recortados 12">
            <a:extLst>
              <a:ext uri="{FF2B5EF4-FFF2-40B4-BE49-F238E27FC236}">
                <a16:creationId xmlns:a16="http://schemas.microsoft.com/office/drawing/2014/main" id="{3F23BBFD-2C16-3C3D-CEC3-10FA748E59D3}"/>
              </a:ext>
            </a:extLst>
          </p:cNvPr>
          <p:cNvSpPr/>
          <p:nvPr/>
        </p:nvSpPr>
        <p:spPr>
          <a:xfrm>
            <a:off x="6144157" y="252878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Cantos Superiores Recortados 13">
            <a:extLst>
              <a:ext uri="{FF2B5EF4-FFF2-40B4-BE49-F238E27FC236}">
                <a16:creationId xmlns:a16="http://schemas.microsoft.com/office/drawing/2014/main" id="{777FE9C4-9E2C-EB6D-2B0A-649082503C93}"/>
              </a:ext>
            </a:extLst>
          </p:cNvPr>
          <p:cNvSpPr/>
          <p:nvPr/>
        </p:nvSpPr>
        <p:spPr>
          <a:xfrm>
            <a:off x="9186527" y="252878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Google Shape;229;p28">
            <a:extLst>
              <a:ext uri="{FF2B5EF4-FFF2-40B4-BE49-F238E27FC236}">
                <a16:creationId xmlns:a16="http://schemas.microsoft.com/office/drawing/2014/main" id="{0A153DCB-83FC-8AB6-153F-1F6FC45F455A}"/>
              </a:ext>
            </a:extLst>
          </p:cNvPr>
          <p:cNvSpPr txBox="1">
            <a:spLocks/>
          </p:cNvSpPr>
          <p:nvPr/>
        </p:nvSpPr>
        <p:spPr>
          <a:xfrm>
            <a:off x="3146487" y="4488874"/>
            <a:ext cx="2573954" cy="67977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Gestão de pessoas e equipes</a:t>
            </a:r>
          </a:p>
        </p:txBody>
      </p:sp>
      <p:sp>
        <p:nvSpPr>
          <p:cNvPr id="19" name="Google Shape;229;p28">
            <a:extLst>
              <a:ext uri="{FF2B5EF4-FFF2-40B4-BE49-F238E27FC236}">
                <a16:creationId xmlns:a16="http://schemas.microsoft.com/office/drawing/2014/main" id="{A3FF8845-6D27-C02D-168B-D9DD3CB1E7FE}"/>
              </a:ext>
            </a:extLst>
          </p:cNvPr>
          <p:cNvSpPr txBox="1">
            <a:spLocks/>
          </p:cNvSpPr>
          <p:nvPr/>
        </p:nvSpPr>
        <p:spPr>
          <a:xfrm>
            <a:off x="6169680" y="4488874"/>
            <a:ext cx="2573954" cy="67977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Especialização e expertise profunda</a:t>
            </a:r>
          </a:p>
        </p:txBody>
      </p:sp>
      <p:sp>
        <p:nvSpPr>
          <p:cNvPr id="20" name="Google Shape;229;p28">
            <a:extLst>
              <a:ext uri="{FF2B5EF4-FFF2-40B4-BE49-F238E27FC236}">
                <a16:creationId xmlns:a16="http://schemas.microsoft.com/office/drawing/2014/main" id="{22BC765A-3143-928D-7816-8EBF4DB511F1}"/>
              </a:ext>
            </a:extLst>
          </p:cNvPr>
          <p:cNvSpPr txBox="1">
            <a:spLocks/>
          </p:cNvSpPr>
          <p:nvPr/>
        </p:nvSpPr>
        <p:spPr>
          <a:xfrm>
            <a:off x="9192872" y="4488874"/>
            <a:ext cx="2573954" cy="67977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Influência sem subordinação direta</a:t>
            </a:r>
          </a:p>
        </p:txBody>
      </p:sp>
      <p:sp>
        <p:nvSpPr>
          <p:cNvPr id="21" name="Google Shape;216;p26">
            <a:extLst>
              <a:ext uri="{FF2B5EF4-FFF2-40B4-BE49-F238E27FC236}">
                <a16:creationId xmlns:a16="http://schemas.microsoft.com/office/drawing/2014/main" id="{C8579141-3091-14CD-2439-9456DC4594D3}"/>
              </a:ext>
            </a:extLst>
          </p:cNvPr>
          <p:cNvSpPr txBox="1">
            <a:spLocks/>
          </p:cNvSpPr>
          <p:nvPr/>
        </p:nvSpPr>
        <p:spPr>
          <a:xfrm>
            <a:off x="3335103" y="3221981"/>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TRILHA GERENCIAL</a:t>
            </a:r>
          </a:p>
        </p:txBody>
      </p:sp>
      <p:sp>
        <p:nvSpPr>
          <p:cNvPr id="22" name="Google Shape;216;p26">
            <a:extLst>
              <a:ext uri="{FF2B5EF4-FFF2-40B4-BE49-F238E27FC236}">
                <a16:creationId xmlns:a16="http://schemas.microsoft.com/office/drawing/2014/main" id="{47AD0803-3ACF-2D83-2CD1-E77958513FEA}"/>
              </a:ext>
            </a:extLst>
          </p:cNvPr>
          <p:cNvSpPr txBox="1">
            <a:spLocks/>
          </p:cNvSpPr>
          <p:nvPr/>
        </p:nvSpPr>
        <p:spPr>
          <a:xfrm>
            <a:off x="6332773" y="3221981"/>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TRILHA TÉCNICA</a:t>
            </a:r>
          </a:p>
        </p:txBody>
      </p:sp>
      <p:sp>
        <p:nvSpPr>
          <p:cNvPr id="23" name="Google Shape;216;p26">
            <a:extLst>
              <a:ext uri="{FF2B5EF4-FFF2-40B4-BE49-F238E27FC236}">
                <a16:creationId xmlns:a16="http://schemas.microsoft.com/office/drawing/2014/main" id="{D8E2024C-F6F8-8DF8-60F6-6551DA224B32}"/>
              </a:ext>
            </a:extLst>
          </p:cNvPr>
          <p:cNvSpPr txBox="1">
            <a:spLocks/>
          </p:cNvSpPr>
          <p:nvPr/>
        </p:nvSpPr>
        <p:spPr>
          <a:xfrm>
            <a:off x="9375143" y="2944982"/>
            <a:ext cx="2239253" cy="1126414"/>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TRILHA FACILITADORA / CONSULTIVA</a:t>
            </a:r>
          </a:p>
        </p:txBody>
      </p:sp>
      <p:pic>
        <p:nvPicPr>
          <p:cNvPr id="24" name="Image 4" descr="preencoded.png">
            <a:extLst>
              <a:ext uri="{FF2B5EF4-FFF2-40B4-BE49-F238E27FC236}">
                <a16:creationId xmlns:a16="http://schemas.microsoft.com/office/drawing/2014/main" id="{BC624E5E-5C13-3FBB-3429-EBC52254CEF1}"/>
              </a:ext>
            </a:extLst>
          </p:cNvPr>
          <p:cNvPicPr>
            <a:picLocks noChangeAspect="1"/>
          </p:cNvPicPr>
          <p:nvPr/>
        </p:nvPicPr>
        <p:blipFill>
          <a:blip r:embed="rId3">
            <a:biLevel thresh="25000"/>
          </a:blip>
          <a:stretch>
            <a:fillRect/>
          </a:stretch>
        </p:blipFill>
        <p:spPr>
          <a:xfrm>
            <a:off x="3371980" y="5891296"/>
            <a:ext cx="804533" cy="804533"/>
          </a:xfrm>
          <a:prstGeom prst="rect">
            <a:avLst/>
          </a:prstGeom>
        </p:spPr>
      </p:pic>
      <p:pic>
        <p:nvPicPr>
          <p:cNvPr id="25" name="Image 5" descr="preencoded.png">
            <a:extLst>
              <a:ext uri="{FF2B5EF4-FFF2-40B4-BE49-F238E27FC236}">
                <a16:creationId xmlns:a16="http://schemas.microsoft.com/office/drawing/2014/main" id="{D6B83DA4-3D51-4D06-3604-AB5233748B0E}"/>
              </a:ext>
            </a:extLst>
          </p:cNvPr>
          <p:cNvPicPr>
            <a:picLocks noChangeAspect="1"/>
          </p:cNvPicPr>
          <p:nvPr/>
        </p:nvPicPr>
        <p:blipFill>
          <a:blip r:embed="rId4">
            <a:biLevel thresh="25000"/>
          </a:blip>
          <a:stretch>
            <a:fillRect/>
          </a:stretch>
        </p:blipFill>
        <p:spPr>
          <a:xfrm>
            <a:off x="6344891" y="5891296"/>
            <a:ext cx="905097" cy="804533"/>
          </a:xfrm>
          <a:prstGeom prst="rect">
            <a:avLst/>
          </a:prstGeom>
        </p:spPr>
      </p:pic>
      <p:sp>
        <p:nvSpPr>
          <p:cNvPr id="26" name="Shape 17">
            <a:extLst>
              <a:ext uri="{FF2B5EF4-FFF2-40B4-BE49-F238E27FC236}">
                <a16:creationId xmlns:a16="http://schemas.microsoft.com/office/drawing/2014/main" id="{5B6C277F-16A3-DA75-3880-C8A9A4920785}"/>
              </a:ext>
            </a:extLst>
          </p:cNvPr>
          <p:cNvSpPr/>
          <p:nvPr/>
        </p:nvSpPr>
        <p:spPr>
          <a:xfrm>
            <a:off x="8864181" y="5768067"/>
            <a:ext cx="2573954" cy="2354194"/>
          </a:xfrm>
          <a:prstGeom prst="rect">
            <a:avLst/>
          </a:prstGeom>
          <a:solidFill>
            <a:srgbClr val="2A9DF4">
              <a:alpha val="10000"/>
            </a:srgbClr>
          </a:solidFill>
          <a:ln/>
        </p:spPr>
        <p:txBody>
          <a:bodyPr/>
          <a:lstStyle/>
          <a:p>
            <a:endParaRPr lang="pt-BR"/>
          </a:p>
        </p:txBody>
      </p:sp>
      <p:sp>
        <p:nvSpPr>
          <p:cNvPr id="27" name="Shape 18">
            <a:extLst>
              <a:ext uri="{FF2B5EF4-FFF2-40B4-BE49-F238E27FC236}">
                <a16:creationId xmlns:a16="http://schemas.microsoft.com/office/drawing/2014/main" id="{31B2E5F0-4FBF-C39D-08EE-11D2034165A2}"/>
              </a:ext>
            </a:extLst>
          </p:cNvPr>
          <p:cNvSpPr/>
          <p:nvPr/>
        </p:nvSpPr>
        <p:spPr>
          <a:xfrm>
            <a:off x="8864180" y="5768067"/>
            <a:ext cx="45719" cy="2354194"/>
          </a:xfrm>
          <a:prstGeom prst="rect">
            <a:avLst/>
          </a:prstGeom>
          <a:solidFill>
            <a:srgbClr val="2A9DF4"/>
          </a:solidFill>
          <a:ln/>
        </p:spPr>
        <p:txBody>
          <a:bodyPr/>
          <a:lstStyle/>
          <a:p>
            <a:endParaRPr lang="pt-BR"/>
          </a:p>
        </p:txBody>
      </p:sp>
      <p:sp>
        <p:nvSpPr>
          <p:cNvPr id="28" name="Text 19">
            <a:extLst>
              <a:ext uri="{FF2B5EF4-FFF2-40B4-BE49-F238E27FC236}">
                <a16:creationId xmlns:a16="http://schemas.microsoft.com/office/drawing/2014/main" id="{4746DDF0-2B8C-5761-49A4-201EDA8EA348}"/>
              </a:ext>
            </a:extLst>
          </p:cNvPr>
          <p:cNvSpPr/>
          <p:nvPr/>
        </p:nvSpPr>
        <p:spPr>
          <a:xfrm>
            <a:off x="8971336" y="5844641"/>
            <a:ext cx="2301813" cy="230832"/>
          </a:xfrm>
          <a:prstGeom prst="rect">
            <a:avLst/>
          </a:prstGeom>
          <a:noFill/>
          <a:ln/>
        </p:spPr>
        <p:txBody>
          <a:bodyPr wrap="square" lIns="0" tIns="0" rIns="0" bIns="0" rtlCol="0" anchor="ctr">
            <a:spAutoFit/>
          </a:bodyPr>
          <a:lstStyle/>
          <a:p>
            <a:pPr marL="0" indent="0">
              <a:buNone/>
            </a:pPr>
            <a:r>
              <a:rPr lang="en-US" sz="1500" b="1" dirty="0">
                <a:solidFill>
                  <a:schemeClr val="bg1"/>
                </a:solidFill>
                <a:latin typeface="Inter"/>
                <a:ea typeface="Inter"/>
              </a:rPr>
              <a:t>Exemplos de </a:t>
            </a:r>
            <a:r>
              <a:rPr lang="en-US" sz="1500" b="1" dirty="0" err="1">
                <a:solidFill>
                  <a:schemeClr val="bg1"/>
                </a:solidFill>
                <a:latin typeface="Inter"/>
                <a:ea typeface="Inter"/>
              </a:rPr>
              <a:t>Papéis</a:t>
            </a:r>
            <a:r>
              <a:rPr lang="en-US" sz="1500" b="1" dirty="0">
                <a:solidFill>
                  <a:schemeClr val="bg1"/>
                </a:solidFill>
                <a:latin typeface="Inter"/>
                <a:ea typeface="Inter"/>
              </a:rPr>
              <a:t>:</a:t>
            </a:r>
          </a:p>
        </p:txBody>
      </p:sp>
      <p:sp>
        <p:nvSpPr>
          <p:cNvPr id="29" name="Text 20">
            <a:extLst>
              <a:ext uri="{FF2B5EF4-FFF2-40B4-BE49-F238E27FC236}">
                <a16:creationId xmlns:a16="http://schemas.microsoft.com/office/drawing/2014/main" id="{5D24BF93-6EB1-8CA0-0422-FDDB180056D2}"/>
              </a:ext>
            </a:extLst>
          </p:cNvPr>
          <p:cNvSpPr/>
          <p:nvPr/>
        </p:nvSpPr>
        <p:spPr>
          <a:xfrm>
            <a:off x="10118020" y="6481067"/>
            <a:ext cx="1228677" cy="1169551"/>
          </a:xfrm>
          <a:prstGeom prst="rect">
            <a:avLst/>
          </a:prstGeom>
          <a:noFill/>
          <a:ln/>
        </p:spPr>
        <p:txBody>
          <a:bodyPr wrap="square" lIns="0" tIns="0" rIns="0" bIns="0" rtlCol="0" anchor="ctr">
            <a:spAutoFit/>
          </a:bodyPr>
          <a:lstStyle/>
          <a:p>
            <a:pPr marL="0" indent="0">
              <a:buNone/>
            </a:pPr>
            <a:r>
              <a:rPr lang="en-US" sz="1500" dirty="0">
                <a:solidFill>
                  <a:schemeClr val="bg1"/>
                </a:solidFill>
                <a:latin typeface="Inter"/>
                <a:ea typeface="Inter"/>
              </a:rPr>
              <a:t>Agile Coach, Scrum Master, Product Owner, </a:t>
            </a:r>
          </a:p>
        </p:txBody>
      </p:sp>
      <p:sp>
        <p:nvSpPr>
          <p:cNvPr id="30" name="Text 21">
            <a:extLst>
              <a:ext uri="{FF2B5EF4-FFF2-40B4-BE49-F238E27FC236}">
                <a16:creationId xmlns:a16="http://schemas.microsoft.com/office/drawing/2014/main" id="{98EA44D2-0B81-8622-9EDF-DD7B1F65BE20}"/>
              </a:ext>
            </a:extLst>
          </p:cNvPr>
          <p:cNvSpPr/>
          <p:nvPr/>
        </p:nvSpPr>
        <p:spPr>
          <a:xfrm>
            <a:off x="8971337" y="6481067"/>
            <a:ext cx="941770" cy="923330"/>
          </a:xfrm>
          <a:prstGeom prst="rect">
            <a:avLst/>
          </a:prstGeom>
          <a:noFill/>
          <a:ln/>
        </p:spPr>
        <p:txBody>
          <a:bodyPr wrap="square" lIns="0" tIns="0" rIns="0" bIns="0" rtlCol="0" anchor="ctr">
            <a:spAutoFit/>
          </a:bodyPr>
          <a:lstStyle/>
          <a:p>
            <a:pPr marL="0" indent="0">
              <a:buNone/>
            </a:pPr>
            <a:r>
              <a:rPr lang="en-US" sz="1500" dirty="0">
                <a:solidFill>
                  <a:schemeClr val="bg1"/>
                </a:solidFill>
                <a:latin typeface="Inter"/>
                <a:ea typeface="Inter"/>
              </a:rPr>
              <a:t>Consultor Interno, Mentor / Coach</a:t>
            </a:r>
          </a:p>
        </p:txBody>
      </p:sp>
    </p:spTree>
    <p:extLst>
      <p:ext uri="{BB962C8B-B14F-4D97-AF65-F5344CB8AC3E}">
        <p14:creationId xmlns:p14="http://schemas.microsoft.com/office/powerpoint/2010/main" val="64283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5FA1E-A81F-DCE3-5AC1-6BA6049A6FBE}"/>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A1552421-50D0-297C-58EC-B4CC68174725}"/>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B2664B67-8363-B8A6-C22C-409C8BA52260}"/>
              </a:ext>
            </a:extLst>
          </p:cNvPr>
          <p:cNvSpPr txBox="1">
            <a:spLocks/>
          </p:cNvSpPr>
          <p:nvPr/>
        </p:nvSpPr>
        <p:spPr>
          <a:xfrm>
            <a:off x="907933" y="396058"/>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IDENTIFICANDO O</a:t>
            </a:r>
            <a:r>
              <a:rPr lang="pt-BR" sz="5400" b="1" dirty="0">
                <a:solidFill>
                  <a:srgbClr val="2BDEFD"/>
                </a:solidFill>
                <a:latin typeface="Chakra Petch" panose="00000500000000000000" pitchFamily="2" charset="-34"/>
                <a:cs typeface="Chakra Petch" panose="00000500000000000000" pitchFamily="2" charset="-34"/>
              </a:rPr>
              <a:t> SEU </a:t>
            </a:r>
            <a:r>
              <a:rPr lang="pt-BR" sz="5400" b="1" dirty="0">
                <a:solidFill>
                  <a:schemeClr val="bg1"/>
                </a:solidFill>
                <a:latin typeface="Chakra Petch" panose="00000500000000000000" pitchFamily="2" charset="-34"/>
                <a:cs typeface="Chakra Petch" panose="00000500000000000000" pitchFamily="2" charset="-34"/>
              </a:rPr>
              <a:t>CAMINHO...</a:t>
            </a:r>
            <a:endParaRPr lang="pt-BR" sz="5400" b="1" dirty="0">
              <a:solidFill>
                <a:srgbClr val="2BDEFD"/>
              </a:solidFill>
              <a:latin typeface="Chakra Petch" panose="00000500000000000000" pitchFamily="2" charset="-34"/>
              <a:cs typeface="Chakra Petch" panose="00000500000000000000" pitchFamily="2" charset="-34"/>
            </a:endParaRPr>
          </a:p>
        </p:txBody>
      </p:sp>
      <p:grpSp>
        <p:nvGrpSpPr>
          <p:cNvPr id="16" name="Agrupar 15">
            <a:extLst>
              <a:ext uri="{FF2B5EF4-FFF2-40B4-BE49-F238E27FC236}">
                <a16:creationId xmlns:a16="http://schemas.microsoft.com/office/drawing/2014/main" id="{CFB123FD-008B-7C94-4ADE-2435B114272B}"/>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C9BC866B-A79C-7C5C-E92D-84EF1CCEFB30}"/>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3C0F65B7-677E-6CD9-B124-19CB3D16C046}"/>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A2E4627E-A69C-8B6F-E20D-5CADD1D86171}"/>
              </a:ext>
            </a:extLst>
          </p:cNvPr>
          <p:cNvSpPr txBox="1">
            <a:spLocks/>
          </p:cNvSpPr>
          <p:nvPr/>
        </p:nvSpPr>
        <p:spPr>
          <a:xfrm>
            <a:off x="907934" y="1402225"/>
            <a:ext cx="12425297" cy="710552"/>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Perguntas para </a:t>
            </a:r>
            <a:r>
              <a:rPr lang="pt-BR" b="1" dirty="0"/>
              <a:t>Reflexão</a:t>
            </a:r>
          </a:p>
        </p:txBody>
      </p:sp>
      <p:sp>
        <p:nvSpPr>
          <p:cNvPr id="3" name="Espaço Reservado para Texto 4">
            <a:extLst>
              <a:ext uri="{FF2B5EF4-FFF2-40B4-BE49-F238E27FC236}">
                <a16:creationId xmlns:a16="http://schemas.microsoft.com/office/drawing/2014/main" id="{B34610BE-8DC6-08B5-7D44-6D212D288DB5}"/>
              </a:ext>
            </a:extLst>
          </p:cNvPr>
          <p:cNvSpPr txBox="1">
            <a:spLocks/>
          </p:cNvSpPr>
          <p:nvPr/>
        </p:nvSpPr>
        <p:spPr>
          <a:xfrm>
            <a:off x="890214" y="5573732"/>
            <a:ext cx="8891739" cy="710552"/>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Dicas para Conversar com Gestores e/ou RH:</a:t>
            </a:r>
          </a:p>
        </p:txBody>
      </p:sp>
      <p:sp>
        <p:nvSpPr>
          <p:cNvPr id="4" name="Google Shape;229;p28">
            <a:extLst>
              <a:ext uri="{FF2B5EF4-FFF2-40B4-BE49-F238E27FC236}">
                <a16:creationId xmlns:a16="http://schemas.microsoft.com/office/drawing/2014/main" id="{14E1FCC2-AD3C-E62D-34AC-A4CED6E65296}"/>
              </a:ext>
            </a:extLst>
          </p:cNvPr>
          <p:cNvSpPr txBox="1">
            <a:spLocks/>
          </p:cNvSpPr>
          <p:nvPr/>
        </p:nvSpPr>
        <p:spPr>
          <a:xfrm>
            <a:off x="3274075" y="6284284"/>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Prepare-se</a:t>
            </a:r>
          </a:p>
          <a:p>
            <a:pPr algn="ctr">
              <a:lnSpc>
                <a:spcPct val="100000"/>
              </a:lnSpc>
              <a:spcBef>
                <a:spcPts val="0"/>
              </a:spcBef>
            </a:pPr>
            <a:endParaRPr lang="pt-BR" sz="1500" b="1" dirty="0">
              <a:solidFill>
                <a:schemeClr val="bg1"/>
              </a:solidFill>
              <a:latin typeface="Inter"/>
              <a:ea typeface="Inter"/>
              <a:cs typeface="Inter"/>
              <a:sym typeface="Inter"/>
            </a:endParaRPr>
          </a:p>
          <a:p>
            <a:pPr algn="ctr">
              <a:lnSpc>
                <a:spcPct val="100000"/>
              </a:lnSpc>
              <a:spcBef>
                <a:spcPts val="0"/>
              </a:spcBef>
            </a:pPr>
            <a:r>
              <a:rPr lang="pt-BR" sz="1500" dirty="0">
                <a:solidFill>
                  <a:schemeClr val="bg1"/>
                </a:solidFill>
                <a:latin typeface="Inter"/>
                <a:ea typeface="Inter"/>
                <a:cs typeface="Inter"/>
                <a:sym typeface="Inter"/>
              </a:rPr>
              <a:t>Organize suas ideias e tenha clareza sobre qual trilha você está considerando</a:t>
            </a:r>
          </a:p>
        </p:txBody>
      </p:sp>
      <p:sp>
        <p:nvSpPr>
          <p:cNvPr id="7" name="Google Shape;229;p28">
            <a:extLst>
              <a:ext uri="{FF2B5EF4-FFF2-40B4-BE49-F238E27FC236}">
                <a16:creationId xmlns:a16="http://schemas.microsoft.com/office/drawing/2014/main" id="{069602B8-DDF1-D839-68CF-A8D1F703E59B}"/>
              </a:ext>
            </a:extLst>
          </p:cNvPr>
          <p:cNvSpPr txBox="1">
            <a:spLocks/>
          </p:cNvSpPr>
          <p:nvPr/>
        </p:nvSpPr>
        <p:spPr>
          <a:xfrm>
            <a:off x="6159043" y="6284284"/>
            <a:ext cx="2573954" cy="137227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Apresente seu raciocínio</a:t>
            </a:r>
          </a:p>
          <a:p>
            <a:pPr algn="ctr">
              <a:lnSpc>
                <a:spcPct val="100000"/>
              </a:lnSpc>
              <a:spcBef>
                <a:spcPts val="0"/>
              </a:spcBef>
            </a:pPr>
            <a:endParaRPr lang="pt-BR" sz="1500" b="1" dirty="0">
              <a:solidFill>
                <a:schemeClr val="bg1"/>
              </a:solidFill>
              <a:latin typeface="Inter"/>
              <a:ea typeface="Inter"/>
              <a:cs typeface="Inter"/>
              <a:sym typeface="Inter"/>
            </a:endParaRPr>
          </a:p>
          <a:p>
            <a:pPr algn="ctr">
              <a:lnSpc>
                <a:spcPct val="100000"/>
              </a:lnSpc>
              <a:spcBef>
                <a:spcPts val="0"/>
              </a:spcBef>
            </a:pPr>
            <a:r>
              <a:rPr lang="pt-BR" sz="1500" dirty="0">
                <a:solidFill>
                  <a:schemeClr val="bg1"/>
                </a:solidFill>
                <a:latin typeface="Inter"/>
                <a:ea typeface="Inter"/>
                <a:cs typeface="Inter"/>
                <a:sym typeface="Inter"/>
              </a:rPr>
              <a:t>Explique como seus objetivos se alinham com as necessidades da empresa</a:t>
            </a:r>
          </a:p>
        </p:txBody>
      </p:sp>
      <p:sp>
        <p:nvSpPr>
          <p:cNvPr id="12" name="Retângulo: Cantos Superiores Recortados 11">
            <a:extLst>
              <a:ext uri="{FF2B5EF4-FFF2-40B4-BE49-F238E27FC236}">
                <a16:creationId xmlns:a16="http://schemas.microsoft.com/office/drawing/2014/main" id="{9CC30656-702A-D92A-A56B-D41F19757F53}"/>
              </a:ext>
            </a:extLst>
          </p:cNvPr>
          <p:cNvSpPr/>
          <p:nvPr/>
        </p:nvSpPr>
        <p:spPr>
          <a:xfrm>
            <a:off x="3146487" y="2528785"/>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Cantos Superiores Recortados 12">
            <a:extLst>
              <a:ext uri="{FF2B5EF4-FFF2-40B4-BE49-F238E27FC236}">
                <a16:creationId xmlns:a16="http://schemas.microsoft.com/office/drawing/2014/main" id="{BD3138EE-779F-0DBD-AAB1-EAF4E2A06031}"/>
              </a:ext>
            </a:extLst>
          </p:cNvPr>
          <p:cNvSpPr/>
          <p:nvPr/>
        </p:nvSpPr>
        <p:spPr>
          <a:xfrm>
            <a:off x="6144157" y="2528785"/>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Cantos Superiores Recortados 13">
            <a:extLst>
              <a:ext uri="{FF2B5EF4-FFF2-40B4-BE49-F238E27FC236}">
                <a16:creationId xmlns:a16="http://schemas.microsoft.com/office/drawing/2014/main" id="{A50D925D-3AC2-5B48-DC6D-29335038D6D0}"/>
              </a:ext>
            </a:extLst>
          </p:cNvPr>
          <p:cNvSpPr/>
          <p:nvPr/>
        </p:nvSpPr>
        <p:spPr>
          <a:xfrm>
            <a:off x="9186527" y="2528785"/>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Google Shape;229;p28">
            <a:extLst>
              <a:ext uri="{FF2B5EF4-FFF2-40B4-BE49-F238E27FC236}">
                <a16:creationId xmlns:a16="http://schemas.microsoft.com/office/drawing/2014/main" id="{F6B4A0D8-ADB2-BEEB-EF9D-0B87C32D4EC9}"/>
              </a:ext>
            </a:extLst>
          </p:cNvPr>
          <p:cNvSpPr txBox="1">
            <a:spLocks/>
          </p:cNvSpPr>
          <p:nvPr/>
        </p:nvSpPr>
        <p:spPr>
          <a:xfrm>
            <a:off x="3146487" y="4151717"/>
            <a:ext cx="2573954" cy="114143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Resolver problemas técnicos, desenvolver pessoas ou facilitar processos?</a:t>
            </a:r>
          </a:p>
        </p:txBody>
      </p:sp>
      <p:sp>
        <p:nvSpPr>
          <p:cNvPr id="19" name="Google Shape;229;p28">
            <a:extLst>
              <a:ext uri="{FF2B5EF4-FFF2-40B4-BE49-F238E27FC236}">
                <a16:creationId xmlns:a16="http://schemas.microsoft.com/office/drawing/2014/main" id="{484A9370-3694-14DD-C61E-A2DDC0E2B93C}"/>
              </a:ext>
            </a:extLst>
          </p:cNvPr>
          <p:cNvSpPr txBox="1">
            <a:spLocks/>
          </p:cNvSpPr>
          <p:nvPr/>
        </p:nvSpPr>
        <p:spPr>
          <a:xfrm>
            <a:off x="6169680" y="4151717"/>
            <a:ext cx="2573954" cy="114143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Aprofundamento técnico, motivação de equipes ou influência sem autoridade formal?</a:t>
            </a:r>
          </a:p>
        </p:txBody>
      </p:sp>
      <p:sp>
        <p:nvSpPr>
          <p:cNvPr id="20" name="Google Shape;229;p28">
            <a:extLst>
              <a:ext uri="{FF2B5EF4-FFF2-40B4-BE49-F238E27FC236}">
                <a16:creationId xmlns:a16="http://schemas.microsoft.com/office/drawing/2014/main" id="{103A9C4E-E53F-A888-2D01-DFCAE56EA800}"/>
              </a:ext>
            </a:extLst>
          </p:cNvPr>
          <p:cNvSpPr txBox="1">
            <a:spLocks/>
          </p:cNvSpPr>
          <p:nvPr/>
        </p:nvSpPr>
        <p:spPr>
          <a:xfrm>
            <a:off x="9192872" y="4151717"/>
            <a:ext cx="2573954" cy="114143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Cargo de gestão, expertise reconhecida ou transformação organizacional?</a:t>
            </a:r>
          </a:p>
        </p:txBody>
      </p:sp>
      <p:sp>
        <p:nvSpPr>
          <p:cNvPr id="21" name="Google Shape;216;p26">
            <a:extLst>
              <a:ext uri="{FF2B5EF4-FFF2-40B4-BE49-F238E27FC236}">
                <a16:creationId xmlns:a16="http://schemas.microsoft.com/office/drawing/2014/main" id="{83ACE01E-0349-9806-F4D4-4A66C558E665}"/>
              </a:ext>
            </a:extLst>
          </p:cNvPr>
          <p:cNvSpPr txBox="1">
            <a:spLocks/>
          </p:cNvSpPr>
          <p:nvPr/>
        </p:nvSpPr>
        <p:spPr>
          <a:xfrm>
            <a:off x="3335103" y="2913362"/>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O QUE ME ENERGIZA?</a:t>
            </a:r>
          </a:p>
        </p:txBody>
      </p:sp>
      <p:sp>
        <p:nvSpPr>
          <p:cNvPr id="22" name="Google Shape;216;p26">
            <a:extLst>
              <a:ext uri="{FF2B5EF4-FFF2-40B4-BE49-F238E27FC236}">
                <a16:creationId xmlns:a16="http://schemas.microsoft.com/office/drawing/2014/main" id="{8917A0B9-76B8-1669-8DFA-BF12E13C3252}"/>
              </a:ext>
            </a:extLst>
          </p:cNvPr>
          <p:cNvSpPr txBox="1">
            <a:spLocks/>
          </p:cNvSpPr>
          <p:nvPr/>
        </p:nvSpPr>
        <p:spPr>
          <a:xfrm>
            <a:off x="6332773" y="2774862"/>
            <a:ext cx="2239253" cy="1126414"/>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QUAIS SÃO MEUS TALENTOS NATURAIS?</a:t>
            </a:r>
          </a:p>
        </p:txBody>
      </p:sp>
      <p:sp>
        <p:nvSpPr>
          <p:cNvPr id="23" name="Google Shape;216;p26">
            <a:extLst>
              <a:ext uri="{FF2B5EF4-FFF2-40B4-BE49-F238E27FC236}">
                <a16:creationId xmlns:a16="http://schemas.microsoft.com/office/drawing/2014/main" id="{1EA3E6F5-86DE-CCAC-C939-368FA0C68D27}"/>
              </a:ext>
            </a:extLst>
          </p:cNvPr>
          <p:cNvSpPr txBox="1">
            <a:spLocks/>
          </p:cNvSpPr>
          <p:nvPr/>
        </p:nvSpPr>
        <p:spPr>
          <a:xfrm>
            <a:off x="9375143" y="2774862"/>
            <a:ext cx="2239253" cy="1126414"/>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ONDE QUERO ESTAR EM 5-10 ANOS?</a:t>
            </a:r>
          </a:p>
        </p:txBody>
      </p:sp>
      <p:sp>
        <p:nvSpPr>
          <p:cNvPr id="6" name="Google Shape;229;p28">
            <a:extLst>
              <a:ext uri="{FF2B5EF4-FFF2-40B4-BE49-F238E27FC236}">
                <a16:creationId xmlns:a16="http://schemas.microsoft.com/office/drawing/2014/main" id="{6620BB4B-BC66-F5AB-1131-EA0B252BD988}"/>
              </a:ext>
            </a:extLst>
          </p:cNvPr>
          <p:cNvSpPr txBox="1">
            <a:spLocks/>
          </p:cNvSpPr>
          <p:nvPr/>
        </p:nvSpPr>
        <p:spPr>
          <a:xfrm>
            <a:off x="9044011" y="6284284"/>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Crie um PDI-L</a:t>
            </a:r>
          </a:p>
          <a:p>
            <a:pPr algn="ctr">
              <a:lnSpc>
                <a:spcPct val="100000"/>
              </a:lnSpc>
              <a:spcBef>
                <a:spcPts val="0"/>
              </a:spcBef>
            </a:pPr>
            <a:endParaRPr lang="pt-BR" sz="1500" b="1" dirty="0">
              <a:solidFill>
                <a:schemeClr val="bg1"/>
              </a:solidFill>
              <a:latin typeface="Inter"/>
              <a:ea typeface="Inter"/>
              <a:cs typeface="Inter"/>
              <a:sym typeface="Inter"/>
            </a:endParaRPr>
          </a:p>
          <a:p>
            <a:pPr algn="ctr">
              <a:lnSpc>
                <a:spcPct val="100000"/>
              </a:lnSpc>
              <a:spcBef>
                <a:spcPts val="0"/>
              </a:spcBef>
            </a:pPr>
            <a:r>
              <a:rPr lang="pt-BR" sz="1500" dirty="0">
                <a:solidFill>
                  <a:schemeClr val="bg1"/>
                </a:solidFill>
                <a:latin typeface="Inter"/>
                <a:ea typeface="Inter"/>
                <a:cs typeface="Inter"/>
                <a:sym typeface="Inter"/>
              </a:rPr>
              <a:t>Desenvolva um Plano de Desenvolvimento Individual de Liderança com metas claras</a:t>
            </a:r>
          </a:p>
        </p:txBody>
      </p:sp>
    </p:spTree>
    <p:extLst>
      <p:ext uri="{BB962C8B-B14F-4D97-AF65-F5344CB8AC3E}">
        <p14:creationId xmlns:p14="http://schemas.microsoft.com/office/powerpoint/2010/main" val="20773257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F8BFD-95A9-CF16-770E-ED11F043343D}"/>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033105B8-EFC0-6A1D-1578-CF88B064CECF}"/>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60D2C12C-0457-11B5-FEC2-4BFA06BA3468}"/>
              </a:ext>
            </a:extLst>
          </p:cNvPr>
          <p:cNvSpPr txBox="1">
            <a:spLocks/>
          </p:cNvSpPr>
          <p:nvPr/>
        </p:nvSpPr>
        <p:spPr>
          <a:xfrm>
            <a:off x="907933" y="396058"/>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SÍNTESE</a:t>
            </a:r>
            <a:endParaRPr lang="pt-BR" sz="5400" b="1" dirty="0">
              <a:solidFill>
                <a:srgbClr val="2BDEFD"/>
              </a:solidFill>
              <a:latin typeface="Chakra Petch" panose="00000500000000000000" pitchFamily="2" charset="-34"/>
              <a:cs typeface="Chakra Petch" panose="00000500000000000000" pitchFamily="2" charset="-34"/>
            </a:endParaRPr>
          </a:p>
        </p:txBody>
      </p:sp>
      <p:grpSp>
        <p:nvGrpSpPr>
          <p:cNvPr id="16" name="Agrupar 15">
            <a:extLst>
              <a:ext uri="{FF2B5EF4-FFF2-40B4-BE49-F238E27FC236}">
                <a16:creationId xmlns:a16="http://schemas.microsoft.com/office/drawing/2014/main" id="{081CBF22-6F68-A025-F55D-B4529A3B1E7C}"/>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13ACB0A0-858B-8A89-0D93-7A4ABFCE3A20}"/>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68ABC1B4-00B7-CB89-DC37-1C4274AF6933}"/>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2" name="Google Shape;229;p28">
            <a:extLst>
              <a:ext uri="{FF2B5EF4-FFF2-40B4-BE49-F238E27FC236}">
                <a16:creationId xmlns:a16="http://schemas.microsoft.com/office/drawing/2014/main" id="{AA86A886-71C6-2A30-F562-5AA96A0349AD}"/>
              </a:ext>
            </a:extLst>
          </p:cNvPr>
          <p:cNvSpPr txBox="1">
            <a:spLocks/>
          </p:cNvSpPr>
          <p:nvPr/>
        </p:nvSpPr>
        <p:spPr>
          <a:xfrm>
            <a:off x="780342" y="2806009"/>
            <a:ext cx="2750241" cy="280343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100" b="1" dirty="0">
                <a:solidFill>
                  <a:schemeClr val="bg1"/>
                </a:solidFill>
                <a:latin typeface="Inter"/>
                <a:ea typeface="Inter"/>
                <a:cs typeface="Inter"/>
                <a:sym typeface="Inter"/>
              </a:rPr>
              <a:t>Liderança é uma Jornada</a:t>
            </a:r>
          </a:p>
          <a:p>
            <a:pPr algn="ctr">
              <a:lnSpc>
                <a:spcPct val="100000"/>
              </a:lnSpc>
              <a:spcBef>
                <a:spcPts val="0"/>
              </a:spcBef>
            </a:pPr>
            <a:endParaRPr lang="pt-BR" sz="2100" b="1" dirty="0">
              <a:solidFill>
                <a:schemeClr val="bg1"/>
              </a:solidFill>
              <a:latin typeface="Inter"/>
              <a:ea typeface="Inter"/>
              <a:cs typeface="Inter"/>
              <a:sym typeface="Inter"/>
            </a:endParaRPr>
          </a:p>
          <a:p>
            <a:pPr algn="ctr">
              <a:lnSpc>
                <a:spcPct val="100000"/>
              </a:lnSpc>
              <a:spcBef>
                <a:spcPts val="0"/>
              </a:spcBef>
            </a:pPr>
            <a:r>
              <a:rPr lang="pt-BR" sz="2100" dirty="0">
                <a:solidFill>
                  <a:schemeClr val="bg1"/>
                </a:solidFill>
                <a:latin typeface="Inter"/>
                <a:ea typeface="Inter"/>
                <a:cs typeface="Inter"/>
                <a:sym typeface="Inter"/>
              </a:rPr>
              <a:t>Um processo contínuo de crescimento e aprendizado em diferentes níveis</a:t>
            </a:r>
          </a:p>
        </p:txBody>
      </p:sp>
      <p:sp>
        <p:nvSpPr>
          <p:cNvPr id="13" name="Google Shape;229;p28">
            <a:extLst>
              <a:ext uri="{FF2B5EF4-FFF2-40B4-BE49-F238E27FC236}">
                <a16:creationId xmlns:a16="http://schemas.microsoft.com/office/drawing/2014/main" id="{3F3A5840-63BF-70D3-860C-2C855C6974F3}"/>
              </a:ext>
            </a:extLst>
          </p:cNvPr>
          <p:cNvSpPr txBox="1">
            <a:spLocks/>
          </p:cNvSpPr>
          <p:nvPr/>
        </p:nvSpPr>
        <p:spPr>
          <a:xfrm>
            <a:off x="3523398" y="2806009"/>
            <a:ext cx="2750241" cy="248026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100" b="1" dirty="0">
                <a:solidFill>
                  <a:schemeClr val="bg1"/>
                </a:solidFill>
                <a:latin typeface="Inter"/>
                <a:ea typeface="Inter"/>
                <a:cs typeface="Inter"/>
                <a:sym typeface="Inter"/>
              </a:rPr>
              <a:t>Diversidade de Níveis</a:t>
            </a:r>
          </a:p>
          <a:p>
            <a:pPr algn="ctr">
              <a:lnSpc>
                <a:spcPct val="100000"/>
              </a:lnSpc>
              <a:spcBef>
                <a:spcPts val="0"/>
              </a:spcBef>
            </a:pPr>
            <a:endParaRPr lang="pt-BR" sz="2100" b="1" dirty="0">
              <a:solidFill>
                <a:schemeClr val="bg1"/>
              </a:solidFill>
              <a:latin typeface="Inter"/>
              <a:ea typeface="Inter"/>
              <a:cs typeface="Inter"/>
              <a:sym typeface="Inter"/>
            </a:endParaRPr>
          </a:p>
          <a:p>
            <a:pPr algn="ctr">
              <a:lnSpc>
                <a:spcPct val="100000"/>
              </a:lnSpc>
              <a:spcBef>
                <a:spcPts val="0"/>
              </a:spcBef>
            </a:pPr>
            <a:r>
              <a:rPr lang="pt-BR" sz="2100" dirty="0">
                <a:solidFill>
                  <a:schemeClr val="bg1"/>
                </a:solidFill>
                <a:latin typeface="Inter"/>
                <a:ea typeface="Inter"/>
                <a:cs typeface="Inter"/>
                <a:sym typeface="Inter"/>
              </a:rPr>
              <a:t>Cada estágio exige habilidades distintas e oferece desafios únicos</a:t>
            </a:r>
          </a:p>
        </p:txBody>
      </p:sp>
      <p:sp>
        <p:nvSpPr>
          <p:cNvPr id="14" name="Google Shape;229;p28">
            <a:extLst>
              <a:ext uri="{FF2B5EF4-FFF2-40B4-BE49-F238E27FC236}">
                <a16:creationId xmlns:a16="http://schemas.microsoft.com/office/drawing/2014/main" id="{794636E4-DA3C-90AE-0199-B1B58062A444}"/>
              </a:ext>
            </a:extLst>
          </p:cNvPr>
          <p:cNvSpPr txBox="1">
            <a:spLocks/>
          </p:cNvSpPr>
          <p:nvPr/>
        </p:nvSpPr>
        <p:spPr>
          <a:xfrm>
            <a:off x="6266454" y="2806009"/>
            <a:ext cx="2750241" cy="2157102"/>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100" b="1" dirty="0">
                <a:solidFill>
                  <a:schemeClr val="bg1"/>
                </a:solidFill>
                <a:latin typeface="Inter"/>
                <a:ea typeface="Inter"/>
                <a:cs typeface="Inter"/>
                <a:sym typeface="Inter"/>
              </a:rPr>
              <a:t>Carreira em Y</a:t>
            </a:r>
          </a:p>
          <a:p>
            <a:pPr algn="ctr">
              <a:lnSpc>
                <a:spcPct val="100000"/>
              </a:lnSpc>
              <a:spcBef>
                <a:spcPts val="0"/>
              </a:spcBef>
            </a:pPr>
            <a:endParaRPr lang="pt-BR" sz="2100" b="1" dirty="0">
              <a:solidFill>
                <a:schemeClr val="bg1"/>
              </a:solidFill>
              <a:latin typeface="Inter"/>
              <a:ea typeface="Inter"/>
              <a:cs typeface="Inter"/>
              <a:sym typeface="Inter"/>
            </a:endParaRPr>
          </a:p>
          <a:p>
            <a:pPr algn="ctr">
              <a:lnSpc>
                <a:spcPct val="100000"/>
              </a:lnSpc>
              <a:spcBef>
                <a:spcPts val="0"/>
              </a:spcBef>
            </a:pPr>
            <a:r>
              <a:rPr lang="pt-BR" sz="2100" dirty="0">
                <a:solidFill>
                  <a:schemeClr val="bg1"/>
                </a:solidFill>
                <a:latin typeface="Inter"/>
                <a:ea typeface="Inter"/>
                <a:cs typeface="Inter"/>
                <a:sym typeface="Inter"/>
              </a:rPr>
              <a:t>Valoriza tanto a gestão quanto a especialização técnica</a:t>
            </a:r>
          </a:p>
        </p:txBody>
      </p:sp>
      <p:sp>
        <p:nvSpPr>
          <p:cNvPr id="15" name="Google Shape;229;p28">
            <a:extLst>
              <a:ext uri="{FF2B5EF4-FFF2-40B4-BE49-F238E27FC236}">
                <a16:creationId xmlns:a16="http://schemas.microsoft.com/office/drawing/2014/main" id="{3A0EF615-126D-A524-A3BC-750A70A95358}"/>
              </a:ext>
            </a:extLst>
          </p:cNvPr>
          <p:cNvSpPr txBox="1">
            <a:spLocks/>
          </p:cNvSpPr>
          <p:nvPr/>
        </p:nvSpPr>
        <p:spPr>
          <a:xfrm>
            <a:off x="9009510" y="2806009"/>
            <a:ext cx="2750241" cy="2157102"/>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100" b="1" dirty="0">
                <a:solidFill>
                  <a:schemeClr val="bg1"/>
                </a:solidFill>
                <a:latin typeface="Inter"/>
                <a:ea typeface="Inter"/>
                <a:cs typeface="Inter"/>
                <a:sym typeface="Inter"/>
              </a:rPr>
              <a:t>Carreira em W</a:t>
            </a:r>
          </a:p>
          <a:p>
            <a:pPr algn="ctr">
              <a:lnSpc>
                <a:spcPct val="100000"/>
              </a:lnSpc>
              <a:spcBef>
                <a:spcPts val="0"/>
              </a:spcBef>
            </a:pPr>
            <a:endParaRPr lang="pt-BR" sz="2100" b="1" dirty="0">
              <a:solidFill>
                <a:schemeClr val="bg1"/>
              </a:solidFill>
              <a:latin typeface="Inter"/>
              <a:ea typeface="Inter"/>
              <a:cs typeface="Inter"/>
              <a:sym typeface="Inter"/>
            </a:endParaRPr>
          </a:p>
          <a:p>
            <a:pPr algn="ctr">
              <a:lnSpc>
                <a:spcPct val="100000"/>
              </a:lnSpc>
              <a:spcBef>
                <a:spcPts val="0"/>
              </a:spcBef>
            </a:pPr>
            <a:r>
              <a:rPr lang="pt-BR" sz="2100" dirty="0">
                <a:solidFill>
                  <a:schemeClr val="bg1"/>
                </a:solidFill>
                <a:latin typeface="Inter"/>
                <a:ea typeface="Inter"/>
                <a:cs typeface="Inter"/>
                <a:sym typeface="Inter"/>
              </a:rPr>
              <a:t>Reconhece a importância de líderes facilitadores e mentores</a:t>
            </a:r>
          </a:p>
        </p:txBody>
      </p:sp>
      <p:sp>
        <p:nvSpPr>
          <p:cNvPr id="23" name="Google Shape;229;p28">
            <a:extLst>
              <a:ext uri="{FF2B5EF4-FFF2-40B4-BE49-F238E27FC236}">
                <a16:creationId xmlns:a16="http://schemas.microsoft.com/office/drawing/2014/main" id="{74F77E16-730D-168C-8D57-1B6D92DC57FB}"/>
              </a:ext>
            </a:extLst>
          </p:cNvPr>
          <p:cNvSpPr txBox="1">
            <a:spLocks/>
          </p:cNvSpPr>
          <p:nvPr/>
        </p:nvSpPr>
        <p:spPr>
          <a:xfrm>
            <a:off x="11752568" y="2806009"/>
            <a:ext cx="2750241" cy="248026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100" b="1" dirty="0">
                <a:solidFill>
                  <a:schemeClr val="bg1"/>
                </a:solidFill>
                <a:latin typeface="Inter"/>
                <a:ea typeface="Inter"/>
                <a:cs typeface="Inter"/>
                <a:sym typeface="Inter"/>
              </a:rPr>
              <a:t>Autoconhecimento</a:t>
            </a:r>
          </a:p>
          <a:p>
            <a:pPr algn="ctr">
              <a:lnSpc>
                <a:spcPct val="100000"/>
              </a:lnSpc>
              <a:spcBef>
                <a:spcPts val="0"/>
              </a:spcBef>
            </a:pPr>
            <a:endParaRPr lang="pt-BR" sz="2100" dirty="0">
              <a:solidFill>
                <a:schemeClr val="bg1"/>
              </a:solidFill>
              <a:latin typeface="Inter"/>
              <a:ea typeface="Inter"/>
              <a:cs typeface="Inter"/>
              <a:sym typeface="Inter"/>
            </a:endParaRPr>
          </a:p>
          <a:p>
            <a:pPr algn="ctr">
              <a:lnSpc>
                <a:spcPct val="100000"/>
              </a:lnSpc>
              <a:spcBef>
                <a:spcPts val="0"/>
              </a:spcBef>
            </a:pPr>
            <a:r>
              <a:rPr lang="pt-BR" sz="2100" dirty="0">
                <a:solidFill>
                  <a:schemeClr val="bg1"/>
                </a:solidFill>
                <a:latin typeface="Inter"/>
                <a:ea typeface="Inter"/>
                <a:cs typeface="Inter"/>
                <a:sym typeface="Inter"/>
              </a:rPr>
              <a:t>A escolha do caminho ideal depende de reflexão sobre talentos e objetivos</a:t>
            </a:r>
          </a:p>
        </p:txBody>
      </p:sp>
      <p:pic>
        <p:nvPicPr>
          <p:cNvPr id="24" name="Image 1" descr="preencoded.png">
            <a:extLst>
              <a:ext uri="{FF2B5EF4-FFF2-40B4-BE49-F238E27FC236}">
                <a16:creationId xmlns:a16="http://schemas.microsoft.com/office/drawing/2014/main" id="{C38B6D09-6CB1-4536-449F-EB9B21EFFDED}"/>
              </a:ext>
            </a:extLst>
          </p:cNvPr>
          <p:cNvPicPr>
            <a:picLocks noChangeAspect="1"/>
          </p:cNvPicPr>
          <p:nvPr/>
        </p:nvPicPr>
        <p:blipFill>
          <a:blip r:embed="rId3">
            <a:biLevel thresh="25000"/>
          </a:blip>
          <a:stretch>
            <a:fillRect/>
          </a:stretch>
        </p:blipFill>
        <p:spPr>
          <a:xfrm>
            <a:off x="1862631" y="2259928"/>
            <a:ext cx="578477" cy="578477"/>
          </a:xfrm>
          <a:prstGeom prst="rect">
            <a:avLst/>
          </a:prstGeom>
        </p:spPr>
      </p:pic>
      <p:pic>
        <p:nvPicPr>
          <p:cNvPr id="25" name="Image 2" descr="preencoded.png">
            <a:extLst>
              <a:ext uri="{FF2B5EF4-FFF2-40B4-BE49-F238E27FC236}">
                <a16:creationId xmlns:a16="http://schemas.microsoft.com/office/drawing/2014/main" id="{313F518E-F1EC-7BD9-B958-010B3C8F69DC}"/>
              </a:ext>
            </a:extLst>
          </p:cNvPr>
          <p:cNvPicPr>
            <a:picLocks noChangeAspect="1"/>
          </p:cNvPicPr>
          <p:nvPr/>
        </p:nvPicPr>
        <p:blipFill>
          <a:blip r:embed="rId4">
            <a:biLevel thresh="25000"/>
          </a:blip>
          <a:stretch>
            <a:fillRect/>
          </a:stretch>
        </p:blipFill>
        <p:spPr>
          <a:xfrm>
            <a:off x="4569532" y="2259928"/>
            <a:ext cx="578477" cy="578477"/>
          </a:xfrm>
          <a:prstGeom prst="rect">
            <a:avLst/>
          </a:prstGeom>
        </p:spPr>
      </p:pic>
      <p:pic>
        <p:nvPicPr>
          <p:cNvPr id="26" name="Image 3" descr="preencoded.png">
            <a:extLst>
              <a:ext uri="{FF2B5EF4-FFF2-40B4-BE49-F238E27FC236}">
                <a16:creationId xmlns:a16="http://schemas.microsoft.com/office/drawing/2014/main" id="{8CF759A6-C2C6-2C30-1BEA-BD2B1859CEB7}"/>
              </a:ext>
            </a:extLst>
          </p:cNvPr>
          <p:cNvPicPr>
            <a:picLocks noChangeAspect="1"/>
          </p:cNvPicPr>
          <p:nvPr/>
        </p:nvPicPr>
        <p:blipFill>
          <a:blip r:embed="rId5">
            <a:biLevel thresh="25000"/>
          </a:blip>
          <a:stretch>
            <a:fillRect/>
          </a:stretch>
        </p:blipFill>
        <p:spPr>
          <a:xfrm>
            <a:off x="7353072" y="2259928"/>
            <a:ext cx="506165" cy="578477"/>
          </a:xfrm>
          <a:prstGeom prst="rect">
            <a:avLst/>
          </a:prstGeom>
        </p:spPr>
      </p:pic>
      <p:pic>
        <p:nvPicPr>
          <p:cNvPr id="27" name="Image 4" descr="preencoded.png">
            <a:extLst>
              <a:ext uri="{FF2B5EF4-FFF2-40B4-BE49-F238E27FC236}">
                <a16:creationId xmlns:a16="http://schemas.microsoft.com/office/drawing/2014/main" id="{18F93175-B03D-FFF5-1F74-A2F3FDCFA5CC}"/>
              </a:ext>
            </a:extLst>
          </p:cNvPr>
          <p:cNvPicPr>
            <a:picLocks noChangeAspect="1"/>
          </p:cNvPicPr>
          <p:nvPr/>
        </p:nvPicPr>
        <p:blipFill>
          <a:blip r:embed="rId6">
            <a:biLevel thresh="25000"/>
          </a:blip>
          <a:stretch>
            <a:fillRect/>
          </a:stretch>
        </p:blipFill>
        <p:spPr>
          <a:xfrm>
            <a:off x="10062831" y="2259928"/>
            <a:ext cx="650784" cy="578477"/>
          </a:xfrm>
          <a:prstGeom prst="rect">
            <a:avLst/>
          </a:prstGeom>
        </p:spPr>
      </p:pic>
      <p:pic>
        <p:nvPicPr>
          <p:cNvPr id="28" name="Image 5" descr="preencoded.png">
            <a:extLst>
              <a:ext uri="{FF2B5EF4-FFF2-40B4-BE49-F238E27FC236}">
                <a16:creationId xmlns:a16="http://schemas.microsoft.com/office/drawing/2014/main" id="{E2847F48-C8B3-DE79-20CA-A18B06BA59EC}"/>
              </a:ext>
            </a:extLst>
          </p:cNvPr>
          <p:cNvPicPr>
            <a:picLocks noChangeAspect="1"/>
          </p:cNvPicPr>
          <p:nvPr/>
        </p:nvPicPr>
        <p:blipFill>
          <a:blip r:embed="rId7">
            <a:biLevel thresh="25000"/>
          </a:blip>
          <a:stretch>
            <a:fillRect/>
          </a:stretch>
        </p:blipFill>
        <p:spPr>
          <a:xfrm>
            <a:off x="12805887" y="2259928"/>
            <a:ext cx="578477" cy="578477"/>
          </a:xfrm>
          <a:prstGeom prst="rect">
            <a:avLst/>
          </a:prstGeom>
        </p:spPr>
      </p:pic>
      <p:sp>
        <p:nvSpPr>
          <p:cNvPr id="29" name="Retângulo: Cantos Superiores Recortados 28">
            <a:extLst>
              <a:ext uri="{FF2B5EF4-FFF2-40B4-BE49-F238E27FC236}">
                <a16:creationId xmlns:a16="http://schemas.microsoft.com/office/drawing/2014/main" id="{4BA65779-E42A-39F6-6533-E9F2BCDC812B}"/>
              </a:ext>
            </a:extLst>
          </p:cNvPr>
          <p:cNvSpPr/>
          <p:nvPr/>
        </p:nvSpPr>
        <p:spPr>
          <a:xfrm>
            <a:off x="927197" y="5819431"/>
            <a:ext cx="9428064" cy="1917173"/>
          </a:xfrm>
          <a:prstGeom prst="snip2SameRect">
            <a:avLst>
              <a:gd name="adj1" fmla="val 14163"/>
              <a:gd name="adj2" fmla="val 13457"/>
            </a:avLst>
          </a:prstGeom>
          <a:solidFill>
            <a:srgbClr val="FF0000">
              <a:alpha val="11000"/>
            </a:srgbClr>
          </a:solidFill>
          <a:ln w="6350">
            <a:solidFill>
              <a:srgbClr val="0A4655">
                <a:alpha val="97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Google Shape;229;p28">
            <a:extLst>
              <a:ext uri="{FF2B5EF4-FFF2-40B4-BE49-F238E27FC236}">
                <a16:creationId xmlns:a16="http://schemas.microsoft.com/office/drawing/2014/main" id="{6E74B10E-29DF-EAA7-A7CE-E7C0F2ED6463}"/>
              </a:ext>
            </a:extLst>
          </p:cNvPr>
          <p:cNvSpPr txBox="1">
            <a:spLocks/>
          </p:cNvSpPr>
          <p:nvPr/>
        </p:nvSpPr>
        <p:spPr>
          <a:xfrm>
            <a:off x="1318437" y="6000867"/>
            <a:ext cx="8718698" cy="49510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CHAMADA À AÇÃO</a:t>
            </a:r>
          </a:p>
        </p:txBody>
      </p:sp>
      <p:sp>
        <p:nvSpPr>
          <p:cNvPr id="31" name="Google Shape;229;p28">
            <a:extLst>
              <a:ext uri="{FF2B5EF4-FFF2-40B4-BE49-F238E27FC236}">
                <a16:creationId xmlns:a16="http://schemas.microsoft.com/office/drawing/2014/main" id="{F21BB6C3-6515-E3C6-38BB-AB9A308D129B}"/>
              </a:ext>
            </a:extLst>
          </p:cNvPr>
          <p:cNvSpPr txBox="1">
            <a:spLocks/>
          </p:cNvSpPr>
          <p:nvPr/>
        </p:nvSpPr>
        <p:spPr>
          <a:xfrm>
            <a:off x="1318436" y="6740184"/>
            <a:ext cx="871869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Inicie sua reflexão sobre sua jornada de liderança. Converse com seu gestor, busque mentores e invista em seu desenvolvimento contínuo.</a:t>
            </a:r>
          </a:p>
        </p:txBody>
      </p:sp>
    </p:spTree>
    <p:extLst>
      <p:ext uri="{BB962C8B-B14F-4D97-AF65-F5344CB8AC3E}">
        <p14:creationId xmlns:p14="http://schemas.microsoft.com/office/powerpoint/2010/main" val="44452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40756D1E-C04B-2373-9588-02C934763B64}"/>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696D8E2E-80D0-C7BB-A8CC-4A47AF08D579}"/>
              </a:ext>
            </a:extLst>
          </p:cNvPr>
          <p:cNvSpPr txBox="1">
            <a:spLocks noGrp="1"/>
          </p:cNvSpPr>
          <p:nvPr>
            <p:ph type="title"/>
          </p:nvPr>
        </p:nvSpPr>
        <p:spPr>
          <a:xfrm>
            <a:off x="1151999" y="2185520"/>
            <a:ext cx="10555813" cy="3397805"/>
          </a:xfrm>
          <a:prstGeom prst="rect">
            <a:avLst/>
          </a:prstGeom>
        </p:spPr>
        <p:txBody>
          <a:bodyPr spcFirstLastPara="1" wrap="square" lIns="0" tIns="146280" rIns="146280" bIns="146280" anchor="t" anchorCtr="0">
            <a:spAutoFit/>
          </a:bodyPr>
          <a:lstStyle/>
          <a:p>
            <a:r>
              <a:rPr lang="pt-BR" dirty="0"/>
              <a:t>O PDI-L QUE TRANSFORMA: </a:t>
            </a:r>
            <a:r>
              <a:rPr lang="pt-BR" dirty="0">
                <a:solidFill>
                  <a:srgbClr val="2BDEFD"/>
                </a:solidFill>
              </a:rPr>
              <a:t>CONSTRUINDO SEU PLANO DE DESENVOLVIMENTO INDIVIDUAL DE LIDERANÇA</a:t>
            </a:r>
            <a:endParaRPr lang="pt-BR" dirty="0"/>
          </a:p>
        </p:txBody>
      </p:sp>
      <p:sp>
        <p:nvSpPr>
          <p:cNvPr id="223" name="Google Shape;223;p27">
            <a:extLst>
              <a:ext uri="{FF2B5EF4-FFF2-40B4-BE49-F238E27FC236}">
                <a16:creationId xmlns:a16="http://schemas.microsoft.com/office/drawing/2014/main" id="{989E6961-8ABA-373F-A1F2-2F65EE0168BB}"/>
              </a:ext>
            </a:extLst>
          </p:cNvPr>
          <p:cNvSpPr txBox="1">
            <a:spLocks noGrp="1"/>
          </p:cNvSpPr>
          <p:nvPr>
            <p:ph type="title" idx="2"/>
          </p:nvPr>
        </p:nvSpPr>
        <p:spPr>
          <a:xfrm>
            <a:off x="1152000" y="1412240"/>
            <a:ext cx="8250240" cy="738615"/>
          </a:xfrm>
          <a:prstGeom prst="rect">
            <a:avLst/>
          </a:prstGeom>
        </p:spPr>
        <p:txBody>
          <a:bodyPr spcFirstLastPara="1" wrap="square" lIns="0" tIns="146280" rIns="146280" bIns="146280" anchor="t" anchorCtr="0">
            <a:spAutoFit/>
          </a:bodyPr>
          <a:lstStyle/>
          <a:p>
            <a:r>
              <a:rPr lang="pt-BR" dirty="0">
                <a:solidFill>
                  <a:srgbClr val="2BDEFD"/>
                </a:solidFill>
              </a:rPr>
              <a:t>// Aula 4.2 _</a:t>
            </a:r>
            <a:endParaRPr dirty="0">
              <a:solidFill>
                <a:srgbClr val="2BDEFD"/>
              </a:solidFill>
            </a:endParaRPr>
          </a:p>
        </p:txBody>
      </p:sp>
      <p:grpSp>
        <p:nvGrpSpPr>
          <p:cNvPr id="4" name="Agrupar 3">
            <a:extLst>
              <a:ext uri="{FF2B5EF4-FFF2-40B4-BE49-F238E27FC236}">
                <a16:creationId xmlns:a16="http://schemas.microsoft.com/office/drawing/2014/main" id="{059C39F8-EC80-5291-BB00-15D272C3A770}"/>
              </a:ext>
            </a:extLst>
          </p:cNvPr>
          <p:cNvGrpSpPr/>
          <p:nvPr/>
        </p:nvGrpSpPr>
        <p:grpSpPr>
          <a:xfrm>
            <a:off x="11937655" y="6288612"/>
            <a:ext cx="2472112" cy="1447992"/>
            <a:chOff x="11937655" y="6288612"/>
            <a:chExt cx="2472112" cy="1447992"/>
          </a:xfrm>
        </p:grpSpPr>
        <p:sp>
          <p:nvSpPr>
            <p:cNvPr id="5" name="Google Shape;376;p44">
              <a:extLst>
                <a:ext uri="{FF2B5EF4-FFF2-40B4-BE49-F238E27FC236}">
                  <a16:creationId xmlns:a16="http://schemas.microsoft.com/office/drawing/2014/main" id="{0BAFB6EE-3A7D-382D-62B9-327F38801078}"/>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3;p41">
              <a:extLst>
                <a:ext uri="{FF2B5EF4-FFF2-40B4-BE49-F238E27FC236}">
                  <a16:creationId xmlns:a16="http://schemas.microsoft.com/office/drawing/2014/main" id="{41AAC8A2-88F6-768F-4516-DDA2F7CD28C5}"/>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267146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7E67A-044A-C0D8-6346-195585D77840}"/>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18F44D4D-5753-05BA-D297-0E1D8E9430D3}"/>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2558A9AC-AED2-16D3-988B-1042EFE76823}"/>
              </a:ext>
            </a:extLst>
          </p:cNvPr>
          <p:cNvSpPr txBox="1">
            <a:spLocks/>
          </p:cNvSpPr>
          <p:nvPr/>
        </p:nvSpPr>
        <p:spPr>
          <a:xfrm>
            <a:off x="907933" y="396058"/>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O PDI-L COMO </a:t>
            </a:r>
            <a:r>
              <a:rPr lang="pt-BR" sz="5400" b="1" dirty="0">
                <a:solidFill>
                  <a:srgbClr val="2BDEFD"/>
                </a:solidFill>
                <a:latin typeface="Chakra Petch" panose="00000500000000000000" pitchFamily="2" charset="-34"/>
                <a:cs typeface="Chakra Petch" panose="00000500000000000000" pitchFamily="2" charset="-34"/>
              </a:rPr>
              <a:t>BÚSSOLA</a:t>
            </a:r>
          </a:p>
        </p:txBody>
      </p:sp>
      <p:grpSp>
        <p:nvGrpSpPr>
          <p:cNvPr id="16" name="Agrupar 15">
            <a:extLst>
              <a:ext uri="{FF2B5EF4-FFF2-40B4-BE49-F238E27FC236}">
                <a16:creationId xmlns:a16="http://schemas.microsoft.com/office/drawing/2014/main" id="{1BBD6471-2208-5968-234E-939F762CB3E5}"/>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58B7981F-F19F-85EB-B5F3-D73285196C45}"/>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0CA19CFE-5B53-98C9-DABC-C24FCD05B1B0}"/>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E20A2A6D-C1C8-344D-3C03-0661C31E7653}"/>
              </a:ext>
            </a:extLst>
          </p:cNvPr>
          <p:cNvSpPr txBox="1">
            <a:spLocks/>
          </p:cNvSpPr>
          <p:nvPr/>
        </p:nvSpPr>
        <p:spPr>
          <a:xfrm>
            <a:off x="907934" y="1110126"/>
            <a:ext cx="13501833" cy="218787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O Plano de Desenvolvimento Individual de Liderança (PDI-L) é uma ferramenta estratégica que</a:t>
            </a:r>
            <a:r>
              <a:rPr lang="pt-BR" b="1" dirty="0"/>
              <a:t> orienta o crescimento profissional </a:t>
            </a:r>
            <a:r>
              <a:rPr lang="pt-BR" dirty="0"/>
              <a:t>de líderes, funcionando como uma bússola que direciona sua jornada de desenvolvimento.</a:t>
            </a:r>
          </a:p>
        </p:txBody>
      </p:sp>
      <p:sp>
        <p:nvSpPr>
          <p:cNvPr id="3" name="Espaço Reservado para Texto 4">
            <a:extLst>
              <a:ext uri="{FF2B5EF4-FFF2-40B4-BE49-F238E27FC236}">
                <a16:creationId xmlns:a16="http://schemas.microsoft.com/office/drawing/2014/main" id="{66F04BCF-2CC6-3C62-84BF-FF4DFC161F43}"/>
              </a:ext>
            </a:extLst>
          </p:cNvPr>
          <p:cNvSpPr txBox="1">
            <a:spLocks/>
          </p:cNvSpPr>
          <p:nvPr/>
        </p:nvSpPr>
        <p:spPr>
          <a:xfrm>
            <a:off x="911480" y="5898318"/>
            <a:ext cx="2427144" cy="218787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b="1" dirty="0"/>
              <a:t>Como se diferencia de um PDI comum?</a:t>
            </a:r>
          </a:p>
        </p:txBody>
      </p:sp>
      <p:sp>
        <p:nvSpPr>
          <p:cNvPr id="4" name="Google Shape;229;p28">
            <a:extLst>
              <a:ext uri="{FF2B5EF4-FFF2-40B4-BE49-F238E27FC236}">
                <a16:creationId xmlns:a16="http://schemas.microsoft.com/office/drawing/2014/main" id="{5F840FC4-8664-84E3-5481-683A7FB7DB70}"/>
              </a:ext>
            </a:extLst>
          </p:cNvPr>
          <p:cNvSpPr txBox="1">
            <a:spLocks/>
          </p:cNvSpPr>
          <p:nvPr/>
        </p:nvSpPr>
        <p:spPr>
          <a:xfrm>
            <a:off x="3285693" y="6955531"/>
            <a:ext cx="8474788" cy="9106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Enquanto um PDI tradicional foca em habilidades técnicas e competências específicas para um cargo, o PDI-L tem </a:t>
            </a:r>
            <a:r>
              <a:rPr lang="pt-BR" sz="1500" b="1" dirty="0">
                <a:solidFill>
                  <a:schemeClr val="bg1"/>
                </a:solidFill>
                <a:latin typeface="Inter"/>
                <a:ea typeface="Inter"/>
                <a:cs typeface="Inter"/>
                <a:sym typeface="Inter"/>
              </a:rPr>
              <a:t>escopo mais amplo, abrangendo competências comportamentais, estratégicas e de influência necessárias</a:t>
            </a:r>
            <a:r>
              <a:rPr lang="pt-BR" sz="1500" dirty="0">
                <a:solidFill>
                  <a:schemeClr val="bg1"/>
                </a:solidFill>
                <a:latin typeface="Inter"/>
                <a:ea typeface="Inter"/>
                <a:cs typeface="Inter"/>
                <a:sym typeface="Inter"/>
              </a:rPr>
              <a:t> para liderar pessoas e organizações.</a:t>
            </a:r>
          </a:p>
        </p:txBody>
      </p:sp>
      <p:sp>
        <p:nvSpPr>
          <p:cNvPr id="12" name="Retângulo: Cantos Superiores Recortados 11">
            <a:extLst>
              <a:ext uri="{FF2B5EF4-FFF2-40B4-BE49-F238E27FC236}">
                <a16:creationId xmlns:a16="http://schemas.microsoft.com/office/drawing/2014/main" id="{AA525AFB-75C8-C0F3-EBF7-B097722912AE}"/>
              </a:ext>
            </a:extLst>
          </p:cNvPr>
          <p:cNvSpPr/>
          <p:nvPr/>
        </p:nvSpPr>
        <p:spPr>
          <a:xfrm>
            <a:off x="3146487" y="3315590"/>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Cantos Superiores Recortados 12">
            <a:extLst>
              <a:ext uri="{FF2B5EF4-FFF2-40B4-BE49-F238E27FC236}">
                <a16:creationId xmlns:a16="http://schemas.microsoft.com/office/drawing/2014/main" id="{99BB844C-061E-A693-C2E5-658495A49391}"/>
              </a:ext>
            </a:extLst>
          </p:cNvPr>
          <p:cNvSpPr/>
          <p:nvPr/>
        </p:nvSpPr>
        <p:spPr>
          <a:xfrm>
            <a:off x="6207952" y="3315590"/>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Cantos Superiores Recortados 13">
            <a:extLst>
              <a:ext uri="{FF2B5EF4-FFF2-40B4-BE49-F238E27FC236}">
                <a16:creationId xmlns:a16="http://schemas.microsoft.com/office/drawing/2014/main" id="{A8283AAB-D549-2245-A190-04F4520C5E73}"/>
              </a:ext>
            </a:extLst>
          </p:cNvPr>
          <p:cNvSpPr/>
          <p:nvPr/>
        </p:nvSpPr>
        <p:spPr>
          <a:xfrm>
            <a:off x="9186527" y="3315590"/>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Google Shape;229;p28">
            <a:extLst>
              <a:ext uri="{FF2B5EF4-FFF2-40B4-BE49-F238E27FC236}">
                <a16:creationId xmlns:a16="http://schemas.microsoft.com/office/drawing/2014/main" id="{0971B992-5F05-3277-DD7E-74188735A524}"/>
              </a:ext>
            </a:extLst>
          </p:cNvPr>
          <p:cNvSpPr txBox="1">
            <a:spLocks/>
          </p:cNvSpPr>
          <p:nvPr/>
        </p:nvSpPr>
        <p:spPr>
          <a:xfrm>
            <a:off x="3146487" y="5290935"/>
            <a:ext cx="2573954" cy="137227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Fornece clareza sobre competências a desenvolver e ações específicas para crescimento como líder.</a:t>
            </a:r>
          </a:p>
        </p:txBody>
      </p:sp>
      <p:sp>
        <p:nvSpPr>
          <p:cNvPr id="19" name="Google Shape;229;p28">
            <a:extLst>
              <a:ext uri="{FF2B5EF4-FFF2-40B4-BE49-F238E27FC236}">
                <a16:creationId xmlns:a16="http://schemas.microsoft.com/office/drawing/2014/main" id="{B3A2DE71-87EA-0336-C215-BAAF20A1D7F4}"/>
              </a:ext>
            </a:extLst>
          </p:cNvPr>
          <p:cNvSpPr txBox="1">
            <a:spLocks/>
          </p:cNvSpPr>
          <p:nvPr/>
        </p:nvSpPr>
        <p:spPr>
          <a:xfrm>
            <a:off x="6233475" y="5290935"/>
            <a:ext cx="2573954" cy="137227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Ajuda a concentrar esforços nas áreas de desenvolvimento mais críticas para sua liderança atual e futura.</a:t>
            </a:r>
          </a:p>
        </p:txBody>
      </p:sp>
      <p:sp>
        <p:nvSpPr>
          <p:cNvPr id="20" name="Google Shape;229;p28">
            <a:extLst>
              <a:ext uri="{FF2B5EF4-FFF2-40B4-BE49-F238E27FC236}">
                <a16:creationId xmlns:a16="http://schemas.microsoft.com/office/drawing/2014/main" id="{BD25D0FE-2777-74EE-B1FF-2E2379219431}"/>
              </a:ext>
            </a:extLst>
          </p:cNvPr>
          <p:cNvSpPr txBox="1">
            <a:spLocks/>
          </p:cNvSpPr>
          <p:nvPr/>
        </p:nvSpPr>
        <p:spPr>
          <a:xfrm>
            <a:off x="9192872" y="5290935"/>
            <a:ext cx="2573954" cy="137227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Potencializa o desenvolvimento de competências-chave, acelerando a progressão na carreira de liderança.</a:t>
            </a:r>
          </a:p>
        </p:txBody>
      </p:sp>
      <p:sp>
        <p:nvSpPr>
          <p:cNvPr id="21" name="Google Shape;216;p26">
            <a:extLst>
              <a:ext uri="{FF2B5EF4-FFF2-40B4-BE49-F238E27FC236}">
                <a16:creationId xmlns:a16="http://schemas.microsoft.com/office/drawing/2014/main" id="{6EB18472-0EF9-BA12-FDDC-3C0291B848FA}"/>
              </a:ext>
            </a:extLst>
          </p:cNvPr>
          <p:cNvSpPr txBox="1">
            <a:spLocks/>
          </p:cNvSpPr>
          <p:nvPr/>
        </p:nvSpPr>
        <p:spPr>
          <a:xfrm>
            <a:off x="3335103" y="3875742"/>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DIRECIONAMENTO ESTRATÉGICO</a:t>
            </a:r>
          </a:p>
        </p:txBody>
      </p:sp>
      <p:sp>
        <p:nvSpPr>
          <p:cNvPr id="22" name="Google Shape;216;p26">
            <a:extLst>
              <a:ext uri="{FF2B5EF4-FFF2-40B4-BE49-F238E27FC236}">
                <a16:creationId xmlns:a16="http://schemas.microsoft.com/office/drawing/2014/main" id="{92E1B2AA-AAAB-B8E4-803B-34EDC9D935B9}"/>
              </a:ext>
            </a:extLst>
          </p:cNvPr>
          <p:cNvSpPr txBox="1">
            <a:spLocks/>
          </p:cNvSpPr>
          <p:nvPr/>
        </p:nvSpPr>
        <p:spPr>
          <a:xfrm>
            <a:off x="6396568" y="3875742"/>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FOCO E PRIORIZAÇÃO</a:t>
            </a:r>
          </a:p>
        </p:txBody>
      </p:sp>
      <p:sp>
        <p:nvSpPr>
          <p:cNvPr id="23" name="Google Shape;216;p26">
            <a:extLst>
              <a:ext uri="{FF2B5EF4-FFF2-40B4-BE49-F238E27FC236}">
                <a16:creationId xmlns:a16="http://schemas.microsoft.com/office/drawing/2014/main" id="{2545AD27-8EC3-D916-172A-8BD0156B2426}"/>
              </a:ext>
            </a:extLst>
          </p:cNvPr>
          <p:cNvSpPr txBox="1">
            <a:spLocks/>
          </p:cNvSpPr>
          <p:nvPr/>
        </p:nvSpPr>
        <p:spPr>
          <a:xfrm>
            <a:off x="9375143" y="3875742"/>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ACELERAÇÃO DA CARREIRA</a:t>
            </a:r>
          </a:p>
        </p:txBody>
      </p:sp>
    </p:spTree>
    <p:extLst>
      <p:ext uri="{BB962C8B-B14F-4D97-AF65-F5344CB8AC3E}">
        <p14:creationId xmlns:p14="http://schemas.microsoft.com/office/powerpoint/2010/main" val="19742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7FBE4-9484-95A1-A2CE-2A3A5CEBD828}"/>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F04CBE6E-D7DD-C0DB-8982-E2B1EC139AA8}"/>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55D136F1-7376-E105-2D4C-1429059FC730}"/>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521420E0-DC3B-BB61-611F-992B0CEDDDA4}"/>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E550C137-AFDB-B3E7-97B2-0B4DB209A73D}"/>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COMPONENTES ESSENCIAIS DE UM </a:t>
            </a:r>
            <a:r>
              <a:rPr lang="pt-BR" sz="4000" b="1" dirty="0">
                <a:solidFill>
                  <a:srgbClr val="2BDEFD"/>
                </a:solidFill>
                <a:latin typeface="Chakra Petch" panose="00000500000000000000" pitchFamily="2" charset="-34"/>
                <a:cs typeface="Chakra Petch" panose="00000500000000000000" pitchFamily="2" charset="-34"/>
              </a:rPr>
              <a:t>PDI-L</a:t>
            </a:r>
          </a:p>
        </p:txBody>
      </p:sp>
      <p:sp>
        <p:nvSpPr>
          <p:cNvPr id="10" name="Retângulo: Cantos Superiores Recortados 9">
            <a:extLst>
              <a:ext uri="{FF2B5EF4-FFF2-40B4-BE49-F238E27FC236}">
                <a16:creationId xmlns:a16="http://schemas.microsoft.com/office/drawing/2014/main" id="{B310C71D-F249-7AE3-43E0-28A4901A7A22}"/>
              </a:ext>
            </a:extLst>
          </p:cNvPr>
          <p:cNvSpPr/>
          <p:nvPr/>
        </p:nvSpPr>
        <p:spPr>
          <a:xfrm>
            <a:off x="929683" y="1558244"/>
            <a:ext cx="13180788" cy="439333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06721A82-50C3-CF28-7901-E10C0749CF56}"/>
              </a:ext>
            </a:extLst>
          </p:cNvPr>
          <p:cNvSpPr txBox="1">
            <a:spLocks/>
          </p:cNvSpPr>
          <p:nvPr/>
        </p:nvSpPr>
        <p:spPr>
          <a:xfrm>
            <a:off x="1014744" y="2797162"/>
            <a:ext cx="2481096" cy="301887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400" b="1" dirty="0">
                <a:solidFill>
                  <a:schemeClr val="bg1"/>
                </a:solidFill>
                <a:latin typeface="Inter"/>
                <a:ea typeface="Inter"/>
                <a:cs typeface="Inter"/>
                <a:sym typeface="Inter"/>
              </a:rPr>
              <a:t>Objetivos de Desenvolvimento</a:t>
            </a:r>
          </a:p>
          <a:p>
            <a:pPr algn="ctr">
              <a:lnSpc>
                <a:spcPct val="100000"/>
              </a:lnSpc>
              <a:spcBef>
                <a:spcPts val="0"/>
              </a:spcBef>
            </a:pPr>
            <a:r>
              <a:rPr lang="pt-BR" sz="1400" dirty="0">
                <a:solidFill>
                  <a:schemeClr val="bg1"/>
                </a:solidFill>
                <a:latin typeface="Inter"/>
                <a:ea typeface="Inter"/>
                <a:cs typeface="Inter"/>
                <a:sym typeface="Inter"/>
              </a:rPr>
              <a:t>Define o "o quê" do desenvolvimento, incluindo aspectos comportamentais (soft skills) e técnicos (hard skills) alinhados com as necessidades do líder.</a:t>
            </a:r>
          </a:p>
          <a:p>
            <a:pPr algn="ctr">
              <a:lnSpc>
                <a:spcPct val="100000"/>
              </a:lnSpc>
              <a:spcBef>
                <a:spcPts val="0"/>
              </a:spcBef>
            </a:pPr>
            <a:endParaRPr lang="pt-BR" sz="1400" dirty="0">
              <a:solidFill>
                <a:schemeClr val="bg1"/>
              </a:solidFill>
              <a:latin typeface="Inter"/>
              <a:ea typeface="Inter"/>
              <a:cs typeface="Inter"/>
              <a:sym typeface="Inter"/>
            </a:endParaRPr>
          </a:p>
          <a:p>
            <a:pPr algn="ctr">
              <a:lnSpc>
                <a:spcPct val="100000"/>
              </a:lnSpc>
              <a:spcBef>
                <a:spcPts val="0"/>
              </a:spcBef>
            </a:pPr>
            <a:r>
              <a:rPr lang="pt-BR" sz="1400" b="1" dirty="0">
                <a:solidFill>
                  <a:schemeClr val="bg1"/>
                </a:solidFill>
                <a:latin typeface="Inter"/>
                <a:ea typeface="Inter"/>
                <a:cs typeface="Inter"/>
                <a:sym typeface="Inter"/>
              </a:rPr>
              <a:t>Exemplo:</a:t>
            </a:r>
            <a:r>
              <a:rPr lang="pt-BR" sz="1400" dirty="0">
                <a:solidFill>
                  <a:schemeClr val="bg1"/>
                </a:solidFill>
                <a:latin typeface="Inter"/>
                <a:ea typeface="Inter"/>
                <a:cs typeface="Inter"/>
                <a:sym typeface="Inter"/>
              </a:rPr>
              <a:t> "Melhorar a habilidade de dar feedback construtivo para a equipe."</a:t>
            </a:r>
          </a:p>
          <a:p>
            <a:pPr algn="ctr">
              <a:lnSpc>
                <a:spcPct val="100000"/>
              </a:lnSpc>
              <a:spcBef>
                <a:spcPts val="0"/>
              </a:spcBef>
            </a:pPr>
            <a:endParaRPr lang="pt-BR" sz="1400" dirty="0">
              <a:solidFill>
                <a:schemeClr val="bg1"/>
              </a:solidFill>
              <a:latin typeface="Inter"/>
              <a:ea typeface="Inter"/>
              <a:cs typeface="Inter"/>
              <a:sym typeface="Inter"/>
            </a:endParaRPr>
          </a:p>
        </p:txBody>
      </p:sp>
      <p:sp>
        <p:nvSpPr>
          <p:cNvPr id="23" name="Google Shape;229;p28">
            <a:extLst>
              <a:ext uri="{FF2B5EF4-FFF2-40B4-BE49-F238E27FC236}">
                <a16:creationId xmlns:a16="http://schemas.microsoft.com/office/drawing/2014/main" id="{87291749-E12E-FCD6-5508-CAA4379DB336}"/>
              </a:ext>
            </a:extLst>
          </p:cNvPr>
          <p:cNvSpPr txBox="1">
            <a:spLocks/>
          </p:cNvSpPr>
          <p:nvPr/>
        </p:nvSpPr>
        <p:spPr>
          <a:xfrm>
            <a:off x="4581308" y="2797162"/>
            <a:ext cx="2481096" cy="280343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400" b="1" dirty="0">
                <a:solidFill>
                  <a:schemeClr val="bg1"/>
                </a:solidFill>
                <a:latin typeface="Inter"/>
                <a:ea typeface="Inter"/>
                <a:cs typeface="Inter"/>
                <a:sym typeface="Inter"/>
              </a:rPr>
              <a:t>Competências a Serem Desenvolvidas</a:t>
            </a:r>
          </a:p>
          <a:p>
            <a:pPr algn="ctr">
              <a:lnSpc>
                <a:spcPct val="100000"/>
              </a:lnSpc>
              <a:spcBef>
                <a:spcPts val="0"/>
              </a:spcBef>
            </a:pPr>
            <a:r>
              <a:rPr lang="pt-BR" sz="1400" dirty="0">
                <a:solidFill>
                  <a:schemeClr val="bg1"/>
                </a:solidFill>
                <a:latin typeface="Inter"/>
                <a:ea typeface="Inter"/>
                <a:cs typeface="Inter"/>
                <a:sym typeface="Inter"/>
              </a:rPr>
              <a:t>Detalha as competências específicas necessárias para atingir os objetivos, mapeadas a partir de modelos de liderança ou feedback 360º.</a:t>
            </a:r>
          </a:p>
          <a:p>
            <a:pPr algn="ctr">
              <a:lnSpc>
                <a:spcPct val="100000"/>
              </a:lnSpc>
              <a:spcBef>
                <a:spcPts val="0"/>
              </a:spcBef>
            </a:pPr>
            <a:endParaRPr lang="pt-BR" sz="1400" dirty="0">
              <a:solidFill>
                <a:schemeClr val="bg1"/>
              </a:solidFill>
              <a:latin typeface="Inter"/>
              <a:ea typeface="Inter"/>
              <a:cs typeface="Inter"/>
              <a:sym typeface="Inter"/>
            </a:endParaRPr>
          </a:p>
          <a:p>
            <a:pPr algn="ctr">
              <a:lnSpc>
                <a:spcPct val="100000"/>
              </a:lnSpc>
              <a:spcBef>
                <a:spcPts val="0"/>
              </a:spcBef>
            </a:pPr>
            <a:r>
              <a:rPr lang="pt-BR" sz="1400" b="1" dirty="0">
                <a:solidFill>
                  <a:schemeClr val="bg1"/>
                </a:solidFill>
                <a:latin typeface="Inter"/>
                <a:ea typeface="Inter"/>
                <a:cs typeface="Inter"/>
                <a:sym typeface="Inter"/>
              </a:rPr>
              <a:t>Exemplo:</a:t>
            </a:r>
            <a:r>
              <a:rPr lang="pt-BR" sz="1400" dirty="0">
                <a:solidFill>
                  <a:schemeClr val="bg1"/>
                </a:solidFill>
                <a:latin typeface="Inter"/>
                <a:ea typeface="Inter"/>
                <a:cs typeface="Inter"/>
                <a:sym typeface="Inter"/>
              </a:rPr>
              <a:t> "Comunicação assertiva, delegação eficaz, pensamento estratégico."</a:t>
            </a:r>
          </a:p>
        </p:txBody>
      </p:sp>
      <p:sp>
        <p:nvSpPr>
          <p:cNvPr id="27" name="Google Shape;229;p28">
            <a:extLst>
              <a:ext uri="{FF2B5EF4-FFF2-40B4-BE49-F238E27FC236}">
                <a16:creationId xmlns:a16="http://schemas.microsoft.com/office/drawing/2014/main" id="{46561278-D8EC-2A35-0956-2B271D71F1B2}"/>
              </a:ext>
            </a:extLst>
          </p:cNvPr>
          <p:cNvSpPr txBox="1">
            <a:spLocks/>
          </p:cNvSpPr>
          <p:nvPr/>
        </p:nvSpPr>
        <p:spPr>
          <a:xfrm>
            <a:off x="8147872" y="2797162"/>
            <a:ext cx="2481096" cy="237254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400" b="1" dirty="0">
                <a:solidFill>
                  <a:schemeClr val="bg1"/>
                </a:solidFill>
                <a:latin typeface="Inter"/>
                <a:ea typeface="Inter"/>
                <a:cs typeface="Inter"/>
                <a:sym typeface="Inter"/>
              </a:rPr>
              <a:t>Ações de Aprendizagem</a:t>
            </a:r>
          </a:p>
          <a:p>
            <a:pPr algn="ctr">
              <a:lnSpc>
                <a:spcPct val="100000"/>
              </a:lnSpc>
              <a:spcBef>
                <a:spcPts val="0"/>
              </a:spcBef>
            </a:pPr>
            <a:r>
              <a:rPr lang="pt-BR" sz="1400" dirty="0">
                <a:solidFill>
                  <a:schemeClr val="bg1"/>
                </a:solidFill>
                <a:latin typeface="Inter"/>
                <a:ea typeface="Inter"/>
                <a:cs typeface="Inter"/>
                <a:sym typeface="Inter"/>
              </a:rPr>
              <a:t>O "como" do desenvolvimento, incluindo atividades formais (cursos), informais (leituras) e experienciais (projetos).</a:t>
            </a:r>
          </a:p>
          <a:p>
            <a:pPr algn="ctr">
              <a:lnSpc>
                <a:spcPct val="100000"/>
              </a:lnSpc>
              <a:spcBef>
                <a:spcPts val="0"/>
              </a:spcBef>
            </a:pPr>
            <a:endParaRPr lang="pt-BR" sz="1400" dirty="0">
              <a:solidFill>
                <a:schemeClr val="bg1"/>
              </a:solidFill>
              <a:latin typeface="Inter"/>
              <a:ea typeface="Inter"/>
              <a:cs typeface="Inter"/>
              <a:sym typeface="Inter"/>
            </a:endParaRPr>
          </a:p>
          <a:p>
            <a:pPr algn="ctr">
              <a:lnSpc>
                <a:spcPct val="100000"/>
              </a:lnSpc>
              <a:spcBef>
                <a:spcPts val="0"/>
              </a:spcBef>
            </a:pPr>
            <a:r>
              <a:rPr lang="pt-BR" sz="1400" b="1" dirty="0">
                <a:solidFill>
                  <a:schemeClr val="bg1"/>
                </a:solidFill>
                <a:latin typeface="Inter"/>
                <a:ea typeface="Inter"/>
                <a:cs typeface="Inter"/>
                <a:sym typeface="Inter"/>
              </a:rPr>
              <a:t>Exemplo:</a:t>
            </a:r>
            <a:r>
              <a:rPr lang="pt-BR" sz="1400" dirty="0">
                <a:solidFill>
                  <a:schemeClr val="bg1"/>
                </a:solidFill>
                <a:latin typeface="Inter"/>
                <a:ea typeface="Inter"/>
                <a:cs typeface="Inter"/>
                <a:sym typeface="Inter"/>
              </a:rPr>
              <a:t> "Workshop de Liderança Situacional; liderar projeto de transformação."</a:t>
            </a:r>
          </a:p>
        </p:txBody>
      </p:sp>
      <p:sp>
        <p:nvSpPr>
          <p:cNvPr id="28" name="Google Shape;229;p28">
            <a:extLst>
              <a:ext uri="{FF2B5EF4-FFF2-40B4-BE49-F238E27FC236}">
                <a16:creationId xmlns:a16="http://schemas.microsoft.com/office/drawing/2014/main" id="{612947BB-7FA6-CCC5-B43C-81EBCAC226CC}"/>
              </a:ext>
            </a:extLst>
          </p:cNvPr>
          <p:cNvSpPr txBox="1">
            <a:spLocks/>
          </p:cNvSpPr>
          <p:nvPr/>
        </p:nvSpPr>
        <p:spPr>
          <a:xfrm>
            <a:off x="11735701" y="2797162"/>
            <a:ext cx="2472112" cy="258798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400" b="1" dirty="0">
                <a:solidFill>
                  <a:schemeClr val="bg1"/>
                </a:solidFill>
                <a:latin typeface="Inter"/>
                <a:ea typeface="Inter"/>
                <a:cs typeface="Inter"/>
                <a:sym typeface="Inter"/>
              </a:rPr>
              <a:t>Prazos e Métricas de Sucesso</a:t>
            </a:r>
          </a:p>
          <a:p>
            <a:pPr algn="ctr">
              <a:lnSpc>
                <a:spcPct val="100000"/>
              </a:lnSpc>
              <a:spcBef>
                <a:spcPts val="0"/>
              </a:spcBef>
            </a:pPr>
            <a:r>
              <a:rPr lang="pt-BR" sz="1400" dirty="0">
                <a:solidFill>
                  <a:schemeClr val="bg1"/>
                </a:solidFill>
                <a:latin typeface="Inter"/>
                <a:ea typeface="Inter"/>
                <a:cs typeface="Inter"/>
                <a:sym typeface="Inter"/>
              </a:rPr>
              <a:t>Estabelece cronogramas realistas e indicadores claros para medir o progresso e o sucesso do desenvolvimento.</a:t>
            </a:r>
          </a:p>
          <a:p>
            <a:pPr algn="ctr">
              <a:lnSpc>
                <a:spcPct val="100000"/>
              </a:lnSpc>
              <a:spcBef>
                <a:spcPts val="0"/>
              </a:spcBef>
            </a:pPr>
            <a:endParaRPr lang="pt-BR" sz="1400" dirty="0">
              <a:solidFill>
                <a:schemeClr val="bg1"/>
              </a:solidFill>
              <a:latin typeface="Inter"/>
              <a:ea typeface="Inter"/>
              <a:cs typeface="Inter"/>
              <a:sym typeface="Inter"/>
            </a:endParaRPr>
          </a:p>
          <a:p>
            <a:pPr algn="ctr">
              <a:lnSpc>
                <a:spcPct val="100000"/>
              </a:lnSpc>
              <a:spcBef>
                <a:spcPts val="0"/>
              </a:spcBef>
            </a:pPr>
            <a:r>
              <a:rPr lang="pt-BR" sz="1400" b="1" dirty="0">
                <a:solidFill>
                  <a:schemeClr val="bg1"/>
                </a:solidFill>
                <a:latin typeface="Inter"/>
                <a:ea typeface="Inter"/>
                <a:cs typeface="Inter"/>
                <a:sym typeface="Inter"/>
              </a:rPr>
              <a:t>Exemplo:</a:t>
            </a:r>
            <a:r>
              <a:rPr lang="pt-BR" sz="1400" dirty="0">
                <a:solidFill>
                  <a:schemeClr val="bg1"/>
                </a:solidFill>
                <a:latin typeface="Inter"/>
                <a:ea typeface="Inter"/>
                <a:cs typeface="Inter"/>
                <a:sym typeface="Inter"/>
              </a:rPr>
              <a:t> "Aumentar índice de satisfação da equipe em 15% até dezembro."</a:t>
            </a:r>
          </a:p>
        </p:txBody>
      </p:sp>
      <p:pic>
        <p:nvPicPr>
          <p:cNvPr id="30" name="Gráfico 29" descr="Selo 1 estrutura de tópicos">
            <a:extLst>
              <a:ext uri="{FF2B5EF4-FFF2-40B4-BE49-F238E27FC236}">
                <a16:creationId xmlns:a16="http://schemas.microsoft.com/office/drawing/2014/main" id="{851665FA-3386-98C6-8229-A1F3A0E70ED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904799" y="2130014"/>
            <a:ext cx="712377" cy="712377"/>
          </a:xfrm>
          <a:prstGeom prst="rect">
            <a:avLst/>
          </a:prstGeom>
        </p:spPr>
      </p:pic>
      <p:pic>
        <p:nvPicPr>
          <p:cNvPr id="31" name="Gráfico 30" descr="Crachá estrutura de tópicos">
            <a:extLst>
              <a:ext uri="{FF2B5EF4-FFF2-40B4-BE49-F238E27FC236}">
                <a16:creationId xmlns:a16="http://schemas.microsoft.com/office/drawing/2014/main" id="{D0C626A1-B50E-8FC4-2B3A-4AE9821FFE5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470745" y="2130014"/>
            <a:ext cx="712377" cy="712377"/>
          </a:xfrm>
          <a:prstGeom prst="rect">
            <a:avLst/>
          </a:prstGeom>
        </p:spPr>
      </p:pic>
      <p:pic>
        <p:nvPicPr>
          <p:cNvPr id="32" name="Gráfico 31" descr="Selo 3 estrutura de tópicos">
            <a:extLst>
              <a:ext uri="{FF2B5EF4-FFF2-40B4-BE49-F238E27FC236}">
                <a16:creationId xmlns:a16="http://schemas.microsoft.com/office/drawing/2014/main" id="{0ECADD5B-7502-462B-A294-2B33E612568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036691" y="2130014"/>
            <a:ext cx="712377" cy="712377"/>
          </a:xfrm>
          <a:prstGeom prst="rect">
            <a:avLst/>
          </a:prstGeom>
        </p:spPr>
      </p:pic>
      <p:pic>
        <p:nvPicPr>
          <p:cNvPr id="33" name="Gráfico 32" descr="Selo 4 estrutura de tópicos">
            <a:extLst>
              <a:ext uri="{FF2B5EF4-FFF2-40B4-BE49-F238E27FC236}">
                <a16:creationId xmlns:a16="http://schemas.microsoft.com/office/drawing/2014/main" id="{493968BD-F7BF-E7C7-2A4A-D173C4B9F86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602638" y="2130014"/>
            <a:ext cx="712377" cy="712377"/>
          </a:xfrm>
          <a:prstGeom prst="rect">
            <a:avLst/>
          </a:prstGeom>
        </p:spPr>
      </p:pic>
      <p:sp>
        <p:nvSpPr>
          <p:cNvPr id="6" name="CaixaDeTexto 5">
            <a:extLst>
              <a:ext uri="{FF2B5EF4-FFF2-40B4-BE49-F238E27FC236}">
                <a16:creationId xmlns:a16="http://schemas.microsoft.com/office/drawing/2014/main" id="{81EF2BC3-E7BD-F9AF-3279-9AF6485E3E0F}"/>
              </a:ext>
            </a:extLst>
          </p:cNvPr>
          <p:cNvSpPr txBox="1"/>
          <p:nvPr/>
        </p:nvSpPr>
        <p:spPr>
          <a:xfrm>
            <a:off x="1382233" y="1559079"/>
            <a:ext cx="12318484" cy="523220"/>
          </a:xfrm>
          <a:prstGeom prst="rect">
            <a:avLst/>
          </a:prstGeom>
          <a:noFill/>
        </p:spPr>
        <p:txBody>
          <a:bodyPr wrap="square">
            <a:spAutoFit/>
          </a:bodyPr>
          <a:lstStyle/>
          <a:p>
            <a:r>
              <a:rPr lang="pt-BR" sz="2800" b="1" dirty="0">
                <a:solidFill>
                  <a:srgbClr val="2BDEFD"/>
                </a:solidFill>
                <a:latin typeface="Chakra Petch" panose="00000500000000000000" pitchFamily="2" charset="-34"/>
                <a:ea typeface="+mj-ea"/>
                <a:cs typeface="Chakra Petch" panose="00000500000000000000" pitchFamily="2" charset="-34"/>
                <a:sym typeface="Inter"/>
              </a:rPr>
              <a:t>Os cinco fatores-chave para a eficácia da equipe:</a:t>
            </a:r>
          </a:p>
        </p:txBody>
      </p:sp>
    </p:spTree>
    <p:extLst>
      <p:ext uri="{BB962C8B-B14F-4D97-AF65-F5344CB8AC3E}">
        <p14:creationId xmlns:p14="http://schemas.microsoft.com/office/powerpoint/2010/main" val="389240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801CC-3A23-0B85-4220-09E82844558C}"/>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5F599E2A-2B45-3522-1022-AD1E8640823C}"/>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0" name="Google Shape;229;p28">
            <a:extLst>
              <a:ext uri="{FF2B5EF4-FFF2-40B4-BE49-F238E27FC236}">
                <a16:creationId xmlns:a16="http://schemas.microsoft.com/office/drawing/2014/main" id="{3DDC929C-C723-FDC1-294C-889625D33AF7}"/>
              </a:ext>
            </a:extLst>
          </p:cNvPr>
          <p:cNvSpPr txBox="1">
            <a:spLocks/>
          </p:cNvSpPr>
          <p:nvPr/>
        </p:nvSpPr>
        <p:spPr>
          <a:xfrm>
            <a:off x="2233716" y="3142945"/>
            <a:ext cx="4868833"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err="1">
                <a:solidFill>
                  <a:schemeClr val="bg1"/>
                </a:solidFill>
                <a:latin typeface="Inter"/>
                <a:ea typeface="Inter"/>
                <a:cs typeface="Inter"/>
                <a:sym typeface="Inter"/>
              </a:rPr>
              <a:t>Millennials</a:t>
            </a:r>
            <a:r>
              <a:rPr lang="pt-BR" sz="2400" b="1" dirty="0">
                <a:solidFill>
                  <a:schemeClr val="bg1"/>
                </a:solidFill>
                <a:latin typeface="Inter"/>
                <a:ea typeface="Inter"/>
                <a:cs typeface="Inter"/>
                <a:sym typeface="Inter"/>
              </a:rPr>
              <a:t> (Geração Y)</a:t>
            </a:r>
          </a:p>
          <a:p>
            <a:pPr marL="342900" indent="-342900">
              <a:lnSpc>
                <a:spcPct val="100000"/>
              </a:lnSpc>
              <a:spcBef>
                <a:spcPts val="0"/>
              </a:spcBef>
              <a:buFont typeface="Arial" panose="020B0604020202020204" pitchFamily="34" charset="0"/>
              <a:buChar char="•"/>
            </a:pPr>
            <a:r>
              <a:rPr lang="pt-BR" sz="2400" dirty="0">
                <a:solidFill>
                  <a:schemeClr val="bg1"/>
                </a:solidFill>
                <a:latin typeface="Inter"/>
                <a:ea typeface="Inter"/>
                <a:cs typeface="Inter"/>
                <a:sym typeface="Inter"/>
              </a:rPr>
              <a:t>Buscam propósito e significado no trabalho</a:t>
            </a:r>
          </a:p>
          <a:p>
            <a:pPr marL="342900" indent="-342900">
              <a:lnSpc>
                <a:spcPct val="100000"/>
              </a:lnSpc>
              <a:spcBef>
                <a:spcPts val="0"/>
              </a:spcBef>
              <a:buFont typeface="Arial" panose="020B0604020202020204" pitchFamily="34" charset="0"/>
              <a:buChar char="•"/>
            </a:pPr>
            <a:r>
              <a:rPr lang="pt-BR" sz="2400" dirty="0">
                <a:solidFill>
                  <a:schemeClr val="bg1"/>
                </a:solidFill>
                <a:latin typeface="Inter"/>
                <a:ea typeface="Inter"/>
                <a:cs typeface="Inter"/>
                <a:sym typeface="Inter"/>
              </a:rPr>
              <a:t>Valorizam feedback constante e desenvolvimento</a:t>
            </a:r>
          </a:p>
        </p:txBody>
      </p:sp>
      <p:sp>
        <p:nvSpPr>
          <p:cNvPr id="2" name="Google Shape;249;p30">
            <a:extLst>
              <a:ext uri="{FF2B5EF4-FFF2-40B4-BE49-F238E27FC236}">
                <a16:creationId xmlns:a16="http://schemas.microsoft.com/office/drawing/2014/main" id="{6450B923-1159-D1EA-7A36-8A3A55AABB7C}"/>
              </a:ext>
            </a:extLst>
          </p:cNvPr>
          <p:cNvSpPr txBox="1">
            <a:spLocks/>
          </p:cNvSpPr>
          <p:nvPr/>
        </p:nvSpPr>
        <p:spPr>
          <a:xfrm>
            <a:off x="1482089" y="396058"/>
            <a:ext cx="1134077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rgbClr val="2BDEFD"/>
                </a:solidFill>
                <a:latin typeface="Chakra Petch" panose="00000500000000000000" pitchFamily="2" charset="-34"/>
                <a:cs typeface="Chakra Petch" panose="00000500000000000000" pitchFamily="2" charset="-34"/>
              </a:rPr>
              <a:t>NOVAS GERAÇÕES </a:t>
            </a:r>
            <a:r>
              <a:rPr lang="pt-BR" sz="4000" b="1" dirty="0">
                <a:solidFill>
                  <a:schemeClr val="bg1"/>
                </a:solidFill>
                <a:latin typeface="Chakra Petch" panose="00000500000000000000" pitchFamily="2" charset="-34"/>
                <a:cs typeface="Chakra Petch" panose="00000500000000000000" pitchFamily="2" charset="-34"/>
              </a:rPr>
              <a:t>NO MERCADO</a:t>
            </a:r>
            <a:endParaRPr lang="pt-BR" sz="4000" b="1" dirty="0">
              <a:solidFill>
                <a:srgbClr val="2BDEFD"/>
              </a:solidFill>
              <a:latin typeface="Chakra Petch" panose="00000500000000000000" pitchFamily="2" charset="-34"/>
              <a:cs typeface="Chakra Petch" panose="00000500000000000000" pitchFamily="2" charset="-34"/>
            </a:endParaRPr>
          </a:p>
        </p:txBody>
      </p:sp>
      <p:grpSp>
        <p:nvGrpSpPr>
          <p:cNvPr id="16" name="Agrupar 15">
            <a:extLst>
              <a:ext uri="{FF2B5EF4-FFF2-40B4-BE49-F238E27FC236}">
                <a16:creationId xmlns:a16="http://schemas.microsoft.com/office/drawing/2014/main" id="{5B6C4FC5-DAD2-9736-DF3A-6A5FF9B0DF16}"/>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3847AF20-F2CD-BE12-B721-282D52CE8273}"/>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F7BD8323-6549-7BA2-48B8-FEBE19B715A5}"/>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729F0557-D17C-3E5D-E11C-11AE6D3C0D91}"/>
              </a:ext>
            </a:extLst>
          </p:cNvPr>
          <p:cNvSpPr txBox="1">
            <a:spLocks/>
          </p:cNvSpPr>
          <p:nvPr/>
        </p:nvSpPr>
        <p:spPr>
          <a:xfrm>
            <a:off x="1482089" y="1335083"/>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As </a:t>
            </a:r>
            <a:r>
              <a:rPr lang="pt-BR" b="1" dirty="0"/>
              <a:t>novas gerações</a:t>
            </a:r>
            <a:r>
              <a:rPr lang="pt-BR" dirty="0"/>
              <a:t>  estão transformando o ambiente de trabalho e as expectativas sobre liderança, exigindo abordagens mais colaborativas e propósito claro.</a:t>
            </a:r>
          </a:p>
        </p:txBody>
      </p:sp>
      <p:sp>
        <p:nvSpPr>
          <p:cNvPr id="7" name="Google Shape;229;p28">
            <a:extLst>
              <a:ext uri="{FF2B5EF4-FFF2-40B4-BE49-F238E27FC236}">
                <a16:creationId xmlns:a16="http://schemas.microsoft.com/office/drawing/2014/main" id="{61DE3FBA-06BA-0C47-01C0-17113B2BD7A3}"/>
              </a:ext>
            </a:extLst>
          </p:cNvPr>
          <p:cNvSpPr txBox="1">
            <a:spLocks/>
          </p:cNvSpPr>
          <p:nvPr/>
        </p:nvSpPr>
        <p:spPr>
          <a:xfrm>
            <a:off x="3329032" y="5568412"/>
            <a:ext cx="8347022"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Impacto na Liderança</a:t>
            </a:r>
          </a:p>
          <a:p>
            <a:pPr>
              <a:lnSpc>
                <a:spcPct val="100000"/>
              </a:lnSpc>
              <a:spcBef>
                <a:spcPts val="0"/>
              </a:spcBef>
            </a:pPr>
            <a:r>
              <a:rPr lang="pt-BR" sz="2400" dirty="0">
                <a:solidFill>
                  <a:schemeClr val="bg1"/>
                </a:solidFill>
                <a:latin typeface="Inter"/>
                <a:ea typeface="Inter"/>
                <a:cs typeface="Inter"/>
                <a:sym typeface="Inter"/>
              </a:rPr>
              <a:t>Modelos hierárquicos dão lugar a estruturas colaborativas</a:t>
            </a:r>
          </a:p>
          <a:p>
            <a:pPr>
              <a:lnSpc>
                <a:spcPct val="100000"/>
              </a:lnSpc>
              <a:spcBef>
                <a:spcPts val="0"/>
              </a:spcBef>
            </a:pPr>
            <a:r>
              <a:rPr lang="pt-BR" sz="2400" dirty="0">
                <a:solidFill>
                  <a:schemeClr val="bg1"/>
                </a:solidFill>
                <a:latin typeface="Inter"/>
                <a:ea typeface="Inter"/>
                <a:cs typeface="Inter"/>
                <a:sym typeface="Inter"/>
              </a:rPr>
              <a:t>Líderes como mentores e facilitadores, não controladores</a:t>
            </a:r>
          </a:p>
        </p:txBody>
      </p:sp>
      <p:sp>
        <p:nvSpPr>
          <p:cNvPr id="10" name="Google Shape;229;p28">
            <a:extLst>
              <a:ext uri="{FF2B5EF4-FFF2-40B4-BE49-F238E27FC236}">
                <a16:creationId xmlns:a16="http://schemas.microsoft.com/office/drawing/2014/main" id="{56A5046E-1FA2-D03A-6B09-171A28AFCC65}"/>
              </a:ext>
            </a:extLst>
          </p:cNvPr>
          <p:cNvSpPr txBox="1">
            <a:spLocks/>
          </p:cNvSpPr>
          <p:nvPr/>
        </p:nvSpPr>
        <p:spPr>
          <a:xfrm>
            <a:off x="8476097" y="3142945"/>
            <a:ext cx="4868833"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Geração Z</a:t>
            </a:r>
          </a:p>
          <a:p>
            <a:pPr marL="342900" indent="-342900">
              <a:lnSpc>
                <a:spcPct val="100000"/>
              </a:lnSpc>
              <a:spcBef>
                <a:spcPts val="0"/>
              </a:spcBef>
              <a:buFont typeface="Arial" panose="020B0604020202020204" pitchFamily="34" charset="0"/>
              <a:buChar char="•"/>
            </a:pPr>
            <a:r>
              <a:rPr lang="pt-BR" sz="2400" dirty="0">
                <a:solidFill>
                  <a:schemeClr val="bg1"/>
                </a:solidFill>
                <a:latin typeface="Inter"/>
                <a:ea typeface="Inter"/>
                <a:cs typeface="Inter"/>
                <a:sym typeface="Inter"/>
              </a:rPr>
              <a:t>Priorizam equilíbrio e bem-estar</a:t>
            </a:r>
          </a:p>
          <a:p>
            <a:pPr marL="342900" indent="-342900">
              <a:lnSpc>
                <a:spcPct val="100000"/>
              </a:lnSpc>
              <a:spcBef>
                <a:spcPts val="0"/>
              </a:spcBef>
              <a:buFont typeface="Arial" panose="020B0604020202020204" pitchFamily="34" charset="0"/>
              <a:buChar char="•"/>
            </a:pPr>
            <a:r>
              <a:rPr lang="pt-BR" sz="2400" dirty="0">
                <a:solidFill>
                  <a:schemeClr val="bg1"/>
                </a:solidFill>
                <a:latin typeface="Inter"/>
                <a:ea typeface="Inter"/>
                <a:cs typeface="Inter"/>
                <a:sym typeface="Inter"/>
              </a:rPr>
              <a:t>Exigem diversidade, inclusão e sustentabilidade</a:t>
            </a:r>
          </a:p>
        </p:txBody>
      </p:sp>
      <p:sp>
        <p:nvSpPr>
          <p:cNvPr id="15" name="Google Shape;229;p28">
            <a:extLst>
              <a:ext uri="{FF2B5EF4-FFF2-40B4-BE49-F238E27FC236}">
                <a16:creationId xmlns:a16="http://schemas.microsoft.com/office/drawing/2014/main" id="{59CA277F-91E7-0AAE-3906-607EBE3CBB1C}"/>
              </a:ext>
            </a:extLst>
          </p:cNvPr>
          <p:cNvSpPr txBox="1">
            <a:spLocks/>
          </p:cNvSpPr>
          <p:nvPr/>
        </p:nvSpPr>
        <p:spPr>
          <a:xfrm>
            <a:off x="1388131" y="7199935"/>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"A nova geração não quer apenas um emprego, mas um propósito; não apenas um salário, mas significado." - Daniel Pink</a:t>
            </a:r>
          </a:p>
        </p:txBody>
      </p:sp>
      <p:pic>
        <p:nvPicPr>
          <p:cNvPr id="9" name="Image 1" descr="preencoded.png">
            <a:extLst>
              <a:ext uri="{FF2B5EF4-FFF2-40B4-BE49-F238E27FC236}">
                <a16:creationId xmlns:a16="http://schemas.microsoft.com/office/drawing/2014/main" id="{FDAF24CC-82FB-E9AA-8677-3381C8C63748}"/>
              </a:ext>
            </a:extLst>
          </p:cNvPr>
          <p:cNvPicPr>
            <a:picLocks noChangeAspect="1"/>
          </p:cNvPicPr>
          <p:nvPr/>
        </p:nvPicPr>
        <p:blipFill>
          <a:blip r:embed="rId3"/>
          <a:stretch>
            <a:fillRect/>
          </a:stretch>
        </p:blipFill>
        <p:spPr>
          <a:xfrm>
            <a:off x="1388131" y="3196765"/>
            <a:ext cx="611982" cy="699405"/>
          </a:xfrm>
          <a:prstGeom prst="rect">
            <a:avLst/>
          </a:prstGeom>
        </p:spPr>
      </p:pic>
      <p:pic>
        <p:nvPicPr>
          <p:cNvPr id="12" name="Image 4" descr="preencoded.png">
            <a:extLst>
              <a:ext uri="{FF2B5EF4-FFF2-40B4-BE49-F238E27FC236}">
                <a16:creationId xmlns:a16="http://schemas.microsoft.com/office/drawing/2014/main" id="{8A6F9F9C-BC15-4738-5EE4-E0DE5B02055F}"/>
              </a:ext>
            </a:extLst>
          </p:cNvPr>
          <p:cNvPicPr>
            <a:picLocks noChangeAspect="1"/>
          </p:cNvPicPr>
          <p:nvPr/>
        </p:nvPicPr>
        <p:blipFill>
          <a:blip r:embed="rId4"/>
          <a:stretch>
            <a:fillRect/>
          </a:stretch>
        </p:blipFill>
        <p:spPr>
          <a:xfrm>
            <a:off x="7879466" y="3196765"/>
            <a:ext cx="524553" cy="699405"/>
          </a:xfrm>
          <a:prstGeom prst="rect">
            <a:avLst/>
          </a:prstGeom>
        </p:spPr>
      </p:pic>
      <p:pic>
        <p:nvPicPr>
          <p:cNvPr id="13" name="Image 7" descr="preencoded.png">
            <a:extLst>
              <a:ext uri="{FF2B5EF4-FFF2-40B4-BE49-F238E27FC236}">
                <a16:creationId xmlns:a16="http://schemas.microsoft.com/office/drawing/2014/main" id="{F111DCBF-5C46-29C7-3EE5-CCB8DA8A5C32}"/>
              </a:ext>
            </a:extLst>
          </p:cNvPr>
          <p:cNvPicPr>
            <a:picLocks noChangeAspect="1"/>
          </p:cNvPicPr>
          <p:nvPr/>
        </p:nvPicPr>
        <p:blipFill>
          <a:blip r:embed="rId5"/>
          <a:stretch>
            <a:fillRect/>
          </a:stretch>
        </p:blipFill>
        <p:spPr>
          <a:xfrm>
            <a:off x="2479979" y="5733274"/>
            <a:ext cx="699405" cy="699405"/>
          </a:xfrm>
          <a:prstGeom prst="rect">
            <a:avLst/>
          </a:prstGeom>
        </p:spPr>
      </p:pic>
    </p:spTree>
    <p:extLst>
      <p:ext uri="{BB962C8B-B14F-4D97-AF65-F5344CB8AC3E}">
        <p14:creationId xmlns:p14="http://schemas.microsoft.com/office/powerpoint/2010/main" val="112250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DB8F2-C117-395E-F7AA-5C4D20EAD4A1}"/>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682652B8-6864-17DE-E84C-5443C4851293}"/>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grpSp>
        <p:nvGrpSpPr>
          <p:cNvPr id="16" name="Agrupar 15">
            <a:extLst>
              <a:ext uri="{FF2B5EF4-FFF2-40B4-BE49-F238E27FC236}">
                <a16:creationId xmlns:a16="http://schemas.microsoft.com/office/drawing/2014/main" id="{E9167E6D-12AE-261E-A0DC-E6C1D241F987}"/>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9DB0EE30-460C-A247-FB72-336E332F29B7}"/>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54699113-F011-9467-79FB-4A2D7C52821C}"/>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2" name="Google Shape;229;p28">
            <a:extLst>
              <a:ext uri="{FF2B5EF4-FFF2-40B4-BE49-F238E27FC236}">
                <a16:creationId xmlns:a16="http://schemas.microsoft.com/office/drawing/2014/main" id="{F79A1A15-4132-6C91-1B3F-25E6AB4C560B}"/>
              </a:ext>
            </a:extLst>
          </p:cNvPr>
          <p:cNvSpPr txBox="1">
            <a:spLocks/>
          </p:cNvSpPr>
          <p:nvPr/>
        </p:nvSpPr>
        <p:spPr>
          <a:xfrm>
            <a:off x="780342" y="1785446"/>
            <a:ext cx="2750241" cy="344976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100" b="1" dirty="0" err="1">
                <a:solidFill>
                  <a:schemeClr val="bg1"/>
                </a:solidFill>
                <a:latin typeface="Inter"/>
                <a:ea typeface="Inter"/>
                <a:cs typeface="Inter"/>
                <a:sym typeface="Inter"/>
              </a:rPr>
              <a:t>Specific</a:t>
            </a:r>
            <a:r>
              <a:rPr lang="pt-BR" sz="2100" b="1" dirty="0">
                <a:solidFill>
                  <a:schemeClr val="bg1"/>
                </a:solidFill>
                <a:latin typeface="Inter"/>
                <a:ea typeface="Inter"/>
                <a:cs typeface="Inter"/>
                <a:sym typeface="Inter"/>
              </a:rPr>
              <a:t> (Específico)</a:t>
            </a:r>
          </a:p>
          <a:p>
            <a:pPr algn="ctr">
              <a:lnSpc>
                <a:spcPct val="100000"/>
              </a:lnSpc>
              <a:spcBef>
                <a:spcPts val="0"/>
              </a:spcBef>
            </a:pPr>
            <a:endParaRPr lang="pt-BR" sz="2100" b="1" dirty="0">
              <a:solidFill>
                <a:schemeClr val="bg1"/>
              </a:solidFill>
              <a:latin typeface="Inter"/>
              <a:ea typeface="Inter"/>
              <a:cs typeface="Inter"/>
              <a:sym typeface="Inter"/>
            </a:endParaRPr>
          </a:p>
          <a:p>
            <a:pPr algn="ctr">
              <a:lnSpc>
                <a:spcPct val="100000"/>
              </a:lnSpc>
              <a:spcBef>
                <a:spcPts val="0"/>
              </a:spcBef>
            </a:pPr>
            <a:r>
              <a:rPr lang="pt-BR" sz="2100" dirty="0">
                <a:solidFill>
                  <a:schemeClr val="bg1"/>
                </a:solidFill>
                <a:latin typeface="Inter"/>
                <a:ea typeface="Inter"/>
                <a:cs typeface="Inter"/>
                <a:sym typeface="Inter"/>
              </a:rPr>
              <a:t>O objetivo deve ser </a:t>
            </a:r>
            <a:r>
              <a:rPr lang="pt-BR" sz="2100" b="1" dirty="0">
                <a:solidFill>
                  <a:schemeClr val="bg1"/>
                </a:solidFill>
                <a:latin typeface="Inter"/>
                <a:ea typeface="Inter"/>
                <a:cs typeface="Inter"/>
                <a:sym typeface="Inter"/>
              </a:rPr>
              <a:t>claro e bem definido</a:t>
            </a:r>
            <a:r>
              <a:rPr lang="pt-BR" sz="2100" dirty="0">
                <a:solidFill>
                  <a:schemeClr val="bg1"/>
                </a:solidFill>
                <a:latin typeface="Inter"/>
                <a:ea typeface="Inter"/>
                <a:cs typeface="Inter"/>
                <a:sym typeface="Inter"/>
              </a:rPr>
              <a:t>. O que exatamente será desenvolvido? Quem está envolvido? Por que é importante?</a:t>
            </a:r>
          </a:p>
        </p:txBody>
      </p:sp>
      <p:sp>
        <p:nvSpPr>
          <p:cNvPr id="13" name="Google Shape;229;p28">
            <a:extLst>
              <a:ext uri="{FF2B5EF4-FFF2-40B4-BE49-F238E27FC236}">
                <a16:creationId xmlns:a16="http://schemas.microsoft.com/office/drawing/2014/main" id="{CA89B9B1-25E0-E95A-0E6E-FFF3AEBA4DC9}"/>
              </a:ext>
            </a:extLst>
          </p:cNvPr>
          <p:cNvSpPr txBox="1">
            <a:spLocks/>
          </p:cNvSpPr>
          <p:nvPr/>
        </p:nvSpPr>
        <p:spPr>
          <a:xfrm>
            <a:off x="3523398" y="1785446"/>
            <a:ext cx="2750241" cy="344976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100" b="1" dirty="0" err="1">
                <a:solidFill>
                  <a:schemeClr val="bg1"/>
                </a:solidFill>
                <a:latin typeface="Inter"/>
                <a:ea typeface="Inter"/>
                <a:cs typeface="Inter"/>
                <a:sym typeface="Inter"/>
              </a:rPr>
              <a:t>Measurable</a:t>
            </a:r>
            <a:r>
              <a:rPr lang="pt-BR" sz="2100" b="1" dirty="0">
                <a:solidFill>
                  <a:schemeClr val="bg1"/>
                </a:solidFill>
                <a:latin typeface="Inter"/>
                <a:ea typeface="Inter"/>
                <a:cs typeface="Inter"/>
                <a:sym typeface="Inter"/>
              </a:rPr>
              <a:t> (Mensurável)</a:t>
            </a:r>
          </a:p>
          <a:p>
            <a:pPr algn="ctr">
              <a:lnSpc>
                <a:spcPct val="100000"/>
              </a:lnSpc>
              <a:spcBef>
                <a:spcPts val="0"/>
              </a:spcBef>
            </a:pPr>
            <a:endParaRPr lang="pt-BR" sz="2100" b="1" dirty="0">
              <a:solidFill>
                <a:schemeClr val="bg1"/>
              </a:solidFill>
              <a:latin typeface="Inter"/>
              <a:ea typeface="Inter"/>
              <a:cs typeface="Inter"/>
              <a:sym typeface="Inter"/>
            </a:endParaRPr>
          </a:p>
          <a:p>
            <a:pPr algn="ctr">
              <a:lnSpc>
                <a:spcPct val="100000"/>
              </a:lnSpc>
              <a:spcBef>
                <a:spcPts val="0"/>
              </a:spcBef>
            </a:pPr>
            <a:r>
              <a:rPr lang="pt-BR" sz="2100" dirty="0">
                <a:solidFill>
                  <a:schemeClr val="bg1"/>
                </a:solidFill>
                <a:latin typeface="Inter"/>
                <a:ea typeface="Inter"/>
                <a:cs typeface="Inter"/>
                <a:sym typeface="Inter"/>
              </a:rPr>
              <a:t>Deve ser possível </a:t>
            </a:r>
            <a:r>
              <a:rPr lang="pt-BR" sz="2100" b="1" dirty="0">
                <a:solidFill>
                  <a:schemeClr val="bg1"/>
                </a:solidFill>
                <a:latin typeface="Inter"/>
                <a:ea typeface="Inter"/>
                <a:cs typeface="Inter"/>
                <a:sym typeface="Inter"/>
              </a:rPr>
              <a:t>quantificar ou qualificar o progresso e o sucesso</a:t>
            </a:r>
            <a:r>
              <a:rPr lang="pt-BR" sz="2100" dirty="0">
                <a:solidFill>
                  <a:schemeClr val="bg1"/>
                </a:solidFill>
                <a:latin typeface="Inter"/>
                <a:ea typeface="Inter"/>
                <a:cs typeface="Inter"/>
                <a:sym typeface="Inter"/>
              </a:rPr>
              <a:t>. Como você saberá que o objetivo foi atingido?</a:t>
            </a:r>
          </a:p>
        </p:txBody>
      </p:sp>
      <p:sp>
        <p:nvSpPr>
          <p:cNvPr id="14" name="Google Shape;229;p28">
            <a:extLst>
              <a:ext uri="{FF2B5EF4-FFF2-40B4-BE49-F238E27FC236}">
                <a16:creationId xmlns:a16="http://schemas.microsoft.com/office/drawing/2014/main" id="{CF5D5F75-E812-5C67-9E92-48FB40E8A5FA}"/>
              </a:ext>
            </a:extLst>
          </p:cNvPr>
          <p:cNvSpPr txBox="1">
            <a:spLocks/>
          </p:cNvSpPr>
          <p:nvPr/>
        </p:nvSpPr>
        <p:spPr>
          <a:xfrm>
            <a:off x="6266454" y="1785446"/>
            <a:ext cx="2750241" cy="377292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100" b="1" dirty="0" err="1">
                <a:solidFill>
                  <a:schemeClr val="bg1"/>
                </a:solidFill>
                <a:latin typeface="Inter"/>
                <a:ea typeface="Inter"/>
                <a:cs typeface="Inter"/>
                <a:sym typeface="Inter"/>
              </a:rPr>
              <a:t>Achievable</a:t>
            </a:r>
            <a:r>
              <a:rPr lang="pt-BR" sz="2100" b="1" dirty="0">
                <a:solidFill>
                  <a:schemeClr val="bg1"/>
                </a:solidFill>
                <a:latin typeface="Inter"/>
                <a:ea typeface="Inter"/>
                <a:cs typeface="Inter"/>
                <a:sym typeface="Inter"/>
              </a:rPr>
              <a:t> (Atingível)</a:t>
            </a:r>
          </a:p>
          <a:p>
            <a:pPr algn="ctr">
              <a:lnSpc>
                <a:spcPct val="100000"/>
              </a:lnSpc>
              <a:spcBef>
                <a:spcPts val="0"/>
              </a:spcBef>
            </a:pPr>
            <a:endParaRPr lang="pt-BR" sz="2100" b="1" dirty="0">
              <a:solidFill>
                <a:schemeClr val="bg1"/>
              </a:solidFill>
              <a:latin typeface="Inter"/>
              <a:ea typeface="Inter"/>
              <a:cs typeface="Inter"/>
              <a:sym typeface="Inter"/>
            </a:endParaRPr>
          </a:p>
          <a:p>
            <a:pPr algn="ctr">
              <a:lnSpc>
                <a:spcPct val="100000"/>
              </a:lnSpc>
              <a:spcBef>
                <a:spcPts val="0"/>
              </a:spcBef>
            </a:pPr>
            <a:r>
              <a:rPr lang="pt-BR" sz="2100" dirty="0">
                <a:solidFill>
                  <a:schemeClr val="bg1"/>
                </a:solidFill>
                <a:latin typeface="Inter"/>
                <a:ea typeface="Inter"/>
                <a:cs typeface="Inter"/>
                <a:sym typeface="Inter"/>
              </a:rPr>
              <a:t>O objetivo deve ser </a:t>
            </a:r>
            <a:r>
              <a:rPr lang="pt-BR" sz="2100" b="1" dirty="0">
                <a:solidFill>
                  <a:schemeClr val="bg1"/>
                </a:solidFill>
                <a:latin typeface="Inter"/>
                <a:ea typeface="Inter"/>
                <a:cs typeface="Inter"/>
                <a:sym typeface="Inter"/>
              </a:rPr>
              <a:t>realista e alcançável</a:t>
            </a:r>
            <a:r>
              <a:rPr lang="pt-BR" sz="2100" dirty="0">
                <a:solidFill>
                  <a:schemeClr val="bg1"/>
                </a:solidFill>
                <a:latin typeface="Inter"/>
                <a:ea typeface="Inter"/>
                <a:cs typeface="Inter"/>
                <a:sym typeface="Inter"/>
              </a:rPr>
              <a:t>, considerando os recursos e o tempo disponíveis. É desafiador, mas possível?</a:t>
            </a:r>
          </a:p>
        </p:txBody>
      </p:sp>
      <p:sp>
        <p:nvSpPr>
          <p:cNvPr id="15" name="Google Shape;229;p28">
            <a:extLst>
              <a:ext uri="{FF2B5EF4-FFF2-40B4-BE49-F238E27FC236}">
                <a16:creationId xmlns:a16="http://schemas.microsoft.com/office/drawing/2014/main" id="{27F2EFD3-D1FF-6F8B-8F15-60452261E8AB}"/>
              </a:ext>
            </a:extLst>
          </p:cNvPr>
          <p:cNvSpPr txBox="1">
            <a:spLocks/>
          </p:cNvSpPr>
          <p:nvPr/>
        </p:nvSpPr>
        <p:spPr>
          <a:xfrm>
            <a:off x="9009510" y="1785446"/>
            <a:ext cx="2750241" cy="377292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100" b="1" dirty="0" err="1">
                <a:solidFill>
                  <a:schemeClr val="bg1"/>
                </a:solidFill>
                <a:latin typeface="Inter"/>
                <a:ea typeface="Inter"/>
                <a:cs typeface="Inter"/>
                <a:sym typeface="Inter"/>
              </a:rPr>
              <a:t>Relevant</a:t>
            </a:r>
            <a:r>
              <a:rPr lang="pt-BR" sz="2100" b="1" dirty="0">
                <a:solidFill>
                  <a:schemeClr val="bg1"/>
                </a:solidFill>
                <a:latin typeface="Inter"/>
                <a:ea typeface="Inter"/>
                <a:cs typeface="Inter"/>
                <a:sym typeface="Inter"/>
              </a:rPr>
              <a:t> (Relevante)</a:t>
            </a:r>
          </a:p>
          <a:p>
            <a:pPr algn="ctr">
              <a:lnSpc>
                <a:spcPct val="100000"/>
              </a:lnSpc>
              <a:spcBef>
                <a:spcPts val="0"/>
              </a:spcBef>
            </a:pPr>
            <a:endParaRPr lang="pt-BR" sz="2100" b="1" dirty="0">
              <a:solidFill>
                <a:schemeClr val="bg1"/>
              </a:solidFill>
              <a:latin typeface="Inter"/>
              <a:ea typeface="Inter"/>
              <a:cs typeface="Inter"/>
              <a:sym typeface="Inter"/>
            </a:endParaRPr>
          </a:p>
          <a:p>
            <a:pPr algn="ctr">
              <a:lnSpc>
                <a:spcPct val="100000"/>
              </a:lnSpc>
              <a:spcBef>
                <a:spcPts val="0"/>
              </a:spcBef>
            </a:pPr>
            <a:r>
              <a:rPr lang="pt-BR" sz="2100" dirty="0">
                <a:solidFill>
                  <a:schemeClr val="bg1"/>
                </a:solidFill>
                <a:latin typeface="Inter"/>
                <a:ea typeface="Inter"/>
                <a:cs typeface="Inter"/>
                <a:sym typeface="Inter"/>
              </a:rPr>
              <a:t>O objetivo deve ser </a:t>
            </a:r>
            <a:r>
              <a:rPr lang="pt-BR" sz="2100" b="1" dirty="0">
                <a:solidFill>
                  <a:schemeClr val="bg1"/>
                </a:solidFill>
                <a:latin typeface="Inter"/>
                <a:ea typeface="Inter"/>
                <a:cs typeface="Inter"/>
                <a:sym typeface="Inter"/>
              </a:rPr>
              <a:t>significativo</a:t>
            </a:r>
            <a:r>
              <a:rPr lang="pt-BR" sz="2100" dirty="0">
                <a:solidFill>
                  <a:schemeClr val="bg1"/>
                </a:solidFill>
                <a:latin typeface="Inter"/>
                <a:ea typeface="Inter"/>
                <a:cs typeface="Inter"/>
                <a:sym typeface="Inter"/>
              </a:rPr>
              <a:t> para o </a:t>
            </a:r>
            <a:r>
              <a:rPr lang="pt-BR" sz="2100" b="1" dirty="0">
                <a:solidFill>
                  <a:schemeClr val="bg1"/>
                </a:solidFill>
                <a:latin typeface="Inter"/>
                <a:ea typeface="Inter"/>
                <a:cs typeface="Inter"/>
                <a:sym typeface="Inter"/>
              </a:rPr>
              <a:t>líder e para a organização</a:t>
            </a:r>
            <a:r>
              <a:rPr lang="pt-BR" sz="2100" dirty="0">
                <a:solidFill>
                  <a:schemeClr val="bg1"/>
                </a:solidFill>
                <a:latin typeface="Inter"/>
                <a:ea typeface="Inter"/>
                <a:cs typeface="Inter"/>
                <a:sym typeface="Inter"/>
              </a:rPr>
              <a:t>, alinhado com a estratégia e as necessidades de desenvolvimento.</a:t>
            </a:r>
          </a:p>
        </p:txBody>
      </p:sp>
      <p:sp>
        <p:nvSpPr>
          <p:cNvPr id="23" name="Google Shape;229;p28">
            <a:extLst>
              <a:ext uri="{FF2B5EF4-FFF2-40B4-BE49-F238E27FC236}">
                <a16:creationId xmlns:a16="http://schemas.microsoft.com/office/drawing/2014/main" id="{EA3D08BB-8059-6E79-6AE5-8BBDE16862EF}"/>
              </a:ext>
            </a:extLst>
          </p:cNvPr>
          <p:cNvSpPr txBox="1">
            <a:spLocks/>
          </p:cNvSpPr>
          <p:nvPr/>
        </p:nvSpPr>
        <p:spPr>
          <a:xfrm>
            <a:off x="11752568" y="1785446"/>
            <a:ext cx="2750241" cy="344976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100" b="1" dirty="0">
                <a:solidFill>
                  <a:schemeClr val="bg1"/>
                </a:solidFill>
                <a:latin typeface="Inter"/>
                <a:ea typeface="Inter"/>
                <a:cs typeface="Inter"/>
                <a:sym typeface="Inter"/>
              </a:rPr>
              <a:t>Time-</a:t>
            </a:r>
            <a:r>
              <a:rPr lang="pt-BR" sz="2100" b="1" dirty="0" err="1">
                <a:solidFill>
                  <a:schemeClr val="bg1"/>
                </a:solidFill>
                <a:latin typeface="Inter"/>
                <a:ea typeface="Inter"/>
                <a:cs typeface="Inter"/>
                <a:sym typeface="Inter"/>
              </a:rPr>
              <a:t>bound</a:t>
            </a:r>
            <a:r>
              <a:rPr lang="pt-BR" sz="2100" b="1" dirty="0">
                <a:solidFill>
                  <a:schemeClr val="bg1"/>
                </a:solidFill>
                <a:latin typeface="Inter"/>
                <a:ea typeface="Inter"/>
                <a:cs typeface="Inter"/>
                <a:sym typeface="Inter"/>
              </a:rPr>
              <a:t> </a:t>
            </a:r>
          </a:p>
          <a:p>
            <a:pPr algn="ctr">
              <a:lnSpc>
                <a:spcPct val="100000"/>
              </a:lnSpc>
              <a:spcBef>
                <a:spcPts val="0"/>
              </a:spcBef>
            </a:pPr>
            <a:r>
              <a:rPr lang="pt-BR" sz="2100" b="1" dirty="0">
                <a:solidFill>
                  <a:schemeClr val="bg1"/>
                </a:solidFill>
                <a:latin typeface="Inter"/>
                <a:ea typeface="Inter"/>
                <a:cs typeface="Inter"/>
                <a:sym typeface="Inter"/>
              </a:rPr>
              <a:t>(Com Prazo Definido)</a:t>
            </a:r>
          </a:p>
          <a:p>
            <a:pPr algn="ctr">
              <a:lnSpc>
                <a:spcPct val="100000"/>
              </a:lnSpc>
              <a:spcBef>
                <a:spcPts val="0"/>
              </a:spcBef>
            </a:pPr>
            <a:endParaRPr lang="pt-BR" sz="2100" dirty="0">
              <a:solidFill>
                <a:schemeClr val="bg1"/>
              </a:solidFill>
              <a:latin typeface="Inter"/>
              <a:ea typeface="Inter"/>
              <a:cs typeface="Inter"/>
              <a:sym typeface="Inter"/>
            </a:endParaRPr>
          </a:p>
          <a:p>
            <a:pPr algn="ctr">
              <a:lnSpc>
                <a:spcPct val="100000"/>
              </a:lnSpc>
              <a:spcBef>
                <a:spcPts val="0"/>
              </a:spcBef>
            </a:pPr>
            <a:r>
              <a:rPr lang="pt-BR" sz="2100" dirty="0">
                <a:solidFill>
                  <a:schemeClr val="bg1"/>
                </a:solidFill>
                <a:latin typeface="Inter"/>
                <a:ea typeface="Inter"/>
                <a:cs typeface="Inter"/>
                <a:sym typeface="Inter"/>
              </a:rPr>
              <a:t>O objetivo deve ter um </a:t>
            </a:r>
            <a:r>
              <a:rPr lang="pt-BR" sz="2100" b="1" dirty="0">
                <a:solidFill>
                  <a:schemeClr val="bg1"/>
                </a:solidFill>
                <a:latin typeface="Inter"/>
                <a:ea typeface="Inter"/>
                <a:cs typeface="Inter"/>
                <a:sym typeface="Inter"/>
              </a:rPr>
              <a:t>prazo claro para sua conclusão</a:t>
            </a:r>
            <a:r>
              <a:rPr lang="pt-BR" sz="2100" dirty="0">
                <a:solidFill>
                  <a:schemeClr val="bg1"/>
                </a:solidFill>
                <a:latin typeface="Inter"/>
                <a:ea typeface="Inter"/>
                <a:cs typeface="Inter"/>
                <a:sym typeface="Inter"/>
              </a:rPr>
              <a:t>, criando um senso de urgência e responsabilidade.</a:t>
            </a:r>
          </a:p>
        </p:txBody>
      </p:sp>
      <p:sp>
        <p:nvSpPr>
          <p:cNvPr id="29" name="Retângulo: Cantos Superiores Recortados 28">
            <a:extLst>
              <a:ext uri="{FF2B5EF4-FFF2-40B4-BE49-F238E27FC236}">
                <a16:creationId xmlns:a16="http://schemas.microsoft.com/office/drawing/2014/main" id="{9872AED3-560B-0508-C00D-4D02F2E65E41}"/>
              </a:ext>
            </a:extLst>
          </p:cNvPr>
          <p:cNvSpPr/>
          <p:nvPr/>
        </p:nvSpPr>
        <p:spPr>
          <a:xfrm>
            <a:off x="927197" y="5819431"/>
            <a:ext cx="9428064" cy="2108359"/>
          </a:xfrm>
          <a:prstGeom prst="snip2SameRect">
            <a:avLst>
              <a:gd name="adj1" fmla="val 14163"/>
              <a:gd name="adj2" fmla="val 13457"/>
            </a:avLst>
          </a:prstGeom>
          <a:solidFill>
            <a:srgbClr val="FF0000">
              <a:alpha val="11000"/>
            </a:srgbClr>
          </a:solidFill>
          <a:ln w="6350">
            <a:solidFill>
              <a:srgbClr val="0A4655">
                <a:alpha val="97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Google Shape;229;p28">
            <a:extLst>
              <a:ext uri="{FF2B5EF4-FFF2-40B4-BE49-F238E27FC236}">
                <a16:creationId xmlns:a16="http://schemas.microsoft.com/office/drawing/2014/main" id="{54ECF218-7F5B-5383-1FEC-4F16B99D3B06}"/>
              </a:ext>
            </a:extLst>
          </p:cNvPr>
          <p:cNvSpPr txBox="1">
            <a:spLocks/>
          </p:cNvSpPr>
          <p:nvPr/>
        </p:nvSpPr>
        <p:spPr>
          <a:xfrm>
            <a:off x="1318437" y="6000867"/>
            <a:ext cx="8718698" cy="49510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Exemplos de Objetivos SMART para Líderes:</a:t>
            </a:r>
          </a:p>
        </p:txBody>
      </p:sp>
      <p:sp>
        <p:nvSpPr>
          <p:cNvPr id="31" name="Google Shape;229;p28">
            <a:extLst>
              <a:ext uri="{FF2B5EF4-FFF2-40B4-BE49-F238E27FC236}">
                <a16:creationId xmlns:a16="http://schemas.microsoft.com/office/drawing/2014/main" id="{08F92B85-741C-D781-0E10-9EC2319816AE}"/>
              </a:ext>
            </a:extLst>
          </p:cNvPr>
          <p:cNvSpPr txBox="1">
            <a:spLocks/>
          </p:cNvSpPr>
          <p:nvPr/>
        </p:nvSpPr>
        <p:spPr>
          <a:xfrm>
            <a:off x="1318436" y="6324686"/>
            <a:ext cx="8718698"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"Melhorar a comunicação com a equipe em reuniões semanais para garantir que todos compreendam as prioridades do projeto X até o final do próximo trimestre."</a:t>
            </a:r>
          </a:p>
          <a:p>
            <a:pPr algn="ctr">
              <a:lnSpc>
                <a:spcPct val="100000"/>
              </a:lnSpc>
              <a:spcBef>
                <a:spcPts val="0"/>
              </a:spcBef>
            </a:pPr>
            <a:endParaRPr lang="pt-BR" sz="1800" dirty="0">
              <a:solidFill>
                <a:schemeClr val="bg1"/>
              </a:solidFill>
              <a:latin typeface="Inter"/>
              <a:ea typeface="Inter"/>
              <a:cs typeface="Inter"/>
              <a:sym typeface="Inter"/>
            </a:endParaRPr>
          </a:p>
          <a:p>
            <a:pPr algn="ctr">
              <a:lnSpc>
                <a:spcPct val="100000"/>
              </a:lnSpc>
              <a:spcBef>
                <a:spcPts val="0"/>
              </a:spcBef>
            </a:pPr>
            <a:r>
              <a:rPr lang="pt-BR" sz="1800" dirty="0">
                <a:solidFill>
                  <a:schemeClr val="bg1"/>
                </a:solidFill>
                <a:latin typeface="Inter"/>
                <a:ea typeface="Inter"/>
                <a:cs typeface="Inter"/>
                <a:sym typeface="Inter"/>
              </a:rPr>
              <a:t>"Desenvolver habilidades de delegação para empoderar a equipe e liberar 5 horas semanais para atividades estratégicas nos próximos 60 dias."</a:t>
            </a:r>
          </a:p>
        </p:txBody>
      </p:sp>
      <p:sp>
        <p:nvSpPr>
          <p:cNvPr id="3" name="Google Shape;249;p30">
            <a:extLst>
              <a:ext uri="{FF2B5EF4-FFF2-40B4-BE49-F238E27FC236}">
                <a16:creationId xmlns:a16="http://schemas.microsoft.com/office/drawing/2014/main" id="{BA3146B4-00B7-C6B1-8D0F-7BC15BDAC26B}"/>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DEFININDO OBJETIVOS </a:t>
            </a:r>
            <a:r>
              <a:rPr lang="pt-BR" sz="4000" b="1" dirty="0">
                <a:solidFill>
                  <a:srgbClr val="2BDEFD"/>
                </a:solidFill>
                <a:latin typeface="Chakra Petch" panose="00000500000000000000" pitchFamily="2" charset="-34"/>
                <a:cs typeface="Chakra Petch" panose="00000500000000000000" pitchFamily="2" charset="-34"/>
              </a:rPr>
              <a:t>SMART</a:t>
            </a:r>
          </a:p>
        </p:txBody>
      </p:sp>
      <p:sp>
        <p:nvSpPr>
          <p:cNvPr id="5" name="CaixaDeTexto 4">
            <a:extLst>
              <a:ext uri="{FF2B5EF4-FFF2-40B4-BE49-F238E27FC236}">
                <a16:creationId xmlns:a16="http://schemas.microsoft.com/office/drawing/2014/main" id="{B2348129-B7F7-8A19-49C8-232A1AAD2307}"/>
              </a:ext>
            </a:extLst>
          </p:cNvPr>
          <p:cNvSpPr txBox="1"/>
          <p:nvPr/>
        </p:nvSpPr>
        <p:spPr>
          <a:xfrm>
            <a:off x="1681380" y="1240939"/>
            <a:ext cx="940981" cy="707886"/>
          </a:xfrm>
          <a:prstGeom prst="rect">
            <a:avLst/>
          </a:prstGeom>
          <a:noFill/>
        </p:spPr>
        <p:txBody>
          <a:bodyPr wrap="square">
            <a:spAutoFit/>
          </a:bodyPr>
          <a:lstStyle/>
          <a:p>
            <a:pPr algn="ctr"/>
            <a:r>
              <a:rPr lang="pt-BR" sz="4000" b="1" dirty="0">
                <a:solidFill>
                  <a:srgbClr val="2BDEFD"/>
                </a:solidFill>
                <a:latin typeface="Chakra Petch" panose="00000500000000000000" pitchFamily="2" charset="-34"/>
                <a:ea typeface="+mj-ea"/>
                <a:cs typeface="Chakra Petch" panose="00000500000000000000" pitchFamily="2" charset="-34"/>
              </a:rPr>
              <a:t>S</a:t>
            </a:r>
          </a:p>
        </p:txBody>
      </p:sp>
      <p:sp>
        <p:nvSpPr>
          <p:cNvPr id="6" name="CaixaDeTexto 5">
            <a:extLst>
              <a:ext uri="{FF2B5EF4-FFF2-40B4-BE49-F238E27FC236}">
                <a16:creationId xmlns:a16="http://schemas.microsoft.com/office/drawing/2014/main" id="{77443D5C-4315-C121-192D-A5CDE7EADFDD}"/>
              </a:ext>
            </a:extLst>
          </p:cNvPr>
          <p:cNvSpPr txBox="1"/>
          <p:nvPr/>
        </p:nvSpPr>
        <p:spPr>
          <a:xfrm>
            <a:off x="4404464" y="1240939"/>
            <a:ext cx="940981" cy="707886"/>
          </a:xfrm>
          <a:prstGeom prst="rect">
            <a:avLst/>
          </a:prstGeom>
          <a:noFill/>
        </p:spPr>
        <p:txBody>
          <a:bodyPr wrap="square">
            <a:spAutoFit/>
          </a:bodyPr>
          <a:lstStyle/>
          <a:p>
            <a:pPr algn="ctr"/>
            <a:r>
              <a:rPr lang="pt-BR" sz="4000" b="1" dirty="0">
                <a:solidFill>
                  <a:srgbClr val="2BDEFD"/>
                </a:solidFill>
                <a:latin typeface="Chakra Petch" panose="00000500000000000000" pitchFamily="2" charset="-34"/>
                <a:ea typeface="+mj-ea"/>
                <a:cs typeface="Chakra Petch" panose="00000500000000000000" pitchFamily="2" charset="-34"/>
              </a:rPr>
              <a:t>M</a:t>
            </a:r>
          </a:p>
        </p:txBody>
      </p:sp>
      <p:sp>
        <p:nvSpPr>
          <p:cNvPr id="7" name="CaixaDeTexto 6">
            <a:extLst>
              <a:ext uri="{FF2B5EF4-FFF2-40B4-BE49-F238E27FC236}">
                <a16:creationId xmlns:a16="http://schemas.microsoft.com/office/drawing/2014/main" id="{6C291573-9DA9-B4AA-5421-90A5C20BE44F}"/>
              </a:ext>
            </a:extLst>
          </p:cNvPr>
          <p:cNvSpPr txBox="1"/>
          <p:nvPr/>
        </p:nvSpPr>
        <p:spPr>
          <a:xfrm>
            <a:off x="7114761" y="1240939"/>
            <a:ext cx="940981" cy="707886"/>
          </a:xfrm>
          <a:prstGeom prst="rect">
            <a:avLst/>
          </a:prstGeom>
          <a:noFill/>
        </p:spPr>
        <p:txBody>
          <a:bodyPr wrap="square">
            <a:spAutoFit/>
          </a:bodyPr>
          <a:lstStyle/>
          <a:p>
            <a:pPr algn="ctr"/>
            <a:r>
              <a:rPr lang="pt-BR" sz="4000" b="1" dirty="0">
                <a:solidFill>
                  <a:srgbClr val="2BDEFD"/>
                </a:solidFill>
                <a:latin typeface="Chakra Petch" panose="00000500000000000000" pitchFamily="2" charset="-34"/>
                <a:ea typeface="+mj-ea"/>
                <a:cs typeface="Chakra Petch" panose="00000500000000000000" pitchFamily="2" charset="-34"/>
              </a:rPr>
              <a:t>A</a:t>
            </a:r>
          </a:p>
        </p:txBody>
      </p:sp>
      <p:sp>
        <p:nvSpPr>
          <p:cNvPr id="8" name="CaixaDeTexto 7">
            <a:extLst>
              <a:ext uri="{FF2B5EF4-FFF2-40B4-BE49-F238E27FC236}">
                <a16:creationId xmlns:a16="http://schemas.microsoft.com/office/drawing/2014/main" id="{884A8680-000F-587B-0442-5A9EC68EDAE9}"/>
              </a:ext>
            </a:extLst>
          </p:cNvPr>
          <p:cNvSpPr txBox="1"/>
          <p:nvPr/>
        </p:nvSpPr>
        <p:spPr>
          <a:xfrm>
            <a:off x="9825058" y="1240939"/>
            <a:ext cx="940981" cy="707886"/>
          </a:xfrm>
          <a:prstGeom prst="rect">
            <a:avLst/>
          </a:prstGeom>
          <a:noFill/>
        </p:spPr>
        <p:txBody>
          <a:bodyPr wrap="square">
            <a:spAutoFit/>
          </a:bodyPr>
          <a:lstStyle/>
          <a:p>
            <a:pPr algn="ctr"/>
            <a:r>
              <a:rPr lang="pt-BR" sz="4000" b="1" dirty="0">
                <a:solidFill>
                  <a:srgbClr val="2BDEFD"/>
                </a:solidFill>
                <a:latin typeface="Chakra Petch" panose="00000500000000000000" pitchFamily="2" charset="-34"/>
                <a:ea typeface="+mj-ea"/>
                <a:cs typeface="Chakra Petch" panose="00000500000000000000" pitchFamily="2" charset="-34"/>
              </a:rPr>
              <a:t>R</a:t>
            </a:r>
          </a:p>
        </p:txBody>
      </p:sp>
      <p:sp>
        <p:nvSpPr>
          <p:cNvPr id="9" name="CaixaDeTexto 8">
            <a:extLst>
              <a:ext uri="{FF2B5EF4-FFF2-40B4-BE49-F238E27FC236}">
                <a16:creationId xmlns:a16="http://schemas.microsoft.com/office/drawing/2014/main" id="{325C2483-6E23-A66D-31B9-0227B8E03341}"/>
              </a:ext>
            </a:extLst>
          </p:cNvPr>
          <p:cNvSpPr txBox="1"/>
          <p:nvPr/>
        </p:nvSpPr>
        <p:spPr>
          <a:xfrm>
            <a:off x="12478529" y="1240939"/>
            <a:ext cx="940981" cy="707886"/>
          </a:xfrm>
          <a:prstGeom prst="rect">
            <a:avLst/>
          </a:prstGeom>
          <a:noFill/>
        </p:spPr>
        <p:txBody>
          <a:bodyPr wrap="square">
            <a:spAutoFit/>
          </a:bodyPr>
          <a:lstStyle/>
          <a:p>
            <a:pPr algn="ctr"/>
            <a:r>
              <a:rPr lang="pt-BR" sz="4000" b="1" dirty="0">
                <a:solidFill>
                  <a:srgbClr val="2BDEFD"/>
                </a:solidFill>
                <a:latin typeface="Chakra Petch" panose="00000500000000000000" pitchFamily="2" charset="-34"/>
                <a:ea typeface="+mj-ea"/>
                <a:cs typeface="Chakra Petch" panose="00000500000000000000" pitchFamily="2" charset="-34"/>
              </a:rPr>
              <a:t>T</a:t>
            </a:r>
          </a:p>
        </p:txBody>
      </p:sp>
    </p:spTree>
    <p:extLst>
      <p:ext uri="{BB962C8B-B14F-4D97-AF65-F5344CB8AC3E}">
        <p14:creationId xmlns:p14="http://schemas.microsoft.com/office/powerpoint/2010/main" val="60491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3C0F8-8CAF-1B90-6C3E-A216D41108E6}"/>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15CCDD8F-2C9F-AFF7-E5D6-FE00E20F9BA0}"/>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FF82AC66-1191-77FE-B397-F1786198D20A}"/>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BF5768A2-1418-BCEE-116F-D56C4C0983C8}"/>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91812DA2-4D28-C3DC-C2DE-38B66E626AB0}"/>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IDENTIFICANDO AÇÕES DE </a:t>
            </a:r>
            <a:r>
              <a:rPr lang="pt-BR" sz="4000" b="1" dirty="0">
                <a:solidFill>
                  <a:srgbClr val="2BDEFD"/>
                </a:solidFill>
                <a:latin typeface="Chakra Petch" panose="00000500000000000000" pitchFamily="2" charset="-34"/>
                <a:cs typeface="Chakra Petch" panose="00000500000000000000" pitchFamily="2" charset="-34"/>
              </a:rPr>
              <a:t>DESENVOLVIMENTO</a:t>
            </a:r>
          </a:p>
        </p:txBody>
      </p:sp>
      <p:sp>
        <p:nvSpPr>
          <p:cNvPr id="3" name="Retângulo: Cantos Superiores Recortados 2">
            <a:extLst>
              <a:ext uri="{FF2B5EF4-FFF2-40B4-BE49-F238E27FC236}">
                <a16:creationId xmlns:a16="http://schemas.microsoft.com/office/drawing/2014/main" id="{6324CECC-7879-F331-3AC3-B25CAA68599E}"/>
              </a:ext>
            </a:extLst>
          </p:cNvPr>
          <p:cNvSpPr/>
          <p:nvPr/>
        </p:nvSpPr>
        <p:spPr>
          <a:xfrm>
            <a:off x="1594135" y="206095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Cantos Superiores Recortados 3">
            <a:extLst>
              <a:ext uri="{FF2B5EF4-FFF2-40B4-BE49-F238E27FC236}">
                <a16:creationId xmlns:a16="http://schemas.microsoft.com/office/drawing/2014/main" id="{1579FA6A-0A46-3033-9A0D-13105677EA48}"/>
              </a:ext>
            </a:extLst>
          </p:cNvPr>
          <p:cNvSpPr/>
          <p:nvPr/>
        </p:nvSpPr>
        <p:spPr>
          <a:xfrm>
            <a:off x="4591805" y="206095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Cantos Superiores Recortados 4">
            <a:extLst>
              <a:ext uri="{FF2B5EF4-FFF2-40B4-BE49-F238E27FC236}">
                <a16:creationId xmlns:a16="http://schemas.microsoft.com/office/drawing/2014/main" id="{51F7D80E-30C7-DD16-872D-1424C2E88B31}"/>
              </a:ext>
            </a:extLst>
          </p:cNvPr>
          <p:cNvSpPr/>
          <p:nvPr/>
        </p:nvSpPr>
        <p:spPr>
          <a:xfrm>
            <a:off x="7634175" y="206095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Google Shape;229;p28">
            <a:extLst>
              <a:ext uri="{FF2B5EF4-FFF2-40B4-BE49-F238E27FC236}">
                <a16:creationId xmlns:a16="http://schemas.microsoft.com/office/drawing/2014/main" id="{51C192FD-777E-FA30-ED24-B810562E6719}"/>
              </a:ext>
            </a:extLst>
          </p:cNvPr>
          <p:cNvSpPr txBox="1">
            <a:spLocks/>
          </p:cNvSpPr>
          <p:nvPr/>
        </p:nvSpPr>
        <p:spPr>
          <a:xfrm>
            <a:off x="1594135" y="3999936"/>
            <a:ext cx="2573954" cy="183393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Cursos e Workshops: </a:t>
            </a:r>
            <a:r>
              <a:rPr lang="pt-BR" sz="1500" dirty="0">
                <a:solidFill>
                  <a:schemeClr val="bg1"/>
                </a:solidFill>
                <a:latin typeface="Inter"/>
                <a:ea typeface="Inter"/>
                <a:cs typeface="Inter"/>
                <a:sym typeface="Inter"/>
              </a:rPr>
              <a:t>Programas específicos para competências de liderança</a:t>
            </a:r>
          </a:p>
          <a:p>
            <a:pPr algn="ctr">
              <a:lnSpc>
                <a:spcPct val="100000"/>
              </a:lnSpc>
              <a:spcBef>
                <a:spcPts val="0"/>
              </a:spcBef>
            </a:pPr>
            <a:endParaRPr lang="pt-BR" sz="1500" dirty="0">
              <a:solidFill>
                <a:schemeClr val="bg1"/>
              </a:solidFill>
              <a:latin typeface="Inter"/>
              <a:ea typeface="Inter"/>
              <a:cs typeface="Inter"/>
              <a:sym typeface="Inter"/>
            </a:endParaRPr>
          </a:p>
          <a:p>
            <a:pPr algn="ctr">
              <a:lnSpc>
                <a:spcPct val="100000"/>
              </a:lnSpc>
              <a:spcBef>
                <a:spcPts val="0"/>
              </a:spcBef>
            </a:pPr>
            <a:r>
              <a:rPr lang="pt-BR" sz="1500" b="1" dirty="0">
                <a:solidFill>
                  <a:schemeClr val="bg1"/>
                </a:solidFill>
                <a:latin typeface="Inter"/>
                <a:ea typeface="Inter"/>
                <a:cs typeface="Inter"/>
                <a:sym typeface="Inter"/>
              </a:rPr>
              <a:t>MBAs e Pós-graduações:</a:t>
            </a:r>
            <a:r>
              <a:rPr lang="pt-BR" sz="1500" dirty="0">
                <a:solidFill>
                  <a:schemeClr val="bg1"/>
                </a:solidFill>
                <a:latin typeface="Inter"/>
                <a:ea typeface="Inter"/>
                <a:cs typeface="Inter"/>
                <a:sym typeface="Inter"/>
              </a:rPr>
              <a:t> Para desenvolvimento estratégico e visão ampla</a:t>
            </a:r>
          </a:p>
        </p:txBody>
      </p:sp>
      <p:sp>
        <p:nvSpPr>
          <p:cNvPr id="11" name="Google Shape;229;p28">
            <a:extLst>
              <a:ext uri="{FF2B5EF4-FFF2-40B4-BE49-F238E27FC236}">
                <a16:creationId xmlns:a16="http://schemas.microsoft.com/office/drawing/2014/main" id="{AE26BBA1-E8A5-BE63-52D3-F51FE92AE9B5}"/>
              </a:ext>
            </a:extLst>
          </p:cNvPr>
          <p:cNvSpPr txBox="1">
            <a:spLocks/>
          </p:cNvSpPr>
          <p:nvPr/>
        </p:nvSpPr>
        <p:spPr>
          <a:xfrm>
            <a:off x="4617328" y="3999936"/>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Leituras e Pesquisas:</a:t>
            </a:r>
            <a:r>
              <a:rPr lang="pt-BR" sz="1500" dirty="0">
                <a:solidFill>
                  <a:schemeClr val="bg1"/>
                </a:solidFill>
                <a:latin typeface="Inter"/>
                <a:ea typeface="Inter"/>
                <a:cs typeface="Inter"/>
                <a:sym typeface="Inter"/>
              </a:rPr>
              <a:t> Livros, artigos e relatórios</a:t>
            </a:r>
          </a:p>
          <a:p>
            <a:pPr algn="ctr">
              <a:lnSpc>
                <a:spcPct val="100000"/>
              </a:lnSpc>
              <a:spcBef>
                <a:spcPts val="0"/>
              </a:spcBef>
            </a:pPr>
            <a:endParaRPr lang="pt-BR" sz="1500" dirty="0">
              <a:solidFill>
                <a:schemeClr val="bg1"/>
              </a:solidFill>
              <a:latin typeface="Inter"/>
              <a:ea typeface="Inter"/>
              <a:cs typeface="Inter"/>
              <a:sym typeface="Inter"/>
            </a:endParaRPr>
          </a:p>
          <a:p>
            <a:pPr algn="ctr">
              <a:lnSpc>
                <a:spcPct val="100000"/>
              </a:lnSpc>
              <a:spcBef>
                <a:spcPts val="0"/>
              </a:spcBef>
            </a:pPr>
            <a:r>
              <a:rPr lang="pt-BR" sz="1500" b="1" dirty="0">
                <a:solidFill>
                  <a:schemeClr val="bg1"/>
                </a:solidFill>
                <a:latin typeface="Inter"/>
                <a:ea typeface="Inter"/>
                <a:cs typeface="Inter"/>
                <a:sym typeface="Inter"/>
              </a:rPr>
              <a:t>Podcasts e Webinars:</a:t>
            </a:r>
            <a:r>
              <a:rPr lang="pt-BR" sz="1500" dirty="0">
                <a:solidFill>
                  <a:schemeClr val="bg1"/>
                </a:solidFill>
                <a:latin typeface="Inter"/>
                <a:ea typeface="Inter"/>
                <a:cs typeface="Inter"/>
                <a:sym typeface="Inter"/>
              </a:rPr>
              <a:t> Conteúdo acessível de especialistas em gestão</a:t>
            </a:r>
          </a:p>
        </p:txBody>
      </p:sp>
      <p:sp>
        <p:nvSpPr>
          <p:cNvPr id="14" name="Google Shape;229;p28">
            <a:extLst>
              <a:ext uri="{FF2B5EF4-FFF2-40B4-BE49-F238E27FC236}">
                <a16:creationId xmlns:a16="http://schemas.microsoft.com/office/drawing/2014/main" id="{BE7D24FB-2C5D-F4F1-6632-720680B99BC9}"/>
              </a:ext>
            </a:extLst>
          </p:cNvPr>
          <p:cNvSpPr txBox="1">
            <a:spLocks/>
          </p:cNvSpPr>
          <p:nvPr/>
        </p:nvSpPr>
        <p:spPr>
          <a:xfrm>
            <a:off x="7640520" y="3999936"/>
            <a:ext cx="2573954"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Projetos Desafiadores:</a:t>
            </a:r>
            <a:r>
              <a:rPr lang="pt-BR" sz="1500" dirty="0">
                <a:solidFill>
                  <a:schemeClr val="bg1"/>
                </a:solidFill>
                <a:latin typeface="Inter"/>
                <a:ea typeface="Inter"/>
                <a:cs typeface="Inter"/>
                <a:sym typeface="Inter"/>
              </a:rPr>
              <a:t> Liderar iniciativas complexas ou estratégicas</a:t>
            </a:r>
          </a:p>
          <a:p>
            <a:pPr algn="ctr">
              <a:lnSpc>
                <a:spcPct val="100000"/>
              </a:lnSpc>
              <a:spcBef>
                <a:spcPts val="0"/>
              </a:spcBef>
            </a:pPr>
            <a:endParaRPr lang="pt-BR" sz="1500" dirty="0">
              <a:solidFill>
                <a:schemeClr val="bg1"/>
              </a:solidFill>
              <a:latin typeface="Inter"/>
              <a:ea typeface="Inter"/>
              <a:cs typeface="Inter"/>
              <a:sym typeface="Inter"/>
            </a:endParaRPr>
          </a:p>
          <a:p>
            <a:pPr algn="ctr">
              <a:lnSpc>
                <a:spcPct val="100000"/>
              </a:lnSpc>
              <a:spcBef>
                <a:spcPts val="0"/>
              </a:spcBef>
            </a:pPr>
            <a:r>
              <a:rPr lang="pt-BR" sz="1500" b="1" dirty="0">
                <a:solidFill>
                  <a:schemeClr val="bg1"/>
                </a:solidFill>
                <a:latin typeface="Inter"/>
                <a:ea typeface="Inter"/>
                <a:cs typeface="Inter"/>
                <a:sym typeface="Inter"/>
              </a:rPr>
              <a:t>Rotação de Funções:</a:t>
            </a:r>
            <a:r>
              <a:rPr lang="pt-BR" sz="1500" dirty="0">
                <a:solidFill>
                  <a:schemeClr val="bg1"/>
                </a:solidFill>
                <a:latin typeface="Inter"/>
                <a:ea typeface="Inter"/>
                <a:cs typeface="Inter"/>
                <a:sym typeface="Inter"/>
              </a:rPr>
              <a:t> Experienciar diferentes áreas para visão sistêmica</a:t>
            </a:r>
          </a:p>
          <a:p>
            <a:pPr algn="ctr">
              <a:lnSpc>
                <a:spcPct val="100000"/>
              </a:lnSpc>
              <a:spcBef>
                <a:spcPts val="0"/>
              </a:spcBef>
            </a:pPr>
            <a:endParaRPr lang="pt-BR" sz="1500" dirty="0">
              <a:solidFill>
                <a:schemeClr val="bg1"/>
              </a:solidFill>
              <a:latin typeface="Inter"/>
              <a:ea typeface="Inter"/>
              <a:cs typeface="Inter"/>
              <a:sym typeface="Inter"/>
            </a:endParaRPr>
          </a:p>
        </p:txBody>
      </p:sp>
      <p:sp>
        <p:nvSpPr>
          <p:cNvPr id="6" name="Google Shape;216;p26">
            <a:extLst>
              <a:ext uri="{FF2B5EF4-FFF2-40B4-BE49-F238E27FC236}">
                <a16:creationId xmlns:a16="http://schemas.microsoft.com/office/drawing/2014/main" id="{FBFEEA0F-6659-E6E4-63FB-96A7094BFBE7}"/>
              </a:ext>
            </a:extLst>
          </p:cNvPr>
          <p:cNvSpPr txBox="1">
            <a:spLocks/>
          </p:cNvSpPr>
          <p:nvPr/>
        </p:nvSpPr>
        <p:spPr>
          <a:xfrm>
            <a:off x="1761486" y="2647272"/>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APRENDIZADO FORMAL</a:t>
            </a:r>
          </a:p>
        </p:txBody>
      </p:sp>
      <p:sp>
        <p:nvSpPr>
          <p:cNvPr id="7" name="Google Shape;216;p26">
            <a:extLst>
              <a:ext uri="{FF2B5EF4-FFF2-40B4-BE49-F238E27FC236}">
                <a16:creationId xmlns:a16="http://schemas.microsoft.com/office/drawing/2014/main" id="{7CA25F21-2324-F01C-E690-3F372339C316}"/>
              </a:ext>
            </a:extLst>
          </p:cNvPr>
          <p:cNvSpPr txBox="1">
            <a:spLocks/>
          </p:cNvSpPr>
          <p:nvPr/>
        </p:nvSpPr>
        <p:spPr>
          <a:xfrm>
            <a:off x="4759156" y="2647272"/>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APRENDIZADO INFORMAL</a:t>
            </a:r>
          </a:p>
        </p:txBody>
      </p:sp>
      <p:sp>
        <p:nvSpPr>
          <p:cNvPr id="8" name="Google Shape;216;p26">
            <a:extLst>
              <a:ext uri="{FF2B5EF4-FFF2-40B4-BE49-F238E27FC236}">
                <a16:creationId xmlns:a16="http://schemas.microsoft.com/office/drawing/2014/main" id="{277CE975-04C6-6FA3-CDEA-918C546371E5}"/>
              </a:ext>
            </a:extLst>
          </p:cNvPr>
          <p:cNvSpPr txBox="1">
            <a:spLocks/>
          </p:cNvSpPr>
          <p:nvPr/>
        </p:nvSpPr>
        <p:spPr>
          <a:xfrm>
            <a:off x="7801526" y="2647272"/>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APRENDIZADO </a:t>
            </a:r>
          </a:p>
          <a:p>
            <a:pPr algn="ctr"/>
            <a:r>
              <a:rPr lang="pt-BR" sz="1800" b="1" dirty="0">
                <a:solidFill>
                  <a:srgbClr val="DBE4EF"/>
                </a:solidFill>
                <a:latin typeface="Chakra Petch" panose="00000500000000000000" pitchFamily="2" charset="-34"/>
                <a:cs typeface="Chakra Petch" panose="00000500000000000000" pitchFamily="2" charset="-34"/>
              </a:rPr>
              <a:t>ON-THE-JOB</a:t>
            </a:r>
          </a:p>
        </p:txBody>
      </p:sp>
      <p:sp>
        <p:nvSpPr>
          <p:cNvPr id="10" name="Retângulo: Cantos Superiores Recortados 9">
            <a:extLst>
              <a:ext uri="{FF2B5EF4-FFF2-40B4-BE49-F238E27FC236}">
                <a16:creationId xmlns:a16="http://schemas.microsoft.com/office/drawing/2014/main" id="{5C68F1D3-7A6D-31C2-3FF9-94AF98B1A5AE}"/>
              </a:ext>
            </a:extLst>
          </p:cNvPr>
          <p:cNvSpPr/>
          <p:nvPr/>
        </p:nvSpPr>
        <p:spPr>
          <a:xfrm>
            <a:off x="10721161" y="2064500"/>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00CD0A41-9F03-11BB-BE11-C2C485D2A6C9}"/>
              </a:ext>
            </a:extLst>
          </p:cNvPr>
          <p:cNvSpPr txBox="1">
            <a:spLocks/>
          </p:cNvSpPr>
          <p:nvPr/>
        </p:nvSpPr>
        <p:spPr>
          <a:xfrm>
            <a:off x="10429796" y="3999936"/>
            <a:ext cx="3361700"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Mentoring:</a:t>
            </a:r>
            <a:r>
              <a:rPr lang="pt-BR" sz="1500" dirty="0">
                <a:solidFill>
                  <a:schemeClr val="bg1"/>
                </a:solidFill>
                <a:latin typeface="Inter"/>
                <a:ea typeface="Inter"/>
                <a:cs typeface="Inter"/>
                <a:sym typeface="Inter"/>
              </a:rPr>
              <a:t> Orientação de um líder mais experiente como guia</a:t>
            </a:r>
          </a:p>
          <a:p>
            <a:pPr algn="ctr">
              <a:lnSpc>
                <a:spcPct val="100000"/>
              </a:lnSpc>
              <a:spcBef>
                <a:spcPts val="0"/>
              </a:spcBef>
            </a:pPr>
            <a:endParaRPr lang="pt-BR" sz="1500" dirty="0">
              <a:solidFill>
                <a:schemeClr val="bg1"/>
              </a:solidFill>
              <a:latin typeface="Inter"/>
              <a:ea typeface="Inter"/>
              <a:cs typeface="Inter"/>
              <a:sym typeface="Inter"/>
            </a:endParaRPr>
          </a:p>
          <a:p>
            <a:pPr algn="ctr">
              <a:lnSpc>
                <a:spcPct val="100000"/>
              </a:lnSpc>
              <a:spcBef>
                <a:spcPts val="0"/>
              </a:spcBef>
            </a:pPr>
            <a:r>
              <a:rPr lang="pt-BR" sz="1500" b="1" dirty="0">
                <a:solidFill>
                  <a:schemeClr val="bg1"/>
                </a:solidFill>
                <a:latin typeface="Inter"/>
                <a:ea typeface="Inter"/>
                <a:cs typeface="Inter"/>
                <a:sym typeface="Inter"/>
              </a:rPr>
              <a:t>Coaching:</a:t>
            </a:r>
            <a:r>
              <a:rPr lang="pt-BR" sz="1500" dirty="0">
                <a:solidFill>
                  <a:schemeClr val="bg1"/>
                </a:solidFill>
                <a:latin typeface="Inter"/>
                <a:ea typeface="Inter"/>
                <a:cs typeface="Inter"/>
                <a:sym typeface="Inter"/>
              </a:rPr>
              <a:t> Apoio profissional para identificar pontos cegos e potencial</a:t>
            </a:r>
          </a:p>
          <a:p>
            <a:pPr algn="ctr">
              <a:lnSpc>
                <a:spcPct val="100000"/>
              </a:lnSpc>
              <a:spcBef>
                <a:spcPts val="0"/>
              </a:spcBef>
            </a:pPr>
            <a:endParaRPr lang="pt-BR" sz="1500" dirty="0">
              <a:solidFill>
                <a:schemeClr val="bg1"/>
              </a:solidFill>
              <a:latin typeface="Inter"/>
              <a:ea typeface="Inter"/>
              <a:cs typeface="Inter"/>
              <a:sym typeface="Inter"/>
            </a:endParaRPr>
          </a:p>
          <a:p>
            <a:pPr algn="ctr">
              <a:lnSpc>
                <a:spcPct val="100000"/>
              </a:lnSpc>
              <a:spcBef>
                <a:spcPts val="0"/>
              </a:spcBef>
            </a:pPr>
            <a:r>
              <a:rPr lang="pt-BR" sz="1500" b="1" dirty="0">
                <a:solidFill>
                  <a:schemeClr val="bg1"/>
                </a:solidFill>
                <a:latin typeface="Inter"/>
                <a:ea typeface="Inter"/>
                <a:cs typeface="Inter"/>
                <a:sym typeface="Inter"/>
              </a:rPr>
              <a:t>Feedback 360º:</a:t>
            </a:r>
            <a:r>
              <a:rPr lang="pt-BR" sz="1500" dirty="0">
                <a:solidFill>
                  <a:schemeClr val="bg1"/>
                </a:solidFill>
                <a:latin typeface="Inter"/>
                <a:ea typeface="Inter"/>
                <a:cs typeface="Inter"/>
                <a:sym typeface="Inter"/>
              </a:rPr>
              <a:t> Coleta de percepções de múltiplas fontes</a:t>
            </a:r>
          </a:p>
        </p:txBody>
      </p:sp>
      <p:sp>
        <p:nvSpPr>
          <p:cNvPr id="15" name="Google Shape;216;p26">
            <a:extLst>
              <a:ext uri="{FF2B5EF4-FFF2-40B4-BE49-F238E27FC236}">
                <a16:creationId xmlns:a16="http://schemas.microsoft.com/office/drawing/2014/main" id="{738C717B-F71B-319A-7C5C-2B98E8A34B4A}"/>
              </a:ext>
            </a:extLst>
          </p:cNvPr>
          <p:cNvSpPr txBox="1">
            <a:spLocks/>
          </p:cNvSpPr>
          <p:nvPr/>
        </p:nvSpPr>
        <p:spPr>
          <a:xfrm>
            <a:off x="10888512" y="2647272"/>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APRENDIZADO POR RELACIONAMENTO</a:t>
            </a:r>
          </a:p>
        </p:txBody>
      </p:sp>
    </p:spTree>
    <p:extLst>
      <p:ext uri="{BB962C8B-B14F-4D97-AF65-F5344CB8AC3E}">
        <p14:creationId xmlns:p14="http://schemas.microsoft.com/office/powerpoint/2010/main" val="373771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2EB4D-4FBC-3916-4860-E7EA31A79516}"/>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424C4B35-957E-DF63-405A-24BD0D7DF601}"/>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4FBB01CA-86A0-D816-169E-CDB0AD9FBD58}"/>
              </a:ext>
            </a:extLst>
          </p:cNvPr>
          <p:cNvSpPr txBox="1">
            <a:spLocks/>
          </p:cNvSpPr>
          <p:nvPr/>
        </p:nvSpPr>
        <p:spPr>
          <a:xfrm>
            <a:off x="907933" y="396058"/>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ACOMPANHAMENTO E</a:t>
            </a:r>
            <a:r>
              <a:rPr lang="pt-BR" sz="5400" b="1" dirty="0">
                <a:solidFill>
                  <a:srgbClr val="2BDEFD"/>
                </a:solidFill>
                <a:latin typeface="Chakra Petch" panose="00000500000000000000" pitchFamily="2" charset="-34"/>
                <a:cs typeface="Chakra Petch" panose="00000500000000000000" pitchFamily="2" charset="-34"/>
              </a:rPr>
              <a:t> REVISÃO</a:t>
            </a:r>
          </a:p>
        </p:txBody>
      </p:sp>
      <p:grpSp>
        <p:nvGrpSpPr>
          <p:cNvPr id="16" name="Agrupar 15">
            <a:extLst>
              <a:ext uri="{FF2B5EF4-FFF2-40B4-BE49-F238E27FC236}">
                <a16:creationId xmlns:a16="http://schemas.microsoft.com/office/drawing/2014/main" id="{F81F0BBD-6F7A-9D3B-8A04-934CCFAFF063}"/>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628AE065-86F5-BC48-E4ED-188FC849E2E3}"/>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28F90091-A655-CD7C-D435-FF5843D8175F}"/>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ED96CF81-9A49-6F86-C58A-D533C19A301B}"/>
              </a:ext>
            </a:extLst>
          </p:cNvPr>
          <p:cNvSpPr txBox="1">
            <a:spLocks/>
          </p:cNvSpPr>
          <p:nvPr/>
        </p:nvSpPr>
        <p:spPr>
          <a:xfrm>
            <a:off x="907934" y="1402225"/>
            <a:ext cx="12425297" cy="710552"/>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Frequência de Revisão</a:t>
            </a:r>
          </a:p>
        </p:txBody>
      </p:sp>
      <p:sp>
        <p:nvSpPr>
          <p:cNvPr id="3" name="Espaço Reservado para Texto 4">
            <a:extLst>
              <a:ext uri="{FF2B5EF4-FFF2-40B4-BE49-F238E27FC236}">
                <a16:creationId xmlns:a16="http://schemas.microsoft.com/office/drawing/2014/main" id="{6620617B-13DB-CA4A-8D02-A895B4E5ADCD}"/>
              </a:ext>
            </a:extLst>
          </p:cNvPr>
          <p:cNvSpPr txBox="1">
            <a:spLocks/>
          </p:cNvSpPr>
          <p:nvPr/>
        </p:nvSpPr>
        <p:spPr>
          <a:xfrm>
            <a:off x="890214" y="5573732"/>
            <a:ext cx="8891739" cy="710552"/>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Como Buscar Feedback Eficaz:</a:t>
            </a:r>
          </a:p>
        </p:txBody>
      </p:sp>
      <p:sp>
        <p:nvSpPr>
          <p:cNvPr id="4" name="Google Shape;229;p28">
            <a:extLst>
              <a:ext uri="{FF2B5EF4-FFF2-40B4-BE49-F238E27FC236}">
                <a16:creationId xmlns:a16="http://schemas.microsoft.com/office/drawing/2014/main" id="{218E9493-E842-DDED-4DA7-914F9973BBE8}"/>
              </a:ext>
            </a:extLst>
          </p:cNvPr>
          <p:cNvSpPr txBox="1">
            <a:spLocks/>
          </p:cNvSpPr>
          <p:nvPr/>
        </p:nvSpPr>
        <p:spPr>
          <a:xfrm>
            <a:off x="3274075" y="6284284"/>
            <a:ext cx="2573954" cy="137227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Seja Proativo: </a:t>
            </a:r>
          </a:p>
          <a:p>
            <a:pPr algn="ctr">
              <a:lnSpc>
                <a:spcPct val="100000"/>
              </a:lnSpc>
              <a:spcBef>
                <a:spcPts val="0"/>
              </a:spcBef>
            </a:pPr>
            <a:r>
              <a:rPr lang="pt-BR" sz="1500" dirty="0">
                <a:solidFill>
                  <a:schemeClr val="bg1"/>
                </a:solidFill>
                <a:latin typeface="Inter"/>
                <a:ea typeface="Inter"/>
                <a:cs typeface="Inter"/>
                <a:sym typeface="Inter"/>
              </a:rPr>
              <a:t>Não espere que o feedback venha até você. Peça ativamente a seu gestor, pares e subordinados.</a:t>
            </a:r>
          </a:p>
        </p:txBody>
      </p:sp>
      <p:sp>
        <p:nvSpPr>
          <p:cNvPr id="7" name="Google Shape;229;p28">
            <a:extLst>
              <a:ext uri="{FF2B5EF4-FFF2-40B4-BE49-F238E27FC236}">
                <a16:creationId xmlns:a16="http://schemas.microsoft.com/office/drawing/2014/main" id="{52DE2D86-ADFA-73B0-A579-D06FDA9540CB}"/>
              </a:ext>
            </a:extLst>
          </p:cNvPr>
          <p:cNvSpPr txBox="1">
            <a:spLocks/>
          </p:cNvSpPr>
          <p:nvPr/>
        </p:nvSpPr>
        <p:spPr>
          <a:xfrm>
            <a:off x="6159043" y="6284284"/>
            <a:ext cx="2573954" cy="137227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Seja Específico: </a:t>
            </a:r>
          </a:p>
          <a:p>
            <a:pPr algn="ctr">
              <a:lnSpc>
                <a:spcPct val="100000"/>
              </a:lnSpc>
              <a:spcBef>
                <a:spcPts val="0"/>
              </a:spcBef>
            </a:pPr>
            <a:r>
              <a:rPr lang="pt-BR" sz="1500" dirty="0">
                <a:solidFill>
                  <a:schemeClr val="bg1"/>
                </a:solidFill>
                <a:latin typeface="Inter"/>
                <a:ea typeface="Inter"/>
                <a:cs typeface="Inter"/>
                <a:sym typeface="Inter"/>
              </a:rPr>
              <a:t>Em vez de "Como estou indo?", pergunte "Como posso melhorar minha comunicação em reuniões?"</a:t>
            </a:r>
          </a:p>
        </p:txBody>
      </p:sp>
      <p:sp>
        <p:nvSpPr>
          <p:cNvPr id="12" name="Retângulo: Cantos Superiores Recortados 11">
            <a:extLst>
              <a:ext uri="{FF2B5EF4-FFF2-40B4-BE49-F238E27FC236}">
                <a16:creationId xmlns:a16="http://schemas.microsoft.com/office/drawing/2014/main" id="{A5CEB4C4-6616-FC5A-4798-146C83158772}"/>
              </a:ext>
            </a:extLst>
          </p:cNvPr>
          <p:cNvSpPr/>
          <p:nvPr/>
        </p:nvSpPr>
        <p:spPr>
          <a:xfrm>
            <a:off x="3146487" y="2146015"/>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Cantos Superiores Recortados 12">
            <a:extLst>
              <a:ext uri="{FF2B5EF4-FFF2-40B4-BE49-F238E27FC236}">
                <a16:creationId xmlns:a16="http://schemas.microsoft.com/office/drawing/2014/main" id="{5E899E8D-75DF-CD1E-61BA-17962CB9C871}"/>
              </a:ext>
            </a:extLst>
          </p:cNvPr>
          <p:cNvSpPr/>
          <p:nvPr/>
        </p:nvSpPr>
        <p:spPr>
          <a:xfrm>
            <a:off x="6144157" y="2146015"/>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Cantos Superiores Recortados 13">
            <a:extLst>
              <a:ext uri="{FF2B5EF4-FFF2-40B4-BE49-F238E27FC236}">
                <a16:creationId xmlns:a16="http://schemas.microsoft.com/office/drawing/2014/main" id="{C86D1938-AD20-4F6F-21EF-52DA21162C2F}"/>
              </a:ext>
            </a:extLst>
          </p:cNvPr>
          <p:cNvSpPr/>
          <p:nvPr/>
        </p:nvSpPr>
        <p:spPr>
          <a:xfrm>
            <a:off x="9186527" y="2146015"/>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Google Shape;229;p28">
            <a:extLst>
              <a:ext uri="{FF2B5EF4-FFF2-40B4-BE49-F238E27FC236}">
                <a16:creationId xmlns:a16="http://schemas.microsoft.com/office/drawing/2014/main" id="{C09AFA3F-462C-0DDC-28D1-B45F5994DCB1}"/>
              </a:ext>
            </a:extLst>
          </p:cNvPr>
          <p:cNvSpPr txBox="1">
            <a:spLocks/>
          </p:cNvSpPr>
          <p:nvPr/>
        </p:nvSpPr>
        <p:spPr>
          <a:xfrm>
            <a:off x="3146487" y="3729500"/>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Reserve 15-30 minutos para revisar seu progresso, identificar desafios e ajustar pequenas ações. Mantenha um diário de aprendizado para registrar insights.</a:t>
            </a:r>
          </a:p>
        </p:txBody>
      </p:sp>
      <p:sp>
        <p:nvSpPr>
          <p:cNvPr id="19" name="Google Shape;229;p28">
            <a:extLst>
              <a:ext uri="{FF2B5EF4-FFF2-40B4-BE49-F238E27FC236}">
                <a16:creationId xmlns:a16="http://schemas.microsoft.com/office/drawing/2014/main" id="{1A6A417D-425B-4525-1619-9ADD8AA70A36}"/>
              </a:ext>
            </a:extLst>
          </p:cNvPr>
          <p:cNvSpPr txBox="1">
            <a:spLocks/>
          </p:cNvSpPr>
          <p:nvPr/>
        </p:nvSpPr>
        <p:spPr>
          <a:xfrm>
            <a:off x="6169680" y="3729500"/>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Encontros estruturados para discutir progresso, desafios e alinhar expectativas. Seu gestor pode oferecer insights valiosos e ajudar a remover impedimentos.</a:t>
            </a:r>
          </a:p>
        </p:txBody>
      </p:sp>
      <p:sp>
        <p:nvSpPr>
          <p:cNvPr id="20" name="Google Shape;229;p28">
            <a:extLst>
              <a:ext uri="{FF2B5EF4-FFF2-40B4-BE49-F238E27FC236}">
                <a16:creationId xmlns:a16="http://schemas.microsoft.com/office/drawing/2014/main" id="{C896A674-7A36-A7AE-7DBD-2B1DE7BED6F0}"/>
              </a:ext>
            </a:extLst>
          </p:cNvPr>
          <p:cNvSpPr txBox="1">
            <a:spLocks/>
          </p:cNvSpPr>
          <p:nvPr/>
        </p:nvSpPr>
        <p:spPr>
          <a:xfrm>
            <a:off x="9192872" y="3729500"/>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Revisões abrangentes onde o PDI-L é analisado em profundidade, objetivos são ajustados se necessário, e novas ações são planejadas com base nos resultados.</a:t>
            </a:r>
          </a:p>
        </p:txBody>
      </p:sp>
      <p:sp>
        <p:nvSpPr>
          <p:cNvPr id="21" name="Google Shape;216;p26">
            <a:extLst>
              <a:ext uri="{FF2B5EF4-FFF2-40B4-BE49-F238E27FC236}">
                <a16:creationId xmlns:a16="http://schemas.microsoft.com/office/drawing/2014/main" id="{21D84D4D-B6E2-04EB-BD69-BC9D35C62264}"/>
              </a:ext>
            </a:extLst>
          </p:cNvPr>
          <p:cNvSpPr txBox="1">
            <a:spLocks/>
          </p:cNvSpPr>
          <p:nvPr/>
        </p:nvSpPr>
        <p:spPr>
          <a:xfrm>
            <a:off x="3335103" y="2432937"/>
            <a:ext cx="2239253" cy="1024013"/>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AUTOAVALIAÇÃO SEMANAL / QUINZENAL</a:t>
            </a:r>
          </a:p>
        </p:txBody>
      </p:sp>
      <p:sp>
        <p:nvSpPr>
          <p:cNvPr id="22" name="Google Shape;216;p26">
            <a:extLst>
              <a:ext uri="{FF2B5EF4-FFF2-40B4-BE49-F238E27FC236}">
                <a16:creationId xmlns:a16="http://schemas.microsoft.com/office/drawing/2014/main" id="{C6BBCD11-34D1-772F-F6CC-6432671F6F6B}"/>
              </a:ext>
            </a:extLst>
          </p:cNvPr>
          <p:cNvSpPr txBox="1">
            <a:spLocks/>
          </p:cNvSpPr>
          <p:nvPr/>
        </p:nvSpPr>
        <p:spPr>
          <a:xfrm>
            <a:off x="6332773" y="2432937"/>
            <a:ext cx="2239253" cy="1024013"/>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REVISÕES MENSAIS COM GESTOR / MENTOR</a:t>
            </a:r>
          </a:p>
        </p:txBody>
      </p:sp>
      <p:sp>
        <p:nvSpPr>
          <p:cNvPr id="23" name="Google Shape;216;p26">
            <a:extLst>
              <a:ext uri="{FF2B5EF4-FFF2-40B4-BE49-F238E27FC236}">
                <a16:creationId xmlns:a16="http://schemas.microsoft.com/office/drawing/2014/main" id="{18440E90-CE86-14B0-2418-0BF3DFC1D088}"/>
              </a:ext>
            </a:extLst>
          </p:cNvPr>
          <p:cNvSpPr txBox="1">
            <a:spLocks/>
          </p:cNvSpPr>
          <p:nvPr/>
        </p:nvSpPr>
        <p:spPr>
          <a:xfrm>
            <a:off x="9375143" y="2307028"/>
            <a:ext cx="2239253" cy="1275830"/>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AVALIAÇÕES FORMAIS TRIMESTRAIS / SEMESTRAIS</a:t>
            </a:r>
          </a:p>
        </p:txBody>
      </p:sp>
      <p:sp>
        <p:nvSpPr>
          <p:cNvPr id="6" name="Google Shape;229;p28">
            <a:extLst>
              <a:ext uri="{FF2B5EF4-FFF2-40B4-BE49-F238E27FC236}">
                <a16:creationId xmlns:a16="http://schemas.microsoft.com/office/drawing/2014/main" id="{2279E77E-8FC4-7AD0-6922-6B7207A6A367}"/>
              </a:ext>
            </a:extLst>
          </p:cNvPr>
          <p:cNvSpPr txBox="1">
            <a:spLocks/>
          </p:cNvSpPr>
          <p:nvPr/>
        </p:nvSpPr>
        <p:spPr>
          <a:xfrm>
            <a:off x="9044011" y="6284284"/>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Busque Diferentes Perspectivas: </a:t>
            </a:r>
          </a:p>
          <a:p>
            <a:pPr algn="ctr">
              <a:lnSpc>
                <a:spcPct val="100000"/>
              </a:lnSpc>
              <a:spcBef>
                <a:spcPts val="0"/>
              </a:spcBef>
            </a:pPr>
            <a:r>
              <a:rPr lang="pt-BR" sz="1500" dirty="0">
                <a:solidFill>
                  <a:schemeClr val="bg1"/>
                </a:solidFill>
                <a:latin typeface="Inter"/>
                <a:ea typeface="Inter"/>
                <a:cs typeface="Inter"/>
                <a:sym typeface="Inter"/>
              </a:rPr>
              <a:t>O feedback 360º oferece uma visão completa de como sua liderança é percebida.</a:t>
            </a:r>
          </a:p>
        </p:txBody>
      </p:sp>
    </p:spTree>
    <p:extLst>
      <p:ext uri="{BB962C8B-B14F-4D97-AF65-F5344CB8AC3E}">
        <p14:creationId xmlns:p14="http://schemas.microsoft.com/office/powerpoint/2010/main" val="31691283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9CB69-AACC-3DE6-BE94-15018B7F6D1C}"/>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C6F46052-D184-6B82-F0B7-8E7F27D0F7A4}"/>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D0FC0AD9-77E1-2225-9520-CB3864780827}"/>
              </a:ext>
            </a:extLst>
          </p:cNvPr>
          <p:cNvSpPr txBox="1">
            <a:spLocks/>
          </p:cNvSpPr>
          <p:nvPr/>
        </p:nvSpPr>
        <p:spPr>
          <a:xfrm>
            <a:off x="907933" y="183408"/>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O PDI-L COMO </a:t>
            </a:r>
            <a:r>
              <a:rPr lang="pt-BR" sz="5400" b="1" dirty="0">
                <a:solidFill>
                  <a:srgbClr val="2BDEFD"/>
                </a:solidFill>
                <a:latin typeface="Chakra Petch" panose="00000500000000000000" pitchFamily="2" charset="-34"/>
                <a:cs typeface="Chakra Petch" panose="00000500000000000000" pitchFamily="2" charset="-34"/>
              </a:rPr>
              <a:t>FERRAMENTA VIVA</a:t>
            </a:r>
          </a:p>
        </p:txBody>
      </p:sp>
      <p:grpSp>
        <p:nvGrpSpPr>
          <p:cNvPr id="16" name="Agrupar 15">
            <a:extLst>
              <a:ext uri="{FF2B5EF4-FFF2-40B4-BE49-F238E27FC236}">
                <a16:creationId xmlns:a16="http://schemas.microsoft.com/office/drawing/2014/main" id="{6155033F-30D5-80AB-61F8-4AE09F8CB9BE}"/>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82F2B6C7-1B19-7AC1-E27A-30D06271BA68}"/>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6E20AD6C-B002-E847-82D4-0B0A92C3290E}"/>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2" name="Google Shape;229;p28">
            <a:extLst>
              <a:ext uri="{FF2B5EF4-FFF2-40B4-BE49-F238E27FC236}">
                <a16:creationId xmlns:a16="http://schemas.microsoft.com/office/drawing/2014/main" id="{4F5C06AE-6E58-D4A3-814E-E501FF5D2580}"/>
              </a:ext>
            </a:extLst>
          </p:cNvPr>
          <p:cNvSpPr txBox="1">
            <a:spLocks/>
          </p:cNvSpPr>
          <p:nvPr/>
        </p:nvSpPr>
        <p:spPr>
          <a:xfrm>
            <a:off x="907933" y="3743121"/>
            <a:ext cx="4110922" cy="183393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100" b="1" dirty="0">
                <a:solidFill>
                  <a:schemeClr val="bg1"/>
                </a:solidFill>
                <a:latin typeface="Inter"/>
                <a:ea typeface="Inter"/>
                <a:cs typeface="Inter"/>
                <a:sym typeface="Inter"/>
              </a:rPr>
              <a:t>Clareza e Foco</a:t>
            </a:r>
          </a:p>
          <a:p>
            <a:pPr algn="ctr">
              <a:lnSpc>
                <a:spcPct val="100000"/>
              </a:lnSpc>
              <a:spcBef>
                <a:spcPts val="0"/>
              </a:spcBef>
            </a:pPr>
            <a:endParaRPr lang="pt-BR" sz="2100" b="1" dirty="0">
              <a:solidFill>
                <a:schemeClr val="bg1"/>
              </a:solidFill>
              <a:latin typeface="Inter"/>
              <a:ea typeface="Inter"/>
              <a:cs typeface="Inter"/>
              <a:sym typeface="Inter"/>
            </a:endParaRPr>
          </a:p>
          <a:p>
            <a:pPr algn="ctr">
              <a:lnSpc>
                <a:spcPct val="100000"/>
              </a:lnSpc>
              <a:spcBef>
                <a:spcPts val="0"/>
              </a:spcBef>
            </a:pPr>
            <a:r>
              <a:rPr lang="pt-BR" sz="2100" dirty="0">
                <a:solidFill>
                  <a:schemeClr val="bg1"/>
                </a:solidFill>
                <a:latin typeface="Inter"/>
                <a:ea typeface="Inter"/>
                <a:cs typeface="Inter"/>
                <a:sym typeface="Inter"/>
              </a:rPr>
              <a:t>Identifica áreas críticas para desenvolvimento, evitando dispersão de esforços.</a:t>
            </a:r>
          </a:p>
        </p:txBody>
      </p:sp>
      <p:sp>
        <p:nvSpPr>
          <p:cNvPr id="13" name="Google Shape;229;p28">
            <a:extLst>
              <a:ext uri="{FF2B5EF4-FFF2-40B4-BE49-F238E27FC236}">
                <a16:creationId xmlns:a16="http://schemas.microsoft.com/office/drawing/2014/main" id="{658CBC24-2348-9AFC-2E8B-B872246EA79A}"/>
              </a:ext>
            </a:extLst>
          </p:cNvPr>
          <p:cNvSpPr txBox="1">
            <a:spLocks/>
          </p:cNvSpPr>
          <p:nvPr/>
        </p:nvSpPr>
        <p:spPr>
          <a:xfrm>
            <a:off x="5472533" y="3743121"/>
            <a:ext cx="4110922" cy="183393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100" b="1" dirty="0">
                <a:solidFill>
                  <a:schemeClr val="bg1"/>
                </a:solidFill>
                <a:latin typeface="Inter"/>
                <a:ea typeface="Inter"/>
                <a:cs typeface="Inter"/>
                <a:sym typeface="Inter"/>
              </a:rPr>
              <a:t>Responsabilidade</a:t>
            </a:r>
          </a:p>
          <a:p>
            <a:pPr algn="ctr">
              <a:lnSpc>
                <a:spcPct val="100000"/>
              </a:lnSpc>
              <a:spcBef>
                <a:spcPts val="0"/>
              </a:spcBef>
            </a:pPr>
            <a:endParaRPr lang="pt-BR" sz="2100" dirty="0">
              <a:solidFill>
                <a:schemeClr val="bg1"/>
              </a:solidFill>
              <a:latin typeface="Inter"/>
              <a:ea typeface="Inter"/>
              <a:cs typeface="Inter"/>
              <a:sym typeface="Inter"/>
            </a:endParaRPr>
          </a:p>
          <a:p>
            <a:pPr algn="ctr">
              <a:lnSpc>
                <a:spcPct val="100000"/>
              </a:lnSpc>
              <a:spcBef>
                <a:spcPts val="0"/>
              </a:spcBef>
            </a:pPr>
            <a:r>
              <a:rPr lang="pt-BR" sz="2100" dirty="0">
                <a:solidFill>
                  <a:schemeClr val="bg1"/>
                </a:solidFill>
                <a:latin typeface="Inter"/>
                <a:ea typeface="Inter"/>
                <a:cs typeface="Inter"/>
                <a:sym typeface="Inter"/>
              </a:rPr>
              <a:t>Cria senso de propriedade sobre o próprio desenvolvimento, incentivando proatividade.</a:t>
            </a:r>
          </a:p>
        </p:txBody>
      </p:sp>
      <p:sp>
        <p:nvSpPr>
          <p:cNvPr id="14" name="Google Shape;229;p28">
            <a:extLst>
              <a:ext uri="{FF2B5EF4-FFF2-40B4-BE49-F238E27FC236}">
                <a16:creationId xmlns:a16="http://schemas.microsoft.com/office/drawing/2014/main" id="{6FA60D4E-7BB7-54BB-3EF7-1C30D9C04583}"/>
              </a:ext>
            </a:extLst>
          </p:cNvPr>
          <p:cNvSpPr txBox="1">
            <a:spLocks/>
          </p:cNvSpPr>
          <p:nvPr/>
        </p:nvSpPr>
        <p:spPr>
          <a:xfrm>
            <a:off x="10037134" y="3743121"/>
            <a:ext cx="4110922" cy="183393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100" b="1" dirty="0">
                <a:solidFill>
                  <a:schemeClr val="bg1"/>
                </a:solidFill>
                <a:latin typeface="Inter"/>
                <a:ea typeface="Inter"/>
                <a:cs typeface="Inter"/>
                <a:sym typeface="Inter"/>
              </a:rPr>
              <a:t>Aceleração da Carreira</a:t>
            </a:r>
          </a:p>
          <a:p>
            <a:pPr algn="ctr">
              <a:lnSpc>
                <a:spcPct val="100000"/>
              </a:lnSpc>
              <a:spcBef>
                <a:spcPts val="0"/>
              </a:spcBef>
            </a:pPr>
            <a:endParaRPr lang="pt-BR" sz="2100" b="1" dirty="0">
              <a:solidFill>
                <a:schemeClr val="bg1"/>
              </a:solidFill>
              <a:latin typeface="Inter"/>
              <a:ea typeface="Inter"/>
              <a:cs typeface="Inter"/>
              <a:sym typeface="Inter"/>
            </a:endParaRPr>
          </a:p>
          <a:p>
            <a:pPr algn="ctr">
              <a:lnSpc>
                <a:spcPct val="100000"/>
              </a:lnSpc>
              <a:spcBef>
                <a:spcPts val="0"/>
              </a:spcBef>
            </a:pPr>
            <a:r>
              <a:rPr lang="pt-BR" sz="2100" dirty="0">
                <a:solidFill>
                  <a:schemeClr val="bg1"/>
                </a:solidFill>
                <a:latin typeface="Inter"/>
                <a:ea typeface="Inter"/>
                <a:cs typeface="Inter"/>
                <a:sym typeface="Inter"/>
              </a:rPr>
              <a:t>Foco em competências-chave e ações eficazes acelera sua progressão como líder.</a:t>
            </a:r>
          </a:p>
        </p:txBody>
      </p:sp>
      <p:sp>
        <p:nvSpPr>
          <p:cNvPr id="29" name="Retângulo: Cantos Superiores Recortados 28">
            <a:extLst>
              <a:ext uri="{FF2B5EF4-FFF2-40B4-BE49-F238E27FC236}">
                <a16:creationId xmlns:a16="http://schemas.microsoft.com/office/drawing/2014/main" id="{D8C5D103-ED89-96EA-A62A-F34A283B4F15}"/>
              </a:ext>
            </a:extLst>
          </p:cNvPr>
          <p:cNvSpPr/>
          <p:nvPr/>
        </p:nvSpPr>
        <p:spPr>
          <a:xfrm>
            <a:off x="927197" y="5819431"/>
            <a:ext cx="9428064" cy="1917173"/>
          </a:xfrm>
          <a:prstGeom prst="snip2SameRect">
            <a:avLst>
              <a:gd name="adj1" fmla="val 14163"/>
              <a:gd name="adj2" fmla="val 13457"/>
            </a:avLst>
          </a:prstGeom>
          <a:solidFill>
            <a:srgbClr val="FF0000">
              <a:alpha val="11000"/>
            </a:srgbClr>
          </a:solidFill>
          <a:ln w="6350">
            <a:solidFill>
              <a:srgbClr val="0A4655">
                <a:alpha val="97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Google Shape;229;p28">
            <a:extLst>
              <a:ext uri="{FF2B5EF4-FFF2-40B4-BE49-F238E27FC236}">
                <a16:creationId xmlns:a16="http://schemas.microsoft.com/office/drawing/2014/main" id="{FB10AF21-BD23-69C0-E447-172554D4DCE1}"/>
              </a:ext>
            </a:extLst>
          </p:cNvPr>
          <p:cNvSpPr txBox="1">
            <a:spLocks/>
          </p:cNvSpPr>
          <p:nvPr/>
        </p:nvSpPr>
        <p:spPr>
          <a:xfrm>
            <a:off x="1318437" y="6000867"/>
            <a:ext cx="8718698" cy="49510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COMECE HOJE!</a:t>
            </a:r>
          </a:p>
        </p:txBody>
      </p:sp>
      <p:sp>
        <p:nvSpPr>
          <p:cNvPr id="31" name="Google Shape;229;p28">
            <a:extLst>
              <a:ext uri="{FF2B5EF4-FFF2-40B4-BE49-F238E27FC236}">
                <a16:creationId xmlns:a16="http://schemas.microsoft.com/office/drawing/2014/main" id="{F178F2FB-AA53-FF43-A60A-BE1749077360}"/>
              </a:ext>
            </a:extLst>
          </p:cNvPr>
          <p:cNvSpPr txBox="1">
            <a:spLocks/>
          </p:cNvSpPr>
          <p:nvPr/>
        </p:nvSpPr>
        <p:spPr>
          <a:xfrm>
            <a:off x="1318436" y="6601684"/>
            <a:ext cx="8718698"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Não espere pelo momento perfeito. </a:t>
            </a:r>
            <a:r>
              <a:rPr lang="pt-BR" sz="1800" b="1" dirty="0">
                <a:solidFill>
                  <a:schemeClr val="bg1"/>
                </a:solidFill>
                <a:latin typeface="Inter"/>
                <a:ea typeface="Inter"/>
                <a:cs typeface="Inter"/>
                <a:sym typeface="Inter"/>
              </a:rPr>
              <a:t>O primeiro passo é sempre o mais importante</a:t>
            </a:r>
            <a:r>
              <a:rPr lang="pt-BR" sz="1800" dirty="0">
                <a:solidFill>
                  <a:schemeClr val="bg1"/>
                </a:solidFill>
                <a:latin typeface="Inter"/>
                <a:ea typeface="Inter"/>
                <a:cs typeface="Inter"/>
                <a:sym typeface="Inter"/>
              </a:rPr>
              <a:t>. Use o PDI-L como sua bússola para navegar sua jornada de liderança e transformar seu potencial em impacto real.</a:t>
            </a:r>
          </a:p>
        </p:txBody>
      </p:sp>
      <p:sp>
        <p:nvSpPr>
          <p:cNvPr id="3" name="Espaço Reservado para Texto 4">
            <a:extLst>
              <a:ext uri="{FF2B5EF4-FFF2-40B4-BE49-F238E27FC236}">
                <a16:creationId xmlns:a16="http://schemas.microsoft.com/office/drawing/2014/main" id="{7DC2BE36-D1EA-0E13-AC16-B8736D14365D}"/>
              </a:ext>
            </a:extLst>
          </p:cNvPr>
          <p:cNvSpPr txBox="1">
            <a:spLocks/>
          </p:cNvSpPr>
          <p:nvPr/>
        </p:nvSpPr>
        <p:spPr>
          <a:xfrm>
            <a:off x="907934" y="1036265"/>
            <a:ext cx="13722466" cy="280343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O PDI-L é muito mais que um documento estático, é uma </a:t>
            </a:r>
            <a:r>
              <a:rPr lang="pt-BR" sz="2400" b="1" dirty="0"/>
              <a:t>ferramenta viva e dinâmica</a:t>
            </a:r>
            <a:r>
              <a:rPr lang="pt-BR" sz="2400" dirty="0"/>
              <a:t> que </a:t>
            </a:r>
            <a:r>
              <a:rPr lang="pt-BR" sz="2400" b="1" u="sng" dirty="0"/>
              <a:t>evolui continuamente</a:t>
            </a:r>
            <a:r>
              <a:rPr lang="pt-BR" sz="2400" dirty="0"/>
              <a:t> com seu desenvolvimento como líder.</a:t>
            </a:r>
          </a:p>
          <a:p>
            <a:endParaRPr lang="pt-BR" sz="2400" dirty="0"/>
          </a:p>
          <a:p>
            <a:r>
              <a:rPr lang="pt-BR" sz="2400" dirty="0"/>
              <a:t>Uma ferramenta </a:t>
            </a:r>
            <a:r>
              <a:rPr lang="pt-BR" sz="2400" b="1" dirty="0"/>
              <a:t>viva significa:</a:t>
            </a:r>
            <a:r>
              <a:rPr lang="pt-BR" sz="2400" dirty="0"/>
              <a:t> Revisões periódicas, ajustes baseados em feedback, adaptação a novas oportunidades e desafios, e evolução contínua alinhada ao seu crescimento.</a:t>
            </a:r>
          </a:p>
          <a:p>
            <a:endParaRPr lang="pt-BR" sz="2400" dirty="0"/>
          </a:p>
          <a:p>
            <a:r>
              <a:rPr lang="pt-BR" sz="2400" dirty="0"/>
              <a:t>Benefícios transformadores:</a:t>
            </a:r>
          </a:p>
        </p:txBody>
      </p:sp>
    </p:spTree>
    <p:extLst>
      <p:ext uri="{BB962C8B-B14F-4D97-AF65-F5344CB8AC3E}">
        <p14:creationId xmlns:p14="http://schemas.microsoft.com/office/powerpoint/2010/main" val="11509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A1EE22FF-B3E3-F4BD-A824-DE6500DCF4D4}"/>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80C36755-9F58-EC62-C663-02644D86765A}"/>
              </a:ext>
            </a:extLst>
          </p:cNvPr>
          <p:cNvSpPr txBox="1">
            <a:spLocks noGrp="1"/>
          </p:cNvSpPr>
          <p:nvPr>
            <p:ph type="title"/>
          </p:nvPr>
        </p:nvSpPr>
        <p:spPr>
          <a:xfrm>
            <a:off x="1151999" y="2185520"/>
            <a:ext cx="10555813" cy="1846611"/>
          </a:xfrm>
          <a:prstGeom prst="rect">
            <a:avLst/>
          </a:prstGeom>
        </p:spPr>
        <p:txBody>
          <a:bodyPr spcFirstLastPara="1" wrap="square" lIns="0" tIns="146280" rIns="146280" bIns="146280" anchor="t" anchorCtr="0">
            <a:spAutoFit/>
          </a:bodyPr>
          <a:lstStyle/>
          <a:p>
            <a:r>
              <a:rPr lang="pt-BR" dirty="0"/>
              <a:t>EXERCÍCIO PRÁTICO: </a:t>
            </a:r>
            <a:r>
              <a:rPr lang="pt-BR" dirty="0">
                <a:solidFill>
                  <a:srgbClr val="2BDEFD"/>
                </a:solidFill>
              </a:rPr>
              <a:t>RASCUNHO DO SEU PDI-L</a:t>
            </a:r>
            <a:endParaRPr lang="pt-BR" dirty="0"/>
          </a:p>
        </p:txBody>
      </p:sp>
      <p:sp>
        <p:nvSpPr>
          <p:cNvPr id="223" name="Google Shape;223;p27">
            <a:extLst>
              <a:ext uri="{FF2B5EF4-FFF2-40B4-BE49-F238E27FC236}">
                <a16:creationId xmlns:a16="http://schemas.microsoft.com/office/drawing/2014/main" id="{B8B4EF5E-C829-1099-0BFF-D5CF9C1632FD}"/>
              </a:ext>
            </a:extLst>
          </p:cNvPr>
          <p:cNvSpPr txBox="1">
            <a:spLocks noGrp="1"/>
          </p:cNvSpPr>
          <p:nvPr>
            <p:ph type="title" idx="2"/>
          </p:nvPr>
        </p:nvSpPr>
        <p:spPr>
          <a:xfrm>
            <a:off x="1152000" y="1412240"/>
            <a:ext cx="8250240" cy="738615"/>
          </a:xfrm>
          <a:prstGeom prst="rect">
            <a:avLst/>
          </a:prstGeom>
        </p:spPr>
        <p:txBody>
          <a:bodyPr spcFirstLastPara="1" wrap="square" lIns="0" tIns="146280" rIns="146280" bIns="146280" anchor="t" anchorCtr="0">
            <a:spAutoFit/>
          </a:bodyPr>
          <a:lstStyle/>
          <a:p>
            <a:r>
              <a:rPr lang="pt-BR" dirty="0">
                <a:solidFill>
                  <a:srgbClr val="2BDEFD"/>
                </a:solidFill>
              </a:rPr>
              <a:t>// Aula 4.</a:t>
            </a:r>
            <a:r>
              <a:rPr lang="pt-BR" dirty="0"/>
              <a:t>3</a:t>
            </a:r>
            <a:r>
              <a:rPr lang="pt-BR" dirty="0">
                <a:solidFill>
                  <a:srgbClr val="2BDEFD"/>
                </a:solidFill>
              </a:rPr>
              <a:t> _</a:t>
            </a:r>
            <a:endParaRPr dirty="0">
              <a:solidFill>
                <a:srgbClr val="2BDEFD"/>
              </a:solidFill>
            </a:endParaRPr>
          </a:p>
        </p:txBody>
      </p:sp>
      <p:grpSp>
        <p:nvGrpSpPr>
          <p:cNvPr id="4" name="Agrupar 3">
            <a:extLst>
              <a:ext uri="{FF2B5EF4-FFF2-40B4-BE49-F238E27FC236}">
                <a16:creationId xmlns:a16="http://schemas.microsoft.com/office/drawing/2014/main" id="{6AEA77E2-C225-1D1A-0401-C9663FD5BA46}"/>
              </a:ext>
            </a:extLst>
          </p:cNvPr>
          <p:cNvGrpSpPr/>
          <p:nvPr/>
        </p:nvGrpSpPr>
        <p:grpSpPr>
          <a:xfrm>
            <a:off x="11937655" y="6288612"/>
            <a:ext cx="2472112" cy="1447992"/>
            <a:chOff x="11937655" y="6288612"/>
            <a:chExt cx="2472112" cy="1447992"/>
          </a:xfrm>
        </p:grpSpPr>
        <p:sp>
          <p:nvSpPr>
            <p:cNvPr id="5" name="Google Shape;376;p44">
              <a:extLst>
                <a:ext uri="{FF2B5EF4-FFF2-40B4-BE49-F238E27FC236}">
                  <a16:creationId xmlns:a16="http://schemas.microsoft.com/office/drawing/2014/main" id="{A9020AFE-48C8-04B5-59D2-5E3418953A75}"/>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3;p41">
              <a:extLst>
                <a:ext uri="{FF2B5EF4-FFF2-40B4-BE49-F238E27FC236}">
                  <a16:creationId xmlns:a16="http://schemas.microsoft.com/office/drawing/2014/main" id="{CBAB3F36-2408-70E3-42A1-C74C17B17647}"/>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299524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1F90C-6C49-141B-F400-69C2E935F6E8}"/>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8C5F5F48-085B-47E5-4270-0504E238115A}"/>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0AEF10BB-7636-0988-61C4-C502F4CAE9F9}"/>
              </a:ext>
            </a:extLst>
          </p:cNvPr>
          <p:cNvSpPr txBox="1">
            <a:spLocks/>
          </p:cNvSpPr>
          <p:nvPr/>
        </p:nvSpPr>
        <p:spPr>
          <a:xfrm>
            <a:off x="907933" y="396058"/>
            <a:ext cx="12425297" cy="7548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400" b="1" dirty="0">
                <a:solidFill>
                  <a:srgbClr val="2BDEFD"/>
                </a:solidFill>
                <a:latin typeface="Chakra Petch" panose="00000500000000000000" pitchFamily="2" charset="-34"/>
                <a:cs typeface="Chakra Petch" panose="00000500000000000000" pitchFamily="2" charset="-34"/>
              </a:rPr>
              <a:t>REVISÃO</a:t>
            </a:r>
            <a:r>
              <a:rPr lang="pt-BR" sz="4400" b="1" dirty="0">
                <a:solidFill>
                  <a:schemeClr val="bg1"/>
                </a:solidFill>
                <a:latin typeface="Chakra Petch" panose="00000500000000000000" pitchFamily="2" charset="-34"/>
                <a:cs typeface="Chakra Petch" panose="00000500000000000000" pitchFamily="2" charset="-34"/>
              </a:rPr>
              <a:t> DOS CONCEITOS CHAVE DO PDI-L</a:t>
            </a:r>
          </a:p>
        </p:txBody>
      </p:sp>
      <p:grpSp>
        <p:nvGrpSpPr>
          <p:cNvPr id="16" name="Agrupar 15">
            <a:extLst>
              <a:ext uri="{FF2B5EF4-FFF2-40B4-BE49-F238E27FC236}">
                <a16:creationId xmlns:a16="http://schemas.microsoft.com/office/drawing/2014/main" id="{BE4AE4B7-D652-AF7B-52DD-21D03DFCE067}"/>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0CADEA0C-05A6-5B32-1A0D-1C69BA93BFAE}"/>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F40E9DAA-B02C-9486-0BF5-3D61924BB111}"/>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1A572FBE-0CF3-2096-B823-FDB18B7215ED}"/>
              </a:ext>
            </a:extLst>
          </p:cNvPr>
          <p:cNvSpPr txBox="1">
            <a:spLocks/>
          </p:cNvSpPr>
          <p:nvPr/>
        </p:nvSpPr>
        <p:spPr>
          <a:xfrm>
            <a:off x="907934" y="1110126"/>
            <a:ext cx="13501833" cy="218787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b="1" dirty="0"/>
              <a:t>O que é PDI-L?</a:t>
            </a:r>
            <a:r>
              <a:rPr lang="pt-BR" dirty="0"/>
              <a:t> Plano de Desenvolvimento Individual de Liderança é uma ferramenta estratégica para acelerar seu crescimento como líder.</a:t>
            </a:r>
          </a:p>
          <a:p>
            <a:endParaRPr lang="pt-BR" dirty="0"/>
          </a:p>
          <a:p>
            <a:r>
              <a:rPr lang="pt-BR" dirty="0"/>
              <a:t>Componentes Essenciais:</a:t>
            </a:r>
          </a:p>
        </p:txBody>
      </p:sp>
      <p:sp>
        <p:nvSpPr>
          <p:cNvPr id="3" name="Espaço Reservado para Texto 4">
            <a:extLst>
              <a:ext uri="{FF2B5EF4-FFF2-40B4-BE49-F238E27FC236}">
                <a16:creationId xmlns:a16="http://schemas.microsoft.com/office/drawing/2014/main" id="{020C6DAD-7A95-68B4-79AD-A9191EA5122D}"/>
              </a:ext>
            </a:extLst>
          </p:cNvPr>
          <p:cNvSpPr txBox="1">
            <a:spLocks/>
          </p:cNvSpPr>
          <p:nvPr/>
        </p:nvSpPr>
        <p:spPr>
          <a:xfrm>
            <a:off x="911479" y="6390760"/>
            <a:ext cx="3299139"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b="1" dirty="0"/>
              <a:t>Metodologia SMART:</a:t>
            </a:r>
          </a:p>
        </p:txBody>
      </p:sp>
      <p:sp>
        <p:nvSpPr>
          <p:cNvPr id="4" name="Google Shape;229;p28">
            <a:extLst>
              <a:ext uri="{FF2B5EF4-FFF2-40B4-BE49-F238E27FC236}">
                <a16:creationId xmlns:a16="http://schemas.microsoft.com/office/drawing/2014/main" id="{2A836CC3-5A79-9FC9-0435-801691FFC887}"/>
              </a:ext>
            </a:extLst>
          </p:cNvPr>
          <p:cNvSpPr txBox="1">
            <a:spLocks/>
          </p:cNvSpPr>
          <p:nvPr/>
        </p:nvSpPr>
        <p:spPr>
          <a:xfrm>
            <a:off x="3469513" y="6660904"/>
            <a:ext cx="5531485"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Específico, Mensurável, Atingível, Relevante e Temporal </a:t>
            </a:r>
            <a:r>
              <a:rPr lang="pt-BR" sz="1800" b="1" dirty="0">
                <a:solidFill>
                  <a:schemeClr val="bg1"/>
                </a:solidFill>
                <a:latin typeface="Inter"/>
                <a:ea typeface="Inter"/>
                <a:cs typeface="Inter"/>
                <a:sym typeface="Inter"/>
              </a:rPr>
              <a:t>(a base para objetivos eficazes)</a:t>
            </a:r>
          </a:p>
        </p:txBody>
      </p:sp>
      <p:sp>
        <p:nvSpPr>
          <p:cNvPr id="12" name="Retângulo: Cantos Superiores Recortados 11">
            <a:extLst>
              <a:ext uri="{FF2B5EF4-FFF2-40B4-BE49-F238E27FC236}">
                <a16:creationId xmlns:a16="http://schemas.microsoft.com/office/drawing/2014/main" id="{54220C88-E2FF-3F59-7BBB-A25BD2FE61EF}"/>
              </a:ext>
            </a:extLst>
          </p:cNvPr>
          <p:cNvSpPr/>
          <p:nvPr/>
        </p:nvSpPr>
        <p:spPr>
          <a:xfrm>
            <a:off x="1636665" y="371962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Cantos Superiores Recortados 12">
            <a:extLst>
              <a:ext uri="{FF2B5EF4-FFF2-40B4-BE49-F238E27FC236}">
                <a16:creationId xmlns:a16="http://schemas.microsoft.com/office/drawing/2014/main" id="{6B07D5E0-8A6D-77C5-C746-CEE0884EC242}"/>
              </a:ext>
            </a:extLst>
          </p:cNvPr>
          <p:cNvSpPr/>
          <p:nvPr/>
        </p:nvSpPr>
        <p:spPr>
          <a:xfrm>
            <a:off x="4698130" y="371962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Cantos Superiores Recortados 13">
            <a:extLst>
              <a:ext uri="{FF2B5EF4-FFF2-40B4-BE49-F238E27FC236}">
                <a16:creationId xmlns:a16="http://schemas.microsoft.com/office/drawing/2014/main" id="{B60F5D60-195D-F9F3-7400-29EDEE4926D7}"/>
              </a:ext>
            </a:extLst>
          </p:cNvPr>
          <p:cNvSpPr/>
          <p:nvPr/>
        </p:nvSpPr>
        <p:spPr>
          <a:xfrm>
            <a:off x="7676705" y="371962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Google Shape;216;p26">
            <a:extLst>
              <a:ext uri="{FF2B5EF4-FFF2-40B4-BE49-F238E27FC236}">
                <a16:creationId xmlns:a16="http://schemas.microsoft.com/office/drawing/2014/main" id="{BCAA66D4-7EF5-B53E-1FDA-54CB8529083E}"/>
              </a:ext>
            </a:extLst>
          </p:cNvPr>
          <p:cNvSpPr txBox="1">
            <a:spLocks/>
          </p:cNvSpPr>
          <p:nvPr/>
        </p:nvSpPr>
        <p:spPr>
          <a:xfrm>
            <a:off x="1636665" y="4248157"/>
            <a:ext cx="2573954"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OBJETIVOS SMART ESPECÍFICOS</a:t>
            </a:r>
          </a:p>
        </p:txBody>
      </p:sp>
      <p:sp>
        <p:nvSpPr>
          <p:cNvPr id="22" name="Google Shape;216;p26">
            <a:extLst>
              <a:ext uri="{FF2B5EF4-FFF2-40B4-BE49-F238E27FC236}">
                <a16:creationId xmlns:a16="http://schemas.microsoft.com/office/drawing/2014/main" id="{8BF2C694-ADFC-0DDA-1750-94CA63725824}"/>
              </a:ext>
            </a:extLst>
          </p:cNvPr>
          <p:cNvSpPr txBox="1">
            <a:spLocks/>
          </p:cNvSpPr>
          <p:nvPr/>
        </p:nvSpPr>
        <p:spPr>
          <a:xfrm>
            <a:off x="4698130" y="4109657"/>
            <a:ext cx="2573954" cy="1126414"/>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AÇÕES DE DESENVOLVIMENTO DIVERSIFICADAS</a:t>
            </a:r>
          </a:p>
        </p:txBody>
      </p:sp>
      <p:sp>
        <p:nvSpPr>
          <p:cNvPr id="23" name="Google Shape;216;p26">
            <a:extLst>
              <a:ext uri="{FF2B5EF4-FFF2-40B4-BE49-F238E27FC236}">
                <a16:creationId xmlns:a16="http://schemas.microsoft.com/office/drawing/2014/main" id="{9DFFEC38-28BE-9DDA-AA9C-74E516EA9411}"/>
              </a:ext>
            </a:extLst>
          </p:cNvPr>
          <p:cNvSpPr txBox="1">
            <a:spLocks/>
          </p:cNvSpPr>
          <p:nvPr/>
        </p:nvSpPr>
        <p:spPr>
          <a:xfrm>
            <a:off x="7676705" y="4248157"/>
            <a:ext cx="2573954"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PRAZOS E MÉTRICAS CLARAS</a:t>
            </a:r>
          </a:p>
        </p:txBody>
      </p:sp>
      <p:sp>
        <p:nvSpPr>
          <p:cNvPr id="8" name="Retângulo: Cantos Superiores Recortados 7">
            <a:extLst>
              <a:ext uri="{FF2B5EF4-FFF2-40B4-BE49-F238E27FC236}">
                <a16:creationId xmlns:a16="http://schemas.microsoft.com/office/drawing/2014/main" id="{5F6B2617-3003-9492-C394-C028B433DB31}"/>
              </a:ext>
            </a:extLst>
          </p:cNvPr>
          <p:cNvSpPr/>
          <p:nvPr/>
        </p:nvSpPr>
        <p:spPr>
          <a:xfrm>
            <a:off x="10655280" y="371962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Google Shape;216;p26">
            <a:extLst>
              <a:ext uri="{FF2B5EF4-FFF2-40B4-BE49-F238E27FC236}">
                <a16:creationId xmlns:a16="http://schemas.microsoft.com/office/drawing/2014/main" id="{F383C018-9060-DF88-AD9B-11F80FC340E5}"/>
              </a:ext>
            </a:extLst>
          </p:cNvPr>
          <p:cNvSpPr txBox="1">
            <a:spLocks/>
          </p:cNvSpPr>
          <p:nvPr/>
        </p:nvSpPr>
        <p:spPr>
          <a:xfrm>
            <a:off x="10655280" y="4248157"/>
            <a:ext cx="2573954"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ACOMPANHAMENTO REGULAR</a:t>
            </a:r>
          </a:p>
        </p:txBody>
      </p:sp>
    </p:spTree>
    <p:extLst>
      <p:ext uri="{BB962C8B-B14F-4D97-AF65-F5344CB8AC3E}">
        <p14:creationId xmlns:p14="http://schemas.microsoft.com/office/powerpoint/2010/main" val="270130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B5192-2E34-1041-A426-99895A6667EB}"/>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D66349FB-4F9D-8FD2-72C5-F798A03CF662}"/>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AA8C5B4B-E976-88B5-1796-0616D02BA99F}"/>
              </a:ext>
            </a:extLst>
          </p:cNvPr>
          <p:cNvSpPr txBox="1">
            <a:spLocks/>
          </p:cNvSpPr>
          <p:nvPr/>
        </p:nvSpPr>
        <p:spPr>
          <a:xfrm>
            <a:off x="907933" y="396058"/>
            <a:ext cx="12425297" cy="7548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400" b="1" dirty="0">
                <a:solidFill>
                  <a:schemeClr val="bg1"/>
                </a:solidFill>
                <a:latin typeface="Chakra Petch" panose="00000500000000000000" pitchFamily="2" charset="-34"/>
                <a:cs typeface="Chakra Petch" panose="00000500000000000000" pitchFamily="2" charset="-34"/>
              </a:rPr>
              <a:t>PASSO A PASSO GUIADO: </a:t>
            </a:r>
            <a:r>
              <a:rPr lang="pt-BR" sz="4400" b="1" dirty="0">
                <a:solidFill>
                  <a:srgbClr val="2BDEFD"/>
                </a:solidFill>
                <a:latin typeface="Chakra Petch" panose="00000500000000000000" pitchFamily="2" charset="-34"/>
                <a:cs typeface="Chakra Petch" panose="00000500000000000000" pitchFamily="2" charset="-34"/>
              </a:rPr>
              <a:t>AUTOAVALIAÇÃO</a:t>
            </a:r>
          </a:p>
        </p:txBody>
      </p:sp>
      <p:grpSp>
        <p:nvGrpSpPr>
          <p:cNvPr id="16" name="Agrupar 15">
            <a:extLst>
              <a:ext uri="{FF2B5EF4-FFF2-40B4-BE49-F238E27FC236}">
                <a16:creationId xmlns:a16="http://schemas.microsoft.com/office/drawing/2014/main" id="{489D6DAB-32E4-32B8-946A-34EAC1CAFF18}"/>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4A63743D-4E0C-2189-8B30-5A0E8D81890B}"/>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74F1F4A6-6D95-C7D0-DE3A-E3F69509A5F0}"/>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3" name="Espaço Reservado para Texto 4">
            <a:extLst>
              <a:ext uri="{FF2B5EF4-FFF2-40B4-BE49-F238E27FC236}">
                <a16:creationId xmlns:a16="http://schemas.microsoft.com/office/drawing/2014/main" id="{B69193AD-4FEE-C000-7D13-91A2DB80AE19}"/>
              </a:ext>
            </a:extLst>
          </p:cNvPr>
          <p:cNvSpPr txBox="1">
            <a:spLocks/>
          </p:cNvSpPr>
          <p:nvPr/>
        </p:nvSpPr>
        <p:spPr>
          <a:xfrm>
            <a:off x="911479" y="6445460"/>
            <a:ext cx="3299139"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b="1" dirty="0"/>
              <a:t>Identificando as Lacunas:</a:t>
            </a:r>
          </a:p>
        </p:txBody>
      </p:sp>
      <p:sp>
        <p:nvSpPr>
          <p:cNvPr id="4" name="Google Shape;229;p28">
            <a:extLst>
              <a:ext uri="{FF2B5EF4-FFF2-40B4-BE49-F238E27FC236}">
                <a16:creationId xmlns:a16="http://schemas.microsoft.com/office/drawing/2014/main" id="{0E34B609-FE3A-5867-73C2-17E61F1E373E}"/>
              </a:ext>
            </a:extLst>
          </p:cNvPr>
          <p:cNvSpPr txBox="1">
            <a:spLocks/>
          </p:cNvSpPr>
          <p:nvPr/>
        </p:nvSpPr>
        <p:spPr>
          <a:xfrm>
            <a:off x="3912781" y="6383905"/>
            <a:ext cx="7427741"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dirty="0">
                <a:solidFill>
                  <a:schemeClr val="bg1"/>
                </a:solidFill>
                <a:latin typeface="Inter"/>
                <a:ea typeface="Inter"/>
                <a:cs typeface="Inter"/>
                <a:sym typeface="Inter"/>
              </a:rPr>
              <a:t>A diferença entre onde você está e onde quer chegar </a:t>
            </a:r>
            <a:r>
              <a:rPr lang="pt-BR" sz="2400" b="1" dirty="0">
                <a:solidFill>
                  <a:schemeClr val="bg1"/>
                </a:solidFill>
                <a:latin typeface="Inter"/>
                <a:ea typeface="Inter"/>
                <a:cs typeface="Inter"/>
                <a:sym typeface="Inter"/>
              </a:rPr>
              <a:t>define suas prioridades de desenvolvimento</a:t>
            </a:r>
            <a:r>
              <a:rPr lang="pt-BR" sz="2400" dirty="0">
                <a:solidFill>
                  <a:schemeClr val="bg1"/>
                </a:solidFill>
                <a:latin typeface="Inter"/>
                <a:ea typeface="Inter"/>
                <a:cs typeface="Inter"/>
                <a:sym typeface="Inter"/>
              </a:rPr>
              <a:t>.</a:t>
            </a:r>
          </a:p>
        </p:txBody>
      </p:sp>
      <p:sp>
        <p:nvSpPr>
          <p:cNvPr id="12" name="Retângulo: Cantos Superiores Recortados 11">
            <a:extLst>
              <a:ext uri="{FF2B5EF4-FFF2-40B4-BE49-F238E27FC236}">
                <a16:creationId xmlns:a16="http://schemas.microsoft.com/office/drawing/2014/main" id="{FB7A9AE3-F5D7-EA48-DDB0-4B99865ADA93}"/>
              </a:ext>
            </a:extLst>
          </p:cNvPr>
          <p:cNvSpPr/>
          <p:nvPr/>
        </p:nvSpPr>
        <p:spPr>
          <a:xfrm>
            <a:off x="907933" y="1758500"/>
            <a:ext cx="6019489" cy="408511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Cantos Superiores Recortados 12">
            <a:extLst>
              <a:ext uri="{FF2B5EF4-FFF2-40B4-BE49-F238E27FC236}">
                <a16:creationId xmlns:a16="http://schemas.microsoft.com/office/drawing/2014/main" id="{607F5927-E528-102C-4156-02EC5FB35969}"/>
              </a:ext>
            </a:extLst>
          </p:cNvPr>
          <p:cNvSpPr/>
          <p:nvPr/>
        </p:nvSpPr>
        <p:spPr>
          <a:xfrm>
            <a:off x="7741282" y="1758500"/>
            <a:ext cx="6019489" cy="408511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Google Shape;216;p26">
            <a:extLst>
              <a:ext uri="{FF2B5EF4-FFF2-40B4-BE49-F238E27FC236}">
                <a16:creationId xmlns:a16="http://schemas.microsoft.com/office/drawing/2014/main" id="{905D92DF-144B-AF5D-6007-A7C9D8770323}"/>
              </a:ext>
            </a:extLst>
          </p:cNvPr>
          <p:cNvSpPr txBox="1">
            <a:spLocks/>
          </p:cNvSpPr>
          <p:nvPr/>
        </p:nvSpPr>
        <p:spPr>
          <a:xfrm>
            <a:off x="1531088" y="1858749"/>
            <a:ext cx="4763386"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ONDE VOCÊ ESTÁ HOJE?</a:t>
            </a:r>
          </a:p>
        </p:txBody>
      </p:sp>
      <p:sp>
        <p:nvSpPr>
          <p:cNvPr id="22" name="Google Shape;216;p26">
            <a:extLst>
              <a:ext uri="{FF2B5EF4-FFF2-40B4-BE49-F238E27FC236}">
                <a16:creationId xmlns:a16="http://schemas.microsoft.com/office/drawing/2014/main" id="{7039B753-112B-E48A-B2D2-B6021FC3DD12}"/>
              </a:ext>
            </a:extLst>
          </p:cNvPr>
          <p:cNvSpPr txBox="1">
            <a:spLocks/>
          </p:cNvSpPr>
          <p:nvPr/>
        </p:nvSpPr>
        <p:spPr>
          <a:xfrm>
            <a:off x="8364437" y="1862318"/>
            <a:ext cx="4763386"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ONDE VOCÊ QUER CHEGAR?</a:t>
            </a:r>
          </a:p>
        </p:txBody>
      </p:sp>
      <p:sp>
        <p:nvSpPr>
          <p:cNvPr id="5" name="Espaço Reservado para Texto 4">
            <a:extLst>
              <a:ext uri="{FF2B5EF4-FFF2-40B4-BE49-F238E27FC236}">
                <a16:creationId xmlns:a16="http://schemas.microsoft.com/office/drawing/2014/main" id="{90F7C242-3029-5760-0748-595D900F305F}"/>
              </a:ext>
            </a:extLst>
          </p:cNvPr>
          <p:cNvSpPr txBox="1">
            <a:spLocks/>
          </p:cNvSpPr>
          <p:nvPr/>
        </p:nvSpPr>
        <p:spPr>
          <a:xfrm>
            <a:off x="1084521" y="2974503"/>
            <a:ext cx="5842901" cy="206476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42900" indent="-342900">
              <a:buFont typeface="Arial" panose="020B0604020202020204" pitchFamily="34" charset="0"/>
              <a:buChar char="•"/>
            </a:pPr>
            <a:r>
              <a:rPr lang="pt-BR" sz="2000" dirty="0"/>
              <a:t>Quais são suas principais forças como líder?</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Que feedback você tem recebido da equipe?</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Quais situações de liderança mais te desafiam?</a:t>
            </a:r>
          </a:p>
        </p:txBody>
      </p:sp>
      <p:sp>
        <p:nvSpPr>
          <p:cNvPr id="6" name="Espaço Reservado para Texto 4">
            <a:extLst>
              <a:ext uri="{FF2B5EF4-FFF2-40B4-BE49-F238E27FC236}">
                <a16:creationId xmlns:a16="http://schemas.microsoft.com/office/drawing/2014/main" id="{544CBF1F-6FD3-A828-D888-60FC9B55E9B8}"/>
              </a:ext>
            </a:extLst>
          </p:cNvPr>
          <p:cNvSpPr txBox="1">
            <a:spLocks/>
          </p:cNvSpPr>
          <p:nvPr/>
        </p:nvSpPr>
        <p:spPr>
          <a:xfrm>
            <a:off x="7917870" y="2820615"/>
            <a:ext cx="5842901" cy="2372545"/>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42900" indent="-342900">
              <a:buFont typeface="Arial" panose="020B0604020202020204" pitchFamily="34" charset="0"/>
              <a:buChar char="•"/>
            </a:pPr>
            <a:r>
              <a:rPr lang="pt-BR" sz="2000" dirty="0"/>
              <a:t>Que tipo de líder você aspira ser?</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Quais competências são críticas para seu próximo passo?</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Como você quer ser reconhecido pela sua equipe?</a:t>
            </a:r>
          </a:p>
        </p:txBody>
      </p:sp>
    </p:spTree>
    <p:extLst>
      <p:ext uri="{BB962C8B-B14F-4D97-AF65-F5344CB8AC3E}">
        <p14:creationId xmlns:p14="http://schemas.microsoft.com/office/powerpoint/2010/main" val="50819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EEB0E-A49F-568C-C422-9B097807FF71}"/>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D72ED0E5-7785-527A-3A5F-8995DA7D5252}"/>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FD3E966C-094D-AD1F-EB75-F4DFD1FA2A5A}"/>
              </a:ext>
            </a:extLst>
          </p:cNvPr>
          <p:cNvSpPr txBox="1">
            <a:spLocks/>
          </p:cNvSpPr>
          <p:nvPr/>
        </p:nvSpPr>
        <p:spPr>
          <a:xfrm>
            <a:off x="907933" y="396058"/>
            <a:ext cx="12425297" cy="1364201"/>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400" b="1" dirty="0">
                <a:solidFill>
                  <a:schemeClr val="bg1"/>
                </a:solidFill>
                <a:latin typeface="Chakra Petch" panose="00000500000000000000" pitchFamily="2" charset="-34"/>
                <a:cs typeface="Chakra Petch" panose="00000500000000000000" pitchFamily="2" charset="-34"/>
              </a:rPr>
              <a:t>PASSO A PASSO GUIADO: </a:t>
            </a:r>
          </a:p>
          <a:p>
            <a:pPr>
              <a:spcBef>
                <a:spcPts val="0"/>
              </a:spcBef>
            </a:pPr>
            <a:r>
              <a:rPr lang="pt-BR" sz="4400" b="1" dirty="0">
                <a:solidFill>
                  <a:srgbClr val="2BDEFD"/>
                </a:solidFill>
                <a:latin typeface="Chakra Petch" panose="00000500000000000000" pitchFamily="2" charset="-34"/>
                <a:cs typeface="Chakra Petch" panose="00000500000000000000" pitchFamily="2" charset="-34"/>
              </a:rPr>
              <a:t>DEFININDO OBJETIVOS SMART</a:t>
            </a:r>
          </a:p>
        </p:txBody>
      </p:sp>
      <p:grpSp>
        <p:nvGrpSpPr>
          <p:cNvPr id="16" name="Agrupar 15">
            <a:extLst>
              <a:ext uri="{FF2B5EF4-FFF2-40B4-BE49-F238E27FC236}">
                <a16:creationId xmlns:a16="http://schemas.microsoft.com/office/drawing/2014/main" id="{AD1A542E-23E1-A46E-B773-EE3B4B7613CA}"/>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8D06EF69-B8F6-0ED4-D358-A1AEB3861C2E}"/>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28173B89-8F26-114E-D08C-4714CA105C97}"/>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3" name="Espaço Reservado para Texto 4">
            <a:extLst>
              <a:ext uri="{FF2B5EF4-FFF2-40B4-BE49-F238E27FC236}">
                <a16:creationId xmlns:a16="http://schemas.microsoft.com/office/drawing/2014/main" id="{C72492A6-B35D-F08A-35C8-DE6D917EC562}"/>
              </a:ext>
            </a:extLst>
          </p:cNvPr>
          <p:cNvSpPr txBox="1">
            <a:spLocks/>
          </p:cNvSpPr>
          <p:nvPr/>
        </p:nvSpPr>
        <p:spPr>
          <a:xfrm>
            <a:off x="911479" y="6691681"/>
            <a:ext cx="3299139" cy="710552"/>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b="1" dirty="0"/>
              <a:t>Sua vez...</a:t>
            </a:r>
          </a:p>
        </p:txBody>
      </p:sp>
      <p:sp>
        <p:nvSpPr>
          <p:cNvPr id="4" name="Google Shape;229;p28">
            <a:extLst>
              <a:ext uri="{FF2B5EF4-FFF2-40B4-BE49-F238E27FC236}">
                <a16:creationId xmlns:a16="http://schemas.microsoft.com/office/drawing/2014/main" id="{3E2B97C0-7B5E-8D69-8D8F-A16FE5244444}"/>
              </a:ext>
            </a:extLst>
          </p:cNvPr>
          <p:cNvSpPr txBox="1">
            <a:spLocks/>
          </p:cNvSpPr>
          <p:nvPr/>
        </p:nvSpPr>
        <p:spPr>
          <a:xfrm>
            <a:off x="3912781" y="6568571"/>
            <a:ext cx="7427741" cy="95677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dirty="0">
                <a:solidFill>
                  <a:schemeClr val="bg1"/>
                </a:solidFill>
                <a:latin typeface="Inter"/>
                <a:ea typeface="Inter"/>
                <a:cs typeface="Inter"/>
                <a:sym typeface="Inter"/>
              </a:rPr>
              <a:t>Escreva seus 2-3 objetivos SMART com base na sua autoavaliação.</a:t>
            </a:r>
          </a:p>
        </p:txBody>
      </p:sp>
      <p:sp>
        <p:nvSpPr>
          <p:cNvPr id="12" name="Retângulo: Cantos Superiores Recortados 11">
            <a:extLst>
              <a:ext uri="{FF2B5EF4-FFF2-40B4-BE49-F238E27FC236}">
                <a16:creationId xmlns:a16="http://schemas.microsoft.com/office/drawing/2014/main" id="{C5886A0A-BAA3-D9A5-CA5D-9CF3274EED1F}"/>
              </a:ext>
            </a:extLst>
          </p:cNvPr>
          <p:cNvSpPr/>
          <p:nvPr/>
        </p:nvSpPr>
        <p:spPr>
          <a:xfrm>
            <a:off x="7351260" y="1758500"/>
            <a:ext cx="6019489" cy="408511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Google Shape;216;p26">
            <a:extLst>
              <a:ext uri="{FF2B5EF4-FFF2-40B4-BE49-F238E27FC236}">
                <a16:creationId xmlns:a16="http://schemas.microsoft.com/office/drawing/2014/main" id="{D0012D8D-C406-7233-2815-67CE9C963AAC}"/>
              </a:ext>
            </a:extLst>
          </p:cNvPr>
          <p:cNvSpPr txBox="1">
            <a:spLocks/>
          </p:cNvSpPr>
          <p:nvPr/>
        </p:nvSpPr>
        <p:spPr>
          <a:xfrm>
            <a:off x="7974415" y="1858749"/>
            <a:ext cx="4763386"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EXEMPLOS DE OBJETIVOS SMART</a:t>
            </a:r>
          </a:p>
        </p:txBody>
      </p:sp>
      <p:sp>
        <p:nvSpPr>
          <p:cNvPr id="5" name="Espaço Reservado para Texto 4">
            <a:extLst>
              <a:ext uri="{FF2B5EF4-FFF2-40B4-BE49-F238E27FC236}">
                <a16:creationId xmlns:a16="http://schemas.microsoft.com/office/drawing/2014/main" id="{EF5248A1-C29D-1FE0-894A-F19B694FA489}"/>
              </a:ext>
            </a:extLst>
          </p:cNvPr>
          <p:cNvSpPr txBox="1">
            <a:spLocks/>
          </p:cNvSpPr>
          <p:nvPr/>
        </p:nvSpPr>
        <p:spPr>
          <a:xfrm>
            <a:off x="7527848" y="2358950"/>
            <a:ext cx="5842901" cy="3295875"/>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42900" indent="-342900">
              <a:buFont typeface="Arial" panose="020B0604020202020204" pitchFamily="34" charset="0"/>
              <a:buChar char="•"/>
            </a:pPr>
            <a:r>
              <a:rPr lang="pt-BR" sz="2000" b="1" dirty="0"/>
              <a:t>Específico:</a:t>
            </a:r>
            <a:r>
              <a:rPr lang="pt-BR" sz="2000" dirty="0"/>
              <a:t> "Desenvolver habilidade de dar feedback construtivo para minha equipe"</a:t>
            </a:r>
          </a:p>
          <a:p>
            <a:pPr marL="342900" indent="-342900">
              <a:buFont typeface="Arial" panose="020B0604020202020204" pitchFamily="34" charset="0"/>
              <a:buChar char="•"/>
            </a:pPr>
            <a:r>
              <a:rPr lang="pt-BR" sz="2000" b="1" dirty="0"/>
              <a:t>Mensurável:</a:t>
            </a:r>
            <a:r>
              <a:rPr lang="pt-BR" sz="2000" dirty="0"/>
              <a:t> "Conduzir pelo menos 1 sessão de feedback individual por semana"</a:t>
            </a:r>
          </a:p>
          <a:p>
            <a:pPr marL="342900" indent="-342900">
              <a:buFont typeface="Arial" panose="020B0604020202020204" pitchFamily="34" charset="0"/>
              <a:buChar char="•"/>
            </a:pPr>
            <a:r>
              <a:rPr lang="pt-BR" sz="2000" b="1" dirty="0"/>
              <a:t>Atingível:</a:t>
            </a:r>
            <a:r>
              <a:rPr lang="pt-BR" sz="2000" dirty="0"/>
              <a:t> "Aumentar o índice de satisfação da equipe em 15%"</a:t>
            </a:r>
          </a:p>
          <a:p>
            <a:pPr marL="342900" indent="-342900">
              <a:buFont typeface="Arial" panose="020B0604020202020204" pitchFamily="34" charset="0"/>
              <a:buChar char="•"/>
            </a:pPr>
            <a:r>
              <a:rPr lang="pt-BR" sz="2000" b="1" dirty="0"/>
              <a:t>Relevante:</a:t>
            </a:r>
            <a:r>
              <a:rPr lang="pt-BR" sz="2000" dirty="0"/>
              <a:t> "Alinhado com a necessidade de melhorar o clima organizacional"</a:t>
            </a:r>
          </a:p>
          <a:p>
            <a:pPr marL="342900" indent="-342900">
              <a:buFont typeface="Arial" panose="020B0604020202020204" pitchFamily="34" charset="0"/>
              <a:buChar char="•"/>
            </a:pPr>
            <a:r>
              <a:rPr lang="pt-BR" sz="2000" b="1" dirty="0"/>
              <a:t>Temporal:</a:t>
            </a:r>
            <a:r>
              <a:rPr lang="pt-BR" sz="2000" dirty="0"/>
              <a:t> "Implementar até o final do próximo trimestre"</a:t>
            </a:r>
          </a:p>
        </p:txBody>
      </p:sp>
      <p:sp>
        <p:nvSpPr>
          <p:cNvPr id="7" name="Google Shape;249;p30">
            <a:extLst>
              <a:ext uri="{FF2B5EF4-FFF2-40B4-BE49-F238E27FC236}">
                <a16:creationId xmlns:a16="http://schemas.microsoft.com/office/drawing/2014/main" id="{D5B67BE7-8396-A947-93A1-E8D8B889822E}"/>
              </a:ext>
            </a:extLst>
          </p:cNvPr>
          <p:cNvSpPr txBox="1">
            <a:spLocks/>
          </p:cNvSpPr>
          <p:nvPr/>
        </p:nvSpPr>
        <p:spPr>
          <a:xfrm>
            <a:off x="911478" y="2058282"/>
            <a:ext cx="6367663" cy="1364201"/>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400" b="1" dirty="0">
                <a:solidFill>
                  <a:srgbClr val="2BDEFD"/>
                </a:solidFill>
                <a:latin typeface="Chakra Petch" panose="00000500000000000000" pitchFamily="2" charset="-34"/>
                <a:cs typeface="Chakra Petch" panose="00000500000000000000" pitchFamily="2" charset="-34"/>
              </a:rPr>
              <a:t>Foco</a:t>
            </a:r>
            <a:r>
              <a:rPr lang="pt-BR" sz="4400" b="1" dirty="0">
                <a:solidFill>
                  <a:schemeClr val="bg1"/>
                </a:solidFill>
                <a:latin typeface="Chakra Petch" panose="00000500000000000000" pitchFamily="2" charset="-34"/>
                <a:cs typeface="Chakra Petch" panose="00000500000000000000" pitchFamily="2" charset="-34"/>
              </a:rPr>
              <a:t> em </a:t>
            </a:r>
            <a:r>
              <a:rPr lang="pt-BR" sz="4400" b="1" u="sng" dirty="0">
                <a:solidFill>
                  <a:schemeClr val="bg1"/>
                </a:solidFill>
                <a:latin typeface="Chakra Petch" panose="00000500000000000000" pitchFamily="2" charset="-34"/>
                <a:cs typeface="Chakra Petch" panose="00000500000000000000" pitchFamily="2" charset="-34"/>
              </a:rPr>
              <a:t>2-3</a:t>
            </a:r>
            <a:r>
              <a:rPr lang="pt-BR" sz="4400" b="1" dirty="0">
                <a:solidFill>
                  <a:schemeClr val="bg1"/>
                </a:solidFill>
                <a:latin typeface="Chakra Petch" panose="00000500000000000000" pitchFamily="2" charset="-34"/>
                <a:cs typeface="Chakra Petch" panose="00000500000000000000" pitchFamily="2" charset="-34"/>
              </a:rPr>
              <a:t> Competências Críticas</a:t>
            </a:r>
          </a:p>
        </p:txBody>
      </p:sp>
      <p:sp>
        <p:nvSpPr>
          <p:cNvPr id="8" name="Espaço Reservado para Texto 4">
            <a:extLst>
              <a:ext uri="{FF2B5EF4-FFF2-40B4-BE49-F238E27FC236}">
                <a16:creationId xmlns:a16="http://schemas.microsoft.com/office/drawing/2014/main" id="{9E593A81-D1B0-4E17-57D4-5C518EA637FA}"/>
              </a:ext>
            </a:extLst>
          </p:cNvPr>
          <p:cNvSpPr txBox="1">
            <a:spLocks/>
          </p:cNvSpPr>
          <p:nvPr/>
        </p:nvSpPr>
        <p:spPr>
          <a:xfrm>
            <a:off x="907935" y="3279170"/>
            <a:ext cx="6173350" cy="218787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b="1" dirty="0"/>
              <a:t>Selecione apenas as competências mais importantes </a:t>
            </a:r>
            <a:r>
              <a:rPr lang="pt-BR" dirty="0"/>
              <a:t>para seu próximo passo como líder.</a:t>
            </a:r>
          </a:p>
        </p:txBody>
      </p:sp>
    </p:spTree>
    <p:extLst>
      <p:ext uri="{BB962C8B-B14F-4D97-AF65-F5344CB8AC3E}">
        <p14:creationId xmlns:p14="http://schemas.microsoft.com/office/powerpoint/2010/main" val="209018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3DEE0-1A1C-F6FF-7506-4CE3EEF4C275}"/>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1173897D-54CD-4183-697C-CCE602A7536E}"/>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44293E7E-2FAD-3210-77A2-DD49925187FE}"/>
              </a:ext>
            </a:extLst>
          </p:cNvPr>
          <p:cNvSpPr txBox="1">
            <a:spLocks/>
          </p:cNvSpPr>
          <p:nvPr/>
        </p:nvSpPr>
        <p:spPr>
          <a:xfrm>
            <a:off x="907933" y="396058"/>
            <a:ext cx="12425297" cy="1364201"/>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400" b="1" dirty="0">
                <a:solidFill>
                  <a:schemeClr val="bg1"/>
                </a:solidFill>
                <a:latin typeface="Chakra Petch" panose="00000500000000000000" pitchFamily="2" charset="-34"/>
                <a:cs typeface="Chakra Petch" panose="00000500000000000000" pitchFamily="2" charset="-34"/>
              </a:rPr>
              <a:t>PASSO A PASSO GUIADO: </a:t>
            </a:r>
          </a:p>
          <a:p>
            <a:pPr>
              <a:spcBef>
                <a:spcPts val="0"/>
              </a:spcBef>
            </a:pPr>
            <a:r>
              <a:rPr lang="pt-BR" sz="4400" b="1" dirty="0">
                <a:solidFill>
                  <a:srgbClr val="2BDEFD"/>
                </a:solidFill>
                <a:latin typeface="Chakra Petch" panose="00000500000000000000" pitchFamily="2" charset="-34"/>
                <a:cs typeface="Chakra Petch" panose="00000500000000000000" pitchFamily="2" charset="-34"/>
              </a:rPr>
              <a:t>IDENTIFICAÇÃO DE AÇÕES</a:t>
            </a:r>
          </a:p>
        </p:txBody>
      </p:sp>
      <p:grpSp>
        <p:nvGrpSpPr>
          <p:cNvPr id="16" name="Agrupar 15">
            <a:extLst>
              <a:ext uri="{FF2B5EF4-FFF2-40B4-BE49-F238E27FC236}">
                <a16:creationId xmlns:a16="http://schemas.microsoft.com/office/drawing/2014/main" id="{490824EA-14DE-9D77-4E78-81DA2C632275}"/>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5AABD4A5-FE0E-8D58-E945-D098CDB66073}"/>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0D89335D-C308-FFA0-84A0-00A1EFAB9A99}"/>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4" name="Google Shape;229;p28">
            <a:extLst>
              <a:ext uri="{FF2B5EF4-FFF2-40B4-BE49-F238E27FC236}">
                <a16:creationId xmlns:a16="http://schemas.microsoft.com/office/drawing/2014/main" id="{2510EC33-0939-E8C8-CFD4-AA8032BC2CF7}"/>
              </a:ext>
            </a:extLst>
          </p:cNvPr>
          <p:cNvSpPr txBox="1">
            <a:spLocks/>
          </p:cNvSpPr>
          <p:nvPr/>
        </p:nvSpPr>
        <p:spPr>
          <a:xfrm>
            <a:off x="2860688" y="6551849"/>
            <a:ext cx="8519786" cy="95677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dirty="0">
                <a:solidFill>
                  <a:schemeClr val="bg1"/>
                </a:solidFill>
                <a:latin typeface="Inter"/>
                <a:ea typeface="Inter"/>
                <a:cs typeface="Inter"/>
                <a:sym typeface="Inter"/>
              </a:rPr>
              <a:t>"Para cada objetivo SMART, identifique </a:t>
            </a:r>
            <a:r>
              <a:rPr lang="pt-BR" sz="2400" b="1" dirty="0">
                <a:solidFill>
                  <a:schemeClr val="bg1"/>
                </a:solidFill>
                <a:latin typeface="Inter"/>
                <a:ea typeface="Inter"/>
                <a:cs typeface="Inter"/>
                <a:sym typeface="Inter"/>
              </a:rPr>
              <a:t>2-3 ações concretas</a:t>
            </a:r>
            <a:r>
              <a:rPr lang="pt-BR" sz="2400" dirty="0">
                <a:solidFill>
                  <a:schemeClr val="bg1"/>
                </a:solidFill>
                <a:latin typeface="Inter"/>
                <a:ea typeface="Inter"/>
                <a:cs typeface="Inter"/>
                <a:sym typeface="Inter"/>
              </a:rPr>
              <a:t> que você </a:t>
            </a:r>
            <a:r>
              <a:rPr lang="pt-BR" sz="2400" b="1" dirty="0">
                <a:solidFill>
                  <a:schemeClr val="bg1"/>
                </a:solidFill>
                <a:latin typeface="Inter"/>
                <a:ea typeface="Inter"/>
                <a:cs typeface="Inter"/>
                <a:sym typeface="Inter"/>
              </a:rPr>
              <a:t>pode iniciar nos próximos 30 dias</a:t>
            </a:r>
            <a:r>
              <a:rPr lang="pt-BR" sz="2400" dirty="0">
                <a:solidFill>
                  <a:schemeClr val="bg1"/>
                </a:solidFill>
                <a:latin typeface="Inter"/>
                <a:ea typeface="Inter"/>
                <a:cs typeface="Inter"/>
                <a:sym typeface="Inter"/>
              </a:rPr>
              <a:t>."</a:t>
            </a:r>
          </a:p>
        </p:txBody>
      </p:sp>
      <p:sp>
        <p:nvSpPr>
          <p:cNvPr id="12" name="Retângulo: Cantos Superiores Recortados 11">
            <a:extLst>
              <a:ext uri="{FF2B5EF4-FFF2-40B4-BE49-F238E27FC236}">
                <a16:creationId xmlns:a16="http://schemas.microsoft.com/office/drawing/2014/main" id="{718C42AD-FC40-E68A-98DD-0E8BB5DF5534}"/>
              </a:ext>
            </a:extLst>
          </p:cNvPr>
          <p:cNvSpPr/>
          <p:nvPr/>
        </p:nvSpPr>
        <p:spPr>
          <a:xfrm>
            <a:off x="737813" y="1949885"/>
            <a:ext cx="4359653" cy="408511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Cantos Superiores Recortados 12">
            <a:extLst>
              <a:ext uri="{FF2B5EF4-FFF2-40B4-BE49-F238E27FC236}">
                <a16:creationId xmlns:a16="http://schemas.microsoft.com/office/drawing/2014/main" id="{665E2C16-7B93-CAE7-22E3-C3DD7D941229}"/>
              </a:ext>
            </a:extLst>
          </p:cNvPr>
          <p:cNvSpPr/>
          <p:nvPr/>
        </p:nvSpPr>
        <p:spPr>
          <a:xfrm>
            <a:off x="5465917" y="1949885"/>
            <a:ext cx="4359653" cy="408511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Google Shape;216;p26">
            <a:extLst>
              <a:ext uri="{FF2B5EF4-FFF2-40B4-BE49-F238E27FC236}">
                <a16:creationId xmlns:a16="http://schemas.microsoft.com/office/drawing/2014/main" id="{DCEF1E89-670F-8246-7535-220178FDE027}"/>
              </a:ext>
            </a:extLst>
          </p:cNvPr>
          <p:cNvSpPr txBox="1">
            <a:spLocks/>
          </p:cNvSpPr>
          <p:nvPr/>
        </p:nvSpPr>
        <p:spPr>
          <a:xfrm>
            <a:off x="1213193" y="2050134"/>
            <a:ext cx="3366354"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APRENDIZADO FORMAL</a:t>
            </a:r>
          </a:p>
        </p:txBody>
      </p:sp>
      <p:sp>
        <p:nvSpPr>
          <p:cNvPr id="22" name="Google Shape;216;p26">
            <a:extLst>
              <a:ext uri="{FF2B5EF4-FFF2-40B4-BE49-F238E27FC236}">
                <a16:creationId xmlns:a16="http://schemas.microsoft.com/office/drawing/2014/main" id="{891EDA5A-2BE2-289D-76E6-70588757FC2A}"/>
              </a:ext>
            </a:extLst>
          </p:cNvPr>
          <p:cNvSpPr txBox="1">
            <a:spLocks/>
          </p:cNvSpPr>
          <p:nvPr/>
        </p:nvSpPr>
        <p:spPr>
          <a:xfrm>
            <a:off x="5941297" y="2053703"/>
            <a:ext cx="3366354"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APRENDIZADO RELACIONAL</a:t>
            </a:r>
          </a:p>
        </p:txBody>
      </p:sp>
      <p:sp>
        <p:nvSpPr>
          <p:cNvPr id="5" name="Espaço Reservado para Texto 4">
            <a:extLst>
              <a:ext uri="{FF2B5EF4-FFF2-40B4-BE49-F238E27FC236}">
                <a16:creationId xmlns:a16="http://schemas.microsoft.com/office/drawing/2014/main" id="{C543EC7E-8B34-72E2-A624-ACCB92B37913}"/>
              </a:ext>
            </a:extLst>
          </p:cNvPr>
          <p:cNvSpPr txBox="1">
            <a:spLocks/>
          </p:cNvSpPr>
          <p:nvPr/>
        </p:nvSpPr>
        <p:spPr>
          <a:xfrm>
            <a:off x="914402" y="2905676"/>
            <a:ext cx="4231758" cy="1756992"/>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42900" indent="-342900">
              <a:buFont typeface="Arial" panose="020B0604020202020204" pitchFamily="34" charset="0"/>
              <a:buChar char="•"/>
            </a:pPr>
            <a:r>
              <a:rPr lang="pt-BR" sz="2000" dirty="0"/>
              <a:t>Cursos específicos de liderança</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Workshops e treinamentos</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Certificações relevantes</a:t>
            </a:r>
          </a:p>
        </p:txBody>
      </p:sp>
      <p:sp>
        <p:nvSpPr>
          <p:cNvPr id="6" name="Espaço Reservado para Texto 4">
            <a:extLst>
              <a:ext uri="{FF2B5EF4-FFF2-40B4-BE49-F238E27FC236}">
                <a16:creationId xmlns:a16="http://schemas.microsoft.com/office/drawing/2014/main" id="{74C052AA-24E1-2500-6407-8D8069C1F899}"/>
              </a:ext>
            </a:extLst>
          </p:cNvPr>
          <p:cNvSpPr txBox="1">
            <a:spLocks/>
          </p:cNvSpPr>
          <p:nvPr/>
        </p:nvSpPr>
        <p:spPr>
          <a:xfrm>
            <a:off x="5642506" y="2905676"/>
            <a:ext cx="4231758" cy="2372545"/>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42900" indent="-342900">
              <a:buFont typeface="Arial" panose="020B0604020202020204" pitchFamily="34" charset="0"/>
              <a:buChar char="•"/>
            </a:pPr>
            <a:r>
              <a:rPr lang="pt-BR" sz="2000" dirty="0"/>
              <a:t>Mentoria com líderes experientes</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Coaching de liderança</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Grupos de discussão entre pares</a:t>
            </a:r>
          </a:p>
        </p:txBody>
      </p:sp>
      <p:sp>
        <p:nvSpPr>
          <p:cNvPr id="7" name="Retângulo: Cantos Superiores Recortados 6">
            <a:extLst>
              <a:ext uri="{FF2B5EF4-FFF2-40B4-BE49-F238E27FC236}">
                <a16:creationId xmlns:a16="http://schemas.microsoft.com/office/drawing/2014/main" id="{B0E81384-0710-A34F-B70B-B11CF5B0E1C8}"/>
              </a:ext>
            </a:extLst>
          </p:cNvPr>
          <p:cNvSpPr/>
          <p:nvPr/>
        </p:nvSpPr>
        <p:spPr>
          <a:xfrm>
            <a:off x="10050853" y="1949885"/>
            <a:ext cx="4359653" cy="408511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Google Shape;216;p26">
            <a:extLst>
              <a:ext uri="{FF2B5EF4-FFF2-40B4-BE49-F238E27FC236}">
                <a16:creationId xmlns:a16="http://schemas.microsoft.com/office/drawing/2014/main" id="{B13F766B-B076-702B-7123-5ED1AEF69CA5}"/>
              </a:ext>
            </a:extLst>
          </p:cNvPr>
          <p:cNvSpPr txBox="1">
            <a:spLocks/>
          </p:cNvSpPr>
          <p:nvPr/>
        </p:nvSpPr>
        <p:spPr>
          <a:xfrm>
            <a:off x="10526233" y="2053703"/>
            <a:ext cx="3366354"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APRENDIZADO EXPERIENCIAL</a:t>
            </a:r>
          </a:p>
        </p:txBody>
      </p:sp>
      <p:sp>
        <p:nvSpPr>
          <p:cNvPr id="9" name="Espaço Reservado para Texto 4">
            <a:extLst>
              <a:ext uri="{FF2B5EF4-FFF2-40B4-BE49-F238E27FC236}">
                <a16:creationId xmlns:a16="http://schemas.microsoft.com/office/drawing/2014/main" id="{83ADCD81-CA0A-3E7C-07E6-9A089F89D9AE}"/>
              </a:ext>
            </a:extLst>
          </p:cNvPr>
          <p:cNvSpPr txBox="1">
            <a:spLocks/>
          </p:cNvSpPr>
          <p:nvPr/>
        </p:nvSpPr>
        <p:spPr>
          <a:xfrm>
            <a:off x="10227442" y="2905676"/>
            <a:ext cx="4231758" cy="2372545"/>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42900" indent="-342900">
              <a:buFont typeface="Arial" panose="020B0604020202020204" pitchFamily="34" charset="0"/>
              <a:buChar char="•"/>
            </a:pPr>
            <a:r>
              <a:rPr lang="pt-BR" sz="2000" dirty="0"/>
              <a:t>Liderar projetos desafiadores</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Assumir responsabilidades temporárias</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Participar de comitês estratégicos</a:t>
            </a:r>
          </a:p>
        </p:txBody>
      </p:sp>
    </p:spTree>
    <p:extLst>
      <p:ext uri="{BB962C8B-B14F-4D97-AF65-F5344CB8AC3E}">
        <p14:creationId xmlns:p14="http://schemas.microsoft.com/office/powerpoint/2010/main" val="314579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8A5FB-3B4C-62B8-926D-0F52FA3C3435}"/>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80D2AAFF-0606-8E6B-D462-2C1D91DF64A3}"/>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EF546C30-9D7E-86F6-D775-E3E90684DE12}"/>
              </a:ext>
            </a:extLst>
          </p:cNvPr>
          <p:cNvSpPr txBox="1">
            <a:spLocks/>
          </p:cNvSpPr>
          <p:nvPr/>
        </p:nvSpPr>
        <p:spPr>
          <a:xfrm>
            <a:off x="907933" y="396058"/>
            <a:ext cx="12425297" cy="1364201"/>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400" b="1" dirty="0">
                <a:solidFill>
                  <a:schemeClr val="bg1"/>
                </a:solidFill>
                <a:latin typeface="Chakra Petch" panose="00000500000000000000" pitchFamily="2" charset="-34"/>
                <a:cs typeface="Chakra Petch" panose="00000500000000000000" pitchFamily="2" charset="-34"/>
              </a:rPr>
              <a:t>PASSO A PASSO GUIADO: </a:t>
            </a:r>
          </a:p>
          <a:p>
            <a:pPr>
              <a:spcBef>
                <a:spcPts val="0"/>
              </a:spcBef>
            </a:pPr>
            <a:r>
              <a:rPr lang="pt-BR" sz="4400" b="1" dirty="0">
                <a:solidFill>
                  <a:srgbClr val="2BDEFD"/>
                </a:solidFill>
                <a:latin typeface="Chakra Petch" panose="00000500000000000000" pitchFamily="2" charset="-34"/>
                <a:cs typeface="Chakra Petch" panose="00000500000000000000" pitchFamily="2" charset="-34"/>
              </a:rPr>
              <a:t>PRAZOS E MÉTRICAS</a:t>
            </a:r>
          </a:p>
        </p:txBody>
      </p:sp>
      <p:grpSp>
        <p:nvGrpSpPr>
          <p:cNvPr id="16" name="Agrupar 15">
            <a:extLst>
              <a:ext uri="{FF2B5EF4-FFF2-40B4-BE49-F238E27FC236}">
                <a16:creationId xmlns:a16="http://schemas.microsoft.com/office/drawing/2014/main" id="{0EAA98E6-D1A1-BE7B-840F-63FE4A97A31A}"/>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4E7C53DA-2791-7AB9-B4CC-C0BBA5D0F168}"/>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5F915657-6DE7-9233-0EBA-F7135E936F23}"/>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3" name="Espaço Reservado para Texto 4">
            <a:extLst>
              <a:ext uri="{FF2B5EF4-FFF2-40B4-BE49-F238E27FC236}">
                <a16:creationId xmlns:a16="http://schemas.microsoft.com/office/drawing/2014/main" id="{8784EE1B-0F44-FC33-4873-BE515DC77CE0}"/>
              </a:ext>
            </a:extLst>
          </p:cNvPr>
          <p:cNvSpPr txBox="1">
            <a:spLocks/>
          </p:cNvSpPr>
          <p:nvPr/>
        </p:nvSpPr>
        <p:spPr>
          <a:xfrm>
            <a:off x="911479" y="6199239"/>
            <a:ext cx="3299139"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b="1" dirty="0"/>
              <a:t>Como Saber que Alcançou o Objetivo?</a:t>
            </a:r>
          </a:p>
        </p:txBody>
      </p:sp>
      <p:sp>
        <p:nvSpPr>
          <p:cNvPr id="4" name="Google Shape;229;p28">
            <a:extLst>
              <a:ext uri="{FF2B5EF4-FFF2-40B4-BE49-F238E27FC236}">
                <a16:creationId xmlns:a16="http://schemas.microsoft.com/office/drawing/2014/main" id="{31A1227B-94D8-4230-C22B-FB1234B75AA4}"/>
              </a:ext>
            </a:extLst>
          </p:cNvPr>
          <p:cNvSpPr txBox="1">
            <a:spLocks/>
          </p:cNvSpPr>
          <p:nvPr/>
        </p:nvSpPr>
        <p:spPr>
          <a:xfrm>
            <a:off x="3912781" y="6383905"/>
            <a:ext cx="7427741"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Defina critérios claros </a:t>
            </a:r>
            <a:r>
              <a:rPr lang="pt-BR" sz="2400" dirty="0">
                <a:solidFill>
                  <a:schemeClr val="bg1"/>
                </a:solidFill>
                <a:latin typeface="Inter"/>
                <a:ea typeface="Inter"/>
                <a:cs typeface="Inter"/>
                <a:sym typeface="Inter"/>
              </a:rPr>
              <a:t>de sucesso para cada objetivo, preferencialmente observáveis por terceiros.</a:t>
            </a:r>
          </a:p>
        </p:txBody>
      </p:sp>
      <p:sp>
        <p:nvSpPr>
          <p:cNvPr id="12" name="Retângulo: Cantos Superiores Recortados 11">
            <a:extLst>
              <a:ext uri="{FF2B5EF4-FFF2-40B4-BE49-F238E27FC236}">
                <a16:creationId xmlns:a16="http://schemas.microsoft.com/office/drawing/2014/main" id="{FC214373-0CDA-6E9C-37EE-16DBFED809A0}"/>
              </a:ext>
            </a:extLst>
          </p:cNvPr>
          <p:cNvSpPr/>
          <p:nvPr/>
        </p:nvSpPr>
        <p:spPr>
          <a:xfrm>
            <a:off x="907933" y="2098740"/>
            <a:ext cx="6019489" cy="3578510"/>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Cantos Superiores Recortados 12">
            <a:extLst>
              <a:ext uri="{FF2B5EF4-FFF2-40B4-BE49-F238E27FC236}">
                <a16:creationId xmlns:a16="http://schemas.microsoft.com/office/drawing/2014/main" id="{EF06273C-65C5-BD7C-11AA-28E110CBD7F5}"/>
              </a:ext>
            </a:extLst>
          </p:cNvPr>
          <p:cNvSpPr/>
          <p:nvPr/>
        </p:nvSpPr>
        <p:spPr>
          <a:xfrm>
            <a:off x="7741282" y="2098740"/>
            <a:ext cx="6019489" cy="3578510"/>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Google Shape;216;p26">
            <a:extLst>
              <a:ext uri="{FF2B5EF4-FFF2-40B4-BE49-F238E27FC236}">
                <a16:creationId xmlns:a16="http://schemas.microsoft.com/office/drawing/2014/main" id="{7486CFCF-A6BF-BE24-165E-CAB4EEDC6D5B}"/>
              </a:ext>
            </a:extLst>
          </p:cNvPr>
          <p:cNvSpPr txBox="1">
            <a:spLocks/>
          </p:cNvSpPr>
          <p:nvPr/>
        </p:nvSpPr>
        <p:spPr>
          <a:xfrm>
            <a:off x="1531088" y="2177724"/>
            <a:ext cx="4763386"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ESTABELECENDO PRAZOS REALISTAS</a:t>
            </a:r>
          </a:p>
        </p:txBody>
      </p:sp>
      <p:sp>
        <p:nvSpPr>
          <p:cNvPr id="22" name="Google Shape;216;p26">
            <a:extLst>
              <a:ext uri="{FF2B5EF4-FFF2-40B4-BE49-F238E27FC236}">
                <a16:creationId xmlns:a16="http://schemas.microsoft.com/office/drawing/2014/main" id="{CD354E71-E3F4-B53D-DDA3-1C332CFA721D}"/>
              </a:ext>
            </a:extLst>
          </p:cNvPr>
          <p:cNvSpPr txBox="1">
            <a:spLocks/>
          </p:cNvSpPr>
          <p:nvPr/>
        </p:nvSpPr>
        <p:spPr>
          <a:xfrm>
            <a:off x="8364437" y="2181293"/>
            <a:ext cx="4763386"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CRIANDO MÉTRICAS MENSURÁVEIS</a:t>
            </a:r>
          </a:p>
        </p:txBody>
      </p:sp>
      <p:sp>
        <p:nvSpPr>
          <p:cNvPr id="5" name="Espaço Reservado para Texto 4">
            <a:extLst>
              <a:ext uri="{FF2B5EF4-FFF2-40B4-BE49-F238E27FC236}">
                <a16:creationId xmlns:a16="http://schemas.microsoft.com/office/drawing/2014/main" id="{75369D17-218B-58F5-B894-1BDE806557EA}"/>
              </a:ext>
            </a:extLst>
          </p:cNvPr>
          <p:cNvSpPr txBox="1">
            <a:spLocks/>
          </p:cNvSpPr>
          <p:nvPr/>
        </p:nvSpPr>
        <p:spPr>
          <a:xfrm>
            <a:off x="1084521" y="3293478"/>
            <a:ext cx="5842901" cy="206476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42900" indent="-342900">
              <a:buFont typeface="Arial" panose="020B0604020202020204" pitchFamily="34" charset="0"/>
              <a:buChar char="•"/>
            </a:pPr>
            <a:r>
              <a:rPr lang="pt-BR" sz="2000" dirty="0"/>
              <a:t>Defina marcos intermediários (30, 60, 90 dias)</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Considere a complexidade de cada competência</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Equilibre ambição com realismo</a:t>
            </a:r>
          </a:p>
        </p:txBody>
      </p:sp>
      <p:sp>
        <p:nvSpPr>
          <p:cNvPr id="6" name="Espaço Reservado para Texto 4">
            <a:extLst>
              <a:ext uri="{FF2B5EF4-FFF2-40B4-BE49-F238E27FC236}">
                <a16:creationId xmlns:a16="http://schemas.microsoft.com/office/drawing/2014/main" id="{F9681DB6-95A1-85D8-A7D3-85222D55EA82}"/>
              </a:ext>
            </a:extLst>
          </p:cNvPr>
          <p:cNvSpPr txBox="1">
            <a:spLocks/>
          </p:cNvSpPr>
          <p:nvPr/>
        </p:nvSpPr>
        <p:spPr>
          <a:xfrm>
            <a:off x="7917870" y="3139590"/>
            <a:ext cx="5842901" cy="2372545"/>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42900" indent="-342900">
              <a:buFont typeface="Arial" panose="020B0604020202020204" pitchFamily="34" charset="0"/>
              <a:buChar char="•"/>
            </a:pPr>
            <a:r>
              <a:rPr lang="pt-BR" sz="2000" dirty="0"/>
              <a:t>Indicadores quantitativos (</a:t>
            </a:r>
            <a:r>
              <a:rPr lang="pt-BR" sz="2000" dirty="0" err="1"/>
              <a:t>ex</a:t>
            </a:r>
            <a:r>
              <a:rPr lang="pt-BR" sz="2000" dirty="0"/>
              <a:t>: número de feedbacks)</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Indicadores qualitativos (</a:t>
            </a:r>
            <a:r>
              <a:rPr lang="pt-BR" sz="2000" dirty="0" err="1"/>
              <a:t>ex</a:t>
            </a:r>
            <a:r>
              <a:rPr lang="pt-BR" sz="2000" dirty="0"/>
              <a:t>: avaliação 360°)</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Resultados da equipe (</a:t>
            </a:r>
            <a:r>
              <a:rPr lang="pt-BR" sz="2000" dirty="0" err="1"/>
              <a:t>ex</a:t>
            </a:r>
            <a:r>
              <a:rPr lang="pt-BR" sz="2000" dirty="0"/>
              <a:t>: engajamento, produtividade)</a:t>
            </a:r>
          </a:p>
        </p:txBody>
      </p:sp>
    </p:spTree>
    <p:extLst>
      <p:ext uri="{BB962C8B-B14F-4D97-AF65-F5344CB8AC3E}">
        <p14:creationId xmlns:p14="http://schemas.microsoft.com/office/powerpoint/2010/main" val="315535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2E3A2-12FF-486C-7331-64DAC304E3B3}"/>
            </a:ext>
          </a:extLst>
        </p:cNvPr>
        <p:cNvGrpSpPr/>
        <p:nvPr/>
      </p:nvGrpSpPr>
      <p:grpSpPr>
        <a:xfrm>
          <a:off x="0" y="0"/>
          <a:ext cx="0" cy="0"/>
          <a:chOff x="0" y="0"/>
          <a:chExt cx="0" cy="0"/>
        </a:xfrm>
      </p:grpSpPr>
      <p:pic>
        <p:nvPicPr>
          <p:cNvPr id="9" name="Espaço Reservado para Imagem 8">
            <a:extLst>
              <a:ext uri="{FF2B5EF4-FFF2-40B4-BE49-F238E27FC236}">
                <a16:creationId xmlns:a16="http://schemas.microsoft.com/office/drawing/2014/main" id="{0A09A520-4E4C-C2C4-76F4-0BB2B423D15B}"/>
              </a:ext>
            </a:extLst>
          </p:cNvPr>
          <p:cNvPicPr>
            <a:picLocks noChangeAspect="1"/>
          </p:cNvPicPr>
          <p:nvPr/>
        </p:nvPicPr>
        <p:blipFill>
          <a:blip r:embed="rId3">
            <a:extLst>
              <a:ext uri="{28A0092B-C50C-407E-A947-70E740481C1C}">
                <a14:useLocalDpi xmlns:a14="http://schemas.microsoft.com/office/drawing/2010/main" val="0"/>
              </a:ext>
            </a:extLst>
          </a:blip>
          <a:srcRect l="12425" r="12425"/>
          <a:stretch/>
        </p:blipFill>
        <p:spPr>
          <a:xfrm>
            <a:off x="1633031" y="3110348"/>
            <a:ext cx="2948606" cy="3923637"/>
          </a:xfrm>
          <a:prstGeom prst="snip2DiagRect">
            <a:avLst>
              <a:gd name="adj1" fmla="val 0"/>
              <a:gd name="adj2" fmla="val 15730"/>
            </a:avLst>
          </a:prstGeom>
        </p:spPr>
      </p:pic>
      <p:sp>
        <p:nvSpPr>
          <p:cNvPr id="44" name="Rounded Rectangle 43">
            <a:hlinkClick r:id="" action="ppaction://noaction"/>
            <a:extLst>
              <a:ext uri="{FF2B5EF4-FFF2-40B4-BE49-F238E27FC236}">
                <a16:creationId xmlns:a16="http://schemas.microsoft.com/office/drawing/2014/main" id="{D426CC8B-EF36-0576-15CF-9FD826FF65E0}"/>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0" name="Google Shape;229;p28">
            <a:extLst>
              <a:ext uri="{FF2B5EF4-FFF2-40B4-BE49-F238E27FC236}">
                <a16:creationId xmlns:a16="http://schemas.microsoft.com/office/drawing/2014/main" id="{1A81DF9B-E1F3-C75B-2A35-56E40C71CAFF}"/>
              </a:ext>
            </a:extLst>
          </p:cNvPr>
          <p:cNvSpPr txBox="1">
            <a:spLocks/>
          </p:cNvSpPr>
          <p:nvPr/>
        </p:nvSpPr>
        <p:spPr>
          <a:xfrm>
            <a:off x="6784452" y="3218641"/>
            <a:ext cx="4868833"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Vantagem Competitiva</a:t>
            </a:r>
          </a:p>
          <a:p>
            <a:pPr>
              <a:lnSpc>
                <a:spcPct val="100000"/>
              </a:lnSpc>
              <a:spcBef>
                <a:spcPts val="0"/>
              </a:spcBef>
            </a:pPr>
            <a:r>
              <a:rPr lang="pt-BR" sz="2400" dirty="0">
                <a:solidFill>
                  <a:schemeClr val="bg1"/>
                </a:solidFill>
                <a:latin typeface="Inter"/>
                <a:ea typeface="Inter"/>
                <a:cs typeface="Inter"/>
                <a:sym typeface="Inter"/>
              </a:rPr>
              <a:t>Líderes eficazes impulsionam inovação e adaptabilidade</a:t>
            </a:r>
          </a:p>
        </p:txBody>
      </p:sp>
      <p:sp>
        <p:nvSpPr>
          <p:cNvPr id="2" name="Google Shape;249;p30">
            <a:extLst>
              <a:ext uri="{FF2B5EF4-FFF2-40B4-BE49-F238E27FC236}">
                <a16:creationId xmlns:a16="http://schemas.microsoft.com/office/drawing/2014/main" id="{688C5433-20C7-48A3-FAE5-2AC3D762C62F}"/>
              </a:ext>
            </a:extLst>
          </p:cNvPr>
          <p:cNvSpPr txBox="1">
            <a:spLocks/>
          </p:cNvSpPr>
          <p:nvPr/>
        </p:nvSpPr>
        <p:spPr>
          <a:xfrm>
            <a:off x="1482089" y="396058"/>
            <a:ext cx="11340776"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A LIDERANÇA COMO </a:t>
            </a:r>
            <a:r>
              <a:rPr lang="pt-BR" sz="5400" b="1" dirty="0">
                <a:solidFill>
                  <a:srgbClr val="2BDEFD"/>
                </a:solidFill>
                <a:latin typeface="Chakra Petch" panose="00000500000000000000" pitchFamily="2" charset="-34"/>
                <a:cs typeface="Chakra Petch" panose="00000500000000000000" pitchFamily="2" charset="-34"/>
              </a:rPr>
              <a:t>DIFERENCIAL</a:t>
            </a:r>
          </a:p>
        </p:txBody>
      </p:sp>
      <p:grpSp>
        <p:nvGrpSpPr>
          <p:cNvPr id="16" name="Agrupar 15">
            <a:extLst>
              <a:ext uri="{FF2B5EF4-FFF2-40B4-BE49-F238E27FC236}">
                <a16:creationId xmlns:a16="http://schemas.microsoft.com/office/drawing/2014/main" id="{FDD99A2B-80AD-9AC7-6B23-D59856002C2B}"/>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9686FDA4-945D-ABEB-EA56-84C21AA6D7A8}"/>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76189403-28A0-1EB6-CF6A-2C956706F9C2}"/>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593A87B4-7E99-34DA-76BE-AFC115C832B8}"/>
              </a:ext>
            </a:extLst>
          </p:cNvPr>
          <p:cNvSpPr txBox="1">
            <a:spLocks/>
          </p:cNvSpPr>
          <p:nvPr/>
        </p:nvSpPr>
        <p:spPr>
          <a:xfrm>
            <a:off x="1482089" y="1335083"/>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 </a:t>
            </a:r>
            <a:r>
              <a:rPr lang="pt-BR" b="1" dirty="0"/>
              <a:t>liderança eficaz</a:t>
            </a:r>
            <a:r>
              <a:rPr lang="pt-BR" dirty="0"/>
              <a:t>  tornou-se um fator crítico de sucesso para indivíduos e organizações em um cenário de constantes transformações.</a:t>
            </a:r>
          </a:p>
        </p:txBody>
      </p:sp>
      <p:sp>
        <p:nvSpPr>
          <p:cNvPr id="7" name="Google Shape;229;p28">
            <a:extLst>
              <a:ext uri="{FF2B5EF4-FFF2-40B4-BE49-F238E27FC236}">
                <a16:creationId xmlns:a16="http://schemas.microsoft.com/office/drawing/2014/main" id="{8CA4DB37-1BEF-C9E9-8430-00A93FDEA786}"/>
              </a:ext>
            </a:extLst>
          </p:cNvPr>
          <p:cNvSpPr txBox="1">
            <a:spLocks/>
          </p:cNvSpPr>
          <p:nvPr/>
        </p:nvSpPr>
        <p:spPr>
          <a:xfrm>
            <a:off x="6784452" y="4774385"/>
            <a:ext cx="4868833"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Engajamento e Retenção</a:t>
            </a:r>
          </a:p>
          <a:p>
            <a:pPr>
              <a:lnSpc>
                <a:spcPct val="100000"/>
              </a:lnSpc>
              <a:spcBef>
                <a:spcPts val="0"/>
              </a:spcBef>
            </a:pPr>
            <a:r>
              <a:rPr lang="pt-BR" sz="2400" dirty="0">
                <a:solidFill>
                  <a:schemeClr val="bg1"/>
                </a:solidFill>
                <a:latin typeface="Inter"/>
                <a:ea typeface="Inter"/>
                <a:cs typeface="Inter"/>
                <a:sym typeface="Inter"/>
              </a:rPr>
              <a:t>Equipes lideradas com propósito têm maior comprometimento</a:t>
            </a:r>
          </a:p>
        </p:txBody>
      </p:sp>
      <p:sp>
        <p:nvSpPr>
          <p:cNvPr id="15" name="Google Shape;229;p28">
            <a:extLst>
              <a:ext uri="{FF2B5EF4-FFF2-40B4-BE49-F238E27FC236}">
                <a16:creationId xmlns:a16="http://schemas.microsoft.com/office/drawing/2014/main" id="{C04770EB-53A8-184F-5D64-C383B38BACF7}"/>
              </a:ext>
            </a:extLst>
          </p:cNvPr>
          <p:cNvSpPr txBox="1">
            <a:spLocks/>
          </p:cNvSpPr>
          <p:nvPr/>
        </p:nvSpPr>
        <p:spPr>
          <a:xfrm>
            <a:off x="1388131" y="7338434"/>
            <a:ext cx="10250228" cy="49510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"A qualidade de um líder é refletida nos padrões que ele estabelece para si mesmo." - Ray Kroc</a:t>
            </a:r>
          </a:p>
        </p:txBody>
      </p:sp>
      <p:pic>
        <p:nvPicPr>
          <p:cNvPr id="8" name="Espaço Reservado para Imagem 8">
            <a:extLst>
              <a:ext uri="{FF2B5EF4-FFF2-40B4-BE49-F238E27FC236}">
                <a16:creationId xmlns:a16="http://schemas.microsoft.com/office/drawing/2014/main" id="{C52A8F92-E143-9EBF-FADF-421CF832118F}"/>
              </a:ext>
            </a:extLst>
          </p:cNvPr>
          <p:cNvPicPr>
            <a:picLocks noChangeAspect="1"/>
          </p:cNvPicPr>
          <p:nvPr/>
        </p:nvPicPr>
        <p:blipFill>
          <a:blip r:embed="rId3">
            <a:extLst>
              <a:ext uri="{28A0092B-C50C-407E-A947-70E740481C1C}">
                <a14:useLocalDpi xmlns:a14="http://schemas.microsoft.com/office/drawing/2010/main" val="0"/>
              </a:ext>
            </a:extLst>
          </a:blip>
          <a:srcRect l="12425" r="12425"/>
          <a:stretch/>
        </p:blipFill>
        <p:spPr>
          <a:xfrm>
            <a:off x="1633030" y="3110348"/>
            <a:ext cx="2948606" cy="3923637"/>
          </a:xfrm>
          <a:prstGeom prst="snip2DiagRect">
            <a:avLst>
              <a:gd name="adj1" fmla="val 0"/>
              <a:gd name="adj2" fmla="val 15730"/>
            </a:avLst>
          </a:prstGeom>
          <a:ln>
            <a:solidFill>
              <a:srgbClr val="2BDEFD"/>
            </a:solidFill>
          </a:ln>
        </p:spPr>
      </p:pic>
      <p:sp>
        <p:nvSpPr>
          <p:cNvPr id="11" name="Rounded Rectangle 66">
            <a:extLst>
              <a:ext uri="{FF2B5EF4-FFF2-40B4-BE49-F238E27FC236}">
                <a16:creationId xmlns:a16="http://schemas.microsoft.com/office/drawing/2014/main" id="{E94055A9-302C-9E86-AA92-51FA90C8782B}"/>
              </a:ext>
            </a:extLst>
          </p:cNvPr>
          <p:cNvSpPr/>
          <p:nvPr/>
        </p:nvSpPr>
        <p:spPr>
          <a:xfrm flipV="1">
            <a:off x="1734897" y="3190820"/>
            <a:ext cx="1132852" cy="218500"/>
          </a:xfrm>
          <a:prstGeom prst="snip1Rect">
            <a:avLst>
              <a:gd name="adj" fmla="val 25891"/>
            </a:avLst>
          </a:prstGeom>
          <a:solidFill>
            <a:srgbClr val="2BDEFD">
              <a:alpha val="50196"/>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dirty="0"/>
          </a:p>
        </p:txBody>
      </p:sp>
      <p:grpSp>
        <p:nvGrpSpPr>
          <p:cNvPr id="19" name="Group 68">
            <a:extLst>
              <a:ext uri="{FF2B5EF4-FFF2-40B4-BE49-F238E27FC236}">
                <a16:creationId xmlns:a16="http://schemas.microsoft.com/office/drawing/2014/main" id="{49053E9D-5DAB-9C3D-2672-47AC5927527C}"/>
              </a:ext>
            </a:extLst>
          </p:cNvPr>
          <p:cNvGrpSpPr/>
          <p:nvPr/>
        </p:nvGrpSpPr>
        <p:grpSpPr>
          <a:xfrm>
            <a:off x="2727654" y="3262527"/>
            <a:ext cx="61521" cy="63828"/>
            <a:chOff x="4794097" y="1588576"/>
            <a:chExt cx="1242493" cy="1242490"/>
          </a:xfrm>
        </p:grpSpPr>
        <p:sp>
          <p:nvSpPr>
            <p:cNvPr id="21" name="Freeform 70">
              <a:extLst>
                <a:ext uri="{FF2B5EF4-FFF2-40B4-BE49-F238E27FC236}">
                  <a16:creationId xmlns:a16="http://schemas.microsoft.com/office/drawing/2014/main" id="{CE316F35-F33A-4224-6148-5E59460F997C}"/>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22" name="Straight Connector 71">
              <a:extLst>
                <a:ext uri="{FF2B5EF4-FFF2-40B4-BE49-F238E27FC236}">
                  <a16:creationId xmlns:a16="http://schemas.microsoft.com/office/drawing/2014/main" id="{583C5733-B5BB-64DD-6B25-2C4434A2EE9A}"/>
                </a:ext>
              </a:extLst>
            </p:cNvPr>
            <p:cNvCxnSpPr>
              <a:cxnSpLocks/>
            </p:cNvCxnSpPr>
            <p:nvPr/>
          </p:nvCxnSpPr>
          <p:spPr>
            <a:xfrm flipV="1">
              <a:off x="4794097" y="1588576"/>
              <a:ext cx="1242490" cy="12424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Freeform 31">
            <a:extLst>
              <a:ext uri="{FF2B5EF4-FFF2-40B4-BE49-F238E27FC236}">
                <a16:creationId xmlns:a16="http://schemas.microsoft.com/office/drawing/2014/main" id="{1925ED02-C1F7-5D59-D7A1-F1D819017674}"/>
              </a:ext>
            </a:extLst>
          </p:cNvPr>
          <p:cNvSpPr/>
          <p:nvPr/>
        </p:nvSpPr>
        <p:spPr>
          <a:xfrm>
            <a:off x="1801806" y="3248845"/>
            <a:ext cx="87896" cy="91192"/>
          </a:xfrm>
          <a:custGeom>
            <a:avLst/>
            <a:gdLst/>
            <a:ahLst/>
            <a:cxnLst/>
            <a:rect l="l" t="t" r="r" b="b"/>
            <a:pathLst>
              <a:path w="229839" h="229839">
                <a:moveTo>
                  <a:pt x="0" y="0"/>
                </a:moveTo>
                <a:lnTo>
                  <a:pt x="229839" y="0"/>
                </a:lnTo>
                <a:lnTo>
                  <a:pt x="229839" y="229839"/>
                </a:lnTo>
                <a:lnTo>
                  <a:pt x="0" y="2298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sz="1050"/>
          </a:p>
        </p:txBody>
      </p:sp>
      <p:sp>
        <p:nvSpPr>
          <p:cNvPr id="24" name="TextBox 32">
            <a:extLst>
              <a:ext uri="{FF2B5EF4-FFF2-40B4-BE49-F238E27FC236}">
                <a16:creationId xmlns:a16="http://schemas.microsoft.com/office/drawing/2014/main" id="{EA8BF7DA-2477-68CA-EC84-F694EDC2FA4E}"/>
              </a:ext>
            </a:extLst>
          </p:cNvPr>
          <p:cNvSpPr txBox="1"/>
          <p:nvPr/>
        </p:nvSpPr>
        <p:spPr>
          <a:xfrm>
            <a:off x="1929648" y="3197858"/>
            <a:ext cx="802297" cy="152862"/>
          </a:xfrm>
          <a:prstGeom prst="rect">
            <a:avLst/>
          </a:prstGeom>
        </p:spPr>
        <p:txBody>
          <a:bodyPr wrap="square" lIns="0" tIns="0" rIns="0" bIns="0" rtlCol="0" anchor="t">
            <a:spAutoFit/>
          </a:bodyPr>
          <a:lstStyle/>
          <a:p>
            <a:pPr algn="l">
              <a:lnSpc>
                <a:spcPts val="1376"/>
              </a:lnSpc>
            </a:pPr>
            <a:r>
              <a:rPr lang="en-US" sz="500" dirty="0">
                <a:latin typeface="Chakra Petch"/>
                <a:ea typeface="Chakra Petch"/>
                <a:cs typeface="Chakra Petch"/>
                <a:sym typeface="Chakra Petch"/>
              </a:rPr>
              <a:t>IMAGEM GERADA COM I.A.</a:t>
            </a:r>
          </a:p>
        </p:txBody>
      </p:sp>
      <p:pic>
        <p:nvPicPr>
          <p:cNvPr id="28" name="Image 2" descr="preencoded.png">
            <a:extLst>
              <a:ext uri="{FF2B5EF4-FFF2-40B4-BE49-F238E27FC236}">
                <a16:creationId xmlns:a16="http://schemas.microsoft.com/office/drawing/2014/main" id="{1787AC1B-5E1E-FC30-2461-99FD5D529054}"/>
              </a:ext>
            </a:extLst>
          </p:cNvPr>
          <p:cNvPicPr>
            <a:picLocks noChangeAspect="1"/>
          </p:cNvPicPr>
          <p:nvPr/>
        </p:nvPicPr>
        <p:blipFill>
          <a:blip r:embed="rId6"/>
          <a:stretch>
            <a:fillRect/>
          </a:stretch>
        </p:blipFill>
        <p:spPr>
          <a:xfrm>
            <a:off x="5849780" y="3409320"/>
            <a:ext cx="751672" cy="751672"/>
          </a:xfrm>
          <a:prstGeom prst="rect">
            <a:avLst/>
          </a:prstGeom>
        </p:spPr>
      </p:pic>
      <p:pic>
        <p:nvPicPr>
          <p:cNvPr id="29" name="Image 4" descr="preencoded.png">
            <a:extLst>
              <a:ext uri="{FF2B5EF4-FFF2-40B4-BE49-F238E27FC236}">
                <a16:creationId xmlns:a16="http://schemas.microsoft.com/office/drawing/2014/main" id="{BBE49A6B-2B83-C775-67C5-515D1F173668}"/>
              </a:ext>
            </a:extLst>
          </p:cNvPr>
          <p:cNvPicPr>
            <a:picLocks noChangeAspect="1"/>
          </p:cNvPicPr>
          <p:nvPr/>
        </p:nvPicPr>
        <p:blipFill>
          <a:blip r:embed="rId7"/>
          <a:stretch>
            <a:fillRect/>
          </a:stretch>
        </p:blipFill>
        <p:spPr>
          <a:xfrm>
            <a:off x="5755819" y="4928790"/>
            <a:ext cx="939594" cy="751673"/>
          </a:xfrm>
          <a:prstGeom prst="rect">
            <a:avLst/>
          </a:prstGeom>
        </p:spPr>
      </p:pic>
    </p:spTree>
    <p:extLst>
      <p:ext uri="{BB962C8B-B14F-4D97-AF65-F5344CB8AC3E}">
        <p14:creationId xmlns:p14="http://schemas.microsoft.com/office/powerpoint/2010/main" val="10679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A5877-4BAC-F85D-EE44-C83A8E09915A}"/>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477C6487-1DE5-B627-D477-825CCF35D11E}"/>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2B65DB7E-D70B-5BDF-0A78-67C068B0EFC7}"/>
              </a:ext>
            </a:extLst>
          </p:cNvPr>
          <p:cNvSpPr txBox="1">
            <a:spLocks/>
          </p:cNvSpPr>
          <p:nvPr/>
        </p:nvSpPr>
        <p:spPr>
          <a:xfrm>
            <a:off x="907933" y="396058"/>
            <a:ext cx="12425297" cy="7548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400" b="1" dirty="0">
                <a:solidFill>
                  <a:schemeClr val="bg1"/>
                </a:solidFill>
                <a:latin typeface="Chakra Petch" panose="00000500000000000000" pitchFamily="2" charset="-34"/>
                <a:cs typeface="Chakra Petch" panose="00000500000000000000" pitchFamily="2" charset="-34"/>
              </a:rPr>
              <a:t>DICAS PARA SUPERAR O </a:t>
            </a:r>
            <a:r>
              <a:rPr lang="pt-BR" sz="4400" b="1" dirty="0">
                <a:solidFill>
                  <a:srgbClr val="2BDEFD"/>
                </a:solidFill>
                <a:latin typeface="Chakra Petch" panose="00000500000000000000" pitchFamily="2" charset="-34"/>
                <a:cs typeface="Chakra Petch" panose="00000500000000000000" pitchFamily="2" charset="-34"/>
              </a:rPr>
              <a:t>BLOQUEIO</a:t>
            </a:r>
          </a:p>
        </p:txBody>
      </p:sp>
      <p:grpSp>
        <p:nvGrpSpPr>
          <p:cNvPr id="16" name="Agrupar 15">
            <a:extLst>
              <a:ext uri="{FF2B5EF4-FFF2-40B4-BE49-F238E27FC236}">
                <a16:creationId xmlns:a16="http://schemas.microsoft.com/office/drawing/2014/main" id="{DD8A44D0-FA15-3924-AD92-DEEFDEDCD4F9}"/>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54C8C3B5-9207-1567-CE2C-B988C97001B3}"/>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EC4CB446-EF49-3320-3153-07D9B2804182}"/>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4" name="Google Shape;229;p28">
            <a:extLst>
              <a:ext uri="{FF2B5EF4-FFF2-40B4-BE49-F238E27FC236}">
                <a16:creationId xmlns:a16="http://schemas.microsoft.com/office/drawing/2014/main" id="{96E80CB9-F302-8EC6-7DE9-D0DBC9B0E55A}"/>
              </a:ext>
            </a:extLst>
          </p:cNvPr>
          <p:cNvSpPr txBox="1">
            <a:spLocks/>
          </p:cNvSpPr>
          <p:nvPr/>
        </p:nvSpPr>
        <p:spPr>
          <a:xfrm>
            <a:off x="3275620" y="6367183"/>
            <a:ext cx="8512387"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Estabeleça uma data limite para concluir seu rascunho inicial</a:t>
            </a:r>
            <a:r>
              <a:rPr lang="pt-BR" sz="2400" dirty="0">
                <a:solidFill>
                  <a:schemeClr val="bg1"/>
                </a:solidFill>
                <a:latin typeface="Inter"/>
                <a:ea typeface="Inter"/>
                <a:cs typeface="Inter"/>
                <a:sym typeface="Inter"/>
              </a:rPr>
              <a:t>. A pressão do tempo pode ajudar a vencer a procrastinação.</a:t>
            </a:r>
          </a:p>
        </p:txBody>
      </p:sp>
      <p:sp>
        <p:nvSpPr>
          <p:cNvPr id="12" name="Retângulo: Cantos Superiores Recortados 11">
            <a:extLst>
              <a:ext uri="{FF2B5EF4-FFF2-40B4-BE49-F238E27FC236}">
                <a16:creationId xmlns:a16="http://schemas.microsoft.com/office/drawing/2014/main" id="{ACEA7A44-15AF-7B50-E62C-117C7AAE500A}"/>
              </a:ext>
            </a:extLst>
          </p:cNvPr>
          <p:cNvSpPr/>
          <p:nvPr/>
        </p:nvSpPr>
        <p:spPr>
          <a:xfrm>
            <a:off x="737813" y="1694705"/>
            <a:ext cx="4359653" cy="408511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Cantos Superiores Recortados 12">
            <a:extLst>
              <a:ext uri="{FF2B5EF4-FFF2-40B4-BE49-F238E27FC236}">
                <a16:creationId xmlns:a16="http://schemas.microsoft.com/office/drawing/2014/main" id="{08978DC4-DA3F-4878-FC18-5FC979095697}"/>
              </a:ext>
            </a:extLst>
          </p:cNvPr>
          <p:cNvSpPr/>
          <p:nvPr/>
        </p:nvSpPr>
        <p:spPr>
          <a:xfrm>
            <a:off x="5465917" y="1694705"/>
            <a:ext cx="4359653" cy="408511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Google Shape;216;p26">
            <a:extLst>
              <a:ext uri="{FF2B5EF4-FFF2-40B4-BE49-F238E27FC236}">
                <a16:creationId xmlns:a16="http://schemas.microsoft.com/office/drawing/2014/main" id="{48D2E010-B70F-5F5A-834F-CEBB448A4B51}"/>
              </a:ext>
            </a:extLst>
          </p:cNvPr>
          <p:cNvSpPr txBox="1">
            <a:spLocks/>
          </p:cNvSpPr>
          <p:nvPr/>
        </p:nvSpPr>
        <p:spPr>
          <a:xfrm>
            <a:off x="1213193" y="1794954"/>
            <a:ext cx="3366354" cy="603194"/>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000" b="1" dirty="0">
                <a:solidFill>
                  <a:schemeClr val="bg1"/>
                </a:solidFill>
                <a:latin typeface="Chakra Petch" panose="00000500000000000000" pitchFamily="2" charset="-34"/>
                <a:cs typeface="Chakra Petch" panose="00000500000000000000" pitchFamily="2" charset="-34"/>
              </a:rPr>
              <a:t>COMECE COM O BÁSICO</a:t>
            </a:r>
          </a:p>
        </p:txBody>
      </p:sp>
      <p:sp>
        <p:nvSpPr>
          <p:cNvPr id="22" name="Google Shape;216;p26">
            <a:extLst>
              <a:ext uri="{FF2B5EF4-FFF2-40B4-BE49-F238E27FC236}">
                <a16:creationId xmlns:a16="http://schemas.microsoft.com/office/drawing/2014/main" id="{445F3B34-2847-906D-2B4A-2922022686D6}"/>
              </a:ext>
            </a:extLst>
          </p:cNvPr>
          <p:cNvSpPr txBox="1">
            <a:spLocks/>
          </p:cNvSpPr>
          <p:nvPr/>
        </p:nvSpPr>
        <p:spPr>
          <a:xfrm>
            <a:off x="5941297" y="1798523"/>
            <a:ext cx="3366354" cy="603194"/>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000" b="1" dirty="0">
                <a:solidFill>
                  <a:schemeClr val="bg1"/>
                </a:solidFill>
                <a:latin typeface="Chakra Petch" panose="00000500000000000000" pitchFamily="2" charset="-34"/>
                <a:cs typeface="Chakra Petch" panose="00000500000000000000" pitchFamily="2" charset="-34"/>
              </a:rPr>
              <a:t>RASCUNHO RÁPIDO</a:t>
            </a:r>
          </a:p>
        </p:txBody>
      </p:sp>
      <p:sp>
        <p:nvSpPr>
          <p:cNvPr id="5" name="Espaço Reservado para Texto 4">
            <a:extLst>
              <a:ext uri="{FF2B5EF4-FFF2-40B4-BE49-F238E27FC236}">
                <a16:creationId xmlns:a16="http://schemas.microsoft.com/office/drawing/2014/main" id="{541A39DF-8CF7-7615-D343-BD099A8B9016}"/>
              </a:ext>
            </a:extLst>
          </p:cNvPr>
          <p:cNvSpPr txBox="1">
            <a:spLocks/>
          </p:cNvSpPr>
          <p:nvPr/>
        </p:nvSpPr>
        <p:spPr>
          <a:xfrm>
            <a:off x="914402" y="2756821"/>
            <a:ext cx="4231758" cy="206476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Não espere ter todas as respostas. </a:t>
            </a:r>
            <a:r>
              <a:rPr lang="pt-BR" sz="2400" b="1" dirty="0"/>
              <a:t>Comece</a:t>
            </a:r>
            <a:r>
              <a:rPr lang="pt-BR" sz="2400" dirty="0"/>
              <a:t> com o que você já sabe sobre suas forças e áreas de desenvolvimento.</a:t>
            </a:r>
          </a:p>
        </p:txBody>
      </p:sp>
      <p:sp>
        <p:nvSpPr>
          <p:cNvPr id="6" name="Espaço Reservado para Texto 4">
            <a:extLst>
              <a:ext uri="{FF2B5EF4-FFF2-40B4-BE49-F238E27FC236}">
                <a16:creationId xmlns:a16="http://schemas.microsoft.com/office/drawing/2014/main" id="{2CC60F25-E9BA-E937-A7EA-6605B1BFDF77}"/>
              </a:ext>
            </a:extLst>
          </p:cNvPr>
          <p:cNvSpPr txBox="1">
            <a:spLocks/>
          </p:cNvSpPr>
          <p:nvPr/>
        </p:nvSpPr>
        <p:spPr>
          <a:xfrm>
            <a:off x="5642506" y="2941487"/>
            <a:ext cx="4231758"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Faça um </a:t>
            </a:r>
            <a:r>
              <a:rPr lang="pt-BR" sz="2400" b="1" dirty="0"/>
              <a:t>primeiro rascunho sem julgamentos</a:t>
            </a:r>
            <a:r>
              <a:rPr lang="pt-BR" sz="2400" dirty="0"/>
              <a:t>. Você pode refinar e aprimorar nas revisões posteriores.</a:t>
            </a:r>
          </a:p>
        </p:txBody>
      </p:sp>
      <p:sp>
        <p:nvSpPr>
          <p:cNvPr id="7" name="Retângulo: Cantos Superiores Recortados 6">
            <a:extLst>
              <a:ext uri="{FF2B5EF4-FFF2-40B4-BE49-F238E27FC236}">
                <a16:creationId xmlns:a16="http://schemas.microsoft.com/office/drawing/2014/main" id="{C1EEB2E4-1063-8E46-14E3-64BC0F7C307B}"/>
              </a:ext>
            </a:extLst>
          </p:cNvPr>
          <p:cNvSpPr/>
          <p:nvPr/>
        </p:nvSpPr>
        <p:spPr>
          <a:xfrm>
            <a:off x="10050853" y="1694705"/>
            <a:ext cx="4359653" cy="408511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Google Shape;216;p26">
            <a:extLst>
              <a:ext uri="{FF2B5EF4-FFF2-40B4-BE49-F238E27FC236}">
                <a16:creationId xmlns:a16="http://schemas.microsoft.com/office/drawing/2014/main" id="{CC8E2967-8A2F-D51A-ECAF-1DB5E2FD3CB7}"/>
              </a:ext>
            </a:extLst>
          </p:cNvPr>
          <p:cNvSpPr txBox="1">
            <a:spLocks/>
          </p:cNvSpPr>
          <p:nvPr/>
        </p:nvSpPr>
        <p:spPr>
          <a:xfrm>
            <a:off x="10526233" y="1798523"/>
            <a:ext cx="3366354" cy="603194"/>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000" b="1" dirty="0">
                <a:solidFill>
                  <a:schemeClr val="bg1"/>
                </a:solidFill>
                <a:latin typeface="Chakra Petch" panose="00000500000000000000" pitchFamily="2" charset="-34"/>
                <a:cs typeface="Chakra Petch" panose="00000500000000000000" pitchFamily="2" charset="-34"/>
              </a:rPr>
              <a:t>BUSQUE INSPIRAÇÃO</a:t>
            </a:r>
          </a:p>
        </p:txBody>
      </p:sp>
      <p:sp>
        <p:nvSpPr>
          <p:cNvPr id="9" name="Espaço Reservado para Texto 4">
            <a:extLst>
              <a:ext uri="{FF2B5EF4-FFF2-40B4-BE49-F238E27FC236}">
                <a16:creationId xmlns:a16="http://schemas.microsoft.com/office/drawing/2014/main" id="{18BD5FF3-47F4-E907-77BC-021B49633230}"/>
              </a:ext>
            </a:extLst>
          </p:cNvPr>
          <p:cNvSpPr txBox="1">
            <a:spLocks/>
          </p:cNvSpPr>
          <p:nvPr/>
        </p:nvSpPr>
        <p:spPr>
          <a:xfrm>
            <a:off x="10227442" y="2756821"/>
            <a:ext cx="4231758" cy="206476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b="1" dirty="0"/>
              <a:t>Converse com outros </a:t>
            </a:r>
            <a:r>
              <a:rPr lang="pt-BR" sz="2400" dirty="0"/>
              <a:t>líderes sobre seus planos de desenvolvimento ou busque exemplos online para inspiração.</a:t>
            </a:r>
          </a:p>
        </p:txBody>
      </p:sp>
      <p:sp>
        <p:nvSpPr>
          <p:cNvPr id="3" name="Espaço Reservado para Texto 4">
            <a:extLst>
              <a:ext uri="{FF2B5EF4-FFF2-40B4-BE49-F238E27FC236}">
                <a16:creationId xmlns:a16="http://schemas.microsoft.com/office/drawing/2014/main" id="{B79266E7-BD83-39D2-744E-00F99B7085D0}"/>
              </a:ext>
            </a:extLst>
          </p:cNvPr>
          <p:cNvSpPr txBox="1">
            <a:spLocks/>
          </p:cNvSpPr>
          <p:nvPr/>
        </p:nvSpPr>
        <p:spPr>
          <a:xfrm>
            <a:off x="911479" y="6445460"/>
            <a:ext cx="3299139"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b="1" dirty="0"/>
              <a:t>Defina um Prazo...</a:t>
            </a:r>
          </a:p>
        </p:txBody>
      </p:sp>
    </p:spTree>
    <p:extLst>
      <p:ext uri="{BB962C8B-B14F-4D97-AF65-F5344CB8AC3E}">
        <p14:creationId xmlns:p14="http://schemas.microsoft.com/office/powerpoint/2010/main" val="416575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6D746-FAC0-50DB-03DD-237FAA6CAD38}"/>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1CCCCCB6-4C8B-B49A-0363-9EB8C7AFF4F6}"/>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7D609B83-A1F3-3A60-9B18-7F806BDA579E}"/>
              </a:ext>
            </a:extLst>
          </p:cNvPr>
          <p:cNvSpPr txBox="1">
            <a:spLocks/>
          </p:cNvSpPr>
          <p:nvPr/>
        </p:nvSpPr>
        <p:spPr>
          <a:xfrm>
            <a:off x="907933" y="396058"/>
            <a:ext cx="12425297" cy="1364201"/>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400" b="1" dirty="0">
                <a:solidFill>
                  <a:schemeClr val="bg1"/>
                </a:solidFill>
                <a:latin typeface="Chakra Petch" panose="00000500000000000000" pitchFamily="2" charset="-34"/>
                <a:cs typeface="Chakra Petch" panose="00000500000000000000" pitchFamily="2" charset="-34"/>
              </a:rPr>
              <a:t>COMPARTILHAMENTO E FEEDBACK </a:t>
            </a:r>
            <a:r>
              <a:rPr lang="pt-BR" sz="4400" b="1" dirty="0">
                <a:solidFill>
                  <a:srgbClr val="2BDEFD"/>
                </a:solidFill>
                <a:latin typeface="Chakra Petch" panose="00000500000000000000" pitchFamily="2" charset="-34"/>
                <a:cs typeface="Chakra Petch" panose="00000500000000000000" pitchFamily="2" charset="-34"/>
              </a:rPr>
              <a:t>(</a:t>
            </a:r>
            <a:r>
              <a:rPr lang="pt-BR" sz="4400" b="1" u="sng" dirty="0">
                <a:solidFill>
                  <a:srgbClr val="2BDEFD"/>
                </a:solidFill>
                <a:latin typeface="Chakra Petch" panose="00000500000000000000" pitchFamily="2" charset="-34"/>
                <a:cs typeface="Chakra Petch" panose="00000500000000000000" pitchFamily="2" charset="-34"/>
              </a:rPr>
              <a:t>OPCIONAL</a:t>
            </a:r>
            <a:r>
              <a:rPr lang="pt-BR" sz="4400" b="1" dirty="0">
                <a:solidFill>
                  <a:srgbClr val="2BDEFD"/>
                </a:solidFill>
                <a:latin typeface="Chakra Petch" panose="00000500000000000000" pitchFamily="2" charset="-34"/>
                <a:cs typeface="Chakra Petch" panose="00000500000000000000" pitchFamily="2" charset="-34"/>
              </a:rPr>
              <a:t>)</a:t>
            </a:r>
          </a:p>
        </p:txBody>
      </p:sp>
      <p:grpSp>
        <p:nvGrpSpPr>
          <p:cNvPr id="16" name="Agrupar 15">
            <a:extLst>
              <a:ext uri="{FF2B5EF4-FFF2-40B4-BE49-F238E27FC236}">
                <a16:creationId xmlns:a16="http://schemas.microsoft.com/office/drawing/2014/main" id="{F417AB68-0A88-2E0D-413A-4F9B302BF131}"/>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EAF6517A-B771-8973-A725-94E9F42E4FD9}"/>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8B7E1DE2-4C7E-6C11-B19E-935C3CF53F39}"/>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3" name="Espaço Reservado para Texto 4">
            <a:extLst>
              <a:ext uri="{FF2B5EF4-FFF2-40B4-BE49-F238E27FC236}">
                <a16:creationId xmlns:a16="http://schemas.microsoft.com/office/drawing/2014/main" id="{2624C4B1-48D7-8B56-F0DC-69A4460689BB}"/>
              </a:ext>
            </a:extLst>
          </p:cNvPr>
          <p:cNvSpPr txBox="1">
            <a:spLocks/>
          </p:cNvSpPr>
          <p:nvPr/>
        </p:nvSpPr>
        <p:spPr>
          <a:xfrm>
            <a:off x="911479" y="6199239"/>
            <a:ext cx="3299139"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b="1" dirty="0"/>
              <a:t>Como pedir feedback específico...</a:t>
            </a:r>
          </a:p>
        </p:txBody>
      </p:sp>
      <p:sp>
        <p:nvSpPr>
          <p:cNvPr id="4" name="Google Shape;229;p28">
            <a:extLst>
              <a:ext uri="{FF2B5EF4-FFF2-40B4-BE49-F238E27FC236}">
                <a16:creationId xmlns:a16="http://schemas.microsoft.com/office/drawing/2014/main" id="{F06682D4-599E-E7FB-8EEB-3F9AB7D95689}"/>
              </a:ext>
            </a:extLst>
          </p:cNvPr>
          <p:cNvSpPr txBox="1">
            <a:spLocks/>
          </p:cNvSpPr>
          <p:nvPr/>
        </p:nvSpPr>
        <p:spPr>
          <a:xfrm>
            <a:off x="3912781" y="6383905"/>
            <a:ext cx="7427741"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dirty="0">
                <a:solidFill>
                  <a:schemeClr val="bg1"/>
                </a:solidFill>
                <a:latin typeface="Inter"/>
                <a:ea typeface="Inter"/>
                <a:cs typeface="Inter"/>
                <a:sym typeface="Inter"/>
              </a:rPr>
              <a:t>"Meus objetivos são realistas?" "As ações propostas são adequadas?" "Estou esquecendo alguma competência importante?"</a:t>
            </a:r>
          </a:p>
        </p:txBody>
      </p:sp>
      <p:sp>
        <p:nvSpPr>
          <p:cNvPr id="12" name="Retângulo: Cantos Superiores Recortados 11">
            <a:extLst>
              <a:ext uri="{FF2B5EF4-FFF2-40B4-BE49-F238E27FC236}">
                <a16:creationId xmlns:a16="http://schemas.microsoft.com/office/drawing/2014/main" id="{39EA0C5F-207E-BDE0-5683-1BE549D68DDD}"/>
              </a:ext>
            </a:extLst>
          </p:cNvPr>
          <p:cNvSpPr/>
          <p:nvPr/>
        </p:nvSpPr>
        <p:spPr>
          <a:xfrm>
            <a:off x="907933" y="2098740"/>
            <a:ext cx="6019489" cy="3578510"/>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Cantos Superiores Recortados 12">
            <a:extLst>
              <a:ext uri="{FF2B5EF4-FFF2-40B4-BE49-F238E27FC236}">
                <a16:creationId xmlns:a16="http://schemas.microsoft.com/office/drawing/2014/main" id="{AAD91B62-759D-575D-81A8-AF7FAE22D95C}"/>
              </a:ext>
            </a:extLst>
          </p:cNvPr>
          <p:cNvSpPr/>
          <p:nvPr/>
        </p:nvSpPr>
        <p:spPr>
          <a:xfrm>
            <a:off x="7741282" y="2098740"/>
            <a:ext cx="6019489" cy="3578510"/>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Google Shape;216;p26">
            <a:extLst>
              <a:ext uri="{FF2B5EF4-FFF2-40B4-BE49-F238E27FC236}">
                <a16:creationId xmlns:a16="http://schemas.microsoft.com/office/drawing/2014/main" id="{EA1DF843-7C40-F85C-B508-D60F23A3153C}"/>
              </a:ext>
            </a:extLst>
          </p:cNvPr>
          <p:cNvSpPr txBox="1">
            <a:spLocks/>
          </p:cNvSpPr>
          <p:nvPr/>
        </p:nvSpPr>
        <p:spPr>
          <a:xfrm>
            <a:off x="1531088" y="2177724"/>
            <a:ext cx="4763386" cy="664749"/>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400" b="1" dirty="0">
                <a:solidFill>
                  <a:srgbClr val="DBE4EF"/>
                </a:solidFill>
                <a:latin typeface="Chakra Petch" panose="00000500000000000000" pitchFamily="2" charset="-34"/>
                <a:cs typeface="Chakra Petch" panose="00000500000000000000" pitchFamily="2" charset="-34"/>
              </a:rPr>
              <a:t>POR QUE COMPARTILHAR?</a:t>
            </a:r>
          </a:p>
        </p:txBody>
      </p:sp>
      <p:sp>
        <p:nvSpPr>
          <p:cNvPr id="22" name="Google Shape;216;p26">
            <a:extLst>
              <a:ext uri="{FF2B5EF4-FFF2-40B4-BE49-F238E27FC236}">
                <a16:creationId xmlns:a16="http://schemas.microsoft.com/office/drawing/2014/main" id="{179FD25F-2215-9E0B-8A2F-AA1340D78DB9}"/>
              </a:ext>
            </a:extLst>
          </p:cNvPr>
          <p:cNvSpPr txBox="1">
            <a:spLocks/>
          </p:cNvSpPr>
          <p:nvPr/>
        </p:nvSpPr>
        <p:spPr>
          <a:xfrm>
            <a:off x="8364437" y="2181293"/>
            <a:ext cx="4763386" cy="664749"/>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400" b="1" dirty="0">
                <a:solidFill>
                  <a:srgbClr val="DBE4EF"/>
                </a:solidFill>
                <a:latin typeface="Chakra Petch" panose="00000500000000000000" pitchFamily="2" charset="-34"/>
                <a:cs typeface="Chakra Petch" panose="00000500000000000000" pitchFamily="2" charset="-34"/>
              </a:rPr>
              <a:t>COM QUEM COMPARTILHAR?</a:t>
            </a:r>
          </a:p>
        </p:txBody>
      </p:sp>
      <p:sp>
        <p:nvSpPr>
          <p:cNvPr id="5" name="Espaço Reservado para Texto 4">
            <a:extLst>
              <a:ext uri="{FF2B5EF4-FFF2-40B4-BE49-F238E27FC236}">
                <a16:creationId xmlns:a16="http://schemas.microsoft.com/office/drawing/2014/main" id="{7DF641C7-E469-396A-9D2D-5AFF74CBE310}"/>
              </a:ext>
            </a:extLst>
          </p:cNvPr>
          <p:cNvSpPr txBox="1">
            <a:spLocks/>
          </p:cNvSpPr>
          <p:nvPr/>
        </p:nvSpPr>
        <p:spPr>
          <a:xfrm>
            <a:off x="1024953" y="3286758"/>
            <a:ext cx="5842901"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Compartilhar seu rascunho de PDI-L permite </a:t>
            </a:r>
            <a:r>
              <a:rPr lang="pt-BR" sz="2400" b="1" dirty="0"/>
              <a:t>obter perspectivas diferentes e identificar pontos cegos </a:t>
            </a:r>
            <a:r>
              <a:rPr lang="pt-BR" sz="2400" dirty="0"/>
              <a:t>que você pode não ter percebido.</a:t>
            </a:r>
          </a:p>
        </p:txBody>
      </p:sp>
      <p:sp>
        <p:nvSpPr>
          <p:cNvPr id="6" name="Espaço Reservado para Texto 4">
            <a:extLst>
              <a:ext uri="{FF2B5EF4-FFF2-40B4-BE49-F238E27FC236}">
                <a16:creationId xmlns:a16="http://schemas.microsoft.com/office/drawing/2014/main" id="{92A519D9-3BB3-6D41-38B2-3543CDF44779}"/>
              </a:ext>
            </a:extLst>
          </p:cNvPr>
          <p:cNvSpPr txBox="1">
            <a:spLocks/>
          </p:cNvSpPr>
          <p:nvPr/>
        </p:nvSpPr>
        <p:spPr>
          <a:xfrm>
            <a:off x="7917870" y="2948205"/>
            <a:ext cx="5842901" cy="2372545"/>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42900" indent="-342900">
              <a:buFont typeface="Arial" panose="020B0604020202020204" pitchFamily="34" charset="0"/>
              <a:buChar char="•"/>
            </a:pPr>
            <a:r>
              <a:rPr lang="pt-BR" sz="2000" dirty="0"/>
              <a:t>Seu gestor ou líder direto</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Mentores de confiança</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Colegas que conhecem seu trabalho</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Profissionais de RH especializados</a:t>
            </a:r>
          </a:p>
        </p:txBody>
      </p:sp>
    </p:spTree>
    <p:extLst>
      <p:ext uri="{BB962C8B-B14F-4D97-AF65-F5344CB8AC3E}">
        <p14:creationId xmlns:p14="http://schemas.microsoft.com/office/powerpoint/2010/main" val="155021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F08A6-1B67-D41A-AEB9-333A94621597}"/>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220BDE0E-013A-F007-9AAB-CF53CDE0FDA9}"/>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FF93F2C0-8E92-093C-1A1C-2A9978AF018F}"/>
              </a:ext>
            </a:extLst>
          </p:cNvPr>
          <p:cNvSpPr txBox="1">
            <a:spLocks/>
          </p:cNvSpPr>
          <p:nvPr/>
        </p:nvSpPr>
        <p:spPr>
          <a:xfrm>
            <a:off x="907933" y="396058"/>
            <a:ext cx="12425297" cy="7548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400" b="1" dirty="0">
                <a:solidFill>
                  <a:schemeClr val="bg1"/>
                </a:solidFill>
                <a:latin typeface="Chakra Petch" panose="00000500000000000000" pitchFamily="2" charset="-34"/>
                <a:cs typeface="Chakra Petch" panose="00000500000000000000" pitchFamily="2" charset="-34"/>
              </a:rPr>
              <a:t>UM </a:t>
            </a:r>
            <a:r>
              <a:rPr lang="pt-BR" sz="4400" b="1" dirty="0">
                <a:solidFill>
                  <a:srgbClr val="2BDEFD"/>
                </a:solidFill>
                <a:latin typeface="Chakra Petch" panose="00000500000000000000" pitchFamily="2" charset="-34"/>
                <a:cs typeface="Chakra Petch" panose="00000500000000000000" pitchFamily="2" charset="-34"/>
              </a:rPr>
              <a:t>COMPROMISSO</a:t>
            </a:r>
            <a:r>
              <a:rPr lang="pt-BR" sz="4400" b="1" dirty="0">
                <a:solidFill>
                  <a:schemeClr val="bg1"/>
                </a:solidFill>
                <a:latin typeface="Chakra Petch" panose="00000500000000000000" pitchFamily="2" charset="-34"/>
                <a:cs typeface="Chakra Petch" panose="00000500000000000000" pitchFamily="2" charset="-34"/>
              </a:rPr>
              <a:t> COM O CRESCIMENTO</a:t>
            </a:r>
          </a:p>
        </p:txBody>
      </p:sp>
      <p:grpSp>
        <p:nvGrpSpPr>
          <p:cNvPr id="16" name="Agrupar 15">
            <a:extLst>
              <a:ext uri="{FF2B5EF4-FFF2-40B4-BE49-F238E27FC236}">
                <a16:creationId xmlns:a16="http://schemas.microsoft.com/office/drawing/2014/main" id="{062BB8F9-5707-6A69-3C34-B04757D107A6}"/>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4E6F0889-6FF1-9996-0C00-11165852D2ED}"/>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24783EF6-F9FF-18A9-FEEA-1F1AB5967622}"/>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2" name="Retângulo: Cantos Superiores Recortados 11">
            <a:extLst>
              <a:ext uri="{FF2B5EF4-FFF2-40B4-BE49-F238E27FC236}">
                <a16:creationId xmlns:a16="http://schemas.microsoft.com/office/drawing/2014/main" id="{ABE427C7-0C14-A4BE-6435-5101AE928D0D}"/>
              </a:ext>
            </a:extLst>
          </p:cNvPr>
          <p:cNvSpPr/>
          <p:nvPr/>
        </p:nvSpPr>
        <p:spPr>
          <a:xfrm>
            <a:off x="737813" y="1694705"/>
            <a:ext cx="4359653" cy="408511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Cantos Superiores Recortados 12">
            <a:extLst>
              <a:ext uri="{FF2B5EF4-FFF2-40B4-BE49-F238E27FC236}">
                <a16:creationId xmlns:a16="http://schemas.microsoft.com/office/drawing/2014/main" id="{0A11FC95-7D9E-97FD-66CA-6A86CCF99371}"/>
              </a:ext>
            </a:extLst>
          </p:cNvPr>
          <p:cNvSpPr/>
          <p:nvPr/>
        </p:nvSpPr>
        <p:spPr>
          <a:xfrm>
            <a:off x="5465917" y="1694705"/>
            <a:ext cx="4359653" cy="408511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Google Shape;216;p26">
            <a:extLst>
              <a:ext uri="{FF2B5EF4-FFF2-40B4-BE49-F238E27FC236}">
                <a16:creationId xmlns:a16="http://schemas.microsoft.com/office/drawing/2014/main" id="{91B18F7F-5CFE-C5FA-4776-101E8B6A0596}"/>
              </a:ext>
            </a:extLst>
          </p:cNvPr>
          <p:cNvSpPr txBox="1">
            <a:spLocks/>
          </p:cNvSpPr>
          <p:nvPr/>
        </p:nvSpPr>
        <p:spPr>
          <a:xfrm>
            <a:off x="1213193" y="1794954"/>
            <a:ext cx="3366354" cy="603194"/>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000" b="1" dirty="0">
                <a:solidFill>
                  <a:schemeClr val="bg1"/>
                </a:solidFill>
                <a:latin typeface="Chakra Petch" panose="00000500000000000000" pitchFamily="2" charset="-34"/>
                <a:cs typeface="Chakra Petch" panose="00000500000000000000" pitchFamily="2" charset="-34"/>
              </a:rPr>
              <a:t>Compromisso Pessoal</a:t>
            </a:r>
          </a:p>
        </p:txBody>
      </p:sp>
      <p:sp>
        <p:nvSpPr>
          <p:cNvPr id="22" name="Google Shape;216;p26">
            <a:extLst>
              <a:ext uri="{FF2B5EF4-FFF2-40B4-BE49-F238E27FC236}">
                <a16:creationId xmlns:a16="http://schemas.microsoft.com/office/drawing/2014/main" id="{D6E2B1FD-D034-7081-EA81-A6C237E12866}"/>
              </a:ext>
            </a:extLst>
          </p:cNvPr>
          <p:cNvSpPr txBox="1">
            <a:spLocks/>
          </p:cNvSpPr>
          <p:nvPr/>
        </p:nvSpPr>
        <p:spPr>
          <a:xfrm>
            <a:off x="5941297" y="1798523"/>
            <a:ext cx="3366354" cy="910970"/>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000" b="1" dirty="0">
                <a:solidFill>
                  <a:schemeClr val="bg1"/>
                </a:solidFill>
                <a:latin typeface="Chakra Petch" panose="00000500000000000000" pitchFamily="2" charset="-34"/>
                <a:cs typeface="Chakra Petch" panose="00000500000000000000" pitchFamily="2" charset="-34"/>
              </a:rPr>
              <a:t>De Intenções a Resultados</a:t>
            </a:r>
          </a:p>
        </p:txBody>
      </p:sp>
      <p:sp>
        <p:nvSpPr>
          <p:cNvPr id="5" name="Espaço Reservado para Texto 4">
            <a:extLst>
              <a:ext uri="{FF2B5EF4-FFF2-40B4-BE49-F238E27FC236}">
                <a16:creationId xmlns:a16="http://schemas.microsoft.com/office/drawing/2014/main" id="{142AAB1D-2159-5BE4-AA08-1A228FADB7E0}"/>
              </a:ext>
            </a:extLst>
          </p:cNvPr>
          <p:cNvSpPr txBox="1">
            <a:spLocks/>
          </p:cNvSpPr>
          <p:nvPr/>
        </p:nvSpPr>
        <p:spPr>
          <a:xfrm>
            <a:off x="914402" y="3064597"/>
            <a:ext cx="4231758" cy="1449216"/>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000" dirty="0"/>
              <a:t>Seu PDI-L é mais que um documento, é um compromisso com seu próprio desenvolvimento contínuo como líder.</a:t>
            </a:r>
          </a:p>
        </p:txBody>
      </p:sp>
      <p:sp>
        <p:nvSpPr>
          <p:cNvPr id="6" name="Espaço Reservado para Texto 4">
            <a:extLst>
              <a:ext uri="{FF2B5EF4-FFF2-40B4-BE49-F238E27FC236}">
                <a16:creationId xmlns:a16="http://schemas.microsoft.com/office/drawing/2014/main" id="{72E5A152-D320-9BD0-D493-96EE3BB924E5}"/>
              </a:ext>
            </a:extLst>
          </p:cNvPr>
          <p:cNvSpPr txBox="1">
            <a:spLocks/>
          </p:cNvSpPr>
          <p:nvPr/>
        </p:nvSpPr>
        <p:spPr>
          <a:xfrm>
            <a:off x="5642506" y="3064597"/>
            <a:ext cx="4231758" cy="1449216"/>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000" dirty="0"/>
              <a:t>Transforme aspirações em ações concretas e mensuráveis que impactam positivamente sua equipe e organização.</a:t>
            </a:r>
          </a:p>
        </p:txBody>
      </p:sp>
      <p:sp>
        <p:nvSpPr>
          <p:cNvPr id="7" name="Retângulo: Cantos Superiores Recortados 6">
            <a:extLst>
              <a:ext uri="{FF2B5EF4-FFF2-40B4-BE49-F238E27FC236}">
                <a16:creationId xmlns:a16="http://schemas.microsoft.com/office/drawing/2014/main" id="{1F7CAA81-D242-29D5-9049-788A92A7CEEB}"/>
              </a:ext>
            </a:extLst>
          </p:cNvPr>
          <p:cNvSpPr/>
          <p:nvPr/>
        </p:nvSpPr>
        <p:spPr>
          <a:xfrm>
            <a:off x="10050853" y="1694705"/>
            <a:ext cx="4359653" cy="408511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Google Shape;216;p26">
            <a:extLst>
              <a:ext uri="{FF2B5EF4-FFF2-40B4-BE49-F238E27FC236}">
                <a16:creationId xmlns:a16="http://schemas.microsoft.com/office/drawing/2014/main" id="{3F3D54EC-3B35-AE49-AFFE-A65D34860E24}"/>
              </a:ext>
            </a:extLst>
          </p:cNvPr>
          <p:cNvSpPr txBox="1">
            <a:spLocks/>
          </p:cNvSpPr>
          <p:nvPr/>
        </p:nvSpPr>
        <p:spPr>
          <a:xfrm>
            <a:off x="10526233" y="1798523"/>
            <a:ext cx="3366354" cy="603194"/>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000" b="1" dirty="0">
                <a:solidFill>
                  <a:schemeClr val="bg1"/>
                </a:solidFill>
                <a:latin typeface="Chakra Petch" panose="00000500000000000000" pitchFamily="2" charset="-34"/>
                <a:cs typeface="Chakra Petch" panose="00000500000000000000" pitchFamily="2" charset="-34"/>
              </a:rPr>
              <a:t>Benefícios Tangíveis</a:t>
            </a:r>
          </a:p>
        </p:txBody>
      </p:sp>
      <p:sp>
        <p:nvSpPr>
          <p:cNvPr id="9" name="Espaço Reservado para Texto 4">
            <a:extLst>
              <a:ext uri="{FF2B5EF4-FFF2-40B4-BE49-F238E27FC236}">
                <a16:creationId xmlns:a16="http://schemas.microsoft.com/office/drawing/2014/main" id="{7505C7A1-E6D3-18A3-A97D-B8B7C5979C6F}"/>
              </a:ext>
            </a:extLst>
          </p:cNvPr>
          <p:cNvSpPr txBox="1">
            <a:spLocks/>
          </p:cNvSpPr>
          <p:nvPr/>
        </p:nvSpPr>
        <p:spPr>
          <a:xfrm>
            <a:off x="10227442" y="2756822"/>
            <a:ext cx="4231758" cy="206476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42900" indent="-342900">
              <a:buFont typeface="Arial" panose="020B0604020202020204" pitchFamily="34" charset="0"/>
              <a:buChar char="•"/>
            </a:pPr>
            <a:r>
              <a:rPr lang="pt-BR" sz="2000" dirty="0"/>
              <a:t>Aceleração do desenvolvimento de competências</a:t>
            </a:r>
          </a:p>
          <a:p>
            <a:pPr marL="342900" indent="-342900">
              <a:buFont typeface="Arial" panose="020B0604020202020204" pitchFamily="34" charset="0"/>
              <a:buChar char="•"/>
            </a:pPr>
            <a:r>
              <a:rPr lang="pt-BR" sz="2000" dirty="0"/>
              <a:t>Maior clareza sobre próximos passos na carreira</a:t>
            </a:r>
          </a:p>
          <a:p>
            <a:pPr marL="342900" indent="-342900">
              <a:buFont typeface="Arial" panose="020B0604020202020204" pitchFamily="34" charset="0"/>
              <a:buChar char="•"/>
            </a:pPr>
            <a:r>
              <a:rPr lang="pt-BR" sz="2000" dirty="0"/>
              <a:t>Reconhecimento como líder mais eficaz</a:t>
            </a:r>
          </a:p>
        </p:txBody>
      </p:sp>
    </p:spTree>
    <p:extLst>
      <p:ext uri="{BB962C8B-B14F-4D97-AF65-F5344CB8AC3E}">
        <p14:creationId xmlns:p14="http://schemas.microsoft.com/office/powerpoint/2010/main" val="328988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D28CE-2A57-FAF2-BF6C-5326F42B2034}"/>
            </a:ext>
          </a:extLst>
        </p:cNvPr>
        <p:cNvGrpSpPr/>
        <p:nvPr/>
      </p:nvGrpSpPr>
      <p:grpSpPr>
        <a:xfrm>
          <a:off x="0" y="0"/>
          <a:ext cx="0" cy="0"/>
          <a:chOff x="0" y="0"/>
          <a:chExt cx="0" cy="0"/>
        </a:xfrm>
      </p:grpSpPr>
      <p:pic>
        <p:nvPicPr>
          <p:cNvPr id="3" name="Google Shape;1148;p55">
            <a:extLst>
              <a:ext uri="{FF2B5EF4-FFF2-40B4-BE49-F238E27FC236}">
                <a16:creationId xmlns:a16="http://schemas.microsoft.com/office/drawing/2014/main" id="{82979E49-9A5A-E179-E910-EB6112F86044}"/>
              </a:ext>
            </a:extLst>
          </p:cNvPr>
          <p:cNvPicPr preferRelativeResize="0"/>
          <p:nvPr/>
        </p:nvPicPr>
        <p:blipFill>
          <a:blip r:embed="rId3">
            <a:extLst>
              <a:ext uri="{28A0092B-C50C-407E-A947-70E740481C1C}">
                <a14:useLocalDpi xmlns:a14="http://schemas.microsoft.com/office/drawing/2010/main" val="0"/>
              </a:ext>
            </a:extLst>
          </a:blip>
          <a:srcRect l="16051" t="20868" b="4817"/>
          <a:stretch/>
        </p:blipFill>
        <p:spPr>
          <a:xfrm>
            <a:off x="8644514" y="402630"/>
            <a:ext cx="5575656" cy="7424340"/>
          </a:xfrm>
          <a:prstGeom prst="snip2DiagRect">
            <a:avLst>
              <a:gd name="adj1" fmla="val 0"/>
              <a:gd name="adj2" fmla="val 15916"/>
            </a:avLst>
          </a:prstGeom>
          <a:noFill/>
          <a:ln w="9525">
            <a:solidFill>
              <a:srgbClr val="2BDEFD"/>
            </a:solidFill>
          </a:ln>
        </p:spPr>
      </p:pic>
      <p:sp>
        <p:nvSpPr>
          <p:cNvPr id="9" name="Google Shape;222;p27">
            <a:extLst>
              <a:ext uri="{FF2B5EF4-FFF2-40B4-BE49-F238E27FC236}">
                <a16:creationId xmlns:a16="http://schemas.microsoft.com/office/drawing/2014/main" id="{748E73E6-4DB0-0623-2A7E-54F024911B94}"/>
              </a:ext>
            </a:extLst>
          </p:cNvPr>
          <p:cNvSpPr txBox="1">
            <a:spLocks noGrp="1"/>
          </p:cNvSpPr>
          <p:nvPr>
            <p:ph type="title"/>
          </p:nvPr>
        </p:nvSpPr>
        <p:spPr>
          <a:xfrm>
            <a:off x="124578" y="4798034"/>
            <a:ext cx="8782707" cy="2179028"/>
          </a:xfrm>
          <a:prstGeom prst="rect">
            <a:avLst/>
          </a:prstGeom>
        </p:spPr>
        <p:txBody>
          <a:bodyPr spcFirstLastPara="1" wrap="square" lIns="0" tIns="91425" rIns="91425" bIns="91425" anchor="t" anchorCtr="0">
            <a:spAutoFit/>
          </a:bodyPr>
          <a:lstStyle/>
          <a:p>
            <a:pPr marL="0" lvl="0" indent="0" algn="l" rtl="0">
              <a:spcBef>
                <a:spcPts val="0"/>
              </a:spcBef>
              <a:spcAft>
                <a:spcPts val="0"/>
              </a:spcAft>
              <a:buNone/>
            </a:pPr>
            <a:r>
              <a:rPr lang="pt-BR" sz="4800" dirty="0"/>
              <a:t>LIDERANÇA DO FUTURO: </a:t>
            </a:r>
            <a:r>
              <a:rPr lang="pt-BR" sz="4800" dirty="0">
                <a:solidFill>
                  <a:srgbClr val="2BDEFD"/>
                </a:solidFill>
              </a:rPr>
              <a:t>TENDÊNCIAS EMERGENTES E O IMPACTO DA INOVAÇÃO</a:t>
            </a:r>
            <a:endParaRPr sz="4800" dirty="0">
              <a:solidFill>
                <a:srgbClr val="2BDEFD"/>
              </a:solidFill>
            </a:endParaRPr>
          </a:p>
        </p:txBody>
      </p:sp>
      <p:sp>
        <p:nvSpPr>
          <p:cNvPr id="10" name="Google Shape;223;p27">
            <a:extLst>
              <a:ext uri="{FF2B5EF4-FFF2-40B4-BE49-F238E27FC236}">
                <a16:creationId xmlns:a16="http://schemas.microsoft.com/office/drawing/2014/main" id="{C3425F52-6771-8391-01E4-BD4588341437}"/>
              </a:ext>
            </a:extLst>
          </p:cNvPr>
          <p:cNvSpPr txBox="1">
            <a:spLocks/>
          </p:cNvSpPr>
          <p:nvPr/>
        </p:nvSpPr>
        <p:spPr>
          <a:xfrm>
            <a:off x="124579" y="4212537"/>
            <a:ext cx="7156903" cy="572434"/>
          </a:xfrm>
          <a:prstGeom prst="rect">
            <a:avLst/>
          </a:prstGeom>
        </p:spPr>
        <p:txBody>
          <a:bodyPr spcFirstLastPara="1" wrap="square" lIns="0" tIns="91425" rIns="91425" bIns="91425"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2800" dirty="0">
                <a:solidFill>
                  <a:srgbClr val="2BDEFD"/>
                </a:solidFill>
                <a:latin typeface="Inter" panose="020B0502030000000004" pitchFamily="34" charset="0"/>
                <a:ea typeface="Inter" panose="020B0502030000000004" pitchFamily="34" charset="0"/>
              </a:rPr>
              <a:t>// Aula 5_</a:t>
            </a:r>
          </a:p>
        </p:txBody>
      </p:sp>
      <p:sp>
        <p:nvSpPr>
          <p:cNvPr id="18" name="Rounded Rectangle 66">
            <a:extLst>
              <a:ext uri="{FF2B5EF4-FFF2-40B4-BE49-F238E27FC236}">
                <a16:creationId xmlns:a16="http://schemas.microsoft.com/office/drawing/2014/main" id="{83034860-A419-ED13-3B15-2DC78747F0DC}"/>
              </a:ext>
            </a:extLst>
          </p:cNvPr>
          <p:cNvSpPr/>
          <p:nvPr/>
        </p:nvSpPr>
        <p:spPr>
          <a:xfrm flipV="1">
            <a:off x="8907285" y="554712"/>
            <a:ext cx="2221726" cy="413028"/>
          </a:xfrm>
          <a:prstGeom prst="snip1Rect">
            <a:avLst>
              <a:gd name="adj" fmla="val 25891"/>
            </a:avLst>
          </a:prstGeom>
          <a:solidFill>
            <a:srgbClr val="2BDEFD">
              <a:alpha val="50196"/>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2160" dirty="0"/>
          </a:p>
        </p:txBody>
      </p:sp>
      <p:grpSp>
        <p:nvGrpSpPr>
          <p:cNvPr id="19" name="Group 68">
            <a:extLst>
              <a:ext uri="{FF2B5EF4-FFF2-40B4-BE49-F238E27FC236}">
                <a16:creationId xmlns:a16="http://schemas.microsoft.com/office/drawing/2014/main" id="{4DE1AD10-2782-A27B-1B92-7A58BC626FB7}"/>
              </a:ext>
            </a:extLst>
          </p:cNvPr>
          <p:cNvGrpSpPr/>
          <p:nvPr/>
        </p:nvGrpSpPr>
        <p:grpSpPr>
          <a:xfrm>
            <a:off x="10845604" y="698065"/>
            <a:ext cx="120653" cy="120653"/>
            <a:chOff x="4794097" y="1588576"/>
            <a:chExt cx="1242493" cy="1242490"/>
          </a:xfrm>
        </p:grpSpPr>
        <p:sp>
          <p:nvSpPr>
            <p:cNvPr id="20" name="Freeform 70">
              <a:extLst>
                <a:ext uri="{FF2B5EF4-FFF2-40B4-BE49-F238E27FC236}">
                  <a16:creationId xmlns:a16="http://schemas.microsoft.com/office/drawing/2014/main" id="{DA06A233-65C8-C68C-89A6-B866EB87A723}"/>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cxnSp>
          <p:nvCxnSpPr>
            <p:cNvPr id="21" name="Straight Connector 71">
              <a:extLst>
                <a:ext uri="{FF2B5EF4-FFF2-40B4-BE49-F238E27FC236}">
                  <a16:creationId xmlns:a16="http://schemas.microsoft.com/office/drawing/2014/main" id="{340F1D3D-5C45-A62F-205F-91C3B44CB822}"/>
                </a:ext>
              </a:extLst>
            </p:cNvPr>
            <p:cNvCxnSpPr>
              <a:cxnSpLocks/>
            </p:cNvCxnSpPr>
            <p:nvPr/>
          </p:nvCxnSpPr>
          <p:spPr>
            <a:xfrm flipV="1">
              <a:off x="4794097" y="1588576"/>
              <a:ext cx="1242490" cy="12424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Freeform 31">
            <a:extLst>
              <a:ext uri="{FF2B5EF4-FFF2-40B4-BE49-F238E27FC236}">
                <a16:creationId xmlns:a16="http://schemas.microsoft.com/office/drawing/2014/main" id="{6A533220-0CEA-0367-4028-2250A5D9BAA8}"/>
              </a:ext>
            </a:extLst>
          </p:cNvPr>
          <p:cNvSpPr/>
          <p:nvPr/>
        </p:nvSpPr>
        <p:spPr>
          <a:xfrm>
            <a:off x="9016723" y="662283"/>
            <a:ext cx="172379" cy="172379"/>
          </a:xfrm>
          <a:custGeom>
            <a:avLst/>
            <a:gdLst/>
            <a:ahLst/>
            <a:cxnLst/>
            <a:rect l="l" t="t" r="r" b="b"/>
            <a:pathLst>
              <a:path w="229839" h="229839">
                <a:moveTo>
                  <a:pt x="0" y="0"/>
                </a:moveTo>
                <a:lnTo>
                  <a:pt x="229839" y="0"/>
                </a:lnTo>
                <a:lnTo>
                  <a:pt x="229839" y="229839"/>
                </a:lnTo>
                <a:lnTo>
                  <a:pt x="0" y="2298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23" name="TextBox 32">
            <a:extLst>
              <a:ext uri="{FF2B5EF4-FFF2-40B4-BE49-F238E27FC236}">
                <a16:creationId xmlns:a16="http://schemas.microsoft.com/office/drawing/2014/main" id="{4EEB3E5C-DF52-AA8A-3B92-5B96CDE0192D}"/>
              </a:ext>
            </a:extLst>
          </p:cNvPr>
          <p:cNvSpPr txBox="1"/>
          <p:nvPr/>
        </p:nvSpPr>
        <p:spPr>
          <a:xfrm>
            <a:off x="9272156" y="675978"/>
            <a:ext cx="1573448" cy="170496"/>
          </a:xfrm>
          <a:prstGeom prst="rect">
            <a:avLst/>
          </a:prstGeom>
        </p:spPr>
        <p:txBody>
          <a:bodyPr lIns="0" tIns="0" rIns="0" bIns="0" rtlCol="0" anchor="t">
            <a:spAutoFit/>
          </a:bodyPr>
          <a:lstStyle/>
          <a:p>
            <a:pPr algn="l">
              <a:lnSpc>
                <a:spcPts val="1376"/>
              </a:lnSpc>
            </a:pPr>
            <a:r>
              <a:rPr lang="en-US" sz="983" dirty="0">
                <a:solidFill>
                  <a:schemeClr val="bg1"/>
                </a:solidFill>
                <a:latin typeface="Chakra Petch"/>
                <a:ea typeface="Chakra Petch"/>
                <a:cs typeface="Chakra Petch"/>
                <a:sym typeface="Chakra Petch"/>
              </a:rPr>
              <a:t>IMAGEM GERADA COM I.A.</a:t>
            </a:r>
          </a:p>
        </p:txBody>
      </p:sp>
      <p:grpSp>
        <p:nvGrpSpPr>
          <p:cNvPr id="5" name="Agrupar 4">
            <a:extLst>
              <a:ext uri="{FF2B5EF4-FFF2-40B4-BE49-F238E27FC236}">
                <a16:creationId xmlns:a16="http://schemas.microsoft.com/office/drawing/2014/main" id="{69242DB5-48F0-5C28-A546-882A936B44FA}"/>
              </a:ext>
            </a:extLst>
          </p:cNvPr>
          <p:cNvGrpSpPr/>
          <p:nvPr/>
        </p:nvGrpSpPr>
        <p:grpSpPr>
          <a:xfrm>
            <a:off x="11937655" y="6288612"/>
            <a:ext cx="2472112" cy="1447992"/>
            <a:chOff x="11937655" y="6288612"/>
            <a:chExt cx="2472112" cy="1447992"/>
          </a:xfrm>
        </p:grpSpPr>
        <p:sp>
          <p:nvSpPr>
            <p:cNvPr id="6" name="Google Shape;376;p44">
              <a:extLst>
                <a:ext uri="{FF2B5EF4-FFF2-40B4-BE49-F238E27FC236}">
                  <a16:creationId xmlns:a16="http://schemas.microsoft.com/office/drawing/2014/main" id="{B12BFBDB-3EBF-5F83-F439-07AC429A1E98}"/>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23;p41">
              <a:extLst>
                <a:ext uri="{FF2B5EF4-FFF2-40B4-BE49-F238E27FC236}">
                  <a16:creationId xmlns:a16="http://schemas.microsoft.com/office/drawing/2014/main" id="{479A41BC-ABD2-24FC-3D88-B50D1736F462}"/>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420711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B45C8895-245F-FFE5-4790-2CA41810FB0E}"/>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153511E9-DDE9-EC75-1263-ECDA14FDE58E}"/>
              </a:ext>
            </a:extLst>
          </p:cNvPr>
          <p:cNvSpPr txBox="1">
            <a:spLocks noGrp="1"/>
          </p:cNvSpPr>
          <p:nvPr>
            <p:ph type="title"/>
          </p:nvPr>
        </p:nvSpPr>
        <p:spPr>
          <a:xfrm>
            <a:off x="1151999" y="2185520"/>
            <a:ext cx="10555813" cy="2622208"/>
          </a:xfrm>
          <a:prstGeom prst="rect">
            <a:avLst/>
          </a:prstGeom>
        </p:spPr>
        <p:txBody>
          <a:bodyPr spcFirstLastPara="1" wrap="square" lIns="0" tIns="146280" rIns="146280" bIns="146280" anchor="t" anchorCtr="0">
            <a:spAutoFit/>
          </a:bodyPr>
          <a:lstStyle/>
          <a:p>
            <a:r>
              <a:rPr lang="pt-BR" dirty="0"/>
              <a:t>LIDERANÇA INCLUSIVA E DIVERSIDADE: </a:t>
            </a:r>
            <a:r>
              <a:rPr lang="pt-BR" dirty="0">
                <a:solidFill>
                  <a:srgbClr val="2BDEFD"/>
                </a:solidFill>
              </a:rPr>
              <a:t>A VANTAGEM COMPETITIVA DO SÉCULO XXI</a:t>
            </a:r>
            <a:endParaRPr lang="pt-BR" dirty="0"/>
          </a:p>
        </p:txBody>
      </p:sp>
      <p:sp>
        <p:nvSpPr>
          <p:cNvPr id="223" name="Google Shape;223;p27">
            <a:extLst>
              <a:ext uri="{FF2B5EF4-FFF2-40B4-BE49-F238E27FC236}">
                <a16:creationId xmlns:a16="http://schemas.microsoft.com/office/drawing/2014/main" id="{A3E2FFB0-EEF4-4BDA-2F41-CA0EDCAE1590}"/>
              </a:ext>
            </a:extLst>
          </p:cNvPr>
          <p:cNvSpPr txBox="1">
            <a:spLocks noGrp="1"/>
          </p:cNvSpPr>
          <p:nvPr>
            <p:ph type="title" idx="2"/>
          </p:nvPr>
        </p:nvSpPr>
        <p:spPr>
          <a:xfrm>
            <a:off x="1152000" y="1412240"/>
            <a:ext cx="8250240" cy="738615"/>
          </a:xfrm>
          <a:prstGeom prst="rect">
            <a:avLst/>
          </a:prstGeom>
        </p:spPr>
        <p:txBody>
          <a:bodyPr spcFirstLastPara="1" wrap="square" lIns="0" tIns="146280" rIns="146280" bIns="146280" anchor="t" anchorCtr="0">
            <a:spAutoFit/>
          </a:bodyPr>
          <a:lstStyle/>
          <a:p>
            <a:r>
              <a:rPr lang="pt-BR" dirty="0">
                <a:solidFill>
                  <a:srgbClr val="2BDEFD"/>
                </a:solidFill>
              </a:rPr>
              <a:t>// Aula 5.1 _</a:t>
            </a:r>
            <a:endParaRPr dirty="0">
              <a:solidFill>
                <a:srgbClr val="2BDEFD"/>
              </a:solidFill>
            </a:endParaRPr>
          </a:p>
        </p:txBody>
      </p:sp>
      <p:grpSp>
        <p:nvGrpSpPr>
          <p:cNvPr id="4" name="Agrupar 3">
            <a:extLst>
              <a:ext uri="{FF2B5EF4-FFF2-40B4-BE49-F238E27FC236}">
                <a16:creationId xmlns:a16="http://schemas.microsoft.com/office/drawing/2014/main" id="{1E2E7D6C-F665-7B44-327F-2D4BAB509096}"/>
              </a:ext>
            </a:extLst>
          </p:cNvPr>
          <p:cNvGrpSpPr/>
          <p:nvPr/>
        </p:nvGrpSpPr>
        <p:grpSpPr>
          <a:xfrm>
            <a:off x="11937655" y="6288612"/>
            <a:ext cx="2472112" cy="1447992"/>
            <a:chOff x="11937655" y="6288612"/>
            <a:chExt cx="2472112" cy="1447992"/>
          </a:xfrm>
        </p:grpSpPr>
        <p:sp>
          <p:nvSpPr>
            <p:cNvPr id="5" name="Google Shape;376;p44">
              <a:extLst>
                <a:ext uri="{FF2B5EF4-FFF2-40B4-BE49-F238E27FC236}">
                  <a16:creationId xmlns:a16="http://schemas.microsoft.com/office/drawing/2014/main" id="{2895E999-758B-9631-EE62-4CF3B8628B8D}"/>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3;p41">
              <a:extLst>
                <a:ext uri="{FF2B5EF4-FFF2-40B4-BE49-F238E27FC236}">
                  <a16:creationId xmlns:a16="http://schemas.microsoft.com/office/drawing/2014/main" id="{806FAC01-80D2-9714-E486-776828E9B0AF}"/>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242074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4E204-EF53-B960-099C-202587C39DE1}"/>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37E522F6-3540-25A3-AF34-AC2C7FC4F6C6}"/>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52AE1D2C-63BA-7A42-C148-A9120DC38EA8}"/>
              </a:ext>
            </a:extLst>
          </p:cNvPr>
          <p:cNvSpPr txBox="1">
            <a:spLocks/>
          </p:cNvSpPr>
          <p:nvPr/>
        </p:nvSpPr>
        <p:spPr>
          <a:xfrm>
            <a:off x="907933" y="396058"/>
            <a:ext cx="12425297" cy="1364201"/>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400" b="1" dirty="0">
                <a:solidFill>
                  <a:schemeClr val="bg1"/>
                </a:solidFill>
                <a:latin typeface="Chakra Petch" panose="00000500000000000000" pitchFamily="2" charset="-34"/>
                <a:cs typeface="Chakra Petch" panose="00000500000000000000" pitchFamily="2" charset="-34"/>
              </a:rPr>
              <a:t>DIVERSIDADE E INCLUSÃO COMO </a:t>
            </a:r>
            <a:r>
              <a:rPr lang="pt-BR" sz="4400" b="1" dirty="0">
                <a:solidFill>
                  <a:srgbClr val="2BDEFD"/>
                </a:solidFill>
                <a:latin typeface="Chakra Petch" panose="00000500000000000000" pitchFamily="2" charset="-34"/>
                <a:cs typeface="Chakra Petch" panose="00000500000000000000" pitchFamily="2" charset="-34"/>
              </a:rPr>
              <a:t>IMPERATIVOS DE NEGÓCIOS</a:t>
            </a:r>
          </a:p>
        </p:txBody>
      </p:sp>
      <p:grpSp>
        <p:nvGrpSpPr>
          <p:cNvPr id="16" name="Agrupar 15">
            <a:extLst>
              <a:ext uri="{FF2B5EF4-FFF2-40B4-BE49-F238E27FC236}">
                <a16:creationId xmlns:a16="http://schemas.microsoft.com/office/drawing/2014/main" id="{1CFE150B-B1FE-B433-A6F9-9478B4612F54}"/>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61FFDEB1-F5D6-93FD-915E-DD25AF63A3C6}"/>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440D85E6-CF8E-F03F-83C4-1559A2777214}"/>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2" name="Retângulo: Cantos Superiores Recortados 11">
            <a:extLst>
              <a:ext uri="{FF2B5EF4-FFF2-40B4-BE49-F238E27FC236}">
                <a16:creationId xmlns:a16="http://schemas.microsoft.com/office/drawing/2014/main" id="{10024522-D40A-45E4-20D6-6783B3F7DBBA}"/>
              </a:ext>
            </a:extLst>
          </p:cNvPr>
          <p:cNvSpPr/>
          <p:nvPr/>
        </p:nvSpPr>
        <p:spPr>
          <a:xfrm>
            <a:off x="907933" y="2688304"/>
            <a:ext cx="6407266" cy="2750834"/>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Google Shape;216;p26">
            <a:extLst>
              <a:ext uri="{FF2B5EF4-FFF2-40B4-BE49-F238E27FC236}">
                <a16:creationId xmlns:a16="http://schemas.microsoft.com/office/drawing/2014/main" id="{7AA900F4-630F-F2B4-7CEA-9D784EA75750}"/>
              </a:ext>
            </a:extLst>
          </p:cNvPr>
          <p:cNvSpPr txBox="1">
            <a:spLocks/>
          </p:cNvSpPr>
          <p:nvPr/>
        </p:nvSpPr>
        <p:spPr>
          <a:xfrm>
            <a:off x="1297171" y="2788553"/>
            <a:ext cx="5625816" cy="910970"/>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000" b="1" dirty="0">
                <a:solidFill>
                  <a:schemeClr val="bg1"/>
                </a:solidFill>
                <a:latin typeface="Chakra Petch" panose="00000500000000000000" pitchFamily="2" charset="-34"/>
                <a:cs typeface="Chakra Petch" panose="00000500000000000000" pitchFamily="2" charset="-34"/>
              </a:rPr>
              <a:t>POR QUE D&amp;I SÃO IMPERATIVOS DE NEGÓCIOS?</a:t>
            </a:r>
          </a:p>
        </p:txBody>
      </p:sp>
      <p:sp>
        <p:nvSpPr>
          <p:cNvPr id="5" name="Espaço Reservado para Texto 4">
            <a:extLst>
              <a:ext uri="{FF2B5EF4-FFF2-40B4-BE49-F238E27FC236}">
                <a16:creationId xmlns:a16="http://schemas.microsoft.com/office/drawing/2014/main" id="{5E6EAB70-606B-CFFF-8711-5E8ABC21953C}"/>
              </a:ext>
            </a:extLst>
          </p:cNvPr>
          <p:cNvSpPr txBox="1">
            <a:spLocks/>
          </p:cNvSpPr>
          <p:nvPr/>
        </p:nvSpPr>
        <p:spPr>
          <a:xfrm>
            <a:off x="1084521" y="3743701"/>
            <a:ext cx="623067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42900" indent="-342900">
              <a:buFont typeface="Arial" panose="020B0604020202020204" pitchFamily="34" charset="0"/>
              <a:buChar char="•"/>
            </a:pPr>
            <a:r>
              <a:rPr lang="pt-BR" sz="2400" dirty="0"/>
              <a:t>Ampliação da capacidade de inovação</a:t>
            </a:r>
          </a:p>
          <a:p>
            <a:pPr marL="342900" indent="-342900">
              <a:buFont typeface="Arial" panose="020B0604020202020204" pitchFamily="34" charset="0"/>
              <a:buChar char="•"/>
            </a:pPr>
            <a:r>
              <a:rPr lang="pt-BR" sz="2400" dirty="0"/>
              <a:t>Melhoria na tomada de decisões</a:t>
            </a:r>
          </a:p>
          <a:p>
            <a:pPr marL="342900" indent="-342900">
              <a:buFont typeface="Arial" panose="020B0604020202020204" pitchFamily="34" charset="0"/>
              <a:buChar char="•"/>
            </a:pPr>
            <a:r>
              <a:rPr lang="pt-BR" sz="2400" dirty="0"/>
              <a:t>Aumento da competitividade no mercado global</a:t>
            </a:r>
          </a:p>
        </p:txBody>
      </p:sp>
      <p:sp>
        <p:nvSpPr>
          <p:cNvPr id="14" name="Text 19">
            <a:extLst>
              <a:ext uri="{FF2B5EF4-FFF2-40B4-BE49-F238E27FC236}">
                <a16:creationId xmlns:a16="http://schemas.microsoft.com/office/drawing/2014/main" id="{DF00BA5D-A3EE-9B24-D951-AC0E9AC234FC}"/>
              </a:ext>
            </a:extLst>
          </p:cNvPr>
          <p:cNvSpPr/>
          <p:nvPr/>
        </p:nvSpPr>
        <p:spPr>
          <a:xfrm>
            <a:off x="7808568" y="1750493"/>
            <a:ext cx="1202252" cy="677108"/>
          </a:xfrm>
          <a:prstGeom prst="rect">
            <a:avLst/>
          </a:prstGeom>
          <a:noFill/>
          <a:ln/>
        </p:spPr>
        <p:txBody>
          <a:bodyPr wrap="none" lIns="0" tIns="0" rIns="0" bIns="0" rtlCol="0" anchor="ctr">
            <a:spAutoFit/>
          </a:bodyPr>
          <a:lstStyle/>
          <a:p>
            <a:pPr marL="0" indent="0">
              <a:buNone/>
            </a:pPr>
            <a:r>
              <a:rPr lang="en-US" sz="4400" b="1" dirty="0">
                <a:solidFill>
                  <a:srgbClr val="2BDEFD"/>
                </a:solidFill>
                <a:latin typeface="Chakra Petch" panose="00000500000000000000" pitchFamily="2" charset="-34"/>
                <a:ea typeface="+mj-ea"/>
                <a:cs typeface="Chakra Petch" panose="00000500000000000000" pitchFamily="2" charset="-34"/>
              </a:rPr>
              <a:t>85%</a:t>
            </a:r>
          </a:p>
        </p:txBody>
      </p:sp>
      <p:sp>
        <p:nvSpPr>
          <p:cNvPr id="15" name="Text 20">
            <a:extLst>
              <a:ext uri="{FF2B5EF4-FFF2-40B4-BE49-F238E27FC236}">
                <a16:creationId xmlns:a16="http://schemas.microsoft.com/office/drawing/2014/main" id="{8F825174-311D-6690-C153-8DCCE8BA82B5}"/>
              </a:ext>
            </a:extLst>
          </p:cNvPr>
          <p:cNvSpPr/>
          <p:nvPr/>
        </p:nvSpPr>
        <p:spPr>
          <a:xfrm>
            <a:off x="7808569" y="2364745"/>
            <a:ext cx="6794984" cy="738664"/>
          </a:xfrm>
          <a:prstGeom prst="rect">
            <a:avLst/>
          </a:prstGeom>
          <a:noFill/>
          <a:ln/>
        </p:spPr>
        <p:txBody>
          <a:bodyPr wrap="square" lIns="0" tIns="0" rIns="0" bIns="0" rtlCol="0" anchor="ctr">
            <a:spAutoFit/>
          </a:bodyPr>
          <a:lstStyle/>
          <a:p>
            <a:pPr marL="0" indent="0">
              <a:buNone/>
            </a:pPr>
            <a:r>
              <a:rPr lang="en-US" sz="2400" dirty="0">
                <a:solidFill>
                  <a:schemeClr val="bg1"/>
                </a:solidFill>
                <a:latin typeface="Inter"/>
                <a:ea typeface="Inter"/>
              </a:rPr>
              <a:t>dos CEOs com estratégias de diversidade relatam aumento </a:t>
            </a:r>
            <a:r>
              <a:rPr lang="en-US" sz="2400" dirty="0" err="1">
                <a:solidFill>
                  <a:schemeClr val="bg1"/>
                </a:solidFill>
                <a:latin typeface="Inter"/>
                <a:ea typeface="Inter"/>
              </a:rPr>
              <a:t>na</a:t>
            </a:r>
            <a:r>
              <a:rPr lang="en-US" sz="2400" dirty="0">
                <a:solidFill>
                  <a:schemeClr val="bg1"/>
                </a:solidFill>
                <a:latin typeface="Inter"/>
                <a:ea typeface="Inter"/>
              </a:rPr>
              <a:t> </a:t>
            </a:r>
            <a:r>
              <a:rPr lang="en-US" sz="2400" dirty="0" err="1">
                <a:solidFill>
                  <a:schemeClr val="bg1"/>
                </a:solidFill>
                <a:latin typeface="Inter"/>
                <a:ea typeface="Inter"/>
              </a:rPr>
              <a:t>lucratividade</a:t>
            </a:r>
            <a:r>
              <a:rPr lang="en-US" sz="2400" dirty="0">
                <a:solidFill>
                  <a:schemeClr val="bg1"/>
                </a:solidFill>
                <a:latin typeface="Inter"/>
                <a:ea typeface="Inter"/>
              </a:rPr>
              <a:t> </a:t>
            </a:r>
            <a:r>
              <a:rPr lang="en-US" sz="1400" dirty="0">
                <a:solidFill>
                  <a:schemeClr val="bg1"/>
                </a:solidFill>
                <a:latin typeface="Inter"/>
                <a:ea typeface="Inter"/>
              </a:rPr>
              <a:t>(McKinsey &amp; Company)</a:t>
            </a:r>
            <a:endParaRPr lang="en-US" sz="2400" dirty="0">
              <a:solidFill>
                <a:schemeClr val="bg1"/>
              </a:solidFill>
              <a:latin typeface="Inter"/>
              <a:ea typeface="Inter"/>
            </a:endParaRPr>
          </a:p>
        </p:txBody>
      </p:sp>
      <p:sp>
        <p:nvSpPr>
          <p:cNvPr id="23" name="Text 23">
            <a:extLst>
              <a:ext uri="{FF2B5EF4-FFF2-40B4-BE49-F238E27FC236}">
                <a16:creationId xmlns:a16="http://schemas.microsoft.com/office/drawing/2014/main" id="{DBB02ADF-C5E8-2435-2AE6-C8D4B3E08A79}"/>
              </a:ext>
            </a:extLst>
          </p:cNvPr>
          <p:cNvSpPr/>
          <p:nvPr/>
        </p:nvSpPr>
        <p:spPr>
          <a:xfrm>
            <a:off x="7808568" y="4745535"/>
            <a:ext cx="1075615" cy="677108"/>
          </a:xfrm>
          <a:prstGeom prst="rect">
            <a:avLst/>
          </a:prstGeom>
          <a:noFill/>
          <a:ln/>
        </p:spPr>
        <p:txBody>
          <a:bodyPr wrap="none" lIns="0" tIns="0" rIns="0" bIns="0" rtlCol="0" anchor="ctr">
            <a:spAutoFit/>
          </a:bodyPr>
          <a:lstStyle/>
          <a:p>
            <a:pPr indent="0">
              <a:buNone/>
            </a:pPr>
            <a:r>
              <a:rPr lang="en-US" sz="4400" b="1" dirty="0">
                <a:solidFill>
                  <a:srgbClr val="2BDEFD"/>
                </a:solidFill>
                <a:latin typeface="Chakra Petch" panose="00000500000000000000" pitchFamily="2" charset="-34"/>
                <a:ea typeface="+mj-ea"/>
                <a:cs typeface="Chakra Petch" panose="00000500000000000000" pitchFamily="2" charset="-34"/>
              </a:rPr>
              <a:t>19%</a:t>
            </a:r>
          </a:p>
        </p:txBody>
      </p:sp>
      <p:sp>
        <p:nvSpPr>
          <p:cNvPr id="24" name="Text 24">
            <a:extLst>
              <a:ext uri="{FF2B5EF4-FFF2-40B4-BE49-F238E27FC236}">
                <a16:creationId xmlns:a16="http://schemas.microsoft.com/office/drawing/2014/main" id="{3827E1B4-ED07-1B01-4812-FEC61661A753}"/>
              </a:ext>
            </a:extLst>
          </p:cNvPr>
          <p:cNvSpPr/>
          <p:nvPr/>
        </p:nvSpPr>
        <p:spPr>
          <a:xfrm>
            <a:off x="7808568" y="5314546"/>
            <a:ext cx="6601199" cy="738664"/>
          </a:xfrm>
          <a:prstGeom prst="rect">
            <a:avLst/>
          </a:prstGeom>
          <a:noFill/>
          <a:ln/>
        </p:spPr>
        <p:txBody>
          <a:bodyPr wrap="square" lIns="0" tIns="0" rIns="0" bIns="0" rtlCol="0" anchor="ctr">
            <a:spAutoFit/>
          </a:bodyPr>
          <a:lstStyle/>
          <a:p>
            <a:r>
              <a:rPr lang="en-US" sz="2400" dirty="0">
                <a:solidFill>
                  <a:schemeClr val="bg1"/>
                </a:solidFill>
                <a:latin typeface="Inter"/>
                <a:ea typeface="Inter"/>
              </a:rPr>
              <a:t>maior receita devido à inovação em empresas com equipes </a:t>
            </a:r>
            <a:r>
              <a:rPr lang="en-US" sz="2400" dirty="0" err="1">
                <a:solidFill>
                  <a:schemeClr val="bg1"/>
                </a:solidFill>
                <a:latin typeface="Inter"/>
                <a:ea typeface="Inter"/>
              </a:rPr>
              <a:t>diversas</a:t>
            </a:r>
            <a:r>
              <a:rPr lang="en-US" sz="2400" dirty="0">
                <a:solidFill>
                  <a:schemeClr val="bg1"/>
                </a:solidFill>
                <a:latin typeface="Inter"/>
                <a:ea typeface="Inter"/>
              </a:rPr>
              <a:t> </a:t>
            </a:r>
            <a:r>
              <a:rPr lang="en-US" sz="1400" dirty="0">
                <a:solidFill>
                  <a:schemeClr val="bg1"/>
                </a:solidFill>
                <a:latin typeface="Inter"/>
                <a:ea typeface="Inter"/>
              </a:rPr>
              <a:t>(Boston Consulting Group (BCG)</a:t>
            </a:r>
          </a:p>
        </p:txBody>
      </p:sp>
      <p:sp>
        <p:nvSpPr>
          <p:cNvPr id="27" name="Text 27">
            <a:extLst>
              <a:ext uri="{FF2B5EF4-FFF2-40B4-BE49-F238E27FC236}">
                <a16:creationId xmlns:a16="http://schemas.microsoft.com/office/drawing/2014/main" id="{D7B156EC-3F90-93F6-0D5B-91F4D2AFDB3A}"/>
              </a:ext>
            </a:extLst>
          </p:cNvPr>
          <p:cNvSpPr/>
          <p:nvPr/>
        </p:nvSpPr>
        <p:spPr>
          <a:xfrm>
            <a:off x="7808568" y="3236393"/>
            <a:ext cx="1157368" cy="677108"/>
          </a:xfrm>
          <a:prstGeom prst="rect">
            <a:avLst/>
          </a:prstGeom>
          <a:noFill/>
          <a:ln/>
        </p:spPr>
        <p:txBody>
          <a:bodyPr wrap="none" lIns="0" tIns="0" rIns="0" bIns="0" rtlCol="0" anchor="ctr">
            <a:spAutoFit/>
          </a:bodyPr>
          <a:lstStyle/>
          <a:p>
            <a:r>
              <a:rPr lang="en-US" sz="4400" b="1" dirty="0">
                <a:solidFill>
                  <a:srgbClr val="2BDEFD"/>
                </a:solidFill>
                <a:latin typeface="Chakra Petch" panose="00000500000000000000" pitchFamily="2" charset="-34"/>
                <a:ea typeface="+mj-ea"/>
                <a:cs typeface="Chakra Petch" panose="00000500000000000000" pitchFamily="2" charset="-34"/>
              </a:rPr>
              <a:t>70%</a:t>
            </a:r>
          </a:p>
        </p:txBody>
      </p:sp>
      <p:sp>
        <p:nvSpPr>
          <p:cNvPr id="28" name="Text 28">
            <a:extLst>
              <a:ext uri="{FF2B5EF4-FFF2-40B4-BE49-F238E27FC236}">
                <a16:creationId xmlns:a16="http://schemas.microsoft.com/office/drawing/2014/main" id="{FBD72B00-3310-5BD2-2C76-909AE5CEAB21}"/>
              </a:ext>
            </a:extLst>
          </p:cNvPr>
          <p:cNvSpPr/>
          <p:nvPr/>
        </p:nvSpPr>
        <p:spPr>
          <a:xfrm>
            <a:off x="7808568" y="3716692"/>
            <a:ext cx="6601199" cy="954107"/>
          </a:xfrm>
          <a:prstGeom prst="rect">
            <a:avLst/>
          </a:prstGeom>
          <a:noFill/>
          <a:ln/>
        </p:spPr>
        <p:txBody>
          <a:bodyPr wrap="square" lIns="0" tIns="0" rIns="0" bIns="0" rtlCol="0" anchor="ctr">
            <a:spAutoFit/>
          </a:bodyPr>
          <a:lstStyle/>
          <a:p>
            <a:r>
              <a:rPr lang="en-US" sz="2400" dirty="0">
                <a:solidFill>
                  <a:schemeClr val="bg1"/>
                </a:solidFill>
                <a:latin typeface="Inter"/>
                <a:ea typeface="Inter"/>
              </a:rPr>
              <a:t>maior probabilidade de capturar novos mercados com </a:t>
            </a:r>
            <a:r>
              <a:rPr lang="en-US" sz="2400" dirty="0" err="1">
                <a:solidFill>
                  <a:schemeClr val="bg1"/>
                </a:solidFill>
                <a:latin typeface="Inter"/>
                <a:ea typeface="Inter"/>
              </a:rPr>
              <a:t>liderança</a:t>
            </a:r>
            <a:r>
              <a:rPr lang="en-US" sz="2400" dirty="0">
                <a:solidFill>
                  <a:schemeClr val="bg1"/>
                </a:solidFill>
                <a:latin typeface="Inter"/>
                <a:ea typeface="Inter"/>
              </a:rPr>
              <a:t> </a:t>
            </a:r>
            <a:r>
              <a:rPr lang="en-US" sz="2400" dirty="0" err="1">
                <a:solidFill>
                  <a:schemeClr val="bg1"/>
                </a:solidFill>
                <a:latin typeface="Inter"/>
                <a:ea typeface="Inter"/>
              </a:rPr>
              <a:t>diversa</a:t>
            </a:r>
            <a:r>
              <a:rPr lang="en-US" sz="2400" dirty="0">
                <a:solidFill>
                  <a:schemeClr val="bg1"/>
                </a:solidFill>
                <a:latin typeface="Inter"/>
                <a:ea typeface="Inter"/>
              </a:rPr>
              <a:t> </a:t>
            </a:r>
            <a:r>
              <a:rPr lang="en-US" sz="1400" dirty="0">
                <a:solidFill>
                  <a:schemeClr val="bg1"/>
                </a:solidFill>
                <a:latin typeface="Inter"/>
                <a:ea typeface="Inter"/>
              </a:rPr>
              <a:t>(</a:t>
            </a:r>
            <a:r>
              <a:rPr lang="pt-BR" sz="1400" dirty="0">
                <a:solidFill>
                  <a:schemeClr val="bg1"/>
                </a:solidFill>
                <a:latin typeface="Inter"/>
                <a:ea typeface="Inter"/>
              </a:rPr>
              <a:t>Harvard Business Review (HBR))</a:t>
            </a:r>
            <a:endParaRPr lang="en-US" sz="1400" dirty="0">
              <a:solidFill>
                <a:schemeClr val="bg1"/>
              </a:solidFill>
              <a:latin typeface="Inter"/>
              <a:ea typeface="Inter"/>
            </a:endParaRPr>
          </a:p>
        </p:txBody>
      </p:sp>
    </p:spTree>
    <p:extLst>
      <p:ext uri="{BB962C8B-B14F-4D97-AF65-F5344CB8AC3E}">
        <p14:creationId xmlns:p14="http://schemas.microsoft.com/office/powerpoint/2010/main" val="276683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D2152-6E80-1259-EA96-B5477C0D3B1E}"/>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4B2CA0A7-745F-8CE6-97B1-4E50B2B5ACD5}"/>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0D4A55E5-F0C3-506A-A232-92D72A1F4CB2}"/>
              </a:ext>
            </a:extLst>
          </p:cNvPr>
          <p:cNvSpPr txBox="1">
            <a:spLocks/>
          </p:cNvSpPr>
          <p:nvPr/>
        </p:nvSpPr>
        <p:spPr>
          <a:xfrm>
            <a:off x="907933" y="396058"/>
            <a:ext cx="12425297" cy="7548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400" b="1" dirty="0">
                <a:solidFill>
                  <a:schemeClr val="bg1"/>
                </a:solidFill>
                <a:latin typeface="Chakra Petch" panose="00000500000000000000" pitchFamily="2" charset="-34"/>
                <a:cs typeface="Chakra Petch" panose="00000500000000000000" pitchFamily="2" charset="-34"/>
              </a:rPr>
              <a:t>O QUE É LIDERANÇA </a:t>
            </a:r>
            <a:r>
              <a:rPr lang="pt-BR" sz="4400" b="1" dirty="0">
                <a:solidFill>
                  <a:srgbClr val="2BDEFD"/>
                </a:solidFill>
                <a:latin typeface="Chakra Petch" panose="00000500000000000000" pitchFamily="2" charset="-34"/>
                <a:cs typeface="Chakra Petch" panose="00000500000000000000" pitchFamily="2" charset="-34"/>
              </a:rPr>
              <a:t>INCLUSIVA</a:t>
            </a:r>
            <a:r>
              <a:rPr lang="pt-BR" sz="4400" b="1" dirty="0">
                <a:solidFill>
                  <a:schemeClr val="bg1"/>
                </a:solidFill>
                <a:latin typeface="Chakra Petch" panose="00000500000000000000" pitchFamily="2" charset="-34"/>
                <a:cs typeface="Chakra Petch" panose="00000500000000000000" pitchFamily="2" charset="-34"/>
              </a:rPr>
              <a:t>?</a:t>
            </a:r>
          </a:p>
        </p:txBody>
      </p:sp>
      <p:grpSp>
        <p:nvGrpSpPr>
          <p:cNvPr id="16" name="Agrupar 15">
            <a:extLst>
              <a:ext uri="{FF2B5EF4-FFF2-40B4-BE49-F238E27FC236}">
                <a16:creationId xmlns:a16="http://schemas.microsoft.com/office/drawing/2014/main" id="{C4B5F31C-B965-D398-FD6E-4FA1DBF89750}"/>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3D799F31-6C18-D69F-38B2-451B99D23A07}"/>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302BE978-36E2-A891-7CFD-1564FC5F421D}"/>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3" name="Espaço Reservado para Texto 4">
            <a:extLst>
              <a:ext uri="{FF2B5EF4-FFF2-40B4-BE49-F238E27FC236}">
                <a16:creationId xmlns:a16="http://schemas.microsoft.com/office/drawing/2014/main" id="{46339AF1-A809-19C0-5215-C1488F020319}"/>
              </a:ext>
            </a:extLst>
          </p:cNvPr>
          <p:cNvSpPr txBox="1">
            <a:spLocks/>
          </p:cNvSpPr>
          <p:nvPr/>
        </p:nvSpPr>
        <p:spPr>
          <a:xfrm>
            <a:off x="907934" y="1115614"/>
            <a:ext cx="13501833" cy="415764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É a capacidade de liderar equipes diversas de forma eficaz, </a:t>
            </a:r>
            <a:r>
              <a:rPr lang="pt-BR" b="1" dirty="0"/>
              <a:t>valorizando as diferenças individuais </a:t>
            </a:r>
            <a:r>
              <a:rPr lang="pt-BR" dirty="0"/>
              <a:t>e </a:t>
            </a:r>
            <a:r>
              <a:rPr lang="pt-BR" b="1" dirty="0"/>
              <a:t>criando um ambiente onde todos se sintam respeitados, valorizados e capacitados </a:t>
            </a:r>
            <a:r>
              <a:rPr lang="pt-BR" dirty="0"/>
              <a:t>para contribuir plenamente.</a:t>
            </a:r>
          </a:p>
          <a:p>
            <a:endParaRPr lang="pt-BR" dirty="0"/>
          </a:p>
          <a:p>
            <a:r>
              <a:rPr lang="pt-BR" dirty="0"/>
              <a:t>Segundo pesquisa da Deloitte, líderes inclusivos demonstram seis traços característicos que formam os pilares desta abordagem de liderança.</a:t>
            </a:r>
          </a:p>
        </p:txBody>
      </p:sp>
      <p:sp>
        <p:nvSpPr>
          <p:cNvPr id="4" name="Google Shape;229;p28">
            <a:extLst>
              <a:ext uri="{FF2B5EF4-FFF2-40B4-BE49-F238E27FC236}">
                <a16:creationId xmlns:a16="http://schemas.microsoft.com/office/drawing/2014/main" id="{1F8A54D0-00B4-2E55-41B3-C92488673CE3}"/>
              </a:ext>
            </a:extLst>
          </p:cNvPr>
          <p:cNvSpPr txBox="1">
            <a:spLocks/>
          </p:cNvSpPr>
          <p:nvPr/>
        </p:nvSpPr>
        <p:spPr>
          <a:xfrm>
            <a:off x="1269437" y="5205004"/>
            <a:ext cx="2750241" cy="11876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100" b="1" dirty="0">
                <a:solidFill>
                  <a:schemeClr val="bg1"/>
                </a:solidFill>
                <a:latin typeface="Inter"/>
                <a:ea typeface="Inter"/>
                <a:cs typeface="Inter"/>
                <a:sym typeface="Inter"/>
              </a:rPr>
              <a:t>Compromisso</a:t>
            </a:r>
          </a:p>
          <a:p>
            <a:pPr algn="ctr">
              <a:lnSpc>
                <a:spcPct val="100000"/>
              </a:lnSpc>
              <a:spcBef>
                <a:spcPts val="0"/>
              </a:spcBef>
            </a:pPr>
            <a:r>
              <a:rPr lang="pt-BR" sz="2100" dirty="0">
                <a:solidFill>
                  <a:schemeClr val="bg1"/>
                </a:solidFill>
                <a:latin typeface="Inter"/>
                <a:ea typeface="Inter"/>
                <a:cs typeface="Inter"/>
                <a:sym typeface="Inter"/>
              </a:rPr>
              <a:t>Dedicação pessoal à inclusão</a:t>
            </a:r>
          </a:p>
        </p:txBody>
      </p:sp>
      <p:sp>
        <p:nvSpPr>
          <p:cNvPr id="6" name="Google Shape;229;p28">
            <a:extLst>
              <a:ext uri="{FF2B5EF4-FFF2-40B4-BE49-F238E27FC236}">
                <a16:creationId xmlns:a16="http://schemas.microsoft.com/office/drawing/2014/main" id="{353603C0-2919-DA83-DAF2-347B03C567E0}"/>
              </a:ext>
            </a:extLst>
          </p:cNvPr>
          <p:cNvSpPr txBox="1">
            <a:spLocks/>
          </p:cNvSpPr>
          <p:nvPr/>
        </p:nvSpPr>
        <p:spPr>
          <a:xfrm>
            <a:off x="5057647" y="5205004"/>
            <a:ext cx="2750241" cy="11876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100" b="1" dirty="0">
                <a:solidFill>
                  <a:schemeClr val="bg1"/>
                </a:solidFill>
                <a:latin typeface="Inter"/>
                <a:ea typeface="Inter"/>
                <a:cs typeface="Inter"/>
                <a:sym typeface="Inter"/>
              </a:rPr>
              <a:t>Cognição de vieses</a:t>
            </a:r>
          </a:p>
          <a:p>
            <a:pPr algn="ctr">
              <a:lnSpc>
                <a:spcPct val="100000"/>
              </a:lnSpc>
              <a:spcBef>
                <a:spcPts val="0"/>
              </a:spcBef>
            </a:pPr>
            <a:r>
              <a:rPr lang="pt-BR" sz="2100" dirty="0">
                <a:solidFill>
                  <a:schemeClr val="bg1"/>
                </a:solidFill>
                <a:latin typeface="Inter"/>
                <a:ea typeface="Inter"/>
                <a:cs typeface="Inter"/>
                <a:sym typeface="Inter"/>
              </a:rPr>
              <a:t>Consciência dos preconceitos</a:t>
            </a:r>
          </a:p>
        </p:txBody>
      </p:sp>
      <p:sp>
        <p:nvSpPr>
          <p:cNvPr id="7" name="Google Shape;229;p28">
            <a:extLst>
              <a:ext uri="{FF2B5EF4-FFF2-40B4-BE49-F238E27FC236}">
                <a16:creationId xmlns:a16="http://schemas.microsoft.com/office/drawing/2014/main" id="{A92122FA-C2DC-BDCE-1246-84D4AC63719C}"/>
              </a:ext>
            </a:extLst>
          </p:cNvPr>
          <p:cNvSpPr txBox="1">
            <a:spLocks/>
          </p:cNvSpPr>
          <p:nvPr/>
        </p:nvSpPr>
        <p:spPr>
          <a:xfrm>
            <a:off x="8845856" y="5205004"/>
            <a:ext cx="2750241" cy="11876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100" b="1" dirty="0">
                <a:solidFill>
                  <a:schemeClr val="bg1"/>
                </a:solidFill>
                <a:latin typeface="Inter"/>
                <a:ea typeface="Inter"/>
                <a:cs typeface="Inter"/>
                <a:sym typeface="Inter"/>
              </a:rPr>
              <a:t>Inteligência cultural</a:t>
            </a:r>
          </a:p>
          <a:p>
            <a:pPr algn="ctr">
              <a:lnSpc>
                <a:spcPct val="100000"/>
              </a:lnSpc>
              <a:spcBef>
                <a:spcPts val="0"/>
              </a:spcBef>
            </a:pPr>
            <a:r>
              <a:rPr lang="pt-BR" sz="2100" dirty="0">
                <a:solidFill>
                  <a:schemeClr val="bg1"/>
                </a:solidFill>
                <a:latin typeface="Inter"/>
                <a:ea typeface="Inter"/>
                <a:cs typeface="Inter"/>
                <a:sym typeface="Inter"/>
              </a:rPr>
              <a:t>Adaptação a diferentes contextos</a:t>
            </a:r>
          </a:p>
        </p:txBody>
      </p:sp>
      <p:sp>
        <p:nvSpPr>
          <p:cNvPr id="8" name="Google Shape;229;p28">
            <a:extLst>
              <a:ext uri="{FF2B5EF4-FFF2-40B4-BE49-F238E27FC236}">
                <a16:creationId xmlns:a16="http://schemas.microsoft.com/office/drawing/2014/main" id="{E6C62328-683A-AA10-49A8-0FD31107F445}"/>
              </a:ext>
            </a:extLst>
          </p:cNvPr>
          <p:cNvSpPr txBox="1">
            <a:spLocks/>
          </p:cNvSpPr>
          <p:nvPr/>
        </p:nvSpPr>
        <p:spPr>
          <a:xfrm>
            <a:off x="5057646" y="6731645"/>
            <a:ext cx="2750241" cy="864440"/>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100" b="1" dirty="0">
                <a:solidFill>
                  <a:schemeClr val="bg1"/>
                </a:solidFill>
                <a:latin typeface="Inter"/>
                <a:ea typeface="Inter"/>
                <a:cs typeface="Inter"/>
                <a:sym typeface="Inter"/>
              </a:rPr>
              <a:t>Coragem</a:t>
            </a:r>
          </a:p>
          <a:p>
            <a:pPr algn="ctr">
              <a:lnSpc>
                <a:spcPct val="100000"/>
              </a:lnSpc>
              <a:spcBef>
                <a:spcPts val="0"/>
              </a:spcBef>
            </a:pPr>
            <a:r>
              <a:rPr lang="pt-BR" sz="2100" dirty="0">
                <a:solidFill>
                  <a:schemeClr val="bg1"/>
                </a:solidFill>
                <a:latin typeface="Inter"/>
                <a:ea typeface="Inter"/>
                <a:cs typeface="Inter"/>
                <a:sym typeface="Inter"/>
              </a:rPr>
              <a:t>Desafiar o status quo</a:t>
            </a:r>
          </a:p>
        </p:txBody>
      </p:sp>
      <p:sp>
        <p:nvSpPr>
          <p:cNvPr id="9" name="Google Shape;229;p28">
            <a:extLst>
              <a:ext uri="{FF2B5EF4-FFF2-40B4-BE49-F238E27FC236}">
                <a16:creationId xmlns:a16="http://schemas.microsoft.com/office/drawing/2014/main" id="{071453A5-FBC5-396C-85FD-30436F09DDD1}"/>
              </a:ext>
            </a:extLst>
          </p:cNvPr>
          <p:cNvSpPr txBox="1">
            <a:spLocks/>
          </p:cNvSpPr>
          <p:nvPr/>
        </p:nvSpPr>
        <p:spPr>
          <a:xfrm>
            <a:off x="1269436" y="6570062"/>
            <a:ext cx="2750241" cy="11876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100" b="1" dirty="0">
                <a:solidFill>
                  <a:schemeClr val="bg1"/>
                </a:solidFill>
                <a:latin typeface="Inter"/>
                <a:ea typeface="Inter"/>
                <a:cs typeface="Inter"/>
                <a:sym typeface="Inter"/>
              </a:rPr>
              <a:t>Curiosidade</a:t>
            </a:r>
          </a:p>
          <a:p>
            <a:pPr algn="ctr">
              <a:lnSpc>
                <a:spcPct val="100000"/>
              </a:lnSpc>
              <a:spcBef>
                <a:spcPts val="0"/>
              </a:spcBef>
            </a:pPr>
            <a:r>
              <a:rPr lang="pt-BR" sz="2100" dirty="0">
                <a:solidFill>
                  <a:schemeClr val="bg1"/>
                </a:solidFill>
                <a:latin typeface="Inter"/>
                <a:ea typeface="Inter"/>
                <a:cs typeface="Inter"/>
                <a:sym typeface="Inter"/>
              </a:rPr>
              <a:t>Abertura a novas perspectivas</a:t>
            </a:r>
          </a:p>
        </p:txBody>
      </p:sp>
      <p:sp>
        <p:nvSpPr>
          <p:cNvPr id="10" name="Google Shape;229;p28">
            <a:extLst>
              <a:ext uri="{FF2B5EF4-FFF2-40B4-BE49-F238E27FC236}">
                <a16:creationId xmlns:a16="http://schemas.microsoft.com/office/drawing/2014/main" id="{A4A6F090-BB42-129D-AB8D-0D93B7EAC53F}"/>
              </a:ext>
            </a:extLst>
          </p:cNvPr>
          <p:cNvSpPr txBox="1">
            <a:spLocks/>
          </p:cNvSpPr>
          <p:nvPr/>
        </p:nvSpPr>
        <p:spPr>
          <a:xfrm>
            <a:off x="8845856" y="6570062"/>
            <a:ext cx="2750241" cy="11876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100" b="1" dirty="0">
                <a:solidFill>
                  <a:schemeClr val="bg1"/>
                </a:solidFill>
                <a:latin typeface="Inter"/>
                <a:ea typeface="Inter"/>
                <a:cs typeface="Inter"/>
                <a:sym typeface="Inter"/>
              </a:rPr>
              <a:t>Colaboração</a:t>
            </a:r>
          </a:p>
          <a:p>
            <a:pPr algn="ctr">
              <a:lnSpc>
                <a:spcPct val="100000"/>
              </a:lnSpc>
              <a:spcBef>
                <a:spcPts val="0"/>
              </a:spcBef>
            </a:pPr>
            <a:r>
              <a:rPr lang="pt-BR" sz="2100" dirty="0">
                <a:solidFill>
                  <a:schemeClr val="bg1"/>
                </a:solidFill>
                <a:latin typeface="Inter"/>
                <a:ea typeface="Inter"/>
                <a:cs typeface="Inter"/>
                <a:sym typeface="Inter"/>
              </a:rPr>
              <a:t>Empoderamento da equipe</a:t>
            </a:r>
          </a:p>
        </p:txBody>
      </p:sp>
      <p:sp>
        <p:nvSpPr>
          <p:cNvPr id="13" name="CaixaDeTexto 12">
            <a:extLst>
              <a:ext uri="{FF2B5EF4-FFF2-40B4-BE49-F238E27FC236}">
                <a16:creationId xmlns:a16="http://schemas.microsoft.com/office/drawing/2014/main" id="{2D03DDE3-7FEF-867B-B590-E9C67271970B}"/>
              </a:ext>
            </a:extLst>
          </p:cNvPr>
          <p:cNvSpPr txBox="1"/>
          <p:nvPr/>
        </p:nvSpPr>
        <p:spPr>
          <a:xfrm>
            <a:off x="688317" y="7812277"/>
            <a:ext cx="8155172" cy="369332"/>
          </a:xfrm>
          <a:prstGeom prst="rect">
            <a:avLst/>
          </a:prstGeom>
          <a:noFill/>
        </p:spPr>
        <p:txBody>
          <a:bodyPr wrap="square">
            <a:spAutoFit/>
          </a:bodyPr>
          <a:lstStyle/>
          <a:p>
            <a:r>
              <a:rPr lang="en-US" b="0" i="1" dirty="0">
                <a:solidFill>
                  <a:srgbClr val="4B5563"/>
                </a:solidFill>
                <a:effectLst/>
                <a:latin typeface="Open Sans" panose="020B0606030504020204" pitchFamily="34" charset="0"/>
              </a:rPr>
              <a:t>Fonte: "The six signature traits of inclusive leadership" - Deloitte Insights</a:t>
            </a:r>
            <a:endParaRPr lang="pt-BR" dirty="0"/>
          </a:p>
        </p:txBody>
      </p:sp>
    </p:spTree>
    <p:extLst>
      <p:ext uri="{BB962C8B-B14F-4D97-AF65-F5344CB8AC3E}">
        <p14:creationId xmlns:p14="http://schemas.microsoft.com/office/powerpoint/2010/main" val="4961291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F5B6A0E7-1784-62F2-9833-B6E54D5BAB92}"/>
            </a:ext>
          </a:extLst>
        </p:cNvPr>
        <p:cNvGrpSpPr/>
        <p:nvPr/>
      </p:nvGrpSpPr>
      <p:grpSpPr>
        <a:xfrm>
          <a:off x="0" y="0"/>
          <a:ext cx="0" cy="0"/>
          <a:chOff x="0" y="0"/>
          <a:chExt cx="0" cy="0"/>
        </a:xfrm>
      </p:grpSpPr>
      <p:sp>
        <p:nvSpPr>
          <p:cNvPr id="2" name="Retângulo: Cantos Superiores Recortados 1">
            <a:extLst>
              <a:ext uri="{FF2B5EF4-FFF2-40B4-BE49-F238E27FC236}">
                <a16:creationId xmlns:a16="http://schemas.microsoft.com/office/drawing/2014/main" id="{8792A0D0-49C6-CE3E-51ED-B82F00445D2F}"/>
              </a:ext>
            </a:extLst>
          </p:cNvPr>
          <p:cNvSpPr/>
          <p:nvPr/>
        </p:nvSpPr>
        <p:spPr>
          <a:xfrm>
            <a:off x="585621" y="295696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Cantos Superiores Recortados 5">
            <a:extLst>
              <a:ext uri="{FF2B5EF4-FFF2-40B4-BE49-F238E27FC236}">
                <a16:creationId xmlns:a16="http://schemas.microsoft.com/office/drawing/2014/main" id="{555ED1C4-B507-3CBB-E18D-7F13D40515F2}"/>
              </a:ext>
            </a:extLst>
          </p:cNvPr>
          <p:cNvSpPr/>
          <p:nvPr/>
        </p:nvSpPr>
        <p:spPr>
          <a:xfrm>
            <a:off x="3540761" y="295696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Google Shape;216;p26">
            <a:extLst>
              <a:ext uri="{FF2B5EF4-FFF2-40B4-BE49-F238E27FC236}">
                <a16:creationId xmlns:a16="http://schemas.microsoft.com/office/drawing/2014/main" id="{20DDE97C-1170-8C3F-5986-6BEB7A43FBDD}"/>
              </a:ext>
            </a:extLst>
          </p:cNvPr>
          <p:cNvSpPr txBox="1">
            <a:spLocks/>
          </p:cNvSpPr>
          <p:nvPr/>
        </p:nvSpPr>
        <p:spPr>
          <a:xfrm>
            <a:off x="649936" y="3011167"/>
            <a:ext cx="2586299"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DIVERSIDADE DE GÊNERO</a:t>
            </a:r>
          </a:p>
        </p:txBody>
      </p:sp>
      <p:sp>
        <p:nvSpPr>
          <p:cNvPr id="4" name="Google Shape;216;p26">
            <a:extLst>
              <a:ext uri="{FF2B5EF4-FFF2-40B4-BE49-F238E27FC236}">
                <a16:creationId xmlns:a16="http://schemas.microsoft.com/office/drawing/2014/main" id="{36E83FDB-AE72-6000-990C-289DFA220C62}"/>
              </a:ext>
            </a:extLst>
          </p:cNvPr>
          <p:cNvSpPr txBox="1">
            <a:spLocks/>
          </p:cNvSpPr>
          <p:nvPr/>
        </p:nvSpPr>
        <p:spPr>
          <a:xfrm>
            <a:off x="3562026" y="3011167"/>
            <a:ext cx="2586299"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DIVERSIDADE ÉTNICA E CULTURAL</a:t>
            </a:r>
          </a:p>
        </p:txBody>
      </p:sp>
      <p:sp>
        <p:nvSpPr>
          <p:cNvPr id="10" name="Google Shape;249;p30">
            <a:extLst>
              <a:ext uri="{FF2B5EF4-FFF2-40B4-BE49-F238E27FC236}">
                <a16:creationId xmlns:a16="http://schemas.microsoft.com/office/drawing/2014/main" id="{1D93EEB3-8CC4-6CFF-F1E9-ECE2C642D603}"/>
              </a:ext>
            </a:extLst>
          </p:cNvPr>
          <p:cNvSpPr txBox="1">
            <a:spLocks/>
          </p:cNvSpPr>
          <p:nvPr/>
        </p:nvSpPr>
        <p:spPr>
          <a:xfrm>
            <a:off x="312507" y="140878"/>
            <a:ext cx="12318971"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DADOS DA </a:t>
            </a:r>
            <a:r>
              <a:rPr lang="pt-BR" sz="5400" b="1" dirty="0">
                <a:solidFill>
                  <a:srgbClr val="2BDEFD"/>
                </a:solidFill>
                <a:latin typeface="Chakra Petch" panose="00000500000000000000" pitchFamily="2" charset="-34"/>
                <a:cs typeface="Chakra Petch" panose="00000500000000000000" pitchFamily="2" charset="-34"/>
              </a:rPr>
              <a:t>DIVERSIDADE</a:t>
            </a:r>
          </a:p>
        </p:txBody>
      </p:sp>
      <p:sp>
        <p:nvSpPr>
          <p:cNvPr id="11" name="Espaço Reservado para Texto 4">
            <a:extLst>
              <a:ext uri="{FF2B5EF4-FFF2-40B4-BE49-F238E27FC236}">
                <a16:creationId xmlns:a16="http://schemas.microsoft.com/office/drawing/2014/main" id="{25681942-D933-876C-F83D-4B4679C506B4}"/>
              </a:ext>
            </a:extLst>
          </p:cNvPr>
          <p:cNvSpPr txBox="1">
            <a:spLocks/>
          </p:cNvSpPr>
          <p:nvPr/>
        </p:nvSpPr>
        <p:spPr>
          <a:xfrm>
            <a:off x="312508" y="703527"/>
            <a:ext cx="14005385" cy="206476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Pesquisas consistentemente demonstram que a diversidade não é apenas uma questão ética, mas um </a:t>
            </a:r>
            <a:r>
              <a:rPr lang="pt-BR" sz="2400" b="1" dirty="0"/>
              <a:t>impulsionador de performance em múltiplas dimensões</a:t>
            </a:r>
            <a:r>
              <a:rPr lang="pt-BR" sz="2400" dirty="0"/>
              <a:t>.</a:t>
            </a:r>
          </a:p>
          <a:p>
            <a:endParaRPr lang="pt-BR" sz="2400" dirty="0"/>
          </a:p>
          <a:p>
            <a:r>
              <a:rPr lang="pt-BR" sz="2400" dirty="0"/>
              <a:t>Organizações com maior diversidade de gênero, raça, idade, neurodiversidade e outras dimensões apresentam </a:t>
            </a:r>
            <a:r>
              <a:rPr lang="pt-BR" sz="2400" b="1" dirty="0"/>
              <a:t>vantagens mensuráveis</a:t>
            </a:r>
            <a:r>
              <a:rPr lang="pt-BR" sz="2400" dirty="0"/>
              <a:t> em relação a seus concorrentes menos diversos.</a:t>
            </a:r>
          </a:p>
        </p:txBody>
      </p:sp>
      <p:sp>
        <p:nvSpPr>
          <p:cNvPr id="15" name="Google Shape;229;p28">
            <a:extLst>
              <a:ext uri="{FF2B5EF4-FFF2-40B4-BE49-F238E27FC236}">
                <a16:creationId xmlns:a16="http://schemas.microsoft.com/office/drawing/2014/main" id="{3984B753-07FE-7E90-835B-5DA3BDB281CD}"/>
              </a:ext>
            </a:extLst>
          </p:cNvPr>
          <p:cNvSpPr txBox="1">
            <a:spLocks/>
          </p:cNvSpPr>
          <p:nvPr/>
        </p:nvSpPr>
        <p:spPr>
          <a:xfrm>
            <a:off x="606886" y="3746630"/>
            <a:ext cx="2573954" cy="252643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Empresas com equilíbrio de gênero na liderança têm 25% mais probabilidade de ter lucratividade acima da média do setor.</a:t>
            </a:r>
          </a:p>
          <a:p>
            <a:pPr algn="ctr">
              <a:lnSpc>
                <a:spcPct val="100000"/>
              </a:lnSpc>
              <a:spcBef>
                <a:spcPts val="0"/>
              </a:spcBef>
            </a:pPr>
            <a:endParaRPr lang="pt-BR" sz="1400" dirty="0">
              <a:solidFill>
                <a:schemeClr val="bg1"/>
              </a:solidFill>
              <a:latin typeface="Inter"/>
              <a:ea typeface="Inter"/>
              <a:cs typeface="Inter"/>
              <a:sym typeface="Inter"/>
            </a:endParaRPr>
          </a:p>
          <a:p>
            <a:pPr algn="ctr">
              <a:lnSpc>
                <a:spcPct val="100000"/>
              </a:lnSpc>
              <a:spcBef>
                <a:spcPts val="0"/>
              </a:spcBef>
            </a:pPr>
            <a:r>
              <a:rPr lang="pt-BR" sz="1400" dirty="0">
                <a:solidFill>
                  <a:schemeClr val="bg1"/>
                </a:solidFill>
                <a:latin typeface="Inter"/>
                <a:ea typeface="Inter"/>
                <a:cs typeface="Inter"/>
                <a:sym typeface="Inter"/>
              </a:rPr>
              <a:t>Fonte: McKinsey &amp; </a:t>
            </a:r>
            <a:r>
              <a:rPr lang="pt-BR" sz="1400" dirty="0" err="1">
                <a:solidFill>
                  <a:schemeClr val="bg1"/>
                </a:solidFill>
                <a:latin typeface="Inter"/>
                <a:ea typeface="Inter"/>
                <a:cs typeface="Inter"/>
                <a:sym typeface="Inter"/>
              </a:rPr>
              <a:t>Company</a:t>
            </a:r>
            <a:r>
              <a:rPr lang="pt-BR" sz="1400" dirty="0">
                <a:solidFill>
                  <a:schemeClr val="bg1"/>
                </a:solidFill>
                <a:latin typeface="Inter"/>
                <a:ea typeface="Inter"/>
                <a:cs typeface="Inter"/>
                <a:sym typeface="Inter"/>
              </a:rPr>
              <a:t>, "</a:t>
            </a:r>
            <a:r>
              <a:rPr lang="pt-BR" sz="1400" dirty="0" err="1">
                <a:solidFill>
                  <a:schemeClr val="bg1"/>
                </a:solidFill>
                <a:latin typeface="Inter"/>
                <a:ea typeface="Inter"/>
                <a:cs typeface="Inter"/>
                <a:sym typeface="Inter"/>
              </a:rPr>
              <a:t>Diversity</a:t>
            </a:r>
            <a:r>
              <a:rPr lang="pt-BR" sz="1400" dirty="0">
                <a:solidFill>
                  <a:schemeClr val="bg1"/>
                </a:solidFill>
                <a:latin typeface="Inter"/>
                <a:ea typeface="Inter"/>
                <a:cs typeface="Inter"/>
                <a:sym typeface="Inter"/>
              </a:rPr>
              <a:t> </a:t>
            </a:r>
            <a:r>
              <a:rPr lang="pt-BR" sz="1400" dirty="0" err="1">
                <a:solidFill>
                  <a:schemeClr val="bg1"/>
                </a:solidFill>
                <a:latin typeface="Inter"/>
                <a:ea typeface="Inter"/>
                <a:cs typeface="Inter"/>
                <a:sym typeface="Inter"/>
              </a:rPr>
              <a:t>Wins</a:t>
            </a:r>
            <a:r>
              <a:rPr lang="pt-BR" sz="1400" dirty="0">
                <a:solidFill>
                  <a:schemeClr val="bg1"/>
                </a:solidFill>
                <a:latin typeface="Inter"/>
                <a:ea typeface="Inter"/>
                <a:cs typeface="Inter"/>
                <a:sym typeface="Inter"/>
              </a:rPr>
              <a:t>", 2020</a:t>
            </a:r>
          </a:p>
        </p:txBody>
      </p:sp>
      <p:sp>
        <p:nvSpPr>
          <p:cNvPr id="16" name="Google Shape;229;p28">
            <a:extLst>
              <a:ext uri="{FF2B5EF4-FFF2-40B4-BE49-F238E27FC236}">
                <a16:creationId xmlns:a16="http://schemas.microsoft.com/office/drawing/2014/main" id="{DF4CAC92-7DF3-290E-F5EF-30482E453360}"/>
              </a:ext>
            </a:extLst>
          </p:cNvPr>
          <p:cNvSpPr txBox="1">
            <a:spLocks/>
          </p:cNvSpPr>
          <p:nvPr/>
        </p:nvSpPr>
        <p:spPr>
          <a:xfrm>
            <a:off x="3566284" y="3746630"/>
            <a:ext cx="2573954" cy="280343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Empresas no quartil superior de diversidade étnica superam em 36% a rentabilidade das empresas no quartil inferior.</a:t>
            </a:r>
          </a:p>
          <a:p>
            <a:pPr algn="ctr">
              <a:lnSpc>
                <a:spcPct val="100000"/>
              </a:lnSpc>
              <a:spcBef>
                <a:spcPts val="0"/>
              </a:spcBef>
            </a:pPr>
            <a:endParaRPr lang="pt-BR" sz="1400" dirty="0">
              <a:solidFill>
                <a:schemeClr val="bg1"/>
              </a:solidFill>
              <a:latin typeface="Inter"/>
              <a:ea typeface="Inter"/>
              <a:cs typeface="Inter"/>
              <a:sym typeface="Inter"/>
            </a:endParaRPr>
          </a:p>
          <a:p>
            <a:pPr algn="ctr">
              <a:lnSpc>
                <a:spcPct val="100000"/>
              </a:lnSpc>
              <a:spcBef>
                <a:spcPts val="0"/>
              </a:spcBef>
            </a:pPr>
            <a:r>
              <a:rPr lang="pt-BR" sz="1400" dirty="0">
                <a:solidFill>
                  <a:schemeClr val="bg1"/>
                </a:solidFill>
                <a:latin typeface="Inter"/>
                <a:ea typeface="Inter"/>
                <a:cs typeface="Inter"/>
                <a:sym typeface="Inter"/>
              </a:rPr>
              <a:t>Fonte: McKinsey &amp; </a:t>
            </a:r>
            <a:r>
              <a:rPr lang="pt-BR" sz="1400" dirty="0" err="1">
                <a:solidFill>
                  <a:schemeClr val="bg1"/>
                </a:solidFill>
                <a:latin typeface="Inter"/>
                <a:ea typeface="Inter"/>
                <a:cs typeface="Inter"/>
                <a:sym typeface="Inter"/>
              </a:rPr>
              <a:t>Company</a:t>
            </a:r>
            <a:r>
              <a:rPr lang="pt-BR" sz="1400" dirty="0">
                <a:solidFill>
                  <a:schemeClr val="bg1"/>
                </a:solidFill>
                <a:latin typeface="Inter"/>
                <a:ea typeface="Inter"/>
                <a:cs typeface="Inter"/>
                <a:sym typeface="Inter"/>
              </a:rPr>
              <a:t>, "</a:t>
            </a:r>
            <a:r>
              <a:rPr lang="pt-BR" sz="1400" dirty="0" err="1">
                <a:solidFill>
                  <a:schemeClr val="bg1"/>
                </a:solidFill>
                <a:latin typeface="Inter"/>
                <a:ea typeface="Inter"/>
                <a:cs typeface="Inter"/>
                <a:sym typeface="Inter"/>
              </a:rPr>
              <a:t>Diversity</a:t>
            </a:r>
            <a:r>
              <a:rPr lang="pt-BR" sz="1400" dirty="0">
                <a:solidFill>
                  <a:schemeClr val="bg1"/>
                </a:solidFill>
                <a:latin typeface="Inter"/>
                <a:ea typeface="Inter"/>
                <a:cs typeface="Inter"/>
                <a:sym typeface="Inter"/>
              </a:rPr>
              <a:t> </a:t>
            </a:r>
            <a:r>
              <a:rPr lang="pt-BR" sz="1400" dirty="0" err="1">
                <a:solidFill>
                  <a:schemeClr val="bg1"/>
                </a:solidFill>
                <a:latin typeface="Inter"/>
                <a:ea typeface="Inter"/>
                <a:cs typeface="Inter"/>
                <a:sym typeface="Inter"/>
              </a:rPr>
              <a:t>Wins</a:t>
            </a:r>
            <a:r>
              <a:rPr lang="pt-BR" sz="1400" dirty="0">
                <a:solidFill>
                  <a:schemeClr val="bg1"/>
                </a:solidFill>
                <a:latin typeface="Inter"/>
                <a:ea typeface="Inter"/>
                <a:cs typeface="Inter"/>
                <a:sym typeface="Inter"/>
              </a:rPr>
              <a:t>", 2020</a:t>
            </a:r>
          </a:p>
          <a:p>
            <a:pPr algn="ctr">
              <a:lnSpc>
                <a:spcPct val="100000"/>
              </a:lnSpc>
              <a:spcBef>
                <a:spcPts val="0"/>
              </a:spcBef>
            </a:pPr>
            <a:endParaRPr lang="pt-BR" sz="1800" dirty="0">
              <a:solidFill>
                <a:schemeClr val="bg1"/>
              </a:solidFill>
              <a:latin typeface="Inter"/>
              <a:ea typeface="Inter"/>
              <a:cs typeface="Inter"/>
              <a:sym typeface="Inter"/>
            </a:endParaRPr>
          </a:p>
        </p:txBody>
      </p:sp>
      <p:grpSp>
        <p:nvGrpSpPr>
          <p:cNvPr id="19" name="Agrupar 18">
            <a:extLst>
              <a:ext uri="{FF2B5EF4-FFF2-40B4-BE49-F238E27FC236}">
                <a16:creationId xmlns:a16="http://schemas.microsoft.com/office/drawing/2014/main" id="{896CE92C-B3DD-CCF1-C0D1-36A3939007F2}"/>
              </a:ext>
            </a:extLst>
          </p:cNvPr>
          <p:cNvGrpSpPr/>
          <p:nvPr/>
        </p:nvGrpSpPr>
        <p:grpSpPr>
          <a:xfrm>
            <a:off x="11937655" y="6288612"/>
            <a:ext cx="2472112" cy="1447992"/>
            <a:chOff x="11937655" y="6288612"/>
            <a:chExt cx="2472112" cy="1447992"/>
          </a:xfrm>
        </p:grpSpPr>
        <p:sp>
          <p:nvSpPr>
            <p:cNvPr id="20" name="Google Shape;376;p44">
              <a:extLst>
                <a:ext uri="{FF2B5EF4-FFF2-40B4-BE49-F238E27FC236}">
                  <a16:creationId xmlns:a16="http://schemas.microsoft.com/office/drawing/2014/main" id="{DDBA5C64-6D9D-AB1B-A04B-CF3217DE8775}"/>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23;p41">
              <a:extLst>
                <a:ext uri="{FF2B5EF4-FFF2-40B4-BE49-F238E27FC236}">
                  <a16:creationId xmlns:a16="http://schemas.microsoft.com/office/drawing/2014/main" id="{66BD4E0E-A17F-F44B-F3EF-B070563E7298}"/>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2" name="Google Shape;229;p28">
            <a:extLst>
              <a:ext uri="{FF2B5EF4-FFF2-40B4-BE49-F238E27FC236}">
                <a16:creationId xmlns:a16="http://schemas.microsoft.com/office/drawing/2014/main" id="{FD88675C-A126-C502-5EA2-02DA2E0F6FE4}"/>
              </a:ext>
            </a:extLst>
          </p:cNvPr>
          <p:cNvSpPr txBox="1">
            <a:spLocks/>
          </p:cNvSpPr>
          <p:nvPr/>
        </p:nvSpPr>
        <p:spPr>
          <a:xfrm>
            <a:off x="233915" y="6966018"/>
            <a:ext cx="11246669"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i="1" dirty="0">
                <a:solidFill>
                  <a:schemeClr val="bg1"/>
                </a:solidFill>
                <a:latin typeface="Inter"/>
                <a:ea typeface="Inter"/>
                <a:cs typeface="Inter"/>
                <a:sym typeface="Inter"/>
              </a:rPr>
              <a:t> "A diversidade não é apenas uma métrica a ser alcançada, mas um meio para criar equipes mais inovadoras e resilientes." </a:t>
            </a:r>
          </a:p>
        </p:txBody>
      </p:sp>
      <p:sp>
        <p:nvSpPr>
          <p:cNvPr id="12" name="Shape 20">
            <a:extLst>
              <a:ext uri="{FF2B5EF4-FFF2-40B4-BE49-F238E27FC236}">
                <a16:creationId xmlns:a16="http://schemas.microsoft.com/office/drawing/2014/main" id="{2C60D913-77A6-141C-E5A3-A57D7A5C0D43}"/>
              </a:ext>
            </a:extLst>
          </p:cNvPr>
          <p:cNvSpPr/>
          <p:nvPr/>
        </p:nvSpPr>
        <p:spPr>
          <a:xfrm>
            <a:off x="6635380" y="2899326"/>
            <a:ext cx="7272005" cy="3353027"/>
          </a:xfrm>
          <a:prstGeom prst="rect">
            <a:avLst/>
          </a:prstGeom>
          <a:solidFill>
            <a:srgbClr val="FFFFFF"/>
          </a:solidFill>
          <a:ln/>
        </p:spPr>
        <p:txBody>
          <a:bodyPr/>
          <a:lstStyle/>
          <a:p>
            <a:endParaRPr lang="pt-BR"/>
          </a:p>
        </p:txBody>
      </p:sp>
      <p:sp>
        <p:nvSpPr>
          <p:cNvPr id="13" name="Text 21">
            <a:extLst>
              <a:ext uri="{FF2B5EF4-FFF2-40B4-BE49-F238E27FC236}">
                <a16:creationId xmlns:a16="http://schemas.microsoft.com/office/drawing/2014/main" id="{79CE4204-6511-73EF-2736-DFA621CA71DC}"/>
              </a:ext>
            </a:extLst>
          </p:cNvPr>
          <p:cNvSpPr/>
          <p:nvPr/>
        </p:nvSpPr>
        <p:spPr>
          <a:xfrm>
            <a:off x="7210201" y="2863501"/>
            <a:ext cx="6159302" cy="572416"/>
          </a:xfrm>
          <a:prstGeom prst="rect">
            <a:avLst/>
          </a:prstGeom>
        </p:spPr>
        <p:txBody>
          <a:bodyPr spcFirstLastPara="1" wrap="square" lIns="0" tIns="146280" rIns="146280" bIns="146280" anchor="t" anchorCtr="0">
            <a:spAutoFit/>
          </a:bodyPr>
          <a:lstStyle/>
          <a:p>
            <a:pPr algn="ctr">
              <a:buClr>
                <a:srgbClr val="000000"/>
              </a:buClr>
              <a:buFont typeface="Arial"/>
            </a:pPr>
            <a:r>
              <a:rPr lang="en-US" b="1" dirty="0">
                <a:solidFill>
                  <a:schemeClr val="accent3"/>
                </a:solidFill>
                <a:latin typeface="Chakra Petch" panose="00000500000000000000" pitchFamily="2" charset="-34"/>
                <a:cs typeface="Chakra Petch" panose="00000500000000000000" pitchFamily="2" charset="-34"/>
              </a:rPr>
              <a:t>INOVAÇÃO E CRIATIVIDADE</a:t>
            </a:r>
          </a:p>
        </p:txBody>
      </p:sp>
      <p:pic>
        <p:nvPicPr>
          <p:cNvPr id="14" name="Image 2" descr="preencoded.png">
            <a:extLst>
              <a:ext uri="{FF2B5EF4-FFF2-40B4-BE49-F238E27FC236}">
                <a16:creationId xmlns:a16="http://schemas.microsoft.com/office/drawing/2014/main" id="{32B9F080-B6FB-C02E-6A8B-24C5ADE69313}"/>
              </a:ext>
            </a:extLst>
          </p:cNvPr>
          <p:cNvPicPr>
            <a:picLocks noChangeAspect="1"/>
          </p:cNvPicPr>
          <p:nvPr/>
        </p:nvPicPr>
        <p:blipFill>
          <a:blip r:embed="rId3"/>
          <a:stretch>
            <a:fillRect/>
          </a:stretch>
        </p:blipFill>
        <p:spPr>
          <a:xfrm>
            <a:off x="6721106" y="3206508"/>
            <a:ext cx="6975188" cy="2720818"/>
          </a:xfrm>
          <a:prstGeom prst="rect">
            <a:avLst/>
          </a:prstGeom>
        </p:spPr>
      </p:pic>
      <p:sp>
        <p:nvSpPr>
          <p:cNvPr id="23" name="Text 22">
            <a:extLst>
              <a:ext uri="{FF2B5EF4-FFF2-40B4-BE49-F238E27FC236}">
                <a16:creationId xmlns:a16="http://schemas.microsoft.com/office/drawing/2014/main" id="{335A6338-CC0B-FCE0-D7FA-7A1C44DA4C76}"/>
              </a:ext>
            </a:extLst>
          </p:cNvPr>
          <p:cNvSpPr/>
          <p:nvPr/>
        </p:nvSpPr>
        <p:spPr>
          <a:xfrm>
            <a:off x="6721105" y="6004688"/>
            <a:ext cx="7186279" cy="215444"/>
          </a:xfrm>
          <a:prstGeom prst="rect">
            <a:avLst/>
          </a:prstGeom>
          <a:noFill/>
          <a:ln/>
        </p:spPr>
        <p:txBody>
          <a:bodyPr wrap="square" lIns="0" tIns="0" rIns="0" bIns="0" rtlCol="0" anchor="ctr">
            <a:spAutoFit/>
          </a:bodyPr>
          <a:lstStyle/>
          <a:p>
            <a:pPr marL="0" indent="0">
              <a:buNone/>
            </a:pPr>
            <a:r>
              <a:rPr lang="en-US" sz="1400" i="1" dirty="0">
                <a:solidFill>
                  <a:srgbClr val="666666"/>
                </a:solidFill>
                <a:latin typeface="Noto Sans" pitchFamily="34" charset="0"/>
                <a:ea typeface="Noto Sans" pitchFamily="34" charset="-122"/>
                <a:cs typeface="Noto Sans" pitchFamily="34" charset="-120"/>
              </a:rPr>
              <a:t>Fonte: Boston Consulting Group, "How Diverse Leadership Teams Boost Innovation", 2018</a:t>
            </a:r>
            <a:endParaRPr lang="en-US" sz="1400" dirty="0"/>
          </a:p>
        </p:txBody>
      </p:sp>
    </p:spTree>
    <p:extLst>
      <p:ext uri="{BB962C8B-B14F-4D97-AF65-F5344CB8AC3E}">
        <p14:creationId xmlns:p14="http://schemas.microsoft.com/office/powerpoint/2010/main" val="284546917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149A4-EAE7-824D-E997-DC938F5EA4FC}"/>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70F1C099-BA39-4284-4F5C-79B23BFC8E5C}"/>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AE2EC3B6-5AA7-1C0A-7F75-A5A4D4F622E1}"/>
              </a:ext>
            </a:extLst>
          </p:cNvPr>
          <p:cNvSpPr txBox="1">
            <a:spLocks/>
          </p:cNvSpPr>
          <p:nvPr/>
        </p:nvSpPr>
        <p:spPr>
          <a:xfrm>
            <a:off x="844138" y="289733"/>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DESAFIOS E COMO</a:t>
            </a:r>
            <a:r>
              <a:rPr lang="pt-BR" sz="5400" b="1" dirty="0">
                <a:solidFill>
                  <a:srgbClr val="2BDEFD"/>
                </a:solidFill>
                <a:latin typeface="Chakra Petch" panose="00000500000000000000" pitchFamily="2" charset="-34"/>
                <a:cs typeface="Chakra Petch" panose="00000500000000000000" pitchFamily="2" charset="-34"/>
              </a:rPr>
              <a:t> SUPERÁ-LOS</a:t>
            </a:r>
          </a:p>
        </p:txBody>
      </p:sp>
      <p:grpSp>
        <p:nvGrpSpPr>
          <p:cNvPr id="16" name="Agrupar 15">
            <a:extLst>
              <a:ext uri="{FF2B5EF4-FFF2-40B4-BE49-F238E27FC236}">
                <a16:creationId xmlns:a16="http://schemas.microsoft.com/office/drawing/2014/main" id="{E0F65171-7634-FDB8-2087-89CA0B0CCFCC}"/>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ADD7A548-9793-FBD1-0E8D-F1F4AD50444D}"/>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15A1A8B1-AB8F-3042-8D30-0D283491A857}"/>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3" name="Espaço Reservado para Texto 4">
            <a:extLst>
              <a:ext uri="{FF2B5EF4-FFF2-40B4-BE49-F238E27FC236}">
                <a16:creationId xmlns:a16="http://schemas.microsoft.com/office/drawing/2014/main" id="{1A349CA1-EEEE-C996-544D-290E77EDC2A9}"/>
              </a:ext>
            </a:extLst>
          </p:cNvPr>
          <p:cNvSpPr txBox="1">
            <a:spLocks/>
          </p:cNvSpPr>
          <p:nvPr/>
        </p:nvSpPr>
        <p:spPr>
          <a:xfrm>
            <a:off x="890214" y="5422637"/>
            <a:ext cx="10727751" cy="587441"/>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2400">
                <a:solidFill>
                  <a:schemeClr val="bg1"/>
                </a:solidFill>
                <a:latin typeface="Inter"/>
                <a:ea typeface="Inter"/>
                <a:cs typeface="Inter"/>
              </a:defRPr>
            </a:lvl1pPr>
            <a:lvl2pPr marL="822960" indent="-274320" defTabSz="1097280">
              <a:lnSpc>
                <a:spcPct val="90000"/>
              </a:lnSpc>
              <a:spcBef>
                <a:spcPts val="600"/>
              </a:spcBef>
              <a:buFont typeface="Arial" panose="020B0604020202020204" pitchFamily="34" charset="0"/>
              <a:buChar char="•"/>
              <a:defRPr sz="2880"/>
            </a:lvl2pPr>
            <a:lvl3pPr marL="1371600" indent="-274320" defTabSz="1097280">
              <a:lnSpc>
                <a:spcPct val="90000"/>
              </a:lnSpc>
              <a:spcBef>
                <a:spcPts val="600"/>
              </a:spcBef>
              <a:buFont typeface="Arial" panose="020B0604020202020204" pitchFamily="34" charset="0"/>
              <a:buChar char="•"/>
              <a:defRPr sz="2400"/>
            </a:lvl3pPr>
            <a:lvl4pPr marL="1920240" indent="-274320" defTabSz="1097280">
              <a:lnSpc>
                <a:spcPct val="90000"/>
              </a:lnSpc>
              <a:spcBef>
                <a:spcPts val="600"/>
              </a:spcBef>
              <a:buFont typeface="Arial" panose="020B0604020202020204" pitchFamily="34" charset="0"/>
              <a:buChar char="•"/>
              <a:defRPr sz="2160"/>
            </a:lvl4pPr>
            <a:lvl5pPr marL="2468880" indent="-274320" defTabSz="1097280">
              <a:lnSpc>
                <a:spcPct val="90000"/>
              </a:lnSpc>
              <a:spcBef>
                <a:spcPts val="600"/>
              </a:spcBef>
              <a:buFont typeface="Arial" panose="020B0604020202020204" pitchFamily="34" charset="0"/>
              <a:buChar char="•"/>
              <a:defRPr sz="2160"/>
            </a:lvl5pPr>
            <a:lvl6pPr marL="3017520" indent="-274320" defTabSz="1097280">
              <a:lnSpc>
                <a:spcPct val="90000"/>
              </a:lnSpc>
              <a:spcBef>
                <a:spcPts val="600"/>
              </a:spcBef>
              <a:buFont typeface="Arial" panose="020B0604020202020204" pitchFamily="34" charset="0"/>
              <a:buChar char="•"/>
              <a:defRPr sz="2160"/>
            </a:lvl6pPr>
            <a:lvl7pPr marL="3566160" indent="-274320" defTabSz="1097280">
              <a:lnSpc>
                <a:spcPct val="90000"/>
              </a:lnSpc>
              <a:spcBef>
                <a:spcPts val="600"/>
              </a:spcBef>
              <a:buFont typeface="Arial" panose="020B0604020202020204" pitchFamily="34" charset="0"/>
              <a:buChar char="•"/>
              <a:defRPr sz="2160"/>
            </a:lvl7pPr>
            <a:lvl8pPr marL="4114800" indent="-274320" defTabSz="1097280">
              <a:lnSpc>
                <a:spcPct val="90000"/>
              </a:lnSpc>
              <a:spcBef>
                <a:spcPts val="600"/>
              </a:spcBef>
              <a:buFont typeface="Arial" panose="020B0604020202020204" pitchFamily="34" charset="0"/>
              <a:buChar char="•"/>
              <a:defRPr sz="2160"/>
            </a:lvl8pPr>
            <a:lvl9pPr marL="4663440" indent="-274320" defTabSz="1097280">
              <a:lnSpc>
                <a:spcPct val="90000"/>
              </a:lnSpc>
              <a:spcBef>
                <a:spcPts val="600"/>
              </a:spcBef>
              <a:buFont typeface="Arial" panose="020B0604020202020204" pitchFamily="34" charset="0"/>
              <a:buChar char="•"/>
              <a:defRPr sz="2160"/>
            </a:lvl9pPr>
          </a:lstStyle>
          <a:p>
            <a:r>
              <a:rPr lang="pt-BR" b="1" dirty="0"/>
              <a:t>Estratégias práticas</a:t>
            </a:r>
            <a:r>
              <a:rPr lang="pt-BR" dirty="0"/>
              <a:t> para criar um ambiente verdadeiramente inclusivo:</a:t>
            </a:r>
          </a:p>
        </p:txBody>
      </p:sp>
      <p:sp>
        <p:nvSpPr>
          <p:cNvPr id="4" name="Google Shape;229;p28">
            <a:extLst>
              <a:ext uri="{FF2B5EF4-FFF2-40B4-BE49-F238E27FC236}">
                <a16:creationId xmlns:a16="http://schemas.microsoft.com/office/drawing/2014/main" id="{AA943C7A-847C-D3C6-A2A1-FF49CD60FE9B}"/>
              </a:ext>
            </a:extLst>
          </p:cNvPr>
          <p:cNvSpPr txBox="1">
            <a:spLocks/>
          </p:cNvSpPr>
          <p:nvPr/>
        </p:nvSpPr>
        <p:spPr>
          <a:xfrm>
            <a:off x="893134" y="6284284"/>
            <a:ext cx="3700252" cy="137227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Treinamento de Conscientização</a:t>
            </a:r>
          </a:p>
          <a:p>
            <a:pPr algn="ctr">
              <a:lnSpc>
                <a:spcPct val="100000"/>
              </a:lnSpc>
              <a:spcBef>
                <a:spcPts val="0"/>
              </a:spcBef>
            </a:pPr>
            <a:r>
              <a:rPr lang="pt-BR" sz="1500" dirty="0">
                <a:solidFill>
                  <a:schemeClr val="bg1"/>
                </a:solidFill>
                <a:latin typeface="Inter"/>
                <a:ea typeface="Inter"/>
                <a:cs typeface="Inter"/>
                <a:sym typeface="Inter"/>
              </a:rPr>
              <a:t>Programas educacionais contínuos sobre vieses inconscientes e competência cultural para todos os níveis organizacionais.</a:t>
            </a:r>
          </a:p>
        </p:txBody>
      </p:sp>
      <p:sp>
        <p:nvSpPr>
          <p:cNvPr id="7" name="Google Shape;229;p28">
            <a:extLst>
              <a:ext uri="{FF2B5EF4-FFF2-40B4-BE49-F238E27FC236}">
                <a16:creationId xmlns:a16="http://schemas.microsoft.com/office/drawing/2014/main" id="{C2598EAE-C081-A4A5-31CB-6FE0440F0572}"/>
              </a:ext>
            </a:extLst>
          </p:cNvPr>
          <p:cNvSpPr txBox="1">
            <a:spLocks/>
          </p:cNvSpPr>
          <p:nvPr/>
        </p:nvSpPr>
        <p:spPr>
          <a:xfrm>
            <a:off x="4554279" y="6284284"/>
            <a:ext cx="3700252" cy="114143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Políticas e Processos Inclusivos</a:t>
            </a:r>
          </a:p>
          <a:p>
            <a:pPr algn="ctr">
              <a:lnSpc>
                <a:spcPct val="100000"/>
              </a:lnSpc>
              <a:spcBef>
                <a:spcPts val="0"/>
              </a:spcBef>
            </a:pPr>
            <a:r>
              <a:rPr lang="pt-BR" sz="1500" dirty="0">
                <a:solidFill>
                  <a:schemeClr val="bg1"/>
                </a:solidFill>
                <a:latin typeface="Inter"/>
                <a:ea typeface="Inter"/>
                <a:cs typeface="Inter"/>
                <a:sym typeface="Inter"/>
              </a:rPr>
              <a:t>Revisão e redesenho de sistemas de RH para eliminar barreiras estruturais e promover equidade.</a:t>
            </a:r>
          </a:p>
        </p:txBody>
      </p:sp>
      <p:sp>
        <p:nvSpPr>
          <p:cNvPr id="12" name="Retângulo: Cantos Superiores Recortados 11">
            <a:extLst>
              <a:ext uri="{FF2B5EF4-FFF2-40B4-BE49-F238E27FC236}">
                <a16:creationId xmlns:a16="http://schemas.microsoft.com/office/drawing/2014/main" id="{6E8C0FB0-138E-94D1-35F4-B63A3CD20B32}"/>
              </a:ext>
            </a:extLst>
          </p:cNvPr>
          <p:cNvSpPr/>
          <p:nvPr/>
        </p:nvSpPr>
        <p:spPr>
          <a:xfrm>
            <a:off x="828590" y="2273605"/>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Cantos Superiores Recortados 12">
            <a:extLst>
              <a:ext uri="{FF2B5EF4-FFF2-40B4-BE49-F238E27FC236}">
                <a16:creationId xmlns:a16="http://schemas.microsoft.com/office/drawing/2014/main" id="{078FA5E1-E679-D593-3C03-A319A9C24417}"/>
              </a:ext>
            </a:extLst>
          </p:cNvPr>
          <p:cNvSpPr/>
          <p:nvPr/>
        </p:nvSpPr>
        <p:spPr>
          <a:xfrm>
            <a:off x="4459267" y="2273605"/>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Cantos Superiores Recortados 13">
            <a:extLst>
              <a:ext uri="{FF2B5EF4-FFF2-40B4-BE49-F238E27FC236}">
                <a16:creationId xmlns:a16="http://schemas.microsoft.com/office/drawing/2014/main" id="{01C5D19E-CC07-0B65-2E20-31D631CE5A17}"/>
              </a:ext>
            </a:extLst>
          </p:cNvPr>
          <p:cNvSpPr/>
          <p:nvPr/>
        </p:nvSpPr>
        <p:spPr>
          <a:xfrm>
            <a:off x="8089944" y="2273605"/>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Google Shape;229;p28">
            <a:extLst>
              <a:ext uri="{FF2B5EF4-FFF2-40B4-BE49-F238E27FC236}">
                <a16:creationId xmlns:a16="http://schemas.microsoft.com/office/drawing/2014/main" id="{9E140744-F901-806D-28B1-F675ADEE6A6C}"/>
              </a:ext>
            </a:extLst>
          </p:cNvPr>
          <p:cNvSpPr txBox="1">
            <a:spLocks/>
          </p:cNvSpPr>
          <p:nvPr/>
        </p:nvSpPr>
        <p:spPr>
          <a:xfrm>
            <a:off x="828590" y="3857090"/>
            <a:ext cx="2573954" cy="137227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Preconceitos implícitos que influenciam decisões sem percepção consciente, afetando contratações, promoções e avaliações.</a:t>
            </a:r>
          </a:p>
        </p:txBody>
      </p:sp>
      <p:sp>
        <p:nvSpPr>
          <p:cNvPr id="19" name="Google Shape;229;p28">
            <a:extLst>
              <a:ext uri="{FF2B5EF4-FFF2-40B4-BE49-F238E27FC236}">
                <a16:creationId xmlns:a16="http://schemas.microsoft.com/office/drawing/2014/main" id="{AD7A7C6E-35D4-11EA-E689-5BC278977E12}"/>
              </a:ext>
            </a:extLst>
          </p:cNvPr>
          <p:cNvSpPr txBox="1">
            <a:spLocks/>
          </p:cNvSpPr>
          <p:nvPr/>
        </p:nvSpPr>
        <p:spPr>
          <a:xfrm>
            <a:off x="4461382" y="3857090"/>
            <a:ext cx="2573954" cy="137227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Comentários ou ações sutis que comunicam atitudes hostis ou negativas em relação a grupos marginalizados.</a:t>
            </a:r>
          </a:p>
        </p:txBody>
      </p:sp>
      <p:sp>
        <p:nvSpPr>
          <p:cNvPr id="20" name="Google Shape;229;p28">
            <a:extLst>
              <a:ext uri="{FF2B5EF4-FFF2-40B4-BE49-F238E27FC236}">
                <a16:creationId xmlns:a16="http://schemas.microsoft.com/office/drawing/2014/main" id="{07186EE6-C2EC-2C16-C442-874CABB349F0}"/>
              </a:ext>
            </a:extLst>
          </p:cNvPr>
          <p:cNvSpPr txBox="1">
            <a:spLocks/>
          </p:cNvSpPr>
          <p:nvPr/>
        </p:nvSpPr>
        <p:spPr>
          <a:xfrm>
            <a:off x="8094174" y="3857090"/>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Desconforto com novas práticas e relutância em abandonar o status quo, especialmente em culturas organizacionais estabelecidas.</a:t>
            </a:r>
          </a:p>
        </p:txBody>
      </p:sp>
      <p:sp>
        <p:nvSpPr>
          <p:cNvPr id="21" name="Google Shape;216;p26">
            <a:extLst>
              <a:ext uri="{FF2B5EF4-FFF2-40B4-BE49-F238E27FC236}">
                <a16:creationId xmlns:a16="http://schemas.microsoft.com/office/drawing/2014/main" id="{B074FC13-CFBC-DFFA-FC27-7665B3F64D12}"/>
              </a:ext>
            </a:extLst>
          </p:cNvPr>
          <p:cNvSpPr txBox="1">
            <a:spLocks/>
          </p:cNvSpPr>
          <p:nvPr/>
        </p:nvSpPr>
        <p:spPr>
          <a:xfrm>
            <a:off x="1017206" y="2625163"/>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VIESES INCONSCIENTES</a:t>
            </a:r>
          </a:p>
        </p:txBody>
      </p:sp>
      <p:sp>
        <p:nvSpPr>
          <p:cNvPr id="22" name="Google Shape;216;p26">
            <a:extLst>
              <a:ext uri="{FF2B5EF4-FFF2-40B4-BE49-F238E27FC236}">
                <a16:creationId xmlns:a16="http://schemas.microsoft.com/office/drawing/2014/main" id="{64454D17-C2B8-791D-C0DA-A5376537358B}"/>
              </a:ext>
            </a:extLst>
          </p:cNvPr>
          <p:cNvSpPr txBox="1">
            <a:spLocks/>
          </p:cNvSpPr>
          <p:nvPr/>
        </p:nvSpPr>
        <p:spPr>
          <a:xfrm>
            <a:off x="4647883" y="2763662"/>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MICROAGRESSÕES</a:t>
            </a:r>
          </a:p>
        </p:txBody>
      </p:sp>
      <p:sp>
        <p:nvSpPr>
          <p:cNvPr id="23" name="Google Shape;216;p26">
            <a:extLst>
              <a:ext uri="{FF2B5EF4-FFF2-40B4-BE49-F238E27FC236}">
                <a16:creationId xmlns:a16="http://schemas.microsoft.com/office/drawing/2014/main" id="{0922D019-D149-B36D-C35A-69B55D1D7DB8}"/>
              </a:ext>
            </a:extLst>
          </p:cNvPr>
          <p:cNvSpPr txBox="1">
            <a:spLocks/>
          </p:cNvSpPr>
          <p:nvPr/>
        </p:nvSpPr>
        <p:spPr>
          <a:xfrm>
            <a:off x="8278560" y="2625163"/>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RESISTÊNCIA À MUDANÇA</a:t>
            </a:r>
          </a:p>
        </p:txBody>
      </p:sp>
      <p:sp>
        <p:nvSpPr>
          <p:cNvPr id="6" name="Google Shape;229;p28">
            <a:extLst>
              <a:ext uri="{FF2B5EF4-FFF2-40B4-BE49-F238E27FC236}">
                <a16:creationId xmlns:a16="http://schemas.microsoft.com/office/drawing/2014/main" id="{26919256-A1D0-1E42-00F8-D88D5D21575F}"/>
              </a:ext>
            </a:extLst>
          </p:cNvPr>
          <p:cNvSpPr txBox="1">
            <a:spLocks/>
          </p:cNvSpPr>
          <p:nvPr/>
        </p:nvSpPr>
        <p:spPr>
          <a:xfrm>
            <a:off x="8215423" y="6284284"/>
            <a:ext cx="3700252" cy="137227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Cultura de Feedback Aberto</a:t>
            </a:r>
          </a:p>
          <a:p>
            <a:pPr algn="ctr">
              <a:lnSpc>
                <a:spcPct val="100000"/>
              </a:lnSpc>
              <a:spcBef>
                <a:spcPts val="0"/>
              </a:spcBef>
            </a:pPr>
            <a:r>
              <a:rPr lang="pt-BR" sz="1500" dirty="0">
                <a:solidFill>
                  <a:schemeClr val="bg1"/>
                </a:solidFill>
                <a:latin typeface="Inter"/>
                <a:ea typeface="Inter"/>
                <a:cs typeface="Inter"/>
                <a:sym typeface="Inter"/>
              </a:rPr>
              <a:t>Criação de canais seguros para comunicação e mecanismos para abordar preocupações relacionadas à inclusão.</a:t>
            </a:r>
          </a:p>
        </p:txBody>
      </p:sp>
      <p:sp>
        <p:nvSpPr>
          <p:cNvPr id="8" name="Espaço Reservado para Texto 4">
            <a:extLst>
              <a:ext uri="{FF2B5EF4-FFF2-40B4-BE49-F238E27FC236}">
                <a16:creationId xmlns:a16="http://schemas.microsoft.com/office/drawing/2014/main" id="{B4DA82E3-000E-747E-0CD0-EC5DBDFACC72}"/>
              </a:ext>
            </a:extLst>
          </p:cNvPr>
          <p:cNvSpPr txBox="1">
            <a:spLocks/>
          </p:cNvSpPr>
          <p:nvPr/>
        </p:nvSpPr>
        <p:spPr>
          <a:xfrm>
            <a:off x="890214" y="1172465"/>
            <a:ext cx="13427679"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Mesmo com as melhores intenções, organizações enfrentam </a:t>
            </a:r>
            <a:r>
              <a:rPr lang="pt-BR" sz="2400" b="1" dirty="0"/>
              <a:t>desafios significativos</a:t>
            </a:r>
            <a:r>
              <a:rPr lang="pt-BR" sz="2400" dirty="0"/>
              <a:t> na implementação de práticas inclusivas:</a:t>
            </a:r>
          </a:p>
        </p:txBody>
      </p:sp>
      <p:sp>
        <p:nvSpPr>
          <p:cNvPr id="9" name="Retângulo: Cantos Superiores Recortados 8">
            <a:extLst>
              <a:ext uri="{FF2B5EF4-FFF2-40B4-BE49-F238E27FC236}">
                <a16:creationId xmlns:a16="http://schemas.microsoft.com/office/drawing/2014/main" id="{4BE9D6EE-9B2C-15D4-0CA0-8BDF8C50F1FE}"/>
              </a:ext>
            </a:extLst>
          </p:cNvPr>
          <p:cNvSpPr/>
          <p:nvPr/>
        </p:nvSpPr>
        <p:spPr>
          <a:xfrm>
            <a:off x="11720621" y="2277150"/>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Google Shape;229;p28">
            <a:extLst>
              <a:ext uri="{FF2B5EF4-FFF2-40B4-BE49-F238E27FC236}">
                <a16:creationId xmlns:a16="http://schemas.microsoft.com/office/drawing/2014/main" id="{85B024C1-C29E-A527-23DE-3FCA9F9DAACE}"/>
              </a:ext>
            </a:extLst>
          </p:cNvPr>
          <p:cNvSpPr txBox="1">
            <a:spLocks/>
          </p:cNvSpPr>
          <p:nvPr/>
        </p:nvSpPr>
        <p:spPr>
          <a:xfrm>
            <a:off x="11726966" y="3857090"/>
            <a:ext cx="2573954" cy="137227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Esforços superficiais de inclusão que não abordam questões sistêmicas ou promovem mudanças significativas.</a:t>
            </a:r>
          </a:p>
        </p:txBody>
      </p:sp>
      <p:sp>
        <p:nvSpPr>
          <p:cNvPr id="11" name="Google Shape;216;p26">
            <a:extLst>
              <a:ext uri="{FF2B5EF4-FFF2-40B4-BE49-F238E27FC236}">
                <a16:creationId xmlns:a16="http://schemas.microsoft.com/office/drawing/2014/main" id="{913E831F-F415-A4F9-F46A-864A3C014A73}"/>
              </a:ext>
            </a:extLst>
          </p:cNvPr>
          <p:cNvSpPr txBox="1">
            <a:spLocks/>
          </p:cNvSpPr>
          <p:nvPr/>
        </p:nvSpPr>
        <p:spPr>
          <a:xfrm>
            <a:off x="11909237" y="2763662"/>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TOKENISMO</a:t>
            </a:r>
          </a:p>
        </p:txBody>
      </p:sp>
    </p:spTree>
    <p:extLst>
      <p:ext uri="{BB962C8B-B14F-4D97-AF65-F5344CB8AC3E}">
        <p14:creationId xmlns:p14="http://schemas.microsoft.com/office/powerpoint/2010/main" val="3171181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153996BF-3356-BA73-04F8-83ADF7C91600}"/>
            </a:ext>
          </a:extLst>
        </p:cNvPr>
        <p:cNvGrpSpPr/>
        <p:nvPr/>
      </p:nvGrpSpPr>
      <p:grpSpPr>
        <a:xfrm>
          <a:off x="0" y="0"/>
          <a:ext cx="0" cy="0"/>
          <a:chOff x="0" y="0"/>
          <a:chExt cx="0" cy="0"/>
        </a:xfrm>
      </p:grpSpPr>
      <p:sp>
        <p:nvSpPr>
          <p:cNvPr id="10" name="Google Shape;249;p30">
            <a:extLst>
              <a:ext uri="{FF2B5EF4-FFF2-40B4-BE49-F238E27FC236}">
                <a16:creationId xmlns:a16="http://schemas.microsoft.com/office/drawing/2014/main" id="{761897EB-6E07-0A9D-8D1A-BF3F58CD6E9F}"/>
              </a:ext>
            </a:extLst>
          </p:cNvPr>
          <p:cNvSpPr txBox="1">
            <a:spLocks/>
          </p:cNvSpPr>
          <p:nvPr/>
        </p:nvSpPr>
        <p:spPr>
          <a:xfrm>
            <a:off x="312507" y="140878"/>
            <a:ext cx="12318971" cy="1641200"/>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PAPEL DO LÍDER </a:t>
            </a:r>
            <a:r>
              <a:rPr lang="pt-BR" sz="5400" b="1" dirty="0">
                <a:solidFill>
                  <a:schemeClr val="bg1"/>
                </a:solidFill>
                <a:latin typeface="Chakra Petch" panose="00000500000000000000" pitchFamily="2" charset="-34"/>
                <a:cs typeface="Chakra Petch" panose="00000500000000000000" pitchFamily="2" charset="-34"/>
              </a:rPr>
              <a:t>NA PROMOÇÃO DA INCLUSÃO</a:t>
            </a:r>
          </a:p>
        </p:txBody>
      </p:sp>
      <p:sp>
        <p:nvSpPr>
          <p:cNvPr id="11" name="Espaço Reservado para Texto 4">
            <a:extLst>
              <a:ext uri="{FF2B5EF4-FFF2-40B4-BE49-F238E27FC236}">
                <a16:creationId xmlns:a16="http://schemas.microsoft.com/office/drawing/2014/main" id="{CCF5F33E-C0FE-126B-43F1-B5C492178EFD}"/>
              </a:ext>
            </a:extLst>
          </p:cNvPr>
          <p:cNvSpPr txBox="1">
            <a:spLocks/>
          </p:cNvSpPr>
          <p:nvPr/>
        </p:nvSpPr>
        <p:spPr>
          <a:xfrm>
            <a:off x="312508" y="1702986"/>
            <a:ext cx="14005385" cy="206476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O líder é o </a:t>
            </a:r>
            <a:r>
              <a:rPr lang="pt-BR" sz="2400" b="1" dirty="0"/>
              <a:t>principal catalisador</a:t>
            </a:r>
            <a:r>
              <a:rPr lang="pt-BR" sz="2400" dirty="0"/>
              <a:t> para criar uma cultura inclusiva. Sua influência determina se a diversidade será apenas um número ou uma verdadeira vantagem competitiva.</a:t>
            </a:r>
          </a:p>
          <a:p>
            <a:endParaRPr lang="pt-BR" sz="2400" dirty="0"/>
          </a:p>
          <a:p>
            <a:r>
              <a:rPr lang="pt-BR" sz="2400" dirty="0"/>
              <a:t>Líderes inclusivos não apenas defendem a diversidade em teoria, mas </a:t>
            </a:r>
            <a:r>
              <a:rPr lang="pt-BR" sz="2400" b="1" dirty="0"/>
              <a:t>modelam comportamentos</a:t>
            </a:r>
            <a:r>
              <a:rPr lang="pt-BR" sz="2400" dirty="0"/>
              <a:t> que promovem equidade, voz e participação de todos os membros da equipe.</a:t>
            </a:r>
          </a:p>
        </p:txBody>
      </p:sp>
      <p:grpSp>
        <p:nvGrpSpPr>
          <p:cNvPr id="19" name="Agrupar 18">
            <a:extLst>
              <a:ext uri="{FF2B5EF4-FFF2-40B4-BE49-F238E27FC236}">
                <a16:creationId xmlns:a16="http://schemas.microsoft.com/office/drawing/2014/main" id="{CEF5671A-F7F1-7984-FEB7-05B09A749603}"/>
              </a:ext>
            </a:extLst>
          </p:cNvPr>
          <p:cNvGrpSpPr/>
          <p:nvPr/>
        </p:nvGrpSpPr>
        <p:grpSpPr>
          <a:xfrm>
            <a:off x="11937655" y="6288612"/>
            <a:ext cx="2472112" cy="1447992"/>
            <a:chOff x="11937655" y="6288612"/>
            <a:chExt cx="2472112" cy="1447992"/>
          </a:xfrm>
        </p:grpSpPr>
        <p:sp>
          <p:nvSpPr>
            <p:cNvPr id="20" name="Google Shape;376;p44">
              <a:extLst>
                <a:ext uri="{FF2B5EF4-FFF2-40B4-BE49-F238E27FC236}">
                  <a16:creationId xmlns:a16="http://schemas.microsoft.com/office/drawing/2014/main" id="{24D52068-559F-8040-1963-30B1FDC2634A}"/>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23;p41">
              <a:extLst>
                <a:ext uri="{FF2B5EF4-FFF2-40B4-BE49-F238E27FC236}">
                  <a16:creationId xmlns:a16="http://schemas.microsoft.com/office/drawing/2014/main" id="{1AA50887-8A1F-8540-9168-4FC549FCBF28}"/>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2" name="Google Shape;229;p28">
            <a:extLst>
              <a:ext uri="{FF2B5EF4-FFF2-40B4-BE49-F238E27FC236}">
                <a16:creationId xmlns:a16="http://schemas.microsoft.com/office/drawing/2014/main" id="{EBCEA7CC-2B51-B236-236A-40C56181B217}"/>
              </a:ext>
            </a:extLst>
          </p:cNvPr>
          <p:cNvSpPr txBox="1">
            <a:spLocks/>
          </p:cNvSpPr>
          <p:nvPr/>
        </p:nvSpPr>
        <p:spPr>
          <a:xfrm>
            <a:off x="233915" y="6827518"/>
            <a:ext cx="11246669"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i="1" dirty="0">
                <a:solidFill>
                  <a:schemeClr val="bg1"/>
                </a:solidFill>
                <a:latin typeface="Inter"/>
                <a:ea typeface="Inter"/>
                <a:cs typeface="Inter"/>
                <a:sym typeface="Inter"/>
              </a:rPr>
              <a:t>"A liderança inclusiva não é um destino, mas uma jornada contínua de aprendizado, adaptação e crescimento. O verdadeiro líder inclusivo reconhece que seu trabalho nunca está completo.“ - </a:t>
            </a:r>
            <a:r>
              <a:rPr lang="pt-BR" sz="1800" i="1" dirty="0" err="1">
                <a:solidFill>
                  <a:schemeClr val="bg1"/>
                </a:solidFill>
                <a:latin typeface="Inter"/>
                <a:ea typeface="Inter"/>
                <a:cs typeface="Inter"/>
                <a:sym typeface="Inter"/>
              </a:rPr>
              <a:t>Catalyst</a:t>
            </a:r>
            <a:r>
              <a:rPr lang="pt-BR" sz="1800" i="1" dirty="0">
                <a:solidFill>
                  <a:schemeClr val="bg1"/>
                </a:solidFill>
                <a:latin typeface="Inter"/>
                <a:ea typeface="Inter"/>
                <a:cs typeface="Inter"/>
                <a:sym typeface="Inter"/>
              </a:rPr>
              <a:t> </a:t>
            </a:r>
            <a:r>
              <a:rPr lang="pt-BR" sz="1800" i="1" dirty="0" err="1">
                <a:solidFill>
                  <a:schemeClr val="bg1"/>
                </a:solidFill>
                <a:latin typeface="Inter"/>
                <a:ea typeface="Inter"/>
                <a:cs typeface="Inter"/>
                <a:sym typeface="Inter"/>
              </a:rPr>
              <a:t>Research</a:t>
            </a:r>
            <a:r>
              <a:rPr lang="pt-BR" sz="1800" i="1" dirty="0">
                <a:solidFill>
                  <a:schemeClr val="bg1"/>
                </a:solidFill>
                <a:latin typeface="Inter"/>
                <a:ea typeface="Inter"/>
                <a:cs typeface="Inter"/>
                <a:sym typeface="Inter"/>
              </a:rPr>
              <a:t> Center</a:t>
            </a:r>
          </a:p>
        </p:txBody>
      </p:sp>
      <p:sp>
        <p:nvSpPr>
          <p:cNvPr id="3" name="Espaço Reservado para Texto 4">
            <a:extLst>
              <a:ext uri="{FF2B5EF4-FFF2-40B4-BE49-F238E27FC236}">
                <a16:creationId xmlns:a16="http://schemas.microsoft.com/office/drawing/2014/main" id="{9837958E-DF4B-3042-B767-ADD0B7EA2BC2}"/>
              </a:ext>
            </a:extLst>
          </p:cNvPr>
          <p:cNvSpPr txBox="1">
            <a:spLocks/>
          </p:cNvSpPr>
          <p:nvPr/>
        </p:nvSpPr>
        <p:spPr>
          <a:xfrm>
            <a:off x="333772" y="3924079"/>
            <a:ext cx="13629423" cy="525886"/>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2400">
                <a:solidFill>
                  <a:schemeClr val="bg1"/>
                </a:solidFill>
                <a:latin typeface="Inter"/>
                <a:ea typeface="Inter"/>
                <a:cs typeface="Inter"/>
              </a:defRPr>
            </a:lvl1pPr>
            <a:lvl2pPr marL="822960" indent="-274320" defTabSz="1097280">
              <a:lnSpc>
                <a:spcPct val="90000"/>
              </a:lnSpc>
              <a:spcBef>
                <a:spcPts val="600"/>
              </a:spcBef>
              <a:buFont typeface="Arial" panose="020B0604020202020204" pitchFamily="34" charset="0"/>
              <a:buChar char="•"/>
              <a:defRPr sz="2880"/>
            </a:lvl2pPr>
            <a:lvl3pPr marL="1371600" indent="-274320" defTabSz="1097280">
              <a:lnSpc>
                <a:spcPct val="90000"/>
              </a:lnSpc>
              <a:spcBef>
                <a:spcPts val="600"/>
              </a:spcBef>
              <a:buFont typeface="Arial" panose="020B0604020202020204" pitchFamily="34" charset="0"/>
              <a:buChar char="•"/>
              <a:defRPr sz="2400"/>
            </a:lvl3pPr>
            <a:lvl4pPr marL="1920240" indent="-274320" defTabSz="1097280">
              <a:lnSpc>
                <a:spcPct val="90000"/>
              </a:lnSpc>
              <a:spcBef>
                <a:spcPts val="600"/>
              </a:spcBef>
              <a:buFont typeface="Arial" panose="020B0604020202020204" pitchFamily="34" charset="0"/>
              <a:buChar char="•"/>
              <a:defRPr sz="2160"/>
            </a:lvl4pPr>
            <a:lvl5pPr marL="2468880" indent="-274320" defTabSz="1097280">
              <a:lnSpc>
                <a:spcPct val="90000"/>
              </a:lnSpc>
              <a:spcBef>
                <a:spcPts val="600"/>
              </a:spcBef>
              <a:buFont typeface="Arial" panose="020B0604020202020204" pitchFamily="34" charset="0"/>
              <a:buChar char="•"/>
              <a:defRPr sz="2160"/>
            </a:lvl5pPr>
            <a:lvl6pPr marL="3017520" indent="-274320" defTabSz="1097280">
              <a:lnSpc>
                <a:spcPct val="90000"/>
              </a:lnSpc>
              <a:spcBef>
                <a:spcPts val="600"/>
              </a:spcBef>
              <a:buFont typeface="Arial" panose="020B0604020202020204" pitchFamily="34" charset="0"/>
              <a:buChar char="•"/>
              <a:defRPr sz="2160"/>
            </a:lvl6pPr>
            <a:lvl7pPr marL="3566160" indent="-274320" defTabSz="1097280">
              <a:lnSpc>
                <a:spcPct val="90000"/>
              </a:lnSpc>
              <a:spcBef>
                <a:spcPts val="600"/>
              </a:spcBef>
              <a:buFont typeface="Arial" panose="020B0604020202020204" pitchFamily="34" charset="0"/>
              <a:buChar char="•"/>
              <a:defRPr sz="2160"/>
            </a:lvl7pPr>
            <a:lvl8pPr marL="4114800" indent="-274320" defTabSz="1097280">
              <a:lnSpc>
                <a:spcPct val="90000"/>
              </a:lnSpc>
              <a:spcBef>
                <a:spcPts val="600"/>
              </a:spcBef>
              <a:buFont typeface="Arial" panose="020B0604020202020204" pitchFamily="34" charset="0"/>
              <a:buChar char="•"/>
              <a:defRPr sz="2160"/>
            </a:lvl8pPr>
            <a:lvl9pPr marL="4663440" indent="-274320" defTabSz="1097280">
              <a:lnSpc>
                <a:spcPct val="90000"/>
              </a:lnSpc>
              <a:spcBef>
                <a:spcPts val="600"/>
              </a:spcBef>
              <a:buFont typeface="Arial" panose="020B0604020202020204" pitchFamily="34" charset="0"/>
              <a:buChar char="•"/>
              <a:defRPr sz="2160"/>
            </a:lvl9pPr>
          </a:lstStyle>
          <a:p>
            <a:r>
              <a:rPr lang="pt-BR" sz="2000" b="1" dirty="0">
                <a:solidFill>
                  <a:srgbClr val="2BDEFD"/>
                </a:solidFill>
                <a:latin typeface="Chakra Petch" panose="00000500000000000000" pitchFamily="2" charset="-34"/>
                <a:ea typeface="+mj-ea"/>
                <a:cs typeface="Chakra Petch" panose="00000500000000000000" pitchFamily="2" charset="-34"/>
              </a:rPr>
              <a:t>Ações práticas do líder inclusivo:</a:t>
            </a:r>
          </a:p>
        </p:txBody>
      </p:sp>
      <p:sp>
        <p:nvSpPr>
          <p:cNvPr id="5" name="Retângulo: Cantos Superiores Recortados 4">
            <a:extLst>
              <a:ext uri="{FF2B5EF4-FFF2-40B4-BE49-F238E27FC236}">
                <a16:creationId xmlns:a16="http://schemas.microsoft.com/office/drawing/2014/main" id="{0B8CA4C5-7836-EEFD-0503-E0E793E8F1A5}"/>
              </a:ext>
            </a:extLst>
          </p:cNvPr>
          <p:cNvSpPr/>
          <p:nvPr/>
        </p:nvSpPr>
        <p:spPr>
          <a:xfrm>
            <a:off x="291242" y="4438214"/>
            <a:ext cx="14005384" cy="170079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Google Shape;229;p28">
            <a:extLst>
              <a:ext uri="{FF2B5EF4-FFF2-40B4-BE49-F238E27FC236}">
                <a16:creationId xmlns:a16="http://schemas.microsoft.com/office/drawing/2014/main" id="{444A3257-0F6B-452E-6E0D-AFB4104E7860}"/>
              </a:ext>
            </a:extLst>
          </p:cNvPr>
          <p:cNvSpPr txBox="1">
            <a:spLocks/>
          </p:cNvSpPr>
          <p:nvPr/>
        </p:nvSpPr>
        <p:spPr>
          <a:xfrm>
            <a:off x="931543" y="4353148"/>
            <a:ext cx="2949853"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Promover escuta ativa e diálogo aberto</a:t>
            </a:r>
          </a:p>
          <a:p>
            <a:pPr algn="ctr">
              <a:lnSpc>
                <a:spcPct val="100000"/>
              </a:lnSpc>
              <a:spcBef>
                <a:spcPts val="0"/>
              </a:spcBef>
            </a:pPr>
            <a:endParaRPr lang="pt-BR" sz="1800" dirty="0">
              <a:solidFill>
                <a:schemeClr val="bg1"/>
              </a:solidFill>
              <a:latin typeface="Inter"/>
              <a:ea typeface="Inter"/>
              <a:cs typeface="Inter"/>
              <a:sym typeface="Inter"/>
            </a:endParaRPr>
          </a:p>
          <a:p>
            <a:pPr algn="ctr">
              <a:lnSpc>
                <a:spcPct val="100000"/>
              </a:lnSpc>
              <a:spcBef>
                <a:spcPts val="0"/>
              </a:spcBef>
            </a:pPr>
            <a:r>
              <a:rPr lang="pt-BR" sz="1800" dirty="0">
                <a:solidFill>
                  <a:schemeClr val="bg1"/>
                </a:solidFill>
                <a:latin typeface="Inter"/>
                <a:ea typeface="Inter"/>
                <a:cs typeface="Inter"/>
                <a:sym typeface="Inter"/>
              </a:rPr>
              <a:t>Criar espaços seguros para todas as vozes serem ouvidas</a:t>
            </a:r>
          </a:p>
        </p:txBody>
      </p:sp>
      <p:sp>
        <p:nvSpPr>
          <p:cNvPr id="8" name="Google Shape;229;p28">
            <a:extLst>
              <a:ext uri="{FF2B5EF4-FFF2-40B4-BE49-F238E27FC236}">
                <a16:creationId xmlns:a16="http://schemas.microsoft.com/office/drawing/2014/main" id="{48B6EB8D-6C5E-A9FF-93EF-5E0FD6A0E799}"/>
              </a:ext>
            </a:extLst>
          </p:cNvPr>
          <p:cNvSpPr txBox="1">
            <a:spLocks/>
          </p:cNvSpPr>
          <p:nvPr/>
        </p:nvSpPr>
        <p:spPr>
          <a:xfrm>
            <a:off x="4363429" y="4353148"/>
            <a:ext cx="2949853"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Reconhecer e mitigar vieses</a:t>
            </a:r>
          </a:p>
          <a:p>
            <a:pPr algn="ctr">
              <a:lnSpc>
                <a:spcPct val="100000"/>
              </a:lnSpc>
              <a:spcBef>
                <a:spcPts val="0"/>
              </a:spcBef>
            </a:pPr>
            <a:endParaRPr lang="pt-BR" sz="1800" dirty="0">
              <a:solidFill>
                <a:schemeClr val="bg1"/>
              </a:solidFill>
              <a:latin typeface="Inter"/>
              <a:ea typeface="Inter"/>
              <a:cs typeface="Inter"/>
              <a:sym typeface="Inter"/>
            </a:endParaRPr>
          </a:p>
          <a:p>
            <a:pPr algn="ctr">
              <a:lnSpc>
                <a:spcPct val="100000"/>
              </a:lnSpc>
              <a:spcBef>
                <a:spcPts val="0"/>
              </a:spcBef>
            </a:pPr>
            <a:r>
              <a:rPr lang="pt-BR" sz="1800" dirty="0">
                <a:solidFill>
                  <a:schemeClr val="bg1"/>
                </a:solidFill>
                <a:latin typeface="Inter"/>
                <a:ea typeface="Inter"/>
                <a:cs typeface="Inter"/>
                <a:sym typeface="Inter"/>
              </a:rPr>
              <a:t>Questionar pressupostos e decisões baseadas em estereótipos</a:t>
            </a:r>
          </a:p>
        </p:txBody>
      </p:sp>
      <p:sp>
        <p:nvSpPr>
          <p:cNvPr id="9" name="Google Shape;229;p28">
            <a:extLst>
              <a:ext uri="{FF2B5EF4-FFF2-40B4-BE49-F238E27FC236}">
                <a16:creationId xmlns:a16="http://schemas.microsoft.com/office/drawing/2014/main" id="{9E97F9CC-574B-3B85-547A-9AE2D5C0E4A9}"/>
              </a:ext>
            </a:extLst>
          </p:cNvPr>
          <p:cNvSpPr txBox="1">
            <a:spLocks/>
          </p:cNvSpPr>
          <p:nvPr/>
        </p:nvSpPr>
        <p:spPr>
          <a:xfrm>
            <a:off x="7795315" y="4353148"/>
            <a:ext cx="2949853"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Distribuir oportunidades equitativamente</a:t>
            </a:r>
          </a:p>
          <a:p>
            <a:pPr algn="ctr">
              <a:lnSpc>
                <a:spcPct val="100000"/>
              </a:lnSpc>
              <a:spcBef>
                <a:spcPts val="0"/>
              </a:spcBef>
            </a:pPr>
            <a:endParaRPr lang="pt-BR" sz="1800" b="1" dirty="0">
              <a:solidFill>
                <a:schemeClr val="bg1"/>
              </a:solidFill>
              <a:latin typeface="Inter"/>
              <a:ea typeface="Inter"/>
              <a:cs typeface="Inter"/>
              <a:sym typeface="Inter"/>
            </a:endParaRPr>
          </a:p>
          <a:p>
            <a:pPr algn="ctr">
              <a:lnSpc>
                <a:spcPct val="100000"/>
              </a:lnSpc>
              <a:spcBef>
                <a:spcPts val="0"/>
              </a:spcBef>
            </a:pPr>
            <a:r>
              <a:rPr lang="pt-BR" sz="1800" dirty="0">
                <a:solidFill>
                  <a:schemeClr val="bg1"/>
                </a:solidFill>
                <a:latin typeface="Inter"/>
                <a:ea typeface="Inter"/>
                <a:cs typeface="Inter"/>
                <a:sym typeface="Inter"/>
              </a:rPr>
              <a:t>Garantir acesso justo a projetos de alta visibilidade e desenvolvimento</a:t>
            </a:r>
          </a:p>
        </p:txBody>
      </p:sp>
      <p:sp>
        <p:nvSpPr>
          <p:cNvPr id="17" name="Google Shape;229;p28">
            <a:extLst>
              <a:ext uri="{FF2B5EF4-FFF2-40B4-BE49-F238E27FC236}">
                <a16:creationId xmlns:a16="http://schemas.microsoft.com/office/drawing/2014/main" id="{D6CC2D62-D902-8FB4-967C-0B87726898A2}"/>
              </a:ext>
            </a:extLst>
          </p:cNvPr>
          <p:cNvSpPr txBox="1">
            <a:spLocks/>
          </p:cNvSpPr>
          <p:nvPr/>
        </p:nvSpPr>
        <p:spPr>
          <a:xfrm>
            <a:off x="11227201" y="4353148"/>
            <a:ext cx="2949853"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Responsabilizar-se pelos resultados</a:t>
            </a:r>
          </a:p>
          <a:p>
            <a:pPr algn="ctr">
              <a:lnSpc>
                <a:spcPct val="100000"/>
              </a:lnSpc>
              <a:spcBef>
                <a:spcPts val="0"/>
              </a:spcBef>
            </a:pPr>
            <a:endParaRPr lang="pt-BR" sz="1800" dirty="0">
              <a:solidFill>
                <a:schemeClr val="bg1"/>
              </a:solidFill>
              <a:latin typeface="Inter"/>
              <a:ea typeface="Inter"/>
              <a:cs typeface="Inter"/>
              <a:sym typeface="Inter"/>
            </a:endParaRPr>
          </a:p>
          <a:p>
            <a:pPr algn="ctr">
              <a:lnSpc>
                <a:spcPct val="100000"/>
              </a:lnSpc>
              <a:spcBef>
                <a:spcPts val="0"/>
              </a:spcBef>
            </a:pPr>
            <a:r>
              <a:rPr lang="pt-BR" sz="1800" dirty="0">
                <a:solidFill>
                  <a:schemeClr val="bg1"/>
                </a:solidFill>
                <a:latin typeface="Inter"/>
                <a:ea typeface="Inter"/>
                <a:cs typeface="Inter"/>
                <a:sym typeface="Inter"/>
              </a:rPr>
              <a:t>Estabelecer métricas claras para avaliar o progresso da inclusão</a:t>
            </a:r>
          </a:p>
        </p:txBody>
      </p:sp>
    </p:spTree>
    <p:extLst>
      <p:ext uri="{BB962C8B-B14F-4D97-AF65-F5344CB8AC3E}">
        <p14:creationId xmlns:p14="http://schemas.microsoft.com/office/powerpoint/2010/main" val="3664631967"/>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1337F-B448-1CCA-34C3-887725F453E8}"/>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29C99243-FD88-C5B5-A5F2-CB5A925F21B9}"/>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0" name="Google Shape;229;p28">
            <a:extLst>
              <a:ext uri="{FF2B5EF4-FFF2-40B4-BE49-F238E27FC236}">
                <a16:creationId xmlns:a16="http://schemas.microsoft.com/office/drawing/2014/main" id="{6AE0FE90-BBA4-7EFD-550A-3116311196DE}"/>
              </a:ext>
            </a:extLst>
          </p:cNvPr>
          <p:cNvSpPr txBox="1">
            <a:spLocks/>
          </p:cNvSpPr>
          <p:nvPr/>
        </p:nvSpPr>
        <p:spPr>
          <a:xfrm>
            <a:off x="2873180" y="2348977"/>
            <a:ext cx="10632558"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Transformação Cultural na Microsoft </a:t>
            </a:r>
          </a:p>
          <a:p>
            <a:pPr>
              <a:lnSpc>
                <a:spcPct val="100000"/>
              </a:lnSpc>
              <a:spcBef>
                <a:spcPts val="0"/>
              </a:spcBef>
            </a:pPr>
            <a:r>
              <a:rPr lang="pt-BR" sz="2400" dirty="0">
                <a:solidFill>
                  <a:schemeClr val="bg1"/>
                </a:solidFill>
                <a:latin typeface="Inter"/>
                <a:ea typeface="Inter"/>
                <a:cs typeface="Inter"/>
                <a:sym typeface="Inter"/>
              </a:rPr>
              <a:t>Sob a liderança de </a:t>
            </a:r>
            <a:r>
              <a:rPr lang="pt-BR" sz="2400" dirty="0" err="1">
                <a:solidFill>
                  <a:schemeClr val="bg1"/>
                </a:solidFill>
                <a:latin typeface="Inter"/>
                <a:ea typeface="Inter"/>
                <a:cs typeface="Inter"/>
                <a:sym typeface="Inter"/>
              </a:rPr>
              <a:t>Satya</a:t>
            </a:r>
            <a:r>
              <a:rPr lang="pt-BR" sz="2400" dirty="0">
                <a:solidFill>
                  <a:schemeClr val="bg1"/>
                </a:solidFill>
                <a:latin typeface="Inter"/>
                <a:ea typeface="Inter"/>
                <a:cs typeface="Inter"/>
                <a:sym typeface="Inter"/>
              </a:rPr>
              <a:t> </a:t>
            </a:r>
            <a:r>
              <a:rPr lang="pt-BR" sz="2400" dirty="0" err="1">
                <a:solidFill>
                  <a:schemeClr val="bg1"/>
                </a:solidFill>
                <a:latin typeface="Inter"/>
                <a:ea typeface="Inter"/>
                <a:cs typeface="Inter"/>
                <a:sym typeface="Inter"/>
              </a:rPr>
              <a:t>Nadella</a:t>
            </a:r>
            <a:r>
              <a:rPr lang="pt-BR" sz="2400" dirty="0">
                <a:solidFill>
                  <a:schemeClr val="bg1"/>
                </a:solidFill>
                <a:latin typeface="Inter"/>
                <a:ea typeface="Inter"/>
                <a:cs typeface="Inter"/>
                <a:sym typeface="Inter"/>
              </a:rPr>
              <a:t>, a Microsoft passou de uma cultura de "sabe-tudo" para uma cultura de "aprende-tudo". </a:t>
            </a:r>
          </a:p>
          <a:p>
            <a:pPr>
              <a:lnSpc>
                <a:spcPct val="100000"/>
              </a:lnSpc>
              <a:spcBef>
                <a:spcPts val="0"/>
              </a:spcBef>
            </a:pPr>
            <a:endParaRPr lang="pt-BR" sz="2400" dirty="0">
              <a:solidFill>
                <a:schemeClr val="bg1"/>
              </a:solidFill>
              <a:latin typeface="Inter"/>
              <a:ea typeface="Inter"/>
              <a:cs typeface="Inter"/>
              <a:sym typeface="Inter"/>
            </a:endParaRPr>
          </a:p>
          <a:p>
            <a:pPr>
              <a:lnSpc>
                <a:spcPct val="100000"/>
              </a:lnSpc>
              <a:spcBef>
                <a:spcPts val="0"/>
              </a:spcBef>
            </a:pPr>
            <a:r>
              <a:rPr lang="pt-BR" sz="2400" b="1" dirty="0">
                <a:solidFill>
                  <a:schemeClr val="bg1"/>
                </a:solidFill>
                <a:latin typeface="Inter"/>
                <a:ea typeface="Inter"/>
                <a:cs typeface="Inter"/>
                <a:sym typeface="Inter"/>
              </a:rPr>
              <a:t>Resultado:</a:t>
            </a:r>
            <a:r>
              <a:rPr lang="pt-BR" sz="2400" dirty="0">
                <a:solidFill>
                  <a:schemeClr val="bg1"/>
                </a:solidFill>
                <a:latin typeface="Inter"/>
                <a:ea typeface="Inter"/>
                <a:cs typeface="Inter"/>
                <a:sym typeface="Inter"/>
              </a:rPr>
              <a:t> Valor de mercado triplicou e inovação acelerada. </a:t>
            </a:r>
          </a:p>
        </p:txBody>
      </p:sp>
      <p:sp>
        <p:nvSpPr>
          <p:cNvPr id="2" name="Google Shape;249;p30">
            <a:extLst>
              <a:ext uri="{FF2B5EF4-FFF2-40B4-BE49-F238E27FC236}">
                <a16:creationId xmlns:a16="http://schemas.microsoft.com/office/drawing/2014/main" id="{10BB454E-B871-856B-BDB7-08E8A6D922F9}"/>
              </a:ext>
            </a:extLst>
          </p:cNvPr>
          <p:cNvSpPr txBox="1">
            <a:spLocks/>
          </p:cNvSpPr>
          <p:nvPr/>
        </p:nvSpPr>
        <p:spPr>
          <a:xfrm>
            <a:off x="1482089" y="396058"/>
            <a:ext cx="11340776"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EXEMPLOS DE </a:t>
            </a:r>
            <a:r>
              <a:rPr lang="pt-BR" sz="5400" b="1" dirty="0">
                <a:solidFill>
                  <a:srgbClr val="2BDEFD"/>
                </a:solidFill>
                <a:latin typeface="Chakra Petch" panose="00000500000000000000" pitchFamily="2" charset="-34"/>
                <a:cs typeface="Chakra Petch" panose="00000500000000000000" pitchFamily="2" charset="-34"/>
              </a:rPr>
              <a:t>IMPACTO</a:t>
            </a:r>
          </a:p>
        </p:txBody>
      </p:sp>
      <p:grpSp>
        <p:nvGrpSpPr>
          <p:cNvPr id="16" name="Agrupar 15">
            <a:extLst>
              <a:ext uri="{FF2B5EF4-FFF2-40B4-BE49-F238E27FC236}">
                <a16:creationId xmlns:a16="http://schemas.microsoft.com/office/drawing/2014/main" id="{792DD4EF-9DA1-A9BB-00E7-CB4875103539}"/>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FFD99FFE-8552-1D4C-0217-05E7C0C1E1F1}"/>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D70FFD5B-C8B4-3D05-2EE2-EA36FCA1816C}"/>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2CCF3A6E-3F18-2ADD-1354-0A2002C971C1}"/>
              </a:ext>
            </a:extLst>
          </p:cNvPr>
          <p:cNvSpPr txBox="1">
            <a:spLocks/>
          </p:cNvSpPr>
          <p:nvPr/>
        </p:nvSpPr>
        <p:spPr>
          <a:xfrm>
            <a:off x="1460824" y="1070944"/>
            <a:ext cx="12425297"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Casos reais demonstram como a </a:t>
            </a:r>
            <a:r>
              <a:rPr lang="pt-BR" b="1" dirty="0"/>
              <a:t>liderança eficaz </a:t>
            </a:r>
            <a:r>
              <a:rPr lang="pt-BR" dirty="0"/>
              <a:t>transforma resultados e cria ambientes de trabalho mais produtivos. </a:t>
            </a:r>
          </a:p>
        </p:txBody>
      </p:sp>
      <p:sp>
        <p:nvSpPr>
          <p:cNvPr id="15" name="Google Shape;229;p28">
            <a:extLst>
              <a:ext uri="{FF2B5EF4-FFF2-40B4-BE49-F238E27FC236}">
                <a16:creationId xmlns:a16="http://schemas.microsoft.com/office/drawing/2014/main" id="{8DF4D4DC-30B0-46FE-0076-916C1A7B7D87}"/>
              </a:ext>
            </a:extLst>
          </p:cNvPr>
          <p:cNvSpPr txBox="1">
            <a:spLocks/>
          </p:cNvSpPr>
          <p:nvPr/>
        </p:nvSpPr>
        <p:spPr>
          <a:xfrm>
            <a:off x="1388131" y="7199935"/>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"O verdadeiro legado de um líder não está nos resultados imediatos, mas na capacidade de inspirar outros a alcançarem seu potencial máximo." - John C. Maxwell</a:t>
            </a:r>
          </a:p>
        </p:txBody>
      </p:sp>
      <p:pic>
        <p:nvPicPr>
          <p:cNvPr id="3074" name="Picture 2" descr="Microsoft logo png, Microsoft icon transparent png 27127473 PNG">
            <a:extLst>
              <a:ext uri="{FF2B5EF4-FFF2-40B4-BE49-F238E27FC236}">
                <a16:creationId xmlns:a16="http://schemas.microsoft.com/office/drawing/2014/main" id="{86490B37-F50F-CF30-BCFB-BB7A9830DB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93" t="19896" r="19768" b="19061"/>
          <a:stretch>
            <a:fillRect/>
          </a:stretch>
        </p:blipFill>
        <p:spPr bwMode="auto">
          <a:xfrm>
            <a:off x="762408" y="2397337"/>
            <a:ext cx="1974453" cy="19680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rand &amp; Display Standards - Partner Portal">
            <a:extLst>
              <a:ext uri="{FF2B5EF4-FFF2-40B4-BE49-F238E27FC236}">
                <a16:creationId xmlns:a16="http://schemas.microsoft.com/office/drawing/2014/main" id="{5870954D-529E-21CD-8EA4-1CD3845EB6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65" t="24857" r="16571" b="23489"/>
          <a:stretch>
            <a:fillRect/>
          </a:stretch>
        </p:blipFill>
        <p:spPr bwMode="auto">
          <a:xfrm>
            <a:off x="776627" y="4889335"/>
            <a:ext cx="1961071" cy="1202994"/>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29;p28">
            <a:extLst>
              <a:ext uri="{FF2B5EF4-FFF2-40B4-BE49-F238E27FC236}">
                <a16:creationId xmlns:a16="http://schemas.microsoft.com/office/drawing/2014/main" id="{F8EDA8A5-8432-61E5-B1E4-8868B987E668}"/>
              </a:ext>
            </a:extLst>
          </p:cNvPr>
          <p:cNvSpPr txBox="1">
            <a:spLocks/>
          </p:cNvSpPr>
          <p:nvPr/>
        </p:nvSpPr>
        <p:spPr>
          <a:xfrm>
            <a:off x="2881181" y="4728038"/>
            <a:ext cx="9355770"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Recuperação da Best </a:t>
            </a:r>
            <a:r>
              <a:rPr lang="pt-BR" sz="2400" b="1" dirty="0" err="1">
                <a:solidFill>
                  <a:schemeClr val="bg1"/>
                </a:solidFill>
                <a:latin typeface="Inter"/>
                <a:ea typeface="Inter"/>
                <a:cs typeface="Inter"/>
                <a:sym typeface="Inter"/>
              </a:rPr>
              <a:t>Buy</a:t>
            </a:r>
            <a:r>
              <a:rPr lang="pt-BR" sz="2400" b="1" dirty="0">
                <a:solidFill>
                  <a:schemeClr val="bg1"/>
                </a:solidFill>
                <a:latin typeface="Inter"/>
                <a:ea typeface="Inter"/>
                <a:cs typeface="Inter"/>
                <a:sym typeface="Inter"/>
              </a:rPr>
              <a:t> </a:t>
            </a:r>
          </a:p>
          <a:p>
            <a:pPr>
              <a:lnSpc>
                <a:spcPct val="100000"/>
              </a:lnSpc>
              <a:spcBef>
                <a:spcPts val="0"/>
              </a:spcBef>
            </a:pPr>
            <a:r>
              <a:rPr lang="pt-BR" sz="2400" dirty="0">
                <a:solidFill>
                  <a:schemeClr val="bg1"/>
                </a:solidFill>
                <a:latin typeface="Inter"/>
                <a:ea typeface="Inter"/>
                <a:cs typeface="Inter"/>
                <a:sym typeface="Inter"/>
              </a:rPr>
              <a:t>Hubert Joly implementou a estratégia "</a:t>
            </a:r>
            <a:r>
              <a:rPr lang="pt-BR" sz="2400" dirty="0" err="1">
                <a:solidFill>
                  <a:schemeClr val="bg1"/>
                </a:solidFill>
                <a:latin typeface="Inter"/>
                <a:ea typeface="Inter"/>
                <a:cs typeface="Inter"/>
                <a:sym typeface="Inter"/>
              </a:rPr>
              <a:t>Renew</a:t>
            </a:r>
            <a:r>
              <a:rPr lang="pt-BR" sz="2400" dirty="0">
                <a:solidFill>
                  <a:schemeClr val="bg1"/>
                </a:solidFill>
                <a:latin typeface="Inter"/>
                <a:ea typeface="Inter"/>
                <a:cs typeface="Inter"/>
                <a:sym typeface="Inter"/>
              </a:rPr>
              <a:t> Blue", focando em pessoas e experiência do cliente. </a:t>
            </a:r>
          </a:p>
          <a:p>
            <a:pPr>
              <a:lnSpc>
                <a:spcPct val="100000"/>
              </a:lnSpc>
              <a:spcBef>
                <a:spcPts val="0"/>
              </a:spcBef>
            </a:pPr>
            <a:endParaRPr lang="pt-BR" sz="2400" dirty="0">
              <a:solidFill>
                <a:schemeClr val="bg1"/>
              </a:solidFill>
              <a:latin typeface="Inter"/>
              <a:ea typeface="Inter"/>
              <a:cs typeface="Inter"/>
              <a:sym typeface="Inter"/>
            </a:endParaRPr>
          </a:p>
          <a:p>
            <a:pPr>
              <a:lnSpc>
                <a:spcPct val="100000"/>
              </a:lnSpc>
              <a:spcBef>
                <a:spcPts val="0"/>
              </a:spcBef>
            </a:pPr>
            <a:r>
              <a:rPr lang="pt-BR" sz="2400" b="1" dirty="0">
                <a:solidFill>
                  <a:schemeClr val="bg1"/>
                </a:solidFill>
                <a:latin typeface="Inter"/>
                <a:ea typeface="Inter"/>
                <a:cs typeface="Inter"/>
                <a:sym typeface="Inter"/>
              </a:rPr>
              <a:t>Resultado:</a:t>
            </a:r>
            <a:r>
              <a:rPr lang="pt-BR" sz="2400" dirty="0">
                <a:solidFill>
                  <a:schemeClr val="bg1"/>
                </a:solidFill>
                <a:latin typeface="Inter"/>
                <a:ea typeface="Inter"/>
                <a:cs typeface="Inter"/>
                <a:sym typeface="Inter"/>
              </a:rPr>
              <a:t> Empresa saiu da crise para crescimento sustentável. </a:t>
            </a:r>
          </a:p>
        </p:txBody>
      </p:sp>
    </p:spTree>
    <p:extLst>
      <p:ext uri="{BB962C8B-B14F-4D97-AF65-F5344CB8AC3E}">
        <p14:creationId xmlns:p14="http://schemas.microsoft.com/office/powerpoint/2010/main" val="175614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276F2-420F-D20C-0C2A-E00AF7214C83}"/>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0833364A-95C8-4702-8813-61660902BAC4}"/>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01719748-DF43-2198-1133-77AC237CE3A9}"/>
              </a:ext>
            </a:extLst>
          </p:cNvPr>
          <p:cNvSpPr txBox="1">
            <a:spLocks/>
          </p:cNvSpPr>
          <p:nvPr/>
        </p:nvSpPr>
        <p:spPr>
          <a:xfrm>
            <a:off x="844138" y="289733"/>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UM DIFERENCIAL</a:t>
            </a:r>
            <a:r>
              <a:rPr lang="pt-BR" sz="5400" b="1" dirty="0">
                <a:solidFill>
                  <a:srgbClr val="2BDEFD"/>
                </a:solidFill>
                <a:latin typeface="Chakra Petch" panose="00000500000000000000" pitchFamily="2" charset="-34"/>
                <a:cs typeface="Chakra Petch" panose="00000500000000000000" pitchFamily="2" charset="-34"/>
              </a:rPr>
              <a:t> ESTRATÉGICO</a:t>
            </a:r>
          </a:p>
        </p:txBody>
      </p:sp>
      <p:grpSp>
        <p:nvGrpSpPr>
          <p:cNvPr id="16" name="Agrupar 15">
            <a:extLst>
              <a:ext uri="{FF2B5EF4-FFF2-40B4-BE49-F238E27FC236}">
                <a16:creationId xmlns:a16="http://schemas.microsoft.com/office/drawing/2014/main" id="{96859AC4-4DD5-B154-56C9-C3E211A96A40}"/>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179D570F-EAFA-CA0E-0268-DC5A231327C8}"/>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D2849E84-AE18-1296-03CE-410CC0A3DEF0}"/>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2" name="Retângulo: Cantos Superiores Recortados 11">
            <a:extLst>
              <a:ext uri="{FF2B5EF4-FFF2-40B4-BE49-F238E27FC236}">
                <a16:creationId xmlns:a16="http://schemas.microsoft.com/office/drawing/2014/main" id="{6AD97823-7B95-D130-BDD0-65A80E4909CC}"/>
              </a:ext>
            </a:extLst>
          </p:cNvPr>
          <p:cNvSpPr/>
          <p:nvPr/>
        </p:nvSpPr>
        <p:spPr>
          <a:xfrm>
            <a:off x="2189556" y="3825958"/>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Cantos Superiores Recortados 12">
            <a:extLst>
              <a:ext uri="{FF2B5EF4-FFF2-40B4-BE49-F238E27FC236}">
                <a16:creationId xmlns:a16="http://schemas.microsoft.com/office/drawing/2014/main" id="{5D15AA37-33B0-7453-C2EC-5C0BB4163339}"/>
              </a:ext>
            </a:extLst>
          </p:cNvPr>
          <p:cNvSpPr/>
          <p:nvPr/>
        </p:nvSpPr>
        <p:spPr>
          <a:xfrm>
            <a:off x="5820233" y="3825958"/>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Cantos Superiores Recortados 13">
            <a:extLst>
              <a:ext uri="{FF2B5EF4-FFF2-40B4-BE49-F238E27FC236}">
                <a16:creationId xmlns:a16="http://schemas.microsoft.com/office/drawing/2014/main" id="{47CEAFA7-A5B4-F065-EAC5-E6979D7E1C7D}"/>
              </a:ext>
            </a:extLst>
          </p:cNvPr>
          <p:cNvSpPr/>
          <p:nvPr/>
        </p:nvSpPr>
        <p:spPr>
          <a:xfrm>
            <a:off x="9450910" y="3825958"/>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Google Shape;229;p28">
            <a:extLst>
              <a:ext uri="{FF2B5EF4-FFF2-40B4-BE49-F238E27FC236}">
                <a16:creationId xmlns:a16="http://schemas.microsoft.com/office/drawing/2014/main" id="{4A07DD5A-AE83-5B08-E982-CC3E3F1945EC}"/>
              </a:ext>
            </a:extLst>
          </p:cNvPr>
          <p:cNvSpPr txBox="1">
            <a:spLocks/>
          </p:cNvSpPr>
          <p:nvPr/>
        </p:nvSpPr>
        <p:spPr>
          <a:xfrm>
            <a:off x="2189556" y="5406360"/>
            <a:ext cx="2573954" cy="67977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Diversidade de perspectivas gera soluções mais criativas</a:t>
            </a:r>
          </a:p>
        </p:txBody>
      </p:sp>
      <p:sp>
        <p:nvSpPr>
          <p:cNvPr id="19" name="Google Shape;229;p28">
            <a:extLst>
              <a:ext uri="{FF2B5EF4-FFF2-40B4-BE49-F238E27FC236}">
                <a16:creationId xmlns:a16="http://schemas.microsoft.com/office/drawing/2014/main" id="{408C2EA1-6402-CCF0-8D3D-977A25AAD6EE}"/>
              </a:ext>
            </a:extLst>
          </p:cNvPr>
          <p:cNvSpPr txBox="1">
            <a:spLocks/>
          </p:cNvSpPr>
          <p:nvPr/>
        </p:nvSpPr>
        <p:spPr>
          <a:xfrm>
            <a:off x="5822348" y="5406360"/>
            <a:ext cx="2573954" cy="9106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Equipes inclusivas superam consistentemente seus pares</a:t>
            </a:r>
          </a:p>
        </p:txBody>
      </p:sp>
      <p:sp>
        <p:nvSpPr>
          <p:cNvPr id="20" name="Google Shape;229;p28">
            <a:extLst>
              <a:ext uri="{FF2B5EF4-FFF2-40B4-BE49-F238E27FC236}">
                <a16:creationId xmlns:a16="http://schemas.microsoft.com/office/drawing/2014/main" id="{376838CE-17D3-0113-A201-31534318A169}"/>
              </a:ext>
            </a:extLst>
          </p:cNvPr>
          <p:cNvSpPr txBox="1">
            <a:spLocks/>
          </p:cNvSpPr>
          <p:nvPr/>
        </p:nvSpPr>
        <p:spPr>
          <a:xfrm>
            <a:off x="9455140" y="5406360"/>
            <a:ext cx="2573954" cy="9106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Ambientes inclusivos atraem os melhores profissionais</a:t>
            </a:r>
          </a:p>
        </p:txBody>
      </p:sp>
      <p:sp>
        <p:nvSpPr>
          <p:cNvPr id="21" name="Google Shape;216;p26">
            <a:extLst>
              <a:ext uri="{FF2B5EF4-FFF2-40B4-BE49-F238E27FC236}">
                <a16:creationId xmlns:a16="http://schemas.microsoft.com/office/drawing/2014/main" id="{6C1A16AC-6F54-87A0-8A40-DBB8AEEA4ABC}"/>
              </a:ext>
            </a:extLst>
          </p:cNvPr>
          <p:cNvSpPr txBox="1">
            <a:spLocks/>
          </p:cNvSpPr>
          <p:nvPr/>
        </p:nvSpPr>
        <p:spPr>
          <a:xfrm>
            <a:off x="2378172" y="4364000"/>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MAIOR INOVAÇÃO</a:t>
            </a:r>
          </a:p>
        </p:txBody>
      </p:sp>
      <p:sp>
        <p:nvSpPr>
          <p:cNvPr id="22" name="Google Shape;216;p26">
            <a:extLst>
              <a:ext uri="{FF2B5EF4-FFF2-40B4-BE49-F238E27FC236}">
                <a16:creationId xmlns:a16="http://schemas.microsoft.com/office/drawing/2014/main" id="{D9A1D3F6-2904-724F-8646-B053A9313EA0}"/>
              </a:ext>
            </a:extLst>
          </p:cNvPr>
          <p:cNvSpPr txBox="1">
            <a:spLocks/>
          </p:cNvSpPr>
          <p:nvPr/>
        </p:nvSpPr>
        <p:spPr>
          <a:xfrm>
            <a:off x="6008849" y="4225501"/>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MELHOR PERFORMANCE</a:t>
            </a:r>
          </a:p>
        </p:txBody>
      </p:sp>
      <p:sp>
        <p:nvSpPr>
          <p:cNvPr id="23" name="Google Shape;216;p26">
            <a:extLst>
              <a:ext uri="{FF2B5EF4-FFF2-40B4-BE49-F238E27FC236}">
                <a16:creationId xmlns:a16="http://schemas.microsoft.com/office/drawing/2014/main" id="{511BC084-6F58-6B12-C829-B621C51EBE65}"/>
              </a:ext>
            </a:extLst>
          </p:cNvPr>
          <p:cNvSpPr txBox="1">
            <a:spLocks/>
          </p:cNvSpPr>
          <p:nvPr/>
        </p:nvSpPr>
        <p:spPr>
          <a:xfrm>
            <a:off x="9639526" y="4225501"/>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ATRAÇÃO DE TALENTOS</a:t>
            </a:r>
          </a:p>
        </p:txBody>
      </p:sp>
      <p:sp>
        <p:nvSpPr>
          <p:cNvPr id="8" name="Espaço Reservado para Texto 4">
            <a:extLst>
              <a:ext uri="{FF2B5EF4-FFF2-40B4-BE49-F238E27FC236}">
                <a16:creationId xmlns:a16="http://schemas.microsoft.com/office/drawing/2014/main" id="{FB83953A-CE61-20A3-2414-3334574C1FE1}"/>
              </a:ext>
            </a:extLst>
          </p:cNvPr>
          <p:cNvSpPr txBox="1">
            <a:spLocks/>
          </p:cNvSpPr>
          <p:nvPr/>
        </p:nvSpPr>
        <p:spPr>
          <a:xfrm>
            <a:off x="890214" y="1022502"/>
            <a:ext cx="13427679" cy="206476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A liderança inclusiva não é apenas uma tendência passageira, mas um </a:t>
            </a:r>
            <a:r>
              <a:rPr lang="pt-BR" sz="2400" b="1" dirty="0"/>
              <a:t>diferencial estratégico </a:t>
            </a:r>
            <a:r>
              <a:rPr lang="pt-BR" sz="2400" dirty="0"/>
              <a:t>que permite às organizações prosperarem em um mundo cada vez mais complexo e diverso.</a:t>
            </a:r>
          </a:p>
          <a:p>
            <a:endParaRPr lang="pt-BR" sz="2400" dirty="0"/>
          </a:p>
          <a:p>
            <a:r>
              <a:rPr lang="pt-BR" sz="2400" dirty="0"/>
              <a:t>Ao adotar práticas inclusivas, os líderes criam ambientes onde a </a:t>
            </a:r>
            <a:r>
              <a:rPr lang="pt-BR" sz="2400" b="1" dirty="0"/>
              <a:t>diversidade de pensamento </a:t>
            </a:r>
            <a:r>
              <a:rPr lang="pt-BR" sz="2400" dirty="0"/>
              <a:t>floresce, impulsionando a inovação e preparando as equipes para os desafios do futuro.</a:t>
            </a:r>
          </a:p>
        </p:txBody>
      </p:sp>
    </p:spTree>
    <p:extLst>
      <p:ext uri="{BB962C8B-B14F-4D97-AF65-F5344CB8AC3E}">
        <p14:creationId xmlns:p14="http://schemas.microsoft.com/office/powerpoint/2010/main" val="2274085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E8E9FC1B-47A0-9CC1-241E-026DF7B3D376}"/>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A5A18D40-1CE0-9F1A-17D3-AC2334DD8224}"/>
              </a:ext>
            </a:extLst>
          </p:cNvPr>
          <p:cNvSpPr txBox="1">
            <a:spLocks noGrp="1"/>
          </p:cNvSpPr>
          <p:nvPr>
            <p:ph type="title"/>
          </p:nvPr>
        </p:nvSpPr>
        <p:spPr>
          <a:xfrm>
            <a:off x="1151999" y="2185520"/>
            <a:ext cx="10555813" cy="3397805"/>
          </a:xfrm>
          <a:prstGeom prst="rect">
            <a:avLst/>
          </a:prstGeom>
        </p:spPr>
        <p:txBody>
          <a:bodyPr spcFirstLastPara="1" wrap="square" lIns="0" tIns="146280" rIns="146280" bIns="146280" anchor="t" anchorCtr="0">
            <a:spAutoFit/>
          </a:bodyPr>
          <a:lstStyle/>
          <a:p>
            <a:r>
              <a:rPr lang="pt-BR" dirty="0"/>
              <a:t>LIFELONG LEARNING PARA LÍDERES: </a:t>
            </a:r>
            <a:br>
              <a:rPr lang="pt-BR" dirty="0"/>
            </a:br>
            <a:r>
              <a:rPr lang="pt-BR" dirty="0">
                <a:solidFill>
                  <a:srgbClr val="2BDEFD"/>
                </a:solidFill>
              </a:rPr>
              <a:t>O APRENDIZADO CONTÍNUO COMO IMPERATIVO</a:t>
            </a:r>
            <a:endParaRPr lang="pt-BR" dirty="0"/>
          </a:p>
        </p:txBody>
      </p:sp>
      <p:sp>
        <p:nvSpPr>
          <p:cNvPr id="223" name="Google Shape;223;p27">
            <a:extLst>
              <a:ext uri="{FF2B5EF4-FFF2-40B4-BE49-F238E27FC236}">
                <a16:creationId xmlns:a16="http://schemas.microsoft.com/office/drawing/2014/main" id="{08787BF3-E929-624D-D33E-B6C5361F4A96}"/>
              </a:ext>
            </a:extLst>
          </p:cNvPr>
          <p:cNvSpPr txBox="1">
            <a:spLocks noGrp="1"/>
          </p:cNvSpPr>
          <p:nvPr>
            <p:ph type="title" idx="2"/>
          </p:nvPr>
        </p:nvSpPr>
        <p:spPr>
          <a:xfrm>
            <a:off x="1152000" y="1412240"/>
            <a:ext cx="8250240" cy="738615"/>
          </a:xfrm>
          <a:prstGeom prst="rect">
            <a:avLst/>
          </a:prstGeom>
        </p:spPr>
        <p:txBody>
          <a:bodyPr spcFirstLastPara="1" wrap="square" lIns="0" tIns="146280" rIns="146280" bIns="146280" anchor="t" anchorCtr="0">
            <a:spAutoFit/>
          </a:bodyPr>
          <a:lstStyle/>
          <a:p>
            <a:r>
              <a:rPr lang="pt-BR" dirty="0">
                <a:solidFill>
                  <a:srgbClr val="2BDEFD"/>
                </a:solidFill>
              </a:rPr>
              <a:t>// Aula 5.2 _</a:t>
            </a:r>
            <a:endParaRPr dirty="0">
              <a:solidFill>
                <a:srgbClr val="2BDEFD"/>
              </a:solidFill>
            </a:endParaRPr>
          </a:p>
        </p:txBody>
      </p:sp>
      <p:grpSp>
        <p:nvGrpSpPr>
          <p:cNvPr id="4" name="Agrupar 3">
            <a:extLst>
              <a:ext uri="{FF2B5EF4-FFF2-40B4-BE49-F238E27FC236}">
                <a16:creationId xmlns:a16="http://schemas.microsoft.com/office/drawing/2014/main" id="{80619853-4E56-F6EF-3CBC-20BDEECE2DA2}"/>
              </a:ext>
            </a:extLst>
          </p:cNvPr>
          <p:cNvGrpSpPr/>
          <p:nvPr/>
        </p:nvGrpSpPr>
        <p:grpSpPr>
          <a:xfrm>
            <a:off x="11937655" y="6288612"/>
            <a:ext cx="2472112" cy="1447992"/>
            <a:chOff x="11937655" y="6288612"/>
            <a:chExt cx="2472112" cy="1447992"/>
          </a:xfrm>
        </p:grpSpPr>
        <p:sp>
          <p:nvSpPr>
            <p:cNvPr id="5" name="Google Shape;376;p44">
              <a:extLst>
                <a:ext uri="{FF2B5EF4-FFF2-40B4-BE49-F238E27FC236}">
                  <a16:creationId xmlns:a16="http://schemas.microsoft.com/office/drawing/2014/main" id="{87413C38-D8B3-8D4B-42A9-BEF9E0344A72}"/>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3;p41">
              <a:extLst>
                <a:ext uri="{FF2B5EF4-FFF2-40B4-BE49-F238E27FC236}">
                  <a16:creationId xmlns:a16="http://schemas.microsoft.com/office/drawing/2014/main" id="{3AE6F9F0-E30A-8348-550F-3E1B6F7B52CB}"/>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172332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4047E-EE12-4BAF-D18C-738697DE0FA9}"/>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C14F1C92-3813-7832-186A-FCD5CDE4CF00}"/>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8905156D-CE8B-A7EE-D756-F51435E397B4}"/>
              </a:ext>
            </a:extLst>
          </p:cNvPr>
          <p:cNvSpPr txBox="1">
            <a:spLocks/>
          </p:cNvSpPr>
          <p:nvPr/>
        </p:nvSpPr>
        <p:spPr>
          <a:xfrm>
            <a:off x="907933" y="396058"/>
            <a:ext cx="12425297" cy="1364201"/>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400" b="1" dirty="0">
                <a:solidFill>
                  <a:schemeClr val="bg1"/>
                </a:solidFill>
                <a:latin typeface="Chakra Petch" panose="00000500000000000000" pitchFamily="2" charset="-34"/>
                <a:cs typeface="Chakra Petch" panose="00000500000000000000" pitchFamily="2" charset="-34"/>
              </a:rPr>
              <a:t>O APRENDIZADO CONTÍNUO COMO COMPETÊNCIA </a:t>
            </a:r>
            <a:r>
              <a:rPr lang="pt-BR" sz="4400" b="1" dirty="0">
                <a:solidFill>
                  <a:srgbClr val="2BDEFD"/>
                </a:solidFill>
                <a:latin typeface="Chakra Petch" panose="00000500000000000000" pitchFamily="2" charset="-34"/>
                <a:cs typeface="Chakra Petch" panose="00000500000000000000" pitchFamily="2" charset="-34"/>
              </a:rPr>
              <a:t>CRÍTICA</a:t>
            </a:r>
            <a:endParaRPr lang="pt-BR" sz="4400" b="1" dirty="0">
              <a:solidFill>
                <a:schemeClr val="bg1"/>
              </a:solidFill>
              <a:latin typeface="Chakra Petch" panose="00000500000000000000" pitchFamily="2" charset="-34"/>
              <a:cs typeface="Chakra Petch" panose="00000500000000000000" pitchFamily="2" charset="-34"/>
            </a:endParaRPr>
          </a:p>
        </p:txBody>
      </p:sp>
      <p:grpSp>
        <p:nvGrpSpPr>
          <p:cNvPr id="16" name="Agrupar 15">
            <a:extLst>
              <a:ext uri="{FF2B5EF4-FFF2-40B4-BE49-F238E27FC236}">
                <a16:creationId xmlns:a16="http://schemas.microsoft.com/office/drawing/2014/main" id="{17456A9A-B324-C112-C062-ADB3B567A298}"/>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B7E28CB6-B218-7E7F-CE61-50BB09AFAC6B}"/>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9FD5EE7A-EC7A-72EC-4A3E-8529330E887F}"/>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3" name="Espaço Reservado para Texto 4">
            <a:extLst>
              <a:ext uri="{FF2B5EF4-FFF2-40B4-BE49-F238E27FC236}">
                <a16:creationId xmlns:a16="http://schemas.microsoft.com/office/drawing/2014/main" id="{CA7E446B-7923-43D2-BD40-B26090B60BAD}"/>
              </a:ext>
            </a:extLst>
          </p:cNvPr>
          <p:cNvSpPr txBox="1">
            <a:spLocks/>
          </p:cNvSpPr>
          <p:nvPr/>
        </p:nvSpPr>
        <p:spPr>
          <a:xfrm>
            <a:off x="907934" y="2057099"/>
            <a:ext cx="13501833" cy="45885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800" dirty="0"/>
              <a:t>Em um mundo onde a única constante é a mudança, a </a:t>
            </a:r>
            <a:r>
              <a:rPr lang="pt-BR" sz="2800" b="1" dirty="0"/>
              <a:t>capacidade de aprender continuamente se tornou a competência mais crítica</a:t>
            </a:r>
            <a:r>
              <a:rPr lang="pt-BR" sz="2800" dirty="0"/>
              <a:t> para líderes.</a:t>
            </a:r>
          </a:p>
          <a:p>
            <a:endParaRPr lang="pt-BR" sz="2800" dirty="0"/>
          </a:p>
          <a:p>
            <a:r>
              <a:rPr lang="pt-BR" sz="2800" i="1" dirty="0"/>
              <a:t>"Em tempos de mudança, os que aprendem herdarão o futuro, enquanto os que sabem ficarão magnificamente equipados para lidar com um mundo que não existe mais.“ - Eric </a:t>
            </a:r>
            <a:r>
              <a:rPr lang="pt-BR" sz="2800" i="1" dirty="0" err="1"/>
              <a:t>Hoffer</a:t>
            </a:r>
            <a:endParaRPr lang="pt-BR" sz="2800" i="1" dirty="0"/>
          </a:p>
          <a:p>
            <a:endParaRPr lang="pt-BR" sz="2800" dirty="0"/>
          </a:p>
          <a:p>
            <a:r>
              <a:rPr lang="pt-BR" sz="2800" dirty="0"/>
              <a:t>O conceito de </a:t>
            </a:r>
            <a:r>
              <a:rPr lang="pt-BR" sz="2800" b="1" dirty="0" err="1"/>
              <a:t>Lifelong</a:t>
            </a:r>
            <a:r>
              <a:rPr lang="pt-BR" sz="2800" b="1" dirty="0"/>
              <a:t> Learning </a:t>
            </a:r>
            <a:r>
              <a:rPr lang="pt-BR" sz="2800" dirty="0"/>
              <a:t>representa uma mentalidade e um compromisso com o desenvolvimento contínuo, </a:t>
            </a:r>
            <a:r>
              <a:rPr lang="pt-BR" sz="2800" b="1" dirty="0"/>
              <a:t>independentemente da idade ou posição.</a:t>
            </a:r>
          </a:p>
          <a:p>
            <a:endParaRPr lang="pt-BR" sz="2800" dirty="0"/>
          </a:p>
        </p:txBody>
      </p:sp>
    </p:spTree>
    <p:extLst>
      <p:ext uri="{BB962C8B-B14F-4D97-AF65-F5344CB8AC3E}">
        <p14:creationId xmlns:p14="http://schemas.microsoft.com/office/powerpoint/2010/main" val="2639866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B332B-D0DF-9B1B-75E5-E12A00D8C3E1}"/>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8D79868D-9913-709A-AC67-2D60A10D7F33}"/>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E642FF69-AAA2-DF73-49EF-A5E54AE02B5F}"/>
              </a:ext>
            </a:extLst>
          </p:cNvPr>
          <p:cNvSpPr txBox="1">
            <a:spLocks/>
          </p:cNvSpPr>
          <p:nvPr/>
        </p:nvSpPr>
        <p:spPr>
          <a:xfrm>
            <a:off x="907933" y="396058"/>
            <a:ext cx="12425297" cy="7548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400" b="1" dirty="0">
                <a:solidFill>
                  <a:schemeClr val="bg1"/>
                </a:solidFill>
                <a:latin typeface="Chakra Petch" panose="00000500000000000000" pitchFamily="2" charset="-34"/>
                <a:cs typeface="Chakra Petch" panose="00000500000000000000" pitchFamily="2" charset="-34"/>
              </a:rPr>
              <a:t>A </a:t>
            </a:r>
            <a:r>
              <a:rPr lang="pt-BR" sz="4400" b="1" dirty="0">
                <a:solidFill>
                  <a:srgbClr val="2BDEFD"/>
                </a:solidFill>
                <a:latin typeface="Chakra Petch" panose="00000500000000000000" pitchFamily="2" charset="-34"/>
                <a:cs typeface="Chakra Petch" panose="00000500000000000000" pitchFamily="2" charset="-34"/>
              </a:rPr>
              <a:t>OBSOLESCÊNCIA</a:t>
            </a:r>
            <a:r>
              <a:rPr lang="pt-BR" sz="4400" b="1" dirty="0">
                <a:solidFill>
                  <a:schemeClr val="bg1"/>
                </a:solidFill>
                <a:latin typeface="Chakra Petch" panose="00000500000000000000" pitchFamily="2" charset="-34"/>
                <a:cs typeface="Chakra Petch" panose="00000500000000000000" pitchFamily="2" charset="-34"/>
              </a:rPr>
              <a:t> DO CONHECIMENTO</a:t>
            </a:r>
          </a:p>
        </p:txBody>
      </p:sp>
      <p:grpSp>
        <p:nvGrpSpPr>
          <p:cNvPr id="16" name="Agrupar 15">
            <a:extLst>
              <a:ext uri="{FF2B5EF4-FFF2-40B4-BE49-F238E27FC236}">
                <a16:creationId xmlns:a16="http://schemas.microsoft.com/office/drawing/2014/main" id="{3C109197-1972-123D-1446-B1D8D719DC94}"/>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5C3B1062-A42F-3A2D-9CE3-B6B5CE98769F}"/>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804A28AD-B6BA-2A47-9E59-D6905E78719E}"/>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3" name="Espaço Reservado para Texto 4">
            <a:extLst>
              <a:ext uri="{FF2B5EF4-FFF2-40B4-BE49-F238E27FC236}">
                <a16:creationId xmlns:a16="http://schemas.microsoft.com/office/drawing/2014/main" id="{1EAB106E-CCBE-85E2-763C-E94402D0BDAD}"/>
              </a:ext>
            </a:extLst>
          </p:cNvPr>
          <p:cNvSpPr txBox="1">
            <a:spLocks/>
          </p:cNvSpPr>
          <p:nvPr/>
        </p:nvSpPr>
        <p:spPr>
          <a:xfrm>
            <a:off x="907934" y="1235557"/>
            <a:ext cx="13501833" cy="1510771"/>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800" dirty="0"/>
              <a:t>O conhecimento técnico e profissional está se tornando obsoleto em um ritmo sem precedentes:</a:t>
            </a:r>
          </a:p>
          <a:p>
            <a:endParaRPr lang="pt-BR" sz="2800" dirty="0"/>
          </a:p>
        </p:txBody>
      </p:sp>
      <p:sp>
        <p:nvSpPr>
          <p:cNvPr id="4" name="Retângulo: Cantos Superiores Recortados 3">
            <a:extLst>
              <a:ext uri="{FF2B5EF4-FFF2-40B4-BE49-F238E27FC236}">
                <a16:creationId xmlns:a16="http://schemas.microsoft.com/office/drawing/2014/main" id="{317C227D-7DFA-A14C-5BC9-108C673AAF6B}"/>
              </a:ext>
            </a:extLst>
          </p:cNvPr>
          <p:cNvSpPr/>
          <p:nvPr/>
        </p:nvSpPr>
        <p:spPr>
          <a:xfrm>
            <a:off x="4316068" y="2746328"/>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Cantos Superiores Recortados 4">
            <a:extLst>
              <a:ext uri="{FF2B5EF4-FFF2-40B4-BE49-F238E27FC236}">
                <a16:creationId xmlns:a16="http://schemas.microsoft.com/office/drawing/2014/main" id="{195B88D5-F957-1899-C6C6-D1AF39B5CD51}"/>
              </a:ext>
            </a:extLst>
          </p:cNvPr>
          <p:cNvSpPr/>
          <p:nvPr/>
        </p:nvSpPr>
        <p:spPr>
          <a:xfrm>
            <a:off x="7946745" y="2746328"/>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Google Shape;229;p28">
            <a:extLst>
              <a:ext uri="{FF2B5EF4-FFF2-40B4-BE49-F238E27FC236}">
                <a16:creationId xmlns:a16="http://schemas.microsoft.com/office/drawing/2014/main" id="{9D88BC17-7624-D8BF-3DD0-A4B13945CBF8}"/>
              </a:ext>
            </a:extLst>
          </p:cNvPr>
          <p:cNvSpPr txBox="1">
            <a:spLocks/>
          </p:cNvSpPr>
          <p:nvPr/>
        </p:nvSpPr>
        <p:spPr>
          <a:xfrm>
            <a:off x="4316068" y="4317639"/>
            <a:ext cx="2573954" cy="9106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do conhecimento técnico </a:t>
            </a:r>
            <a:r>
              <a:rPr lang="pt-BR" sz="1500" b="1" dirty="0">
                <a:solidFill>
                  <a:schemeClr val="bg1"/>
                </a:solidFill>
                <a:latin typeface="Inter"/>
                <a:ea typeface="Inter"/>
                <a:cs typeface="Inter"/>
                <a:sym typeface="Inter"/>
              </a:rPr>
              <a:t>se torna obsoleto a cada 2 anos</a:t>
            </a:r>
          </a:p>
        </p:txBody>
      </p:sp>
      <p:sp>
        <p:nvSpPr>
          <p:cNvPr id="7" name="Google Shape;229;p28">
            <a:extLst>
              <a:ext uri="{FF2B5EF4-FFF2-40B4-BE49-F238E27FC236}">
                <a16:creationId xmlns:a16="http://schemas.microsoft.com/office/drawing/2014/main" id="{500A3BAD-9DE3-C1FD-A3F8-9C2FED57FA86}"/>
              </a:ext>
            </a:extLst>
          </p:cNvPr>
          <p:cNvSpPr txBox="1">
            <a:spLocks/>
          </p:cNvSpPr>
          <p:nvPr/>
        </p:nvSpPr>
        <p:spPr>
          <a:xfrm>
            <a:off x="7948860" y="4317639"/>
            <a:ext cx="2573954" cy="114143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é o </a:t>
            </a:r>
            <a:r>
              <a:rPr lang="pt-BR" sz="1500" b="1" dirty="0">
                <a:solidFill>
                  <a:schemeClr val="bg1"/>
                </a:solidFill>
                <a:latin typeface="Inter"/>
                <a:ea typeface="Inter"/>
                <a:cs typeface="Inter"/>
                <a:sym typeface="Inter"/>
              </a:rPr>
              <a:t>tempo médio</a:t>
            </a:r>
            <a:r>
              <a:rPr lang="pt-BR" sz="1500" dirty="0">
                <a:solidFill>
                  <a:schemeClr val="bg1"/>
                </a:solidFill>
                <a:latin typeface="Inter"/>
                <a:ea typeface="Inter"/>
                <a:cs typeface="Inter"/>
                <a:sym typeface="Inter"/>
              </a:rPr>
              <a:t> para que metade do conhecimento de uma </a:t>
            </a:r>
            <a:r>
              <a:rPr lang="pt-BR" sz="1500" b="1" dirty="0">
                <a:solidFill>
                  <a:schemeClr val="bg1"/>
                </a:solidFill>
                <a:latin typeface="Inter"/>
                <a:ea typeface="Inter"/>
                <a:cs typeface="Inter"/>
                <a:sym typeface="Inter"/>
              </a:rPr>
              <a:t>graduação se torne desatualizado</a:t>
            </a:r>
          </a:p>
        </p:txBody>
      </p:sp>
      <p:sp>
        <p:nvSpPr>
          <p:cNvPr id="8" name="Google Shape;216;p26">
            <a:extLst>
              <a:ext uri="{FF2B5EF4-FFF2-40B4-BE49-F238E27FC236}">
                <a16:creationId xmlns:a16="http://schemas.microsoft.com/office/drawing/2014/main" id="{4F8F836B-399A-B622-10D2-6566A9A7B260}"/>
              </a:ext>
            </a:extLst>
          </p:cNvPr>
          <p:cNvSpPr txBox="1">
            <a:spLocks/>
          </p:cNvSpPr>
          <p:nvPr/>
        </p:nvSpPr>
        <p:spPr>
          <a:xfrm>
            <a:off x="4504684" y="3066265"/>
            <a:ext cx="2239253" cy="97252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4400" b="1" dirty="0">
                <a:solidFill>
                  <a:srgbClr val="DBE4EF"/>
                </a:solidFill>
                <a:latin typeface="Chakra Petch" panose="00000500000000000000" pitchFamily="2" charset="-34"/>
                <a:cs typeface="Chakra Petch" panose="00000500000000000000" pitchFamily="2" charset="-34"/>
              </a:rPr>
              <a:t>50%</a:t>
            </a:r>
          </a:p>
        </p:txBody>
      </p:sp>
      <p:sp>
        <p:nvSpPr>
          <p:cNvPr id="9" name="Google Shape;216;p26">
            <a:extLst>
              <a:ext uri="{FF2B5EF4-FFF2-40B4-BE49-F238E27FC236}">
                <a16:creationId xmlns:a16="http://schemas.microsoft.com/office/drawing/2014/main" id="{5518419C-6356-3BDA-7159-9F5FDF7D3E10}"/>
              </a:ext>
            </a:extLst>
          </p:cNvPr>
          <p:cNvSpPr txBox="1">
            <a:spLocks/>
          </p:cNvSpPr>
          <p:nvPr/>
        </p:nvSpPr>
        <p:spPr>
          <a:xfrm>
            <a:off x="8135361" y="3066265"/>
            <a:ext cx="2239253" cy="97252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4400" b="1" dirty="0">
                <a:solidFill>
                  <a:srgbClr val="DBE4EF"/>
                </a:solidFill>
                <a:latin typeface="Chakra Petch" panose="00000500000000000000" pitchFamily="2" charset="-34"/>
                <a:cs typeface="Chakra Petch" panose="00000500000000000000" pitchFamily="2" charset="-34"/>
              </a:rPr>
              <a:t>5 ANOS</a:t>
            </a:r>
          </a:p>
        </p:txBody>
      </p:sp>
      <p:sp>
        <p:nvSpPr>
          <p:cNvPr id="10" name="Espaço Reservado para Texto 4">
            <a:extLst>
              <a:ext uri="{FF2B5EF4-FFF2-40B4-BE49-F238E27FC236}">
                <a16:creationId xmlns:a16="http://schemas.microsoft.com/office/drawing/2014/main" id="{CE8BCDBC-6D35-0675-2377-4D30E24AFD12}"/>
              </a:ext>
            </a:extLst>
          </p:cNvPr>
          <p:cNvSpPr txBox="1">
            <a:spLocks/>
          </p:cNvSpPr>
          <p:nvPr/>
        </p:nvSpPr>
        <p:spPr>
          <a:xfrm>
            <a:off x="929199" y="5923499"/>
            <a:ext cx="10730426" cy="1510771"/>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800" dirty="0"/>
              <a:t>A meia-vida do conhecimento (tempo necessário para que metade do conhecimento em um campo se torne obsoleto) está </a:t>
            </a:r>
            <a:r>
              <a:rPr lang="pt-BR" sz="2800" b="1" dirty="0"/>
              <a:t>diminuindo rapidamente em todas as áreas.</a:t>
            </a:r>
          </a:p>
        </p:txBody>
      </p:sp>
    </p:spTree>
    <p:extLst>
      <p:ext uri="{BB962C8B-B14F-4D97-AF65-F5344CB8AC3E}">
        <p14:creationId xmlns:p14="http://schemas.microsoft.com/office/powerpoint/2010/main" val="2019061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6D8BF-BA2A-CB66-6D16-DF2C14835FCE}"/>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4196458B-2196-EBBF-7714-47D2AA00C4AF}"/>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5C5FF68E-F6CC-7CFD-9177-5994E82B5E46}"/>
              </a:ext>
            </a:extLst>
          </p:cNvPr>
          <p:cNvSpPr txBox="1">
            <a:spLocks/>
          </p:cNvSpPr>
          <p:nvPr/>
        </p:nvSpPr>
        <p:spPr>
          <a:xfrm>
            <a:off x="907933" y="396058"/>
            <a:ext cx="12425297" cy="7548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400" b="1" dirty="0">
                <a:solidFill>
                  <a:schemeClr val="bg1"/>
                </a:solidFill>
                <a:latin typeface="Chakra Petch" panose="00000500000000000000" pitchFamily="2" charset="-34"/>
                <a:cs typeface="Chakra Petch" panose="00000500000000000000" pitchFamily="2" charset="-34"/>
              </a:rPr>
              <a:t>A </a:t>
            </a:r>
            <a:r>
              <a:rPr lang="pt-BR" sz="4400" b="1" dirty="0">
                <a:solidFill>
                  <a:srgbClr val="2BDEFD"/>
                </a:solidFill>
                <a:latin typeface="Chakra Petch" panose="00000500000000000000" pitchFamily="2" charset="-34"/>
                <a:cs typeface="Chakra Petch" panose="00000500000000000000" pitchFamily="2" charset="-34"/>
              </a:rPr>
              <a:t>VELOCIDADE</a:t>
            </a:r>
            <a:r>
              <a:rPr lang="pt-BR" sz="4400" b="1" dirty="0">
                <a:solidFill>
                  <a:schemeClr val="bg1"/>
                </a:solidFill>
                <a:latin typeface="Chakra Petch" panose="00000500000000000000" pitchFamily="2" charset="-34"/>
                <a:cs typeface="Chakra Petch" panose="00000500000000000000" pitchFamily="2" charset="-34"/>
              </a:rPr>
              <a:t> DAS TRANSFORMAÇÕES</a:t>
            </a:r>
          </a:p>
        </p:txBody>
      </p:sp>
      <p:grpSp>
        <p:nvGrpSpPr>
          <p:cNvPr id="16" name="Agrupar 15">
            <a:extLst>
              <a:ext uri="{FF2B5EF4-FFF2-40B4-BE49-F238E27FC236}">
                <a16:creationId xmlns:a16="http://schemas.microsoft.com/office/drawing/2014/main" id="{FDCB1905-B36F-0D84-6B55-24F280A36923}"/>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7007A0A3-7DEC-01A6-4BBD-3273381084EF}"/>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3B8F9DCE-9F4A-27E7-6B66-37C37916958C}"/>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3" name="Espaço Reservado para Texto 4">
            <a:extLst>
              <a:ext uri="{FF2B5EF4-FFF2-40B4-BE49-F238E27FC236}">
                <a16:creationId xmlns:a16="http://schemas.microsoft.com/office/drawing/2014/main" id="{61F1355C-2792-EF8A-CE78-BF6A934408F8}"/>
              </a:ext>
            </a:extLst>
          </p:cNvPr>
          <p:cNvSpPr txBox="1">
            <a:spLocks/>
          </p:cNvSpPr>
          <p:nvPr/>
        </p:nvSpPr>
        <p:spPr>
          <a:xfrm>
            <a:off x="907934" y="1150496"/>
            <a:ext cx="13501833" cy="1510771"/>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800" dirty="0"/>
              <a:t>A velocidade com que as transformações ocorrem está acelerando exponencialmente, criando um ambiente de negócios cada vez mais dinâmico e imprevisível.</a:t>
            </a:r>
          </a:p>
        </p:txBody>
      </p:sp>
      <p:sp>
        <p:nvSpPr>
          <p:cNvPr id="4" name="Retângulo: Cantos Superiores Recortados 3">
            <a:extLst>
              <a:ext uri="{FF2B5EF4-FFF2-40B4-BE49-F238E27FC236}">
                <a16:creationId xmlns:a16="http://schemas.microsoft.com/office/drawing/2014/main" id="{0AA079C7-46FD-8E17-5FA6-C00AFB6F0961}"/>
              </a:ext>
            </a:extLst>
          </p:cNvPr>
          <p:cNvSpPr/>
          <p:nvPr/>
        </p:nvSpPr>
        <p:spPr>
          <a:xfrm>
            <a:off x="871745" y="2812841"/>
            <a:ext cx="2573954" cy="669376"/>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Google Shape;229;p28">
            <a:extLst>
              <a:ext uri="{FF2B5EF4-FFF2-40B4-BE49-F238E27FC236}">
                <a16:creationId xmlns:a16="http://schemas.microsoft.com/office/drawing/2014/main" id="{1D1E7D3E-D134-C251-E8F4-250CB0FBAC39}"/>
              </a:ext>
            </a:extLst>
          </p:cNvPr>
          <p:cNvSpPr txBox="1">
            <a:spLocks/>
          </p:cNvSpPr>
          <p:nvPr/>
        </p:nvSpPr>
        <p:spPr>
          <a:xfrm>
            <a:off x="3676258" y="2853809"/>
            <a:ext cx="5999996" cy="58744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dirty="0">
                <a:solidFill>
                  <a:schemeClr val="bg1"/>
                </a:solidFill>
                <a:latin typeface="Inter"/>
                <a:ea typeface="Inter"/>
                <a:cs typeface="Inter"/>
                <a:sym typeface="Inter"/>
              </a:rPr>
              <a:t>Conhecimento dobrava a cada 50 anos</a:t>
            </a:r>
          </a:p>
        </p:txBody>
      </p:sp>
      <p:sp>
        <p:nvSpPr>
          <p:cNvPr id="8" name="Google Shape;216;p26">
            <a:extLst>
              <a:ext uri="{FF2B5EF4-FFF2-40B4-BE49-F238E27FC236}">
                <a16:creationId xmlns:a16="http://schemas.microsoft.com/office/drawing/2014/main" id="{BA50CD16-A84F-C1A0-4C2A-0679F6E29607}"/>
              </a:ext>
            </a:extLst>
          </p:cNvPr>
          <p:cNvSpPr txBox="1">
            <a:spLocks/>
          </p:cNvSpPr>
          <p:nvPr/>
        </p:nvSpPr>
        <p:spPr>
          <a:xfrm>
            <a:off x="1039095" y="2661267"/>
            <a:ext cx="2239253" cy="97252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4400" b="1" dirty="0">
                <a:solidFill>
                  <a:srgbClr val="DBE4EF"/>
                </a:solidFill>
                <a:latin typeface="Chakra Petch" panose="00000500000000000000" pitchFamily="2" charset="-34"/>
                <a:cs typeface="Chakra Petch" panose="00000500000000000000" pitchFamily="2" charset="-34"/>
              </a:rPr>
              <a:t>1950s</a:t>
            </a:r>
          </a:p>
        </p:txBody>
      </p:sp>
      <p:sp>
        <p:nvSpPr>
          <p:cNvPr id="10" name="Espaço Reservado para Texto 4">
            <a:extLst>
              <a:ext uri="{FF2B5EF4-FFF2-40B4-BE49-F238E27FC236}">
                <a16:creationId xmlns:a16="http://schemas.microsoft.com/office/drawing/2014/main" id="{DDC966EE-EF57-3705-6CED-2B623004250F}"/>
              </a:ext>
            </a:extLst>
          </p:cNvPr>
          <p:cNvSpPr txBox="1">
            <a:spLocks/>
          </p:cNvSpPr>
          <p:nvPr/>
        </p:nvSpPr>
        <p:spPr>
          <a:xfrm>
            <a:off x="929199" y="6412594"/>
            <a:ext cx="10730426" cy="1510771"/>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800" dirty="0"/>
              <a:t>Para líderes, a capacidade de se adaptar rapidamente às mudanças não é apenas uma vantagem competitiva, mas uma </a:t>
            </a:r>
            <a:r>
              <a:rPr lang="pt-BR" sz="2800" b="1" dirty="0"/>
              <a:t>necessidade para a sobrevivência organizacional.</a:t>
            </a:r>
          </a:p>
        </p:txBody>
      </p:sp>
      <p:sp>
        <p:nvSpPr>
          <p:cNvPr id="11" name="Retângulo: Cantos Superiores Recortados 10">
            <a:extLst>
              <a:ext uri="{FF2B5EF4-FFF2-40B4-BE49-F238E27FC236}">
                <a16:creationId xmlns:a16="http://schemas.microsoft.com/office/drawing/2014/main" id="{67C4C01E-62EA-4C78-CF51-F9827A577A1B}"/>
              </a:ext>
            </a:extLst>
          </p:cNvPr>
          <p:cNvSpPr/>
          <p:nvPr/>
        </p:nvSpPr>
        <p:spPr>
          <a:xfrm>
            <a:off x="871745" y="3608670"/>
            <a:ext cx="2573954" cy="669376"/>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Google Shape;229;p28">
            <a:extLst>
              <a:ext uri="{FF2B5EF4-FFF2-40B4-BE49-F238E27FC236}">
                <a16:creationId xmlns:a16="http://schemas.microsoft.com/office/drawing/2014/main" id="{AAA89F2B-7BE2-8C27-7440-C1E678D4F3DE}"/>
              </a:ext>
            </a:extLst>
          </p:cNvPr>
          <p:cNvSpPr txBox="1">
            <a:spLocks/>
          </p:cNvSpPr>
          <p:nvPr/>
        </p:nvSpPr>
        <p:spPr>
          <a:xfrm>
            <a:off x="3676258" y="3649638"/>
            <a:ext cx="5999996" cy="58744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dirty="0">
                <a:solidFill>
                  <a:schemeClr val="bg1"/>
                </a:solidFill>
                <a:latin typeface="Inter"/>
                <a:ea typeface="Inter"/>
                <a:cs typeface="Inter"/>
                <a:sym typeface="Inter"/>
              </a:rPr>
              <a:t>Conhecimento dobrava a cada 12 anos</a:t>
            </a:r>
          </a:p>
        </p:txBody>
      </p:sp>
      <p:sp>
        <p:nvSpPr>
          <p:cNvPr id="13" name="Google Shape;216;p26">
            <a:extLst>
              <a:ext uri="{FF2B5EF4-FFF2-40B4-BE49-F238E27FC236}">
                <a16:creationId xmlns:a16="http://schemas.microsoft.com/office/drawing/2014/main" id="{77F93A9C-D997-2E43-A6D3-310F23AD7018}"/>
              </a:ext>
            </a:extLst>
          </p:cNvPr>
          <p:cNvSpPr txBox="1">
            <a:spLocks/>
          </p:cNvSpPr>
          <p:nvPr/>
        </p:nvSpPr>
        <p:spPr>
          <a:xfrm>
            <a:off x="1039095" y="3457096"/>
            <a:ext cx="2239253" cy="97252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4400" b="1" dirty="0">
                <a:solidFill>
                  <a:srgbClr val="DBE4EF"/>
                </a:solidFill>
                <a:latin typeface="Chakra Petch" panose="00000500000000000000" pitchFamily="2" charset="-34"/>
                <a:cs typeface="Chakra Petch" panose="00000500000000000000" pitchFamily="2" charset="-34"/>
              </a:rPr>
              <a:t>1980s</a:t>
            </a:r>
          </a:p>
        </p:txBody>
      </p:sp>
      <p:sp>
        <p:nvSpPr>
          <p:cNvPr id="14" name="Retângulo: Cantos Superiores Recortados 13">
            <a:extLst>
              <a:ext uri="{FF2B5EF4-FFF2-40B4-BE49-F238E27FC236}">
                <a16:creationId xmlns:a16="http://schemas.microsoft.com/office/drawing/2014/main" id="{6BB85C27-CABD-3B87-7B7F-66445050A897}"/>
              </a:ext>
            </a:extLst>
          </p:cNvPr>
          <p:cNvSpPr/>
          <p:nvPr/>
        </p:nvSpPr>
        <p:spPr>
          <a:xfrm>
            <a:off x="871745" y="4395912"/>
            <a:ext cx="2573954" cy="669376"/>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Google Shape;229;p28">
            <a:extLst>
              <a:ext uri="{FF2B5EF4-FFF2-40B4-BE49-F238E27FC236}">
                <a16:creationId xmlns:a16="http://schemas.microsoft.com/office/drawing/2014/main" id="{5D4B2430-7693-1C45-3DEB-EF95DD18B98D}"/>
              </a:ext>
            </a:extLst>
          </p:cNvPr>
          <p:cNvSpPr txBox="1">
            <a:spLocks/>
          </p:cNvSpPr>
          <p:nvPr/>
        </p:nvSpPr>
        <p:spPr>
          <a:xfrm>
            <a:off x="3676258" y="4436880"/>
            <a:ext cx="5999996" cy="58744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dirty="0">
                <a:solidFill>
                  <a:schemeClr val="bg1"/>
                </a:solidFill>
                <a:latin typeface="Inter"/>
                <a:ea typeface="Inter"/>
                <a:cs typeface="Inter"/>
                <a:sym typeface="Inter"/>
              </a:rPr>
              <a:t>Conhecimento dobrava a cada 18 meses</a:t>
            </a:r>
          </a:p>
        </p:txBody>
      </p:sp>
      <p:sp>
        <p:nvSpPr>
          <p:cNvPr id="19" name="Google Shape;216;p26">
            <a:extLst>
              <a:ext uri="{FF2B5EF4-FFF2-40B4-BE49-F238E27FC236}">
                <a16:creationId xmlns:a16="http://schemas.microsoft.com/office/drawing/2014/main" id="{C77ACA57-0DE4-B48B-B327-E4D6270AE2DF}"/>
              </a:ext>
            </a:extLst>
          </p:cNvPr>
          <p:cNvSpPr txBox="1">
            <a:spLocks/>
          </p:cNvSpPr>
          <p:nvPr/>
        </p:nvSpPr>
        <p:spPr>
          <a:xfrm>
            <a:off x="1039095" y="4265603"/>
            <a:ext cx="2239253" cy="97252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4400" b="1" dirty="0">
                <a:solidFill>
                  <a:srgbClr val="DBE4EF"/>
                </a:solidFill>
                <a:latin typeface="Chakra Petch" panose="00000500000000000000" pitchFamily="2" charset="-34"/>
                <a:cs typeface="Chakra Petch" panose="00000500000000000000" pitchFamily="2" charset="-34"/>
              </a:rPr>
              <a:t>2000s</a:t>
            </a:r>
          </a:p>
        </p:txBody>
      </p:sp>
      <p:sp>
        <p:nvSpPr>
          <p:cNvPr id="20" name="Retângulo: Cantos Superiores Recortados 19">
            <a:extLst>
              <a:ext uri="{FF2B5EF4-FFF2-40B4-BE49-F238E27FC236}">
                <a16:creationId xmlns:a16="http://schemas.microsoft.com/office/drawing/2014/main" id="{FB5B3FE4-0907-2F6F-E382-69ED593AAB88}"/>
              </a:ext>
            </a:extLst>
          </p:cNvPr>
          <p:cNvSpPr/>
          <p:nvPr/>
        </p:nvSpPr>
        <p:spPr>
          <a:xfrm>
            <a:off x="871745" y="5166615"/>
            <a:ext cx="2573954" cy="669376"/>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1" name="Google Shape;229;p28">
            <a:extLst>
              <a:ext uri="{FF2B5EF4-FFF2-40B4-BE49-F238E27FC236}">
                <a16:creationId xmlns:a16="http://schemas.microsoft.com/office/drawing/2014/main" id="{101FDF30-DC27-DA24-48BF-B826390F3431}"/>
              </a:ext>
            </a:extLst>
          </p:cNvPr>
          <p:cNvSpPr txBox="1">
            <a:spLocks/>
          </p:cNvSpPr>
          <p:nvPr/>
        </p:nvSpPr>
        <p:spPr>
          <a:xfrm>
            <a:off x="3676257" y="5207583"/>
            <a:ext cx="8560693" cy="58744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dirty="0">
                <a:solidFill>
                  <a:schemeClr val="bg1"/>
                </a:solidFill>
                <a:latin typeface="Inter"/>
                <a:ea typeface="Inter"/>
                <a:cs typeface="Inter"/>
                <a:sym typeface="Inter"/>
              </a:rPr>
              <a:t>Conhecimento dobra a cada 12 horas em algumas áreas</a:t>
            </a:r>
          </a:p>
        </p:txBody>
      </p:sp>
      <p:sp>
        <p:nvSpPr>
          <p:cNvPr id="22" name="Google Shape;216;p26">
            <a:extLst>
              <a:ext uri="{FF2B5EF4-FFF2-40B4-BE49-F238E27FC236}">
                <a16:creationId xmlns:a16="http://schemas.microsoft.com/office/drawing/2014/main" id="{48368EA7-3E79-198F-3644-5D2D7F6B3E7E}"/>
              </a:ext>
            </a:extLst>
          </p:cNvPr>
          <p:cNvSpPr txBox="1">
            <a:spLocks/>
          </p:cNvSpPr>
          <p:nvPr/>
        </p:nvSpPr>
        <p:spPr>
          <a:xfrm>
            <a:off x="1039095" y="5036306"/>
            <a:ext cx="2239253" cy="97252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4400" b="1" dirty="0">
                <a:solidFill>
                  <a:srgbClr val="DBE4EF"/>
                </a:solidFill>
                <a:latin typeface="Chakra Petch" panose="00000500000000000000" pitchFamily="2" charset="-34"/>
                <a:cs typeface="Chakra Petch" panose="00000500000000000000" pitchFamily="2" charset="-34"/>
              </a:rPr>
              <a:t>2020s</a:t>
            </a:r>
          </a:p>
        </p:txBody>
      </p:sp>
    </p:spTree>
    <p:extLst>
      <p:ext uri="{BB962C8B-B14F-4D97-AF65-F5344CB8AC3E}">
        <p14:creationId xmlns:p14="http://schemas.microsoft.com/office/powerpoint/2010/main" val="1987327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A961ECBC-E036-E7FB-FAB6-47A6770E6E9F}"/>
            </a:ext>
          </a:extLst>
        </p:cNvPr>
        <p:cNvGrpSpPr/>
        <p:nvPr/>
      </p:nvGrpSpPr>
      <p:grpSpPr>
        <a:xfrm>
          <a:off x="0" y="0"/>
          <a:ext cx="0" cy="0"/>
          <a:chOff x="0" y="0"/>
          <a:chExt cx="0" cy="0"/>
        </a:xfrm>
      </p:grpSpPr>
      <p:sp>
        <p:nvSpPr>
          <p:cNvPr id="2" name="Retângulo: Cantos Diagonais Recortados 1">
            <a:extLst>
              <a:ext uri="{FF2B5EF4-FFF2-40B4-BE49-F238E27FC236}">
                <a16:creationId xmlns:a16="http://schemas.microsoft.com/office/drawing/2014/main" id="{1B19A3C0-9C20-8AA2-226E-6A4ED0ADFF43}"/>
              </a:ext>
            </a:extLst>
          </p:cNvPr>
          <p:cNvSpPr/>
          <p:nvPr/>
        </p:nvSpPr>
        <p:spPr>
          <a:xfrm>
            <a:off x="2476607" y="2925580"/>
            <a:ext cx="2212303" cy="4321100"/>
          </a:xfrm>
          <a:prstGeom prst="snip2DiagRect">
            <a:avLst>
              <a:gd name="adj1" fmla="val 0"/>
              <a:gd name="adj2" fmla="val 20673"/>
            </a:avLst>
          </a:prstGeom>
          <a:solidFill>
            <a:srgbClr val="0A46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ounded Rectangle 10">
            <a:extLst>
              <a:ext uri="{FF2B5EF4-FFF2-40B4-BE49-F238E27FC236}">
                <a16:creationId xmlns:a16="http://schemas.microsoft.com/office/drawing/2014/main" id="{4471B160-2F85-CD96-2A52-5B41DCEC7121}"/>
              </a:ext>
            </a:extLst>
          </p:cNvPr>
          <p:cNvSpPr/>
          <p:nvPr/>
        </p:nvSpPr>
        <p:spPr>
          <a:xfrm>
            <a:off x="6496070" y="2260053"/>
            <a:ext cx="864000" cy="864000"/>
          </a:xfrm>
          <a:prstGeom prst="roundRect">
            <a:avLst>
              <a:gd name="adj" fmla="val 50000"/>
            </a:avLst>
          </a:prstGeom>
          <a:noFill/>
          <a:ln>
            <a:solidFill>
              <a:srgbClr val="2BDEFD">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7" name="Rounded Rectangle 11">
            <a:extLst>
              <a:ext uri="{FF2B5EF4-FFF2-40B4-BE49-F238E27FC236}">
                <a16:creationId xmlns:a16="http://schemas.microsoft.com/office/drawing/2014/main" id="{A79C3725-E51F-F83F-CA58-C07B08350612}"/>
              </a:ext>
            </a:extLst>
          </p:cNvPr>
          <p:cNvSpPr/>
          <p:nvPr/>
        </p:nvSpPr>
        <p:spPr>
          <a:xfrm>
            <a:off x="6280070" y="2044053"/>
            <a:ext cx="1296000" cy="1296000"/>
          </a:xfrm>
          <a:prstGeom prst="roundRect">
            <a:avLst>
              <a:gd name="adj" fmla="val 50000"/>
            </a:avLst>
          </a:prstGeom>
          <a:noFill/>
          <a:ln>
            <a:solidFill>
              <a:srgbClr val="2BDEFD">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8" name="Rounded Rectangle 12">
            <a:extLst>
              <a:ext uri="{FF2B5EF4-FFF2-40B4-BE49-F238E27FC236}">
                <a16:creationId xmlns:a16="http://schemas.microsoft.com/office/drawing/2014/main" id="{D5D7FB5D-4F79-1597-10B7-0D94F7F3B783}"/>
              </a:ext>
            </a:extLst>
          </p:cNvPr>
          <p:cNvSpPr/>
          <p:nvPr/>
        </p:nvSpPr>
        <p:spPr>
          <a:xfrm>
            <a:off x="6064070" y="1828053"/>
            <a:ext cx="1728000" cy="1728000"/>
          </a:xfrm>
          <a:prstGeom prst="roundRect">
            <a:avLst>
              <a:gd name="adj" fmla="val 50000"/>
            </a:avLst>
          </a:prstGeom>
          <a:noFill/>
          <a:ln>
            <a:solidFill>
              <a:srgbClr val="2BDEFD">
                <a:alpha val="4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9" name="Rounded Rectangle 13">
            <a:extLst>
              <a:ext uri="{FF2B5EF4-FFF2-40B4-BE49-F238E27FC236}">
                <a16:creationId xmlns:a16="http://schemas.microsoft.com/office/drawing/2014/main" id="{379DD585-2DA9-22AD-A10B-BD5004526509}"/>
              </a:ext>
            </a:extLst>
          </p:cNvPr>
          <p:cNvSpPr/>
          <p:nvPr/>
        </p:nvSpPr>
        <p:spPr>
          <a:xfrm>
            <a:off x="5848070" y="1612053"/>
            <a:ext cx="2160000" cy="2160000"/>
          </a:xfrm>
          <a:prstGeom prst="roundRect">
            <a:avLst>
              <a:gd name="adj" fmla="val 50000"/>
            </a:avLst>
          </a:prstGeom>
          <a:noFill/>
          <a:ln>
            <a:solidFill>
              <a:srgbClr val="2BDEFD">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30" name="Rounded Rectangle 14">
            <a:extLst>
              <a:ext uri="{FF2B5EF4-FFF2-40B4-BE49-F238E27FC236}">
                <a16:creationId xmlns:a16="http://schemas.microsoft.com/office/drawing/2014/main" id="{1D5CAD85-4A40-F1ED-ED3D-EC36EBF82E7B}"/>
              </a:ext>
            </a:extLst>
          </p:cNvPr>
          <p:cNvSpPr/>
          <p:nvPr/>
        </p:nvSpPr>
        <p:spPr>
          <a:xfrm>
            <a:off x="5632070" y="1396053"/>
            <a:ext cx="2592000" cy="2592000"/>
          </a:xfrm>
          <a:prstGeom prst="roundRect">
            <a:avLst>
              <a:gd name="adj" fmla="val 50000"/>
            </a:avLst>
          </a:prstGeom>
          <a:noFill/>
          <a:ln>
            <a:solidFill>
              <a:srgbClr val="2BDEFD">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31" name="Rounded Rectangle 15">
            <a:extLst>
              <a:ext uri="{FF2B5EF4-FFF2-40B4-BE49-F238E27FC236}">
                <a16:creationId xmlns:a16="http://schemas.microsoft.com/office/drawing/2014/main" id="{A09EAA37-A615-5B46-5072-46285530C0B1}"/>
              </a:ext>
            </a:extLst>
          </p:cNvPr>
          <p:cNvSpPr/>
          <p:nvPr/>
        </p:nvSpPr>
        <p:spPr>
          <a:xfrm>
            <a:off x="5416070" y="1180053"/>
            <a:ext cx="3024000" cy="3024000"/>
          </a:xfrm>
          <a:prstGeom prst="roundRect">
            <a:avLst>
              <a:gd name="adj" fmla="val 50000"/>
            </a:avLst>
          </a:prstGeom>
          <a:noFill/>
          <a:ln>
            <a:solidFill>
              <a:srgbClr val="2BDEFD">
                <a:alpha val="1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dirty="0"/>
          </a:p>
        </p:txBody>
      </p:sp>
      <p:pic>
        <p:nvPicPr>
          <p:cNvPr id="462" name="Google Shape;462;p34">
            <a:extLst>
              <a:ext uri="{FF2B5EF4-FFF2-40B4-BE49-F238E27FC236}">
                <a16:creationId xmlns:a16="http://schemas.microsoft.com/office/drawing/2014/main" id="{0E257A5B-3F3D-F285-8B4F-06AA2E5D487B}"/>
              </a:ext>
            </a:extLst>
          </p:cNvPr>
          <p:cNvPicPr preferRelativeResize="0"/>
          <p:nvPr/>
        </p:nvPicPr>
        <p:blipFill rotWithShape="1">
          <a:blip r:embed="rId4">
            <a:alphaModFix/>
          </a:blip>
          <a:srcRect/>
          <a:stretch/>
        </p:blipFill>
        <p:spPr>
          <a:xfrm>
            <a:off x="576480" y="7698754"/>
            <a:ext cx="535320" cy="249680"/>
          </a:xfrm>
          <a:prstGeom prst="rect">
            <a:avLst/>
          </a:prstGeom>
          <a:noFill/>
          <a:ln>
            <a:noFill/>
          </a:ln>
        </p:spPr>
      </p:pic>
      <p:pic>
        <p:nvPicPr>
          <p:cNvPr id="6" name="Google Shape;1148;p55">
            <a:extLst>
              <a:ext uri="{FF2B5EF4-FFF2-40B4-BE49-F238E27FC236}">
                <a16:creationId xmlns:a16="http://schemas.microsoft.com/office/drawing/2014/main" id="{7F3FCE80-FE5C-CBBF-41E7-71C1C5C42B7B}"/>
              </a:ext>
            </a:extLst>
          </p:cNvPr>
          <p:cNvPicPr preferRelativeResize="0"/>
          <p:nvPr/>
        </p:nvPicPr>
        <p:blipFill>
          <a:blip r:embed="rId5">
            <a:extLst>
              <a:ext uri="{28A0092B-C50C-407E-A947-70E740481C1C}">
                <a14:useLocalDpi xmlns:a14="http://schemas.microsoft.com/office/drawing/2010/main" val="0"/>
              </a:ext>
            </a:extLst>
          </a:blip>
          <a:srcRect t="3361" b="3361"/>
          <a:stretch/>
        </p:blipFill>
        <p:spPr>
          <a:xfrm>
            <a:off x="2798618" y="1396053"/>
            <a:ext cx="4129452" cy="5533431"/>
          </a:xfrm>
          <a:prstGeom prst="snip2DiagRect">
            <a:avLst>
              <a:gd name="adj1" fmla="val 0"/>
              <a:gd name="adj2" fmla="val 7965"/>
            </a:avLst>
          </a:prstGeom>
          <a:noFill/>
          <a:ln w="19050">
            <a:solidFill>
              <a:srgbClr val="0A4655"/>
            </a:solidFill>
          </a:ln>
        </p:spPr>
      </p:pic>
      <p:sp>
        <p:nvSpPr>
          <p:cNvPr id="7" name="Google Shape;535;p37">
            <a:extLst>
              <a:ext uri="{FF2B5EF4-FFF2-40B4-BE49-F238E27FC236}">
                <a16:creationId xmlns:a16="http://schemas.microsoft.com/office/drawing/2014/main" id="{452EF201-85A7-809C-610E-FE3C5E8D6FE8}"/>
              </a:ext>
            </a:extLst>
          </p:cNvPr>
          <p:cNvSpPr txBox="1"/>
          <p:nvPr/>
        </p:nvSpPr>
        <p:spPr>
          <a:xfrm>
            <a:off x="7315200" y="4114800"/>
            <a:ext cx="4603992" cy="526249"/>
          </a:xfrm>
          <a:prstGeom prst="rect">
            <a:avLst/>
          </a:prstGeom>
          <a:noFill/>
          <a:ln>
            <a:noFill/>
          </a:ln>
        </p:spPr>
        <p:txBody>
          <a:bodyPr spcFirstLastPara="1" wrap="square" lIns="109720" tIns="54840" rIns="109720" bIns="54840" anchor="t" anchorCtr="0">
            <a:spAutoFit/>
          </a:bodyPr>
          <a:lstStyle/>
          <a:p>
            <a:pPr>
              <a:lnSpc>
                <a:spcPct val="90000"/>
              </a:lnSpc>
              <a:buClr>
                <a:schemeClr val="dk1"/>
              </a:buClr>
              <a:buSzPts val="1800"/>
            </a:pPr>
            <a:r>
              <a:rPr lang="pt-BR" sz="3000" b="1" dirty="0">
                <a:solidFill>
                  <a:srgbClr val="2BDEFD"/>
                </a:solidFill>
                <a:latin typeface="Chakra Petch"/>
                <a:ea typeface="Chakra Petch"/>
                <a:cs typeface="Chakra Petch"/>
                <a:sym typeface="Chakra Petch"/>
              </a:rPr>
              <a:t>MINDSET</a:t>
            </a:r>
            <a:endParaRPr sz="3000" b="1" dirty="0">
              <a:solidFill>
                <a:srgbClr val="2BDEFD"/>
              </a:solidFill>
              <a:latin typeface="Chakra Petch"/>
              <a:ea typeface="Chakra Petch"/>
              <a:cs typeface="Chakra Petch"/>
              <a:sym typeface="Chakra Petch"/>
            </a:endParaRPr>
          </a:p>
        </p:txBody>
      </p:sp>
      <p:grpSp>
        <p:nvGrpSpPr>
          <p:cNvPr id="17" name="Group 18">
            <a:extLst>
              <a:ext uri="{FF2B5EF4-FFF2-40B4-BE49-F238E27FC236}">
                <a16:creationId xmlns:a16="http://schemas.microsoft.com/office/drawing/2014/main" id="{73DFAC37-1A8C-00FE-C300-DEA683BC25AA}"/>
              </a:ext>
            </a:extLst>
          </p:cNvPr>
          <p:cNvGrpSpPr/>
          <p:nvPr/>
        </p:nvGrpSpPr>
        <p:grpSpPr>
          <a:xfrm>
            <a:off x="6734260" y="2482797"/>
            <a:ext cx="1864856" cy="418512"/>
            <a:chOff x="1083678" y="4840728"/>
            <a:chExt cx="1151490" cy="258418"/>
          </a:xfrm>
        </p:grpSpPr>
        <p:sp>
          <p:nvSpPr>
            <p:cNvPr id="23" name="Rounded Rectangle 19">
              <a:extLst>
                <a:ext uri="{FF2B5EF4-FFF2-40B4-BE49-F238E27FC236}">
                  <a16:creationId xmlns:a16="http://schemas.microsoft.com/office/drawing/2014/main" id="{75D8B97A-F11A-EEF5-F71D-A6CDE632C2C4}"/>
                </a:ext>
              </a:extLst>
            </p:cNvPr>
            <p:cNvSpPr/>
            <p:nvPr/>
          </p:nvSpPr>
          <p:spPr>
            <a:xfrm>
              <a:off x="1349991" y="4840729"/>
              <a:ext cx="885177" cy="255051"/>
            </a:xfrm>
            <a:prstGeom prst="roundRect">
              <a:avLst>
                <a:gd name="adj" fmla="val 50000"/>
              </a:avLst>
            </a:prstGeom>
            <a:solidFill>
              <a:srgbClr val="2BDEF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rgbClr val="01080E"/>
                  </a:solidFill>
                  <a:latin typeface="Chakra Petch" panose="00000500000000000000" pitchFamily="2" charset="-34"/>
                  <a:cs typeface="Chakra Petch" panose="00000500000000000000" pitchFamily="2" charset="-34"/>
                </a:rPr>
                <a:t>LIVRO</a:t>
              </a:r>
            </a:p>
          </p:txBody>
        </p:sp>
        <p:sp>
          <p:nvSpPr>
            <p:cNvPr id="24" name="Rounded Rectangle 20">
              <a:extLst>
                <a:ext uri="{FF2B5EF4-FFF2-40B4-BE49-F238E27FC236}">
                  <a16:creationId xmlns:a16="http://schemas.microsoft.com/office/drawing/2014/main" id="{AB3ACBEA-68C5-02FB-CF5A-4024C5B730E0}"/>
                </a:ext>
              </a:extLst>
            </p:cNvPr>
            <p:cNvSpPr/>
            <p:nvPr/>
          </p:nvSpPr>
          <p:spPr>
            <a:xfrm>
              <a:off x="1083678" y="4840728"/>
              <a:ext cx="258418" cy="258418"/>
            </a:xfrm>
            <a:prstGeom prst="roundRect">
              <a:avLst>
                <a:gd name="adj" fmla="val 50000"/>
              </a:avLst>
            </a:pr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1">
              <a:extLst>
                <a:ext uri="{FF2B5EF4-FFF2-40B4-BE49-F238E27FC236}">
                  <a16:creationId xmlns:a16="http://schemas.microsoft.com/office/drawing/2014/main" id="{7E7A00B3-2D26-1826-DFF4-BF11FC404A82}"/>
                </a:ext>
              </a:extLst>
            </p:cNvPr>
            <p:cNvSpPr/>
            <p:nvPr/>
          </p:nvSpPr>
          <p:spPr>
            <a:xfrm>
              <a:off x="1167719" y="4923086"/>
              <a:ext cx="90336" cy="90336"/>
            </a:xfrm>
            <a:prstGeom prst="roundRect">
              <a:avLst>
                <a:gd name="adj" fmla="val 50000"/>
              </a:avLst>
            </a:prstGeom>
            <a:solidFill>
              <a:srgbClr val="0108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Google Shape;549;p37">
            <a:extLst>
              <a:ext uri="{FF2B5EF4-FFF2-40B4-BE49-F238E27FC236}">
                <a16:creationId xmlns:a16="http://schemas.microsoft.com/office/drawing/2014/main" id="{9F19D012-1B52-3032-3879-3A39D601F1F3}"/>
              </a:ext>
            </a:extLst>
          </p:cNvPr>
          <p:cNvSpPr txBox="1"/>
          <p:nvPr/>
        </p:nvSpPr>
        <p:spPr>
          <a:xfrm>
            <a:off x="7315200" y="5109746"/>
            <a:ext cx="4241725" cy="1957410"/>
          </a:xfrm>
          <a:prstGeom prst="rect">
            <a:avLst/>
          </a:prstGeom>
          <a:noFill/>
          <a:ln>
            <a:noFill/>
          </a:ln>
        </p:spPr>
        <p:txBody>
          <a:bodyPr spcFirstLastPara="1" wrap="square" lIns="146280" tIns="146280" rIns="146280" bIns="146280" anchor="t" anchorCtr="0">
            <a:spAutoFit/>
          </a:bodyPr>
          <a:lstStyle/>
          <a:p>
            <a:pPr>
              <a:buClr>
                <a:schemeClr val="dk1"/>
              </a:buClr>
              <a:buSzPts val="1100"/>
            </a:pPr>
            <a:r>
              <a:rPr lang="pt-BR" dirty="0">
                <a:solidFill>
                  <a:srgbClr val="F7F7F7"/>
                </a:solidFill>
                <a:latin typeface="Inter Light"/>
                <a:ea typeface="Inter Light"/>
                <a:cs typeface="Inter Light"/>
                <a:sym typeface="Inter Light"/>
              </a:rPr>
              <a:t>Carol S. Dweck, </a:t>
            </a:r>
            <a:r>
              <a:rPr lang="pt-BR" dirty="0" err="1">
                <a:solidFill>
                  <a:srgbClr val="F7F7F7"/>
                </a:solidFill>
                <a:latin typeface="Inter Light"/>
                <a:ea typeface="Inter Light"/>
                <a:cs typeface="Inter Light"/>
                <a:sym typeface="Inter Light"/>
              </a:rPr>
              <a:t>ph.D.</a:t>
            </a:r>
            <a:endParaRPr dirty="0">
              <a:solidFill>
                <a:srgbClr val="F7F7F7"/>
              </a:solidFill>
              <a:latin typeface="Inter Light"/>
              <a:ea typeface="Inter Light"/>
              <a:cs typeface="Inter Light"/>
              <a:sym typeface="Inter Light"/>
            </a:endParaRPr>
          </a:p>
          <a:p>
            <a:pPr>
              <a:buClr>
                <a:schemeClr val="dk1"/>
              </a:buClr>
              <a:buSzPts val="1100"/>
            </a:pPr>
            <a:endParaRPr dirty="0">
              <a:solidFill>
                <a:srgbClr val="F7F7F7"/>
              </a:solidFill>
              <a:latin typeface="Inter Light"/>
              <a:ea typeface="Inter Light"/>
              <a:cs typeface="Inter Light"/>
              <a:sym typeface="Inter Light"/>
            </a:endParaRPr>
          </a:p>
          <a:p>
            <a:pPr>
              <a:buClr>
                <a:schemeClr val="dk1"/>
              </a:buClr>
              <a:buSzPts val="1100"/>
            </a:pPr>
            <a:r>
              <a:rPr lang="pt-BR" dirty="0">
                <a:solidFill>
                  <a:srgbClr val="F7F7F7"/>
                </a:solidFill>
                <a:latin typeface="Inter Light"/>
                <a:ea typeface="Inter Light"/>
                <a:cs typeface="Inter Light"/>
                <a:sym typeface="Inter Light"/>
              </a:rPr>
              <a:t>Mostra que acreditar no aprendizado contínuo traz melhores resultados do que pensar que talentos são fixos.</a:t>
            </a:r>
            <a:endParaRPr dirty="0">
              <a:solidFill>
                <a:srgbClr val="F7F7F7"/>
              </a:solidFill>
              <a:latin typeface="Inter Light"/>
              <a:ea typeface="Inter Light"/>
              <a:cs typeface="Inter Light"/>
              <a:sym typeface="Inter Light"/>
            </a:endParaRPr>
          </a:p>
        </p:txBody>
      </p:sp>
      <p:grpSp>
        <p:nvGrpSpPr>
          <p:cNvPr id="8" name="Agrupar 7">
            <a:extLst>
              <a:ext uri="{FF2B5EF4-FFF2-40B4-BE49-F238E27FC236}">
                <a16:creationId xmlns:a16="http://schemas.microsoft.com/office/drawing/2014/main" id="{A1F03C8E-A570-C1C7-7742-D64C5EBD3A82}"/>
              </a:ext>
            </a:extLst>
          </p:cNvPr>
          <p:cNvGrpSpPr/>
          <p:nvPr/>
        </p:nvGrpSpPr>
        <p:grpSpPr>
          <a:xfrm>
            <a:off x="11937655" y="6288612"/>
            <a:ext cx="2472112" cy="1447992"/>
            <a:chOff x="11937655" y="6288612"/>
            <a:chExt cx="2472112" cy="1447992"/>
          </a:xfrm>
        </p:grpSpPr>
        <p:sp>
          <p:nvSpPr>
            <p:cNvPr id="9" name="Google Shape;376;p44">
              <a:extLst>
                <a:ext uri="{FF2B5EF4-FFF2-40B4-BE49-F238E27FC236}">
                  <a16:creationId xmlns:a16="http://schemas.microsoft.com/office/drawing/2014/main" id="{100CB741-1795-42B3-466A-DAD018EE4ECE}"/>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23;p41">
              <a:extLst>
                <a:ext uri="{FF2B5EF4-FFF2-40B4-BE49-F238E27FC236}">
                  <a16:creationId xmlns:a16="http://schemas.microsoft.com/office/drawing/2014/main" id="{EF38EA7D-F36A-EC3F-7998-3774F7BB41B5}"/>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34741908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endCondLst>
                                    <p:cond evt="onNext" delay="0">
                                      <p:tgtEl>
                                        <p:sldTgt/>
                                      </p:tgtEl>
                                    </p:cond>
                                  </p:endCondLst>
                                  <p:childTnLst>
                                    <p:animScale>
                                      <p:cBhvr>
                                        <p:cTn id="6" dur="2000" fill="hold"/>
                                        <p:tgtEl>
                                          <p:spTgt spid="26"/>
                                        </p:tgtEl>
                                      </p:cBhvr>
                                      <p:by x="120000" y="120000"/>
                                    </p:animScale>
                                  </p:childTnLst>
                                </p:cTn>
                              </p:par>
                              <p:par>
                                <p:cTn id="7" presetID="6" presetClass="emph" presetSubtype="0" repeatCount="indefinite" accel="50000" decel="50000" autoRev="1" fill="hold" grpId="0" nodeType="withEffect">
                                  <p:stCondLst>
                                    <p:cond delay="250"/>
                                  </p:stCondLst>
                                  <p:endCondLst>
                                    <p:cond evt="onNext" delay="0">
                                      <p:tgtEl>
                                        <p:sldTgt/>
                                      </p:tgtEl>
                                    </p:cond>
                                  </p:endCondLst>
                                  <p:childTnLst>
                                    <p:animScale>
                                      <p:cBhvr>
                                        <p:cTn id="8" dur="2000" fill="hold"/>
                                        <p:tgtEl>
                                          <p:spTgt spid="27"/>
                                        </p:tgtEl>
                                      </p:cBhvr>
                                      <p:by x="120000" y="120000"/>
                                    </p:animScale>
                                  </p:childTnLst>
                                </p:cTn>
                              </p:par>
                              <p:par>
                                <p:cTn id="9" presetID="6" presetClass="emph" presetSubtype="0" repeatCount="indefinite" accel="50000" decel="50000" autoRev="1" fill="hold" grpId="0" nodeType="withEffect">
                                  <p:stCondLst>
                                    <p:cond delay="500"/>
                                  </p:stCondLst>
                                  <p:endCondLst>
                                    <p:cond evt="onNext" delay="0">
                                      <p:tgtEl>
                                        <p:sldTgt/>
                                      </p:tgtEl>
                                    </p:cond>
                                  </p:endCondLst>
                                  <p:childTnLst>
                                    <p:animScale>
                                      <p:cBhvr>
                                        <p:cTn id="10" dur="2000" fill="hold"/>
                                        <p:tgtEl>
                                          <p:spTgt spid="28"/>
                                        </p:tgtEl>
                                      </p:cBhvr>
                                      <p:by x="120000" y="120000"/>
                                    </p:animScale>
                                  </p:childTnLst>
                                </p:cTn>
                              </p:par>
                              <p:par>
                                <p:cTn id="11" presetID="6" presetClass="emph" presetSubtype="0" repeatCount="indefinite" accel="50000" decel="50000" autoRev="1" fill="hold" grpId="0" nodeType="withEffect">
                                  <p:stCondLst>
                                    <p:cond delay="750"/>
                                  </p:stCondLst>
                                  <p:endCondLst>
                                    <p:cond evt="onNext" delay="0">
                                      <p:tgtEl>
                                        <p:sldTgt/>
                                      </p:tgtEl>
                                    </p:cond>
                                  </p:endCondLst>
                                  <p:childTnLst>
                                    <p:animScale>
                                      <p:cBhvr>
                                        <p:cTn id="12" dur="2000" fill="hold"/>
                                        <p:tgtEl>
                                          <p:spTgt spid="29"/>
                                        </p:tgtEl>
                                      </p:cBhvr>
                                      <p:by x="120000" y="120000"/>
                                    </p:animScale>
                                  </p:childTnLst>
                                </p:cTn>
                              </p:par>
                              <p:par>
                                <p:cTn id="13" presetID="6" presetClass="emph" presetSubtype="0" repeatCount="indefinite" accel="50000" decel="50000" autoRev="1" fill="hold" grpId="0" nodeType="withEffect">
                                  <p:stCondLst>
                                    <p:cond delay="1000"/>
                                  </p:stCondLst>
                                  <p:endCondLst>
                                    <p:cond evt="onNext" delay="0">
                                      <p:tgtEl>
                                        <p:sldTgt/>
                                      </p:tgtEl>
                                    </p:cond>
                                  </p:endCondLst>
                                  <p:childTnLst>
                                    <p:animScale>
                                      <p:cBhvr>
                                        <p:cTn id="14" dur="2000" fill="hold"/>
                                        <p:tgtEl>
                                          <p:spTgt spid="30"/>
                                        </p:tgtEl>
                                      </p:cBhvr>
                                      <p:by x="120000" y="120000"/>
                                    </p:animScale>
                                  </p:childTnLst>
                                </p:cTn>
                              </p:par>
                              <p:par>
                                <p:cTn id="15" presetID="6" presetClass="emph" presetSubtype="0" repeatCount="indefinite" accel="50000" decel="50000" autoRev="1" fill="hold" grpId="0" nodeType="withEffect">
                                  <p:stCondLst>
                                    <p:cond delay="1250"/>
                                  </p:stCondLst>
                                  <p:endCondLst>
                                    <p:cond evt="onNext" delay="0">
                                      <p:tgtEl>
                                        <p:sldTgt/>
                                      </p:tgtEl>
                                    </p:cond>
                                  </p:endCondLst>
                                  <p:childTnLst>
                                    <p:animScale>
                                      <p:cBhvr>
                                        <p:cTn id="16" dur="2000" fill="hold"/>
                                        <p:tgtEl>
                                          <p:spTgt spid="3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Lst>
  </p:timing>
  <p:extLst>
    <p:ext uri="{6950BFC3-D8DA-4A85-94F7-54DA5524770B}">
      <p188:commentRel xmlns:p188="http://schemas.microsoft.com/office/powerpoint/2018/8/main" r:id="rId3"/>
    </p:ext>
  </p:extLs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C3993-2ECB-1B84-B188-4EDAFD77EC1C}"/>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9B85F676-9614-63E2-1B85-502295164E42}"/>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0C24ABD6-3F45-70A5-A6A2-C16B8677DFF2}"/>
              </a:ext>
            </a:extLst>
          </p:cNvPr>
          <p:cNvSpPr txBox="1">
            <a:spLocks/>
          </p:cNvSpPr>
          <p:nvPr/>
        </p:nvSpPr>
        <p:spPr>
          <a:xfrm>
            <a:off x="907933" y="396058"/>
            <a:ext cx="12425297" cy="7548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400" b="1" dirty="0">
                <a:solidFill>
                  <a:schemeClr val="bg1"/>
                </a:solidFill>
                <a:latin typeface="Chakra Petch" panose="00000500000000000000" pitchFamily="2" charset="-34"/>
                <a:cs typeface="Chakra Petch" panose="00000500000000000000" pitchFamily="2" charset="-34"/>
              </a:rPr>
              <a:t>O </a:t>
            </a:r>
            <a:r>
              <a:rPr lang="pt-BR" sz="4400" b="1" dirty="0">
                <a:solidFill>
                  <a:srgbClr val="2BDEFD"/>
                </a:solidFill>
                <a:latin typeface="Chakra Petch" panose="00000500000000000000" pitchFamily="2" charset="-34"/>
                <a:cs typeface="Chakra Petch" panose="00000500000000000000" pitchFamily="2" charset="-34"/>
              </a:rPr>
              <a:t>MINDSET</a:t>
            </a:r>
            <a:r>
              <a:rPr lang="pt-BR" sz="4400" b="1" dirty="0">
                <a:solidFill>
                  <a:schemeClr val="bg1"/>
                </a:solidFill>
                <a:latin typeface="Chakra Petch" panose="00000500000000000000" pitchFamily="2" charset="-34"/>
                <a:cs typeface="Chakra Petch" panose="00000500000000000000" pitchFamily="2" charset="-34"/>
              </a:rPr>
              <a:t> DO CRESCIMENTO</a:t>
            </a:r>
          </a:p>
        </p:txBody>
      </p:sp>
      <p:grpSp>
        <p:nvGrpSpPr>
          <p:cNvPr id="16" name="Agrupar 15">
            <a:extLst>
              <a:ext uri="{FF2B5EF4-FFF2-40B4-BE49-F238E27FC236}">
                <a16:creationId xmlns:a16="http://schemas.microsoft.com/office/drawing/2014/main" id="{148499A6-7850-3810-B83F-534FFFEF59F7}"/>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8DF5A499-570E-4CBA-1DA6-53FFA730641A}"/>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485A1433-CA82-19B0-5E3C-6D1F595694A4}"/>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3" name="Espaço Reservado para Texto 4">
            <a:extLst>
              <a:ext uri="{FF2B5EF4-FFF2-40B4-BE49-F238E27FC236}">
                <a16:creationId xmlns:a16="http://schemas.microsoft.com/office/drawing/2014/main" id="{0132BD2A-16B6-20FF-8E73-BC79FFD5D427}"/>
              </a:ext>
            </a:extLst>
          </p:cNvPr>
          <p:cNvSpPr txBox="1">
            <a:spLocks/>
          </p:cNvSpPr>
          <p:nvPr/>
        </p:nvSpPr>
        <p:spPr>
          <a:xfrm>
            <a:off x="907934" y="1150496"/>
            <a:ext cx="13501833" cy="1510771"/>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800" dirty="0"/>
              <a:t>O conceito de </a:t>
            </a:r>
            <a:r>
              <a:rPr lang="pt-BR" sz="2800" b="1" dirty="0"/>
              <a:t>mindset de crescimento</a:t>
            </a:r>
            <a:r>
              <a:rPr lang="pt-BR" sz="2800" dirty="0"/>
              <a:t>, desenvolvido pela psicóloga Carol Dweck, é fundamental para o aprendizado contínuo:</a:t>
            </a:r>
          </a:p>
          <a:p>
            <a:endParaRPr lang="pt-BR" sz="2800" dirty="0"/>
          </a:p>
        </p:txBody>
      </p:sp>
      <p:sp>
        <p:nvSpPr>
          <p:cNvPr id="10" name="Espaço Reservado para Texto 4">
            <a:extLst>
              <a:ext uri="{FF2B5EF4-FFF2-40B4-BE49-F238E27FC236}">
                <a16:creationId xmlns:a16="http://schemas.microsoft.com/office/drawing/2014/main" id="{328407E2-57AD-8CF8-ADD1-F2D827485979}"/>
              </a:ext>
            </a:extLst>
          </p:cNvPr>
          <p:cNvSpPr txBox="1">
            <a:spLocks/>
          </p:cNvSpPr>
          <p:nvPr/>
        </p:nvSpPr>
        <p:spPr>
          <a:xfrm>
            <a:off x="929199" y="5814380"/>
            <a:ext cx="10730426" cy="1941658"/>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800" dirty="0"/>
              <a:t>Líderes com mindset de crescimento criam culturas organizacionais que valorizam o aprendizado, a experimentação e a resiliência, </a:t>
            </a:r>
            <a:r>
              <a:rPr lang="pt-BR" sz="2800" b="1" dirty="0"/>
              <a:t>elementos essenciais para a inovação e adaptabilidade</a:t>
            </a:r>
            <a:r>
              <a:rPr lang="pt-BR" sz="2800" dirty="0"/>
              <a:t>.</a:t>
            </a:r>
          </a:p>
        </p:txBody>
      </p:sp>
      <p:graphicFrame>
        <p:nvGraphicFramePr>
          <p:cNvPr id="5" name="Tabela 4">
            <a:extLst>
              <a:ext uri="{FF2B5EF4-FFF2-40B4-BE49-F238E27FC236}">
                <a16:creationId xmlns:a16="http://schemas.microsoft.com/office/drawing/2014/main" id="{D7DCC488-7C9E-EE2C-CC46-1667909A8B6B}"/>
              </a:ext>
            </a:extLst>
          </p:cNvPr>
          <p:cNvGraphicFramePr>
            <a:graphicFrameLocks noGrp="1"/>
          </p:cNvGraphicFramePr>
          <p:nvPr>
            <p:extLst>
              <p:ext uri="{D42A27DB-BD31-4B8C-83A1-F6EECF244321}">
                <p14:modId xmlns:p14="http://schemas.microsoft.com/office/powerpoint/2010/main" val="3345611119"/>
              </p:ext>
            </p:extLst>
          </p:nvPr>
        </p:nvGraphicFramePr>
        <p:xfrm>
          <a:off x="2843917" y="2739730"/>
          <a:ext cx="9629866" cy="2431176"/>
        </p:xfrm>
        <a:graphic>
          <a:graphicData uri="http://schemas.openxmlformats.org/drawingml/2006/table">
            <a:tbl>
              <a:tblPr firstRow="1" bandRow="1">
                <a:tableStyleId>{8FD4443E-F989-4FC4-A0C8-D5A2AF1F390B}</a:tableStyleId>
              </a:tblPr>
              <a:tblGrid>
                <a:gridCol w="4814933">
                  <a:extLst>
                    <a:ext uri="{9D8B030D-6E8A-4147-A177-3AD203B41FA5}">
                      <a16:colId xmlns:a16="http://schemas.microsoft.com/office/drawing/2014/main" val="1331279255"/>
                    </a:ext>
                  </a:extLst>
                </a:gridCol>
                <a:gridCol w="4814933">
                  <a:extLst>
                    <a:ext uri="{9D8B030D-6E8A-4147-A177-3AD203B41FA5}">
                      <a16:colId xmlns:a16="http://schemas.microsoft.com/office/drawing/2014/main" val="3150578361"/>
                    </a:ext>
                  </a:extLst>
                </a:gridCol>
              </a:tblGrid>
              <a:tr h="560456">
                <a:tc>
                  <a:txBody>
                    <a:bodyPr/>
                    <a:lstStyle/>
                    <a:p>
                      <a:pPr algn="ctr"/>
                      <a:r>
                        <a:rPr lang="pt-BR" dirty="0"/>
                        <a:t>MINDSET FIXO</a:t>
                      </a:r>
                    </a:p>
                  </a:txBody>
                  <a:tcPr anchor="ctr">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tc>
                  <a:txBody>
                    <a:bodyPr/>
                    <a:lstStyle/>
                    <a:p>
                      <a:pPr algn="ctr"/>
                      <a:r>
                        <a:rPr lang="pt-BR" dirty="0"/>
                        <a:t>MINDSET DE CRESCIMENTO</a:t>
                      </a:r>
                    </a:p>
                  </a:txBody>
                  <a:tcPr anchor="ctr">
                    <a:lnL w="12700" cap="flat" cmpd="sng" algn="ctr">
                      <a:solidFill>
                        <a:srgbClr val="01080E"/>
                      </a:solidFill>
                      <a:prstDash val="solid"/>
                      <a:round/>
                      <a:headEnd type="none" w="med" len="med"/>
                      <a:tailEnd type="none" w="med" len="med"/>
                    </a:lnL>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extLst>
                  <a:ext uri="{0D108BD9-81ED-4DB2-BD59-A6C34878D82A}">
                    <a16:rowId xmlns:a16="http://schemas.microsoft.com/office/drawing/2014/main" val="3504500025"/>
                  </a:ext>
                </a:extLst>
              </a:tr>
              <a:tr h="560456">
                <a:tc>
                  <a:txBody>
                    <a:bodyPr/>
                    <a:lstStyle/>
                    <a:p>
                      <a:pPr algn="ctr"/>
                      <a:r>
                        <a:rPr lang="pt-BR" dirty="0"/>
                        <a:t>"Inteligência é inata e imutável"</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"Inteligência pode ser desenvolvida”</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9737291"/>
                  </a:ext>
                </a:extLst>
              </a:tr>
              <a:tr h="560456">
                <a:tc>
                  <a:txBody>
                    <a:bodyPr/>
                    <a:lstStyle/>
                    <a:p>
                      <a:pPr algn="ctr"/>
                      <a:r>
                        <a:rPr lang="pt-BR" dirty="0"/>
                        <a:t>"Evitar desafios e falhas"</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"Abraçar desafios como oportunidades"</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2638961"/>
                  </a:ext>
                </a:extLst>
              </a:tr>
              <a:tr h="560456">
                <a:tc>
                  <a:txBody>
                    <a:bodyPr/>
                    <a:lstStyle/>
                    <a:p>
                      <a:pPr algn="ctr"/>
                      <a:r>
                        <a:rPr lang="pt-BR" dirty="0"/>
                        <a:t>"Críticas são ameaças pessoais"</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"Feedback é fonte de crescimento"</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902948"/>
                  </a:ext>
                </a:extLst>
              </a:tr>
            </a:tbl>
          </a:graphicData>
        </a:graphic>
      </p:graphicFrame>
    </p:spTree>
    <p:extLst>
      <p:ext uri="{BB962C8B-B14F-4D97-AF65-F5344CB8AC3E}">
        <p14:creationId xmlns:p14="http://schemas.microsoft.com/office/powerpoint/2010/main" val="947768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24FE7-4D53-B8DB-6BD1-D7E380849CEA}"/>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5692D7DB-D249-33F7-DE67-126088438A96}"/>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28A9B38A-186E-C066-CFF8-F1DC78989639}"/>
              </a:ext>
            </a:extLst>
          </p:cNvPr>
          <p:cNvSpPr txBox="1">
            <a:spLocks/>
          </p:cNvSpPr>
          <p:nvPr/>
        </p:nvSpPr>
        <p:spPr>
          <a:xfrm>
            <a:off x="844138" y="289733"/>
            <a:ext cx="12425297" cy="1641200"/>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ESTRATÉGIAS</a:t>
            </a:r>
            <a:r>
              <a:rPr lang="pt-BR" sz="5400" b="1" dirty="0">
                <a:solidFill>
                  <a:schemeClr val="bg1"/>
                </a:solidFill>
                <a:latin typeface="Chakra Petch" panose="00000500000000000000" pitchFamily="2" charset="-34"/>
                <a:cs typeface="Chakra Petch" panose="00000500000000000000" pitchFamily="2" charset="-34"/>
              </a:rPr>
              <a:t> PARA O LIFELONG LEARNING</a:t>
            </a:r>
          </a:p>
        </p:txBody>
      </p:sp>
      <p:grpSp>
        <p:nvGrpSpPr>
          <p:cNvPr id="16" name="Agrupar 15">
            <a:extLst>
              <a:ext uri="{FF2B5EF4-FFF2-40B4-BE49-F238E27FC236}">
                <a16:creationId xmlns:a16="http://schemas.microsoft.com/office/drawing/2014/main" id="{DD8118B0-0DDA-CE4F-5818-98FCB2A8E5E9}"/>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E28C445D-863C-2D35-CB4E-E5D270B92405}"/>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99C99750-91FD-0478-06FA-969428FF4689}"/>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2" name="Retângulo: Cantos Superiores Recortados 11">
            <a:extLst>
              <a:ext uri="{FF2B5EF4-FFF2-40B4-BE49-F238E27FC236}">
                <a16:creationId xmlns:a16="http://schemas.microsoft.com/office/drawing/2014/main" id="{9049ED53-ABC1-B225-B6AD-CF901CF557E0}"/>
              </a:ext>
            </a:extLst>
          </p:cNvPr>
          <p:cNvSpPr/>
          <p:nvPr/>
        </p:nvSpPr>
        <p:spPr>
          <a:xfrm>
            <a:off x="828590" y="3166737"/>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Cantos Superiores Recortados 12">
            <a:extLst>
              <a:ext uri="{FF2B5EF4-FFF2-40B4-BE49-F238E27FC236}">
                <a16:creationId xmlns:a16="http://schemas.microsoft.com/office/drawing/2014/main" id="{0DD79DAD-7D49-5879-67C3-D3282417BF46}"/>
              </a:ext>
            </a:extLst>
          </p:cNvPr>
          <p:cNvSpPr/>
          <p:nvPr/>
        </p:nvSpPr>
        <p:spPr>
          <a:xfrm>
            <a:off x="4459267" y="3166737"/>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Cantos Superiores Recortados 13">
            <a:extLst>
              <a:ext uri="{FF2B5EF4-FFF2-40B4-BE49-F238E27FC236}">
                <a16:creationId xmlns:a16="http://schemas.microsoft.com/office/drawing/2014/main" id="{637A9F73-AA9E-B208-E1EC-AB2E0CCA09CF}"/>
              </a:ext>
            </a:extLst>
          </p:cNvPr>
          <p:cNvSpPr/>
          <p:nvPr/>
        </p:nvSpPr>
        <p:spPr>
          <a:xfrm>
            <a:off x="8089944" y="3166737"/>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Google Shape;229;p28">
            <a:extLst>
              <a:ext uri="{FF2B5EF4-FFF2-40B4-BE49-F238E27FC236}">
                <a16:creationId xmlns:a16="http://schemas.microsoft.com/office/drawing/2014/main" id="{4C6D947C-88AB-2E54-FE33-0103C8550847}"/>
              </a:ext>
            </a:extLst>
          </p:cNvPr>
          <p:cNvSpPr txBox="1">
            <a:spLocks/>
          </p:cNvSpPr>
          <p:nvPr/>
        </p:nvSpPr>
        <p:spPr>
          <a:xfrm>
            <a:off x="828590" y="4736098"/>
            <a:ext cx="2573954"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dirty="0">
                <a:solidFill>
                  <a:schemeClr val="bg1"/>
                </a:solidFill>
                <a:latin typeface="Inter"/>
                <a:ea typeface="Inter"/>
                <a:cs typeface="Inter"/>
                <a:sym typeface="Inter"/>
              </a:rPr>
              <a:t>Não apenas ler, mas interagir com o conteúdo através de anotações, questionamentos e conexões com conhecimentos prévios.</a:t>
            </a:r>
          </a:p>
        </p:txBody>
      </p:sp>
      <p:sp>
        <p:nvSpPr>
          <p:cNvPr id="19" name="Google Shape;229;p28">
            <a:extLst>
              <a:ext uri="{FF2B5EF4-FFF2-40B4-BE49-F238E27FC236}">
                <a16:creationId xmlns:a16="http://schemas.microsoft.com/office/drawing/2014/main" id="{E7F31AFA-7932-B8B8-4ADF-67DE63BEFEA4}"/>
              </a:ext>
            </a:extLst>
          </p:cNvPr>
          <p:cNvSpPr txBox="1">
            <a:spLocks/>
          </p:cNvSpPr>
          <p:nvPr/>
        </p:nvSpPr>
        <p:spPr>
          <a:xfrm>
            <a:off x="4461382" y="4736098"/>
            <a:ext cx="2573954" cy="144921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dirty="0" err="1">
                <a:solidFill>
                  <a:schemeClr val="bg1"/>
                </a:solidFill>
                <a:latin typeface="Inter"/>
                <a:ea typeface="Inter"/>
                <a:cs typeface="Inter"/>
                <a:sym typeface="Inter"/>
              </a:rPr>
              <a:t>Survey</a:t>
            </a:r>
            <a:r>
              <a:rPr lang="pt-BR" sz="1600" dirty="0">
                <a:solidFill>
                  <a:schemeClr val="bg1"/>
                </a:solidFill>
                <a:latin typeface="Inter"/>
                <a:ea typeface="Inter"/>
                <a:cs typeface="Inter"/>
                <a:sym typeface="Inter"/>
              </a:rPr>
              <a:t> (visão geral), </a:t>
            </a:r>
            <a:r>
              <a:rPr lang="pt-BR" sz="1600" dirty="0" err="1">
                <a:solidFill>
                  <a:schemeClr val="bg1"/>
                </a:solidFill>
                <a:latin typeface="Inter"/>
                <a:ea typeface="Inter"/>
                <a:cs typeface="Inter"/>
                <a:sym typeface="Inter"/>
              </a:rPr>
              <a:t>Question</a:t>
            </a:r>
            <a:r>
              <a:rPr lang="pt-BR" sz="1600" dirty="0">
                <a:solidFill>
                  <a:schemeClr val="bg1"/>
                </a:solidFill>
                <a:latin typeface="Inter"/>
                <a:ea typeface="Inter"/>
                <a:cs typeface="Inter"/>
                <a:sym typeface="Inter"/>
              </a:rPr>
              <a:t> (perguntas), </a:t>
            </a:r>
            <a:r>
              <a:rPr lang="pt-BR" sz="1600" dirty="0" err="1">
                <a:solidFill>
                  <a:schemeClr val="bg1"/>
                </a:solidFill>
                <a:latin typeface="Inter"/>
                <a:ea typeface="Inter"/>
                <a:cs typeface="Inter"/>
                <a:sym typeface="Inter"/>
              </a:rPr>
              <a:t>Read</a:t>
            </a:r>
            <a:r>
              <a:rPr lang="pt-BR" sz="1600" dirty="0">
                <a:solidFill>
                  <a:schemeClr val="bg1"/>
                </a:solidFill>
                <a:latin typeface="Inter"/>
                <a:ea typeface="Inter"/>
                <a:cs typeface="Inter"/>
                <a:sym typeface="Inter"/>
              </a:rPr>
              <a:t> (leitura), Recite (recitação), Review (revisão).</a:t>
            </a:r>
          </a:p>
        </p:txBody>
      </p:sp>
      <p:sp>
        <p:nvSpPr>
          <p:cNvPr id="20" name="Google Shape;229;p28">
            <a:extLst>
              <a:ext uri="{FF2B5EF4-FFF2-40B4-BE49-F238E27FC236}">
                <a16:creationId xmlns:a16="http://schemas.microsoft.com/office/drawing/2014/main" id="{F8046603-D398-0B72-CDC5-2ECFB14391C4}"/>
              </a:ext>
            </a:extLst>
          </p:cNvPr>
          <p:cNvSpPr txBox="1">
            <a:spLocks/>
          </p:cNvSpPr>
          <p:nvPr/>
        </p:nvSpPr>
        <p:spPr>
          <a:xfrm>
            <a:off x="8094174" y="4736099"/>
            <a:ext cx="2573954" cy="144921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dirty="0">
                <a:solidFill>
                  <a:schemeClr val="bg1"/>
                </a:solidFill>
                <a:latin typeface="Inter"/>
                <a:ea typeface="Inter"/>
                <a:cs typeface="Inter"/>
                <a:sym typeface="Inter"/>
              </a:rPr>
              <a:t>Plataformas como a </a:t>
            </a:r>
            <a:r>
              <a:rPr lang="pt-BR" sz="1600" dirty="0" err="1">
                <a:solidFill>
                  <a:schemeClr val="bg1"/>
                </a:solidFill>
                <a:latin typeface="Inter"/>
                <a:ea typeface="Inter"/>
                <a:cs typeface="Inter"/>
                <a:sym typeface="Inter"/>
              </a:rPr>
              <a:t>Alura</a:t>
            </a:r>
            <a:r>
              <a:rPr lang="pt-BR" sz="1600" dirty="0">
                <a:solidFill>
                  <a:schemeClr val="bg1"/>
                </a:solidFill>
                <a:latin typeface="Inter"/>
                <a:ea typeface="Inter"/>
                <a:cs typeface="Inter"/>
                <a:sym typeface="Inter"/>
              </a:rPr>
              <a:t>, por exemplo, que oferecem cursos de alta qualidade em diversas áreas.</a:t>
            </a:r>
          </a:p>
        </p:txBody>
      </p:sp>
      <p:sp>
        <p:nvSpPr>
          <p:cNvPr id="21" name="Google Shape;216;p26">
            <a:extLst>
              <a:ext uri="{FF2B5EF4-FFF2-40B4-BE49-F238E27FC236}">
                <a16:creationId xmlns:a16="http://schemas.microsoft.com/office/drawing/2014/main" id="{25DC691C-A6DF-6D29-6E2D-9B172CD75F33}"/>
              </a:ext>
            </a:extLst>
          </p:cNvPr>
          <p:cNvSpPr txBox="1">
            <a:spLocks/>
          </p:cNvSpPr>
          <p:nvPr/>
        </p:nvSpPr>
        <p:spPr>
          <a:xfrm>
            <a:off x="828590" y="3656794"/>
            <a:ext cx="2573954"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LEITURA ATIVA</a:t>
            </a:r>
          </a:p>
        </p:txBody>
      </p:sp>
      <p:sp>
        <p:nvSpPr>
          <p:cNvPr id="22" name="Google Shape;216;p26">
            <a:extLst>
              <a:ext uri="{FF2B5EF4-FFF2-40B4-BE49-F238E27FC236}">
                <a16:creationId xmlns:a16="http://schemas.microsoft.com/office/drawing/2014/main" id="{6D71FBB9-E9E4-93C2-F11B-DFCEEBB87AFA}"/>
              </a:ext>
            </a:extLst>
          </p:cNvPr>
          <p:cNvSpPr txBox="1">
            <a:spLocks/>
          </p:cNvSpPr>
          <p:nvPr/>
        </p:nvSpPr>
        <p:spPr>
          <a:xfrm>
            <a:off x="4459267" y="3656794"/>
            <a:ext cx="2573954"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MÉTODO SQ3R</a:t>
            </a:r>
          </a:p>
        </p:txBody>
      </p:sp>
      <p:sp>
        <p:nvSpPr>
          <p:cNvPr id="23" name="Google Shape;216;p26">
            <a:extLst>
              <a:ext uri="{FF2B5EF4-FFF2-40B4-BE49-F238E27FC236}">
                <a16:creationId xmlns:a16="http://schemas.microsoft.com/office/drawing/2014/main" id="{31E6EAB5-4852-65F5-CBD4-2E53C8AB9EAE}"/>
              </a:ext>
            </a:extLst>
          </p:cNvPr>
          <p:cNvSpPr txBox="1">
            <a:spLocks/>
          </p:cNvSpPr>
          <p:nvPr/>
        </p:nvSpPr>
        <p:spPr>
          <a:xfrm>
            <a:off x="8089944" y="3656794"/>
            <a:ext cx="2573954"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CURSOS ONLINE</a:t>
            </a:r>
          </a:p>
        </p:txBody>
      </p:sp>
      <p:sp>
        <p:nvSpPr>
          <p:cNvPr id="8" name="Espaço Reservado para Texto 4">
            <a:extLst>
              <a:ext uri="{FF2B5EF4-FFF2-40B4-BE49-F238E27FC236}">
                <a16:creationId xmlns:a16="http://schemas.microsoft.com/office/drawing/2014/main" id="{EA4B24F7-AE68-1F0E-6FB1-AE41A45720F4}"/>
              </a:ext>
            </a:extLst>
          </p:cNvPr>
          <p:cNvSpPr txBox="1">
            <a:spLocks/>
          </p:cNvSpPr>
          <p:nvPr/>
        </p:nvSpPr>
        <p:spPr>
          <a:xfrm>
            <a:off x="890214" y="2016346"/>
            <a:ext cx="13427679" cy="587441"/>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Incorporar o aprendizado no dia a dia requer </a:t>
            </a:r>
            <a:r>
              <a:rPr lang="pt-BR" sz="2400" b="1" dirty="0"/>
              <a:t>estratégias eficazes:</a:t>
            </a:r>
          </a:p>
        </p:txBody>
      </p:sp>
      <p:sp>
        <p:nvSpPr>
          <p:cNvPr id="9" name="Retângulo: Cantos Superiores Recortados 8">
            <a:extLst>
              <a:ext uri="{FF2B5EF4-FFF2-40B4-BE49-F238E27FC236}">
                <a16:creationId xmlns:a16="http://schemas.microsoft.com/office/drawing/2014/main" id="{FA10EC2D-917D-2373-EC23-886391ADF62E}"/>
              </a:ext>
            </a:extLst>
          </p:cNvPr>
          <p:cNvSpPr/>
          <p:nvPr/>
        </p:nvSpPr>
        <p:spPr>
          <a:xfrm>
            <a:off x="11720621" y="3170282"/>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Google Shape;229;p28">
            <a:extLst>
              <a:ext uri="{FF2B5EF4-FFF2-40B4-BE49-F238E27FC236}">
                <a16:creationId xmlns:a16="http://schemas.microsoft.com/office/drawing/2014/main" id="{2050749A-A06F-347E-938D-FF3506B4332C}"/>
              </a:ext>
            </a:extLst>
          </p:cNvPr>
          <p:cNvSpPr txBox="1">
            <a:spLocks/>
          </p:cNvSpPr>
          <p:nvPr/>
        </p:nvSpPr>
        <p:spPr>
          <a:xfrm>
            <a:off x="11726966" y="4736098"/>
            <a:ext cx="2573954" cy="120299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dirty="0">
                <a:solidFill>
                  <a:schemeClr val="bg1"/>
                </a:solidFill>
                <a:latin typeface="Inter"/>
                <a:ea typeface="Inter"/>
                <a:cs typeface="Inter"/>
                <a:sym typeface="Inter"/>
              </a:rPr>
              <a:t>Dedicar pequenos períodos diários (15-30 min) para aprendizado contínuo e consistente.</a:t>
            </a:r>
          </a:p>
        </p:txBody>
      </p:sp>
      <p:sp>
        <p:nvSpPr>
          <p:cNvPr id="11" name="Google Shape;216;p26">
            <a:extLst>
              <a:ext uri="{FF2B5EF4-FFF2-40B4-BE49-F238E27FC236}">
                <a16:creationId xmlns:a16="http://schemas.microsoft.com/office/drawing/2014/main" id="{DCAAB134-22F9-E59F-2243-55E66AAF2F3C}"/>
              </a:ext>
            </a:extLst>
          </p:cNvPr>
          <p:cNvSpPr txBox="1">
            <a:spLocks/>
          </p:cNvSpPr>
          <p:nvPr/>
        </p:nvSpPr>
        <p:spPr>
          <a:xfrm>
            <a:off x="11720621" y="3656794"/>
            <a:ext cx="2573954"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MICROAPRENDIZADO</a:t>
            </a:r>
          </a:p>
        </p:txBody>
      </p:sp>
    </p:spTree>
    <p:extLst>
      <p:ext uri="{BB962C8B-B14F-4D97-AF65-F5344CB8AC3E}">
        <p14:creationId xmlns:p14="http://schemas.microsoft.com/office/powerpoint/2010/main" val="3095254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A9DC1-679F-CE1F-132D-BC5E3E009C28}"/>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0DFEC269-13FE-20D9-8C4E-61904937C974}"/>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F43B5B23-A841-FC86-D58B-F3BFD2E32258}"/>
              </a:ext>
            </a:extLst>
          </p:cNvPr>
          <p:cNvSpPr txBox="1">
            <a:spLocks/>
          </p:cNvSpPr>
          <p:nvPr/>
        </p:nvSpPr>
        <p:spPr>
          <a:xfrm>
            <a:off x="844138" y="289733"/>
            <a:ext cx="12425297" cy="1641200"/>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ESTRATÉGIAS</a:t>
            </a:r>
            <a:r>
              <a:rPr lang="pt-BR" sz="5400" b="1" dirty="0">
                <a:solidFill>
                  <a:schemeClr val="bg1"/>
                </a:solidFill>
                <a:latin typeface="Chakra Petch" panose="00000500000000000000" pitchFamily="2" charset="-34"/>
                <a:cs typeface="Chakra Petch" panose="00000500000000000000" pitchFamily="2" charset="-34"/>
              </a:rPr>
              <a:t> PARA O LIFELONG LEARNING</a:t>
            </a:r>
          </a:p>
        </p:txBody>
      </p:sp>
      <p:grpSp>
        <p:nvGrpSpPr>
          <p:cNvPr id="16" name="Agrupar 15">
            <a:extLst>
              <a:ext uri="{FF2B5EF4-FFF2-40B4-BE49-F238E27FC236}">
                <a16:creationId xmlns:a16="http://schemas.microsoft.com/office/drawing/2014/main" id="{A771B4F0-1085-7D87-C743-0C007CB98BB6}"/>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EB00EEB5-B0FF-65D0-A561-6C479100889A}"/>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DC5982C7-631D-28AE-E111-434DEA27C25E}"/>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8" name="Espaço Reservado para Texto 4">
            <a:extLst>
              <a:ext uri="{FF2B5EF4-FFF2-40B4-BE49-F238E27FC236}">
                <a16:creationId xmlns:a16="http://schemas.microsoft.com/office/drawing/2014/main" id="{493938C7-E035-86A8-DB2C-60430A591BA2}"/>
              </a:ext>
            </a:extLst>
          </p:cNvPr>
          <p:cNvSpPr txBox="1">
            <a:spLocks/>
          </p:cNvSpPr>
          <p:nvPr/>
        </p:nvSpPr>
        <p:spPr>
          <a:xfrm>
            <a:off x="890214" y="1739901"/>
            <a:ext cx="13427679" cy="587441"/>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Podcasts e Mentoring Reverso</a:t>
            </a:r>
          </a:p>
        </p:txBody>
      </p:sp>
      <p:sp>
        <p:nvSpPr>
          <p:cNvPr id="3" name="Espaço Reservado para Texto 4">
            <a:extLst>
              <a:ext uri="{FF2B5EF4-FFF2-40B4-BE49-F238E27FC236}">
                <a16:creationId xmlns:a16="http://schemas.microsoft.com/office/drawing/2014/main" id="{BBB7564A-B586-C59F-3BEE-6F2BAF6D58A0}"/>
              </a:ext>
            </a:extLst>
          </p:cNvPr>
          <p:cNvSpPr txBox="1">
            <a:spLocks/>
          </p:cNvSpPr>
          <p:nvPr/>
        </p:nvSpPr>
        <p:spPr>
          <a:xfrm>
            <a:off x="911479" y="7159511"/>
            <a:ext cx="3299139" cy="710552"/>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b="1" dirty="0"/>
              <a:t>Dica...</a:t>
            </a:r>
          </a:p>
        </p:txBody>
      </p:sp>
      <p:sp>
        <p:nvSpPr>
          <p:cNvPr id="4" name="Google Shape;229;p28">
            <a:extLst>
              <a:ext uri="{FF2B5EF4-FFF2-40B4-BE49-F238E27FC236}">
                <a16:creationId xmlns:a16="http://schemas.microsoft.com/office/drawing/2014/main" id="{4D15C8E5-B114-AB2C-3210-16930919A675}"/>
              </a:ext>
            </a:extLst>
          </p:cNvPr>
          <p:cNvSpPr txBox="1">
            <a:spLocks/>
          </p:cNvSpPr>
          <p:nvPr/>
        </p:nvSpPr>
        <p:spPr>
          <a:xfrm>
            <a:off x="2828261" y="6851735"/>
            <a:ext cx="8512262"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dirty="0">
                <a:solidFill>
                  <a:schemeClr val="bg1"/>
                </a:solidFill>
                <a:latin typeface="Inter"/>
                <a:ea typeface="Inter"/>
                <a:cs typeface="Inter"/>
                <a:sym typeface="Inter"/>
              </a:rPr>
              <a:t>Reserve blocos específicos em sua agenda para estas atividades, tratando-as como compromissos importantes para seu desenvolvimento.</a:t>
            </a:r>
          </a:p>
        </p:txBody>
      </p:sp>
      <p:sp>
        <p:nvSpPr>
          <p:cNvPr id="5" name="Retângulo: Cantos Superiores Recortados 4">
            <a:extLst>
              <a:ext uri="{FF2B5EF4-FFF2-40B4-BE49-F238E27FC236}">
                <a16:creationId xmlns:a16="http://schemas.microsoft.com/office/drawing/2014/main" id="{95857EC3-08BE-3BDD-BA72-39B73A337A77}"/>
              </a:ext>
            </a:extLst>
          </p:cNvPr>
          <p:cNvSpPr/>
          <p:nvPr/>
        </p:nvSpPr>
        <p:spPr>
          <a:xfrm>
            <a:off x="907933" y="2502774"/>
            <a:ext cx="6019489" cy="368367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Cantos Superiores Recortados 5">
            <a:extLst>
              <a:ext uri="{FF2B5EF4-FFF2-40B4-BE49-F238E27FC236}">
                <a16:creationId xmlns:a16="http://schemas.microsoft.com/office/drawing/2014/main" id="{65FB0DB2-88A7-8ABC-8435-9583146C6704}"/>
              </a:ext>
            </a:extLst>
          </p:cNvPr>
          <p:cNvSpPr/>
          <p:nvPr/>
        </p:nvSpPr>
        <p:spPr>
          <a:xfrm>
            <a:off x="7741282" y="2502774"/>
            <a:ext cx="6019489" cy="368367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Google Shape;216;p26">
            <a:extLst>
              <a:ext uri="{FF2B5EF4-FFF2-40B4-BE49-F238E27FC236}">
                <a16:creationId xmlns:a16="http://schemas.microsoft.com/office/drawing/2014/main" id="{D9B947AF-E839-A690-0453-E4DC5AB3A76F}"/>
              </a:ext>
            </a:extLst>
          </p:cNvPr>
          <p:cNvSpPr txBox="1">
            <a:spLocks/>
          </p:cNvSpPr>
          <p:nvPr/>
        </p:nvSpPr>
        <p:spPr>
          <a:xfrm>
            <a:off x="1531088" y="2432904"/>
            <a:ext cx="4763386" cy="664749"/>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400" b="1" dirty="0">
                <a:solidFill>
                  <a:srgbClr val="DBE4EF"/>
                </a:solidFill>
                <a:latin typeface="Chakra Petch" panose="00000500000000000000" pitchFamily="2" charset="-34"/>
                <a:cs typeface="Chakra Petch" panose="00000500000000000000" pitchFamily="2" charset="-34"/>
              </a:rPr>
              <a:t>PODCASTS</a:t>
            </a:r>
          </a:p>
        </p:txBody>
      </p:sp>
      <p:sp>
        <p:nvSpPr>
          <p:cNvPr id="24" name="Google Shape;216;p26">
            <a:extLst>
              <a:ext uri="{FF2B5EF4-FFF2-40B4-BE49-F238E27FC236}">
                <a16:creationId xmlns:a16="http://schemas.microsoft.com/office/drawing/2014/main" id="{415140C6-6933-B2DF-6AA7-97929677DBDA}"/>
              </a:ext>
            </a:extLst>
          </p:cNvPr>
          <p:cNvSpPr txBox="1">
            <a:spLocks/>
          </p:cNvSpPr>
          <p:nvPr/>
        </p:nvSpPr>
        <p:spPr>
          <a:xfrm>
            <a:off x="8364437" y="2436473"/>
            <a:ext cx="4763386" cy="664749"/>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400" b="1" dirty="0">
                <a:solidFill>
                  <a:srgbClr val="DBE4EF"/>
                </a:solidFill>
                <a:latin typeface="Chakra Petch" panose="00000500000000000000" pitchFamily="2" charset="-34"/>
                <a:cs typeface="Chakra Petch" panose="00000500000000000000" pitchFamily="2" charset="-34"/>
              </a:rPr>
              <a:t>MENTORING REVERSO</a:t>
            </a:r>
          </a:p>
        </p:txBody>
      </p:sp>
      <p:sp>
        <p:nvSpPr>
          <p:cNvPr id="25" name="Espaço Reservado para Texto 4">
            <a:extLst>
              <a:ext uri="{FF2B5EF4-FFF2-40B4-BE49-F238E27FC236}">
                <a16:creationId xmlns:a16="http://schemas.microsoft.com/office/drawing/2014/main" id="{DD52AC1D-0928-4A54-2638-95A9E33767F1}"/>
              </a:ext>
            </a:extLst>
          </p:cNvPr>
          <p:cNvSpPr txBox="1">
            <a:spLocks/>
          </p:cNvSpPr>
          <p:nvPr/>
        </p:nvSpPr>
        <p:spPr>
          <a:xfrm>
            <a:off x="1024953" y="3044463"/>
            <a:ext cx="5842901" cy="2988098"/>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000" b="1" dirty="0"/>
              <a:t>Aproveite o tempo de deslocamento ou atividades rotineiras</a:t>
            </a:r>
            <a:r>
              <a:rPr lang="pt-BR" sz="2000" dirty="0"/>
              <a:t> para consumir conteúdo educativo em formato de áudio.</a:t>
            </a:r>
          </a:p>
          <a:p>
            <a:endParaRPr lang="pt-BR" sz="2000" dirty="0"/>
          </a:p>
          <a:p>
            <a:pPr marL="342900" indent="-342900">
              <a:buFont typeface="Arial" panose="020B0604020202020204" pitchFamily="34" charset="0"/>
              <a:buChar char="•"/>
            </a:pPr>
            <a:r>
              <a:rPr lang="pt-BR" sz="2000" dirty="0"/>
              <a:t>Escolha podcasts de especialistas em sua área</a:t>
            </a:r>
          </a:p>
          <a:p>
            <a:pPr marL="342900" indent="-342900">
              <a:buFont typeface="Arial" panose="020B0604020202020204" pitchFamily="34" charset="0"/>
              <a:buChar char="•"/>
            </a:pPr>
            <a:r>
              <a:rPr lang="pt-BR" sz="2000" dirty="0"/>
              <a:t>Diversifique temas para ampliar horizontes</a:t>
            </a:r>
          </a:p>
          <a:p>
            <a:pPr marL="342900" indent="-342900">
              <a:buFont typeface="Arial" panose="020B0604020202020204" pitchFamily="34" charset="0"/>
              <a:buChar char="•"/>
            </a:pPr>
            <a:r>
              <a:rPr lang="pt-BR" sz="2000" dirty="0"/>
              <a:t>Crie uma rotina de escuta ativa, fazendo anotações</a:t>
            </a:r>
          </a:p>
        </p:txBody>
      </p:sp>
      <p:sp>
        <p:nvSpPr>
          <p:cNvPr id="26" name="Espaço Reservado para Texto 4">
            <a:extLst>
              <a:ext uri="{FF2B5EF4-FFF2-40B4-BE49-F238E27FC236}">
                <a16:creationId xmlns:a16="http://schemas.microsoft.com/office/drawing/2014/main" id="{4C28B521-E727-9333-3FCA-79B303C3956C}"/>
              </a:ext>
            </a:extLst>
          </p:cNvPr>
          <p:cNvSpPr txBox="1">
            <a:spLocks/>
          </p:cNvSpPr>
          <p:nvPr/>
        </p:nvSpPr>
        <p:spPr>
          <a:xfrm>
            <a:off x="7917870" y="2890575"/>
            <a:ext cx="5842901" cy="3295875"/>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000" dirty="0"/>
              <a:t>Inverta o fluxo tradicional de mentoria: </a:t>
            </a:r>
            <a:r>
              <a:rPr lang="pt-BR" sz="2000" b="1" dirty="0"/>
              <a:t>aprenda com profissionais mais jovens ou de diferentes áreas.</a:t>
            </a:r>
          </a:p>
          <a:p>
            <a:pPr marL="342900" indent="-342900">
              <a:buFont typeface="Arial" panose="020B0604020202020204" pitchFamily="34" charset="0"/>
              <a:buChar char="•"/>
            </a:pPr>
            <a:endParaRPr lang="pt-BR" sz="2000" dirty="0"/>
          </a:p>
          <a:p>
            <a:pPr marL="342900" indent="-342900">
              <a:buFont typeface="Arial" panose="020B0604020202020204" pitchFamily="34" charset="0"/>
              <a:buChar char="•"/>
            </a:pPr>
            <a:r>
              <a:rPr lang="pt-BR" sz="2000" dirty="0"/>
              <a:t>Busque insights sobre novas tecnologias e tendências</a:t>
            </a:r>
          </a:p>
          <a:p>
            <a:pPr marL="342900" indent="-342900">
              <a:buFont typeface="Arial" panose="020B0604020202020204" pitchFamily="34" charset="0"/>
              <a:buChar char="•"/>
            </a:pPr>
            <a:r>
              <a:rPr lang="pt-BR" sz="2000" dirty="0"/>
              <a:t>Desenvolva perspectivas diferentes sobre problemas comuns</a:t>
            </a:r>
          </a:p>
          <a:p>
            <a:pPr marL="342900" indent="-342900">
              <a:buFont typeface="Arial" panose="020B0604020202020204" pitchFamily="34" charset="0"/>
              <a:buChar char="•"/>
            </a:pPr>
            <a:r>
              <a:rPr lang="pt-BR" sz="2000" dirty="0"/>
              <a:t>Crie um ambiente de troca genuína de conhecimentos</a:t>
            </a:r>
          </a:p>
        </p:txBody>
      </p:sp>
    </p:spTree>
    <p:extLst>
      <p:ext uri="{BB962C8B-B14F-4D97-AF65-F5344CB8AC3E}">
        <p14:creationId xmlns:p14="http://schemas.microsoft.com/office/powerpoint/2010/main" val="1596474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B1230-CFC3-474A-E196-CFB87EECBDE1}"/>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71EA03BF-927F-7AE7-A340-1E40BC9A3571}"/>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A3F8C692-B7F6-58BB-E311-372D2F8E6706}"/>
              </a:ext>
            </a:extLst>
          </p:cNvPr>
          <p:cNvSpPr txBox="1">
            <a:spLocks/>
          </p:cNvSpPr>
          <p:nvPr/>
        </p:nvSpPr>
        <p:spPr>
          <a:xfrm>
            <a:off x="844138" y="289733"/>
            <a:ext cx="12425297" cy="1641200"/>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ESTRATÉGIAS</a:t>
            </a:r>
            <a:r>
              <a:rPr lang="pt-BR" sz="5400" b="1" dirty="0">
                <a:solidFill>
                  <a:schemeClr val="bg1"/>
                </a:solidFill>
                <a:latin typeface="Chakra Petch" panose="00000500000000000000" pitchFamily="2" charset="-34"/>
                <a:cs typeface="Chakra Petch" panose="00000500000000000000" pitchFamily="2" charset="-34"/>
              </a:rPr>
              <a:t> PARA O LIFELONG LEARNING</a:t>
            </a:r>
          </a:p>
        </p:txBody>
      </p:sp>
      <p:grpSp>
        <p:nvGrpSpPr>
          <p:cNvPr id="16" name="Agrupar 15">
            <a:extLst>
              <a:ext uri="{FF2B5EF4-FFF2-40B4-BE49-F238E27FC236}">
                <a16:creationId xmlns:a16="http://schemas.microsoft.com/office/drawing/2014/main" id="{28FF75F1-1EBF-0EF0-902B-31EFB20206F0}"/>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B9AC784F-2722-7AB9-4260-67FD79B02B6D}"/>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8116980A-9D6C-F092-06BA-A9F20757FD0D}"/>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8" name="Espaço Reservado para Texto 4">
            <a:extLst>
              <a:ext uri="{FF2B5EF4-FFF2-40B4-BE49-F238E27FC236}">
                <a16:creationId xmlns:a16="http://schemas.microsoft.com/office/drawing/2014/main" id="{5BE6A757-4AE2-2864-C9C8-B5787E8D55F7}"/>
              </a:ext>
            </a:extLst>
          </p:cNvPr>
          <p:cNvSpPr txBox="1">
            <a:spLocks/>
          </p:cNvSpPr>
          <p:nvPr/>
        </p:nvSpPr>
        <p:spPr>
          <a:xfrm>
            <a:off x="890214" y="1995081"/>
            <a:ext cx="13427679" cy="587441"/>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Comunidades e Experimentação</a:t>
            </a:r>
          </a:p>
        </p:txBody>
      </p:sp>
      <p:sp>
        <p:nvSpPr>
          <p:cNvPr id="9" name="Retângulo: Cantos Superiores Recortados 8">
            <a:extLst>
              <a:ext uri="{FF2B5EF4-FFF2-40B4-BE49-F238E27FC236}">
                <a16:creationId xmlns:a16="http://schemas.microsoft.com/office/drawing/2014/main" id="{8FB65CC5-6D30-4FA6-57C7-3F4272442572}"/>
              </a:ext>
            </a:extLst>
          </p:cNvPr>
          <p:cNvSpPr/>
          <p:nvPr/>
        </p:nvSpPr>
        <p:spPr>
          <a:xfrm>
            <a:off x="2189556" y="3060417"/>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Retângulo: Cantos Superiores Recortados 9">
            <a:extLst>
              <a:ext uri="{FF2B5EF4-FFF2-40B4-BE49-F238E27FC236}">
                <a16:creationId xmlns:a16="http://schemas.microsoft.com/office/drawing/2014/main" id="{EAA2BFA2-0A76-DDF4-8038-F126DDAEA83F}"/>
              </a:ext>
            </a:extLst>
          </p:cNvPr>
          <p:cNvSpPr/>
          <p:nvPr/>
        </p:nvSpPr>
        <p:spPr>
          <a:xfrm>
            <a:off x="5820233" y="3060417"/>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Cantos Superiores Recortados 10">
            <a:extLst>
              <a:ext uri="{FF2B5EF4-FFF2-40B4-BE49-F238E27FC236}">
                <a16:creationId xmlns:a16="http://schemas.microsoft.com/office/drawing/2014/main" id="{0C7A0610-2289-0AE9-38C6-2109F29D64FD}"/>
              </a:ext>
            </a:extLst>
          </p:cNvPr>
          <p:cNvSpPr/>
          <p:nvPr/>
        </p:nvSpPr>
        <p:spPr>
          <a:xfrm>
            <a:off x="9450910" y="3060417"/>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Google Shape;229;p28">
            <a:extLst>
              <a:ext uri="{FF2B5EF4-FFF2-40B4-BE49-F238E27FC236}">
                <a16:creationId xmlns:a16="http://schemas.microsoft.com/office/drawing/2014/main" id="{C33A6020-67C5-1D0A-A1F1-5F020C83F885}"/>
              </a:ext>
            </a:extLst>
          </p:cNvPr>
          <p:cNvSpPr txBox="1">
            <a:spLocks/>
          </p:cNvSpPr>
          <p:nvPr/>
        </p:nvSpPr>
        <p:spPr>
          <a:xfrm>
            <a:off x="2189556" y="4713863"/>
            <a:ext cx="2573954"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Participe de grupos profissionais, fóruns online e comunidades de prática onde o conhecimento é compartilhado e debatido. O aprendizado social amplifica a retenção e aplicação.</a:t>
            </a:r>
          </a:p>
        </p:txBody>
      </p:sp>
      <p:sp>
        <p:nvSpPr>
          <p:cNvPr id="13" name="Google Shape;229;p28">
            <a:extLst>
              <a:ext uri="{FF2B5EF4-FFF2-40B4-BE49-F238E27FC236}">
                <a16:creationId xmlns:a16="http://schemas.microsoft.com/office/drawing/2014/main" id="{5BF4C95F-8427-16A2-DF39-B5015A454769}"/>
              </a:ext>
            </a:extLst>
          </p:cNvPr>
          <p:cNvSpPr txBox="1">
            <a:spLocks/>
          </p:cNvSpPr>
          <p:nvPr/>
        </p:nvSpPr>
        <p:spPr>
          <a:xfrm>
            <a:off x="5822348" y="4713863"/>
            <a:ext cx="2573954" cy="183393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Aplique o ciclo de Kolb: experiência concreta, observação reflexiva, conceituação abstrata e experimentação ativa. Aprenda fazendo e reflita sobre os resultados.</a:t>
            </a:r>
          </a:p>
        </p:txBody>
      </p:sp>
      <p:sp>
        <p:nvSpPr>
          <p:cNvPr id="14" name="Google Shape;229;p28">
            <a:extLst>
              <a:ext uri="{FF2B5EF4-FFF2-40B4-BE49-F238E27FC236}">
                <a16:creationId xmlns:a16="http://schemas.microsoft.com/office/drawing/2014/main" id="{D994CB87-F7C8-49C4-3E95-848232D71883}"/>
              </a:ext>
            </a:extLst>
          </p:cNvPr>
          <p:cNvSpPr txBox="1">
            <a:spLocks/>
          </p:cNvSpPr>
          <p:nvPr/>
        </p:nvSpPr>
        <p:spPr>
          <a:xfrm>
            <a:off x="9455140" y="4713863"/>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Reserve tempo para refletir sobre experiências e aprendizados. Mantenha um diário de aprendizado ou pratique a técnica de "</a:t>
            </a:r>
            <a:r>
              <a:rPr lang="pt-BR" sz="1500" dirty="0" err="1">
                <a:solidFill>
                  <a:schemeClr val="bg1"/>
                </a:solidFill>
                <a:latin typeface="Inter"/>
                <a:ea typeface="Inter"/>
                <a:cs typeface="Inter"/>
                <a:sym typeface="Inter"/>
              </a:rPr>
              <a:t>after-action</a:t>
            </a:r>
            <a:r>
              <a:rPr lang="pt-BR" sz="1500" dirty="0">
                <a:solidFill>
                  <a:schemeClr val="bg1"/>
                </a:solidFill>
                <a:latin typeface="Inter"/>
                <a:ea typeface="Inter"/>
                <a:cs typeface="Inter"/>
                <a:sym typeface="Inter"/>
              </a:rPr>
              <a:t> review".</a:t>
            </a:r>
          </a:p>
        </p:txBody>
      </p:sp>
      <p:sp>
        <p:nvSpPr>
          <p:cNvPr id="15" name="Google Shape;216;p26">
            <a:extLst>
              <a:ext uri="{FF2B5EF4-FFF2-40B4-BE49-F238E27FC236}">
                <a16:creationId xmlns:a16="http://schemas.microsoft.com/office/drawing/2014/main" id="{1D9B6197-F562-BA99-CC78-ED7548EE3553}"/>
              </a:ext>
            </a:extLst>
          </p:cNvPr>
          <p:cNvSpPr txBox="1">
            <a:spLocks/>
          </p:cNvSpPr>
          <p:nvPr/>
        </p:nvSpPr>
        <p:spPr>
          <a:xfrm>
            <a:off x="2378172" y="3422885"/>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COMUNIDADES DE APRENDIZADO</a:t>
            </a:r>
          </a:p>
        </p:txBody>
      </p:sp>
      <p:sp>
        <p:nvSpPr>
          <p:cNvPr id="19" name="Google Shape;216;p26">
            <a:extLst>
              <a:ext uri="{FF2B5EF4-FFF2-40B4-BE49-F238E27FC236}">
                <a16:creationId xmlns:a16="http://schemas.microsoft.com/office/drawing/2014/main" id="{30932802-D8A4-ACA6-5A5B-2490C90BDE0F}"/>
              </a:ext>
            </a:extLst>
          </p:cNvPr>
          <p:cNvSpPr txBox="1">
            <a:spLocks/>
          </p:cNvSpPr>
          <p:nvPr/>
        </p:nvSpPr>
        <p:spPr>
          <a:xfrm>
            <a:off x="6008849" y="3561384"/>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EXPERIMENTAÇÃO</a:t>
            </a:r>
          </a:p>
        </p:txBody>
      </p:sp>
      <p:sp>
        <p:nvSpPr>
          <p:cNvPr id="20" name="Google Shape;216;p26">
            <a:extLst>
              <a:ext uri="{FF2B5EF4-FFF2-40B4-BE49-F238E27FC236}">
                <a16:creationId xmlns:a16="http://schemas.microsoft.com/office/drawing/2014/main" id="{1DC6508D-5DB3-F758-C24A-21F1F152F3DB}"/>
              </a:ext>
            </a:extLst>
          </p:cNvPr>
          <p:cNvSpPr txBox="1">
            <a:spLocks/>
          </p:cNvSpPr>
          <p:nvPr/>
        </p:nvSpPr>
        <p:spPr>
          <a:xfrm>
            <a:off x="9639526" y="3422885"/>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REFLEXÃO ESTRUTURADA</a:t>
            </a:r>
          </a:p>
        </p:txBody>
      </p:sp>
    </p:spTree>
    <p:extLst>
      <p:ext uri="{BB962C8B-B14F-4D97-AF65-F5344CB8AC3E}">
        <p14:creationId xmlns:p14="http://schemas.microsoft.com/office/powerpoint/2010/main" val="23157924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2AFF5-4B81-9E89-FBF3-31542AAE7537}"/>
            </a:ext>
          </a:extLst>
        </p:cNvPr>
        <p:cNvGrpSpPr/>
        <p:nvPr/>
      </p:nvGrpSpPr>
      <p:grpSpPr>
        <a:xfrm>
          <a:off x="0" y="0"/>
          <a:ext cx="0" cy="0"/>
          <a:chOff x="0" y="0"/>
          <a:chExt cx="0" cy="0"/>
        </a:xfrm>
      </p:grpSpPr>
      <p:sp>
        <p:nvSpPr>
          <p:cNvPr id="17" name="Título 1">
            <a:extLst>
              <a:ext uri="{FF2B5EF4-FFF2-40B4-BE49-F238E27FC236}">
                <a16:creationId xmlns:a16="http://schemas.microsoft.com/office/drawing/2014/main" id="{9F62813F-35CD-39E5-CD69-8883E3413397}"/>
              </a:ext>
            </a:extLst>
          </p:cNvPr>
          <p:cNvSpPr txBox="1">
            <a:spLocks/>
          </p:cNvSpPr>
          <p:nvPr/>
        </p:nvSpPr>
        <p:spPr>
          <a:xfrm>
            <a:off x="1777032" y="1249860"/>
            <a:ext cx="11705052" cy="1025509"/>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pt-BR" sz="3200" dirty="0">
                <a:latin typeface="Chakra Petch" panose="00000500000000000000" pitchFamily="2" charset="-34"/>
                <a:cs typeface="Chakra Petch" panose="00000500000000000000" pitchFamily="2" charset="-34"/>
              </a:rPr>
              <a:t>Refletir sobre o </a:t>
            </a:r>
            <a:r>
              <a:rPr lang="pt-BR" sz="3200" b="1" dirty="0">
                <a:latin typeface="Chakra Petch" panose="00000500000000000000" pitchFamily="2" charset="-34"/>
                <a:cs typeface="Chakra Petch" panose="00000500000000000000" pitchFamily="2" charset="-34"/>
              </a:rPr>
              <a:t>propósito de liderar</a:t>
            </a:r>
            <a:r>
              <a:rPr lang="pt-BR" sz="3200" dirty="0">
                <a:latin typeface="Chakra Petch" panose="00000500000000000000" pitchFamily="2" charset="-34"/>
                <a:cs typeface="Chakra Petch" panose="00000500000000000000" pitchFamily="2" charset="-34"/>
              </a:rPr>
              <a:t> é essencial para iniciar uma jornada de liderança autêntica e significativa. </a:t>
            </a:r>
          </a:p>
        </p:txBody>
      </p:sp>
      <p:sp>
        <p:nvSpPr>
          <p:cNvPr id="24" name="Título 2">
            <a:extLst>
              <a:ext uri="{FF2B5EF4-FFF2-40B4-BE49-F238E27FC236}">
                <a16:creationId xmlns:a16="http://schemas.microsoft.com/office/drawing/2014/main" id="{75E7117F-E760-69CD-B0E7-822F1C9A1387}"/>
              </a:ext>
            </a:extLst>
          </p:cNvPr>
          <p:cNvSpPr txBox="1">
            <a:spLocks/>
          </p:cNvSpPr>
          <p:nvPr/>
        </p:nvSpPr>
        <p:spPr>
          <a:xfrm>
            <a:off x="1777032" y="476561"/>
            <a:ext cx="10117920" cy="627834"/>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pt-BR" sz="3200" b="1" dirty="0">
                <a:solidFill>
                  <a:srgbClr val="2BDEFD"/>
                </a:solidFill>
                <a:latin typeface="Chakra Petch" panose="00000500000000000000" pitchFamily="2" charset="-34"/>
                <a:ea typeface="Inter" panose="020B0502030000000004" pitchFamily="34" charset="0"/>
                <a:cs typeface="Chakra Petch" panose="00000500000000000000" pitchFamily="2" charset="-34"/>
              </a:rPr>
              <a:t>O CHAMADO PESSOAL</a:t>
            </a:r>
          </a:p>
        </p:txBody>
      </p:sp>
      <p:sp>
        <p:nvSpPr>
          <p:cNvPr id="2" name="Título 1">
            <a:extLst>
              <a:ext uri="{FF2B5EF4-FFF2-40B4-BE49-F238E27FC236}">
                <a16:creationId xmlns:a16="http://schemas.microsoft.com/office/drawing/2014/main" id="{2BB7E137-9BD9-7D00-48E5-253DCF685C6A}"/>
              </a:ext>
            </a:extLst>
          </p:cNvPr>
          <p:cNvSpPr txBox="1">
            <a:spLocks/>
          </p:cNvSpPr>
          <p:nvPr/>
        </p:nvSpPr>
        <p:spPr>
          <a:xfrm>
            <a:off x="547202" y="3401181"/>
            <a:ext cx="11705052" cy="1025509"/>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marL="457200" indent="-457200">
              <a:buFont typeface="Arial" panose="020B0604020202020204" pitchFamily="34" charset="0"/>
              <a:buChar char="•"/>
            </a:pPr>
            <a:r>
              <a:rPr lang="pt-BR" sz="3200" dirty="0">
                <a:latin typeface="Chakra Petch" panose="00000500000000000000" pitchFamily="2" charset="-34"/>
                <a:cs typeface="Chakra Petch" panose="00000500000000000000" pitchFamily="2" charset="-34"/>
              </a:rPr>
              <a:t>A possibilidade de inspirar e desenvolver pessoas?</a:t>
            </a:r>
          </a:p>
          <a:p>
            <a:pPr marL="457200" indent="-457200">
              <a:buFont typeface="Arial" panose="020B0604020202020204" pitchFamily="34" charset="0"/>
              <a:buChar char="•"/>
            </a:pPr>
            <a:r>
              <a:rPr lang="pt-BR" sz="3200" dirty="0">
                <a:latin typeface="Chakra Petch" panose="00000500000000000000" pitchFamily="2" charset="-34"/>
                <a:cs typeface="Chakra Petch" panose="00000500000000000000" pitchFamily="2" charset="-34"/>
              </a:rPr>
              <a:t>A oportunidade de criar impacto positivo e duradouro?</a:t>
            </a:r>
          </a:p>
        </p:txBody>
      </p:sp>
      <p:sp>
        <p:nvSpPr>
          <p:cNvPr id="3" name="Título 2">
            <a:extLst>
              <a:ext uri="{FF2B5EF4-FFF2-40B4-BE49-F238E27FC236}">
                <a16:creationId xmlns:a16="http://schemas.microsoft.com/office/drawing/2014/main" id="{EF3882CE-FC3C-51A8-436E-B77EF3B0A3D3}"/>
              </a:ext>
            </a:extLst>
          </p:cNvPr>
          <p:cNvSpPr txBox="1">
            <a:spLocks/>
          </p:cNvSpPr>
          <p:nvPr/>
        </p:nvSpPr>
        <p:spPr>
          <a:xfrm>
            <a:off x="547202" y="2776737"/>
            <a:ext cx="10117920" cy="627834"/>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pt-BR" sz="3200" b="1" dirty="0">
                <a:solidFill>
                  <a:srgbClr val="2BDEFD"/>
                </a:solidFill>
                <a:latin typeface="Chakra Petch" panose="00000500000000000000" pitchFamily="2" charset="-34"/>
                <a:ea typeface="Inter" panose="020B0502030000000004" pitchFamily="34" charset="0"/>
                <a:cs typeface="Chakra Petch" panose="00000500000000000000" pitchFamily="2" charset="-34"/>
              </a:rPr>
              <a:t> O QUE ME ATRAI NA LIDERANÇA? </a:t>
            </a:r>
          </a:p>
        </p:txBody>
      </p:sp>
      <p:sp>
        <p:nvSpPr>
          <p:cNvPr id="4" name="Título 1">
            <a:extLst>
              <a:ext uri="{FF2B5EF4-FFF2-40B4-BE49-F238E27FC236}">
                <a16:creationId xmlns:a16="http://schemas.microsoft.com/office/drawing/2014/main" id="{F21B3E41-8005-942E-A425-122CA1E771FC}"/>
              </a:ext>
            </a:extLst>
          </p:cNvPr>
          <p:cNvSpPr txBox="1">
            <a:spLocks/>
          </p:cNvSpPr>
          <p:nvPr/>
        </p:nvSpPr>
        <p:spPr>
          <a:xfrm>
            <a:off x="550747" y="5424911"/>
            <a:ext cx="11705052" cy="1025509"/>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marL="457200" indent="-457200">
              <a:buFont typeface="Arial" panose="020B0604020202020204" pitchFamily="34" charset="0"/>
              <a:buChar char="•"/>
            </a:pPr>
            <a:r>
              <a:rPr lang="pt-BR" sz="3200" dirty="0">
                <a:latin typeface="Chakra Petch" panose="00000500000000000000" pitchFamily="2" charset="-34"/>
                <a:cs typeface="Chakra Petch" panose="00000500000000000000" pitchFamily="2" charset="-34"/>
              </a:rPr>
              <a:t>Equilibrar resultados com bem-estar das pessoas</a:t>
            </a:r>
          </a:p>
          <a:p>
            <a:pPr marL="457200" indent="-457200">
              <a:buFont typeface="Arial" panose="020B0604020202020204" pitchFamily="34" charset="0"/>
              <a:buChar char="•"/>
            </a:pPr>
            <a:r>
              <a:rPr lang="pt-BR" sz="3200" dirty="0">
                <a:latin typeface="Chakra Petch" panose="00000500000000000000" pitchFamily="2" charset="-34"/>
                <a:cs typeface="Chakra Petch" panose="00000500000000000000" pitchFamily="2" charset="-34"/>
              </a:rPr>
              <a:t>Desenvolver autoconhecimento e inteligência emocional</a:t>
            </a:r>
          </a:p>
        </p:txBody>
      </p:sp>
      <p:sp>
        <p:nvSpPr>
          <p:cNvPr id="6" name="Título 2">
            <a:extLst>
              <a:ext uri="{FF2B5EF4-FFF2-40B4-BE49-F238E27FC236}">
                <a16:creationId xmlns:a16="http://schemas.microsoft.com/office/drawing/2014/main" id="{D0EAD4E1-FF78-45EC-6651-A043E02E85C3}"/>
              </a:ext>
            </a:extLst>
          </p:cNvPr>
          <p:cNvSpPr txBox="1">
            <a:spLocks/>
          </p:cNvSpPr>
          <p:nvPr/>
        </p:nvSpPr>
        <p:spPr>
          <a:xfrm>
            <a:off x="550747" y="4800467"/>
            <a:ext cx="10117920" cy="627834"/>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pt-BR" sz="3200" b="1" dirty="0">
                <a:solidFill>
                  <a:srgbClr val="2BDEFD"/>
                </a:solidFill>
                <a:latin typeface="Chakra Petch" panose="00000500000000000000" pitchFamily="2" charset="-34"/>
                <a:ea typeface="Inter" panose="020B0502030000000004" pitchFamily="34" charset="0"/>
                <a:cs typeface="Chakra Petch" panose="00000500000000000000" pitchFamily="2" charset="-34"/>
              </a:rPr>
              <a:t> QUAIS DESAFIOS ME ESPERAM? </a:t>
            </a:r>
          </a:p>
        </p:txBody>
      </p:sp>
      <p:sp>
        <p:nvSpPr>
          <p:cNvPr id="8" name="Google Shape;229;p28">
            <a:extLst>
              <a:ext uri="{FF2B5EF4-FFF2-40B4-BE49-F238E27FC236}">
                <a16:creationId xmlns:a16="http://schemas.microsoft.com/office/drawing/2014/main" id="{5DBBDC08-7053-DB6D-9688-2306FEDBAB1B}"/>
              </a:ext>
            </a:extLst>
          </p:cNvPr>
          <p:cNvSpPr txBox="1">
            <a:spLocks/>
          </p:cNvSpPr>
          <p:nvPr/>
        </p:nvSpPr>
        <p:spPr>
          <a:xfrm>
            <a:off x="1260541" y="6719064"/>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latin typeface="Inter"/>
                <a:ea typeface="Inter"/>
                <a:cs typeface="Inter"/>
                <a:sym typeface="Inter"/>
              </a:rPr>
              <a:t>"Antes de ser um líder, o sucesso se resume em crescimento pessoal. Quando se torna um líder, o sucesso se resume em fazer crescer os outros." - Jack </a:t>
            </a:r>
            <a:r>
              <a:rPr lang="pt-BR" sz="1800" i="1" dirty="0" err="1">
                <a:latin typeface="Inter"/>
                <a:ea typeface="Inter"/>
                <a:cs typeface="Inter"/>
                <a:sym typeface="Inter"/>
              </a:rPr>
              <a:t>Welch</a:t>
            </a:r>
            <a:endParaRPr lang="pt-BR" sz="1800" i="1" dirty="0">
              <a:latin typeface="Inter"/>
              <a:ea typeface="Inter"/>
              <a:cs typeface="Inter"/>
              <a:sym typeface="Inter"/>
            </a:endParaRPr>
          </a:p>
        </p:txBody>
      </p:sp>
      <p:grpSp>
        <p:nvGrpSpPr>
          <p:cNvPr id="9" name="Agrupar 8">
            <a:extLst>
              <a:ext uri="{FF2B5EF4-FFF2-40B4-BE49-F238E27FC236}">
                <a16:creationId xmlns:a16="http://schemas.microsoft.com/office/drawing/2014/main" id="{C2D65788-821B-170D-C901-21EAFA3AE47D}"/>
              </a:ext>
            </a:extLst>
          </p:cNvPr>
          <p:cNvGrpSpPr/>
          <p:nvPr/>
        </p:nvGrpSpPr>
        <p:grpSpPr>
          <a:xfrm>
            <a:off x="11937655" y="6288612"/>
            <a:ext cx="2472112" cy="1447992"/>
            <a:chOff x="11937655" y="6288612"/>
            <a:chExt cx="2472112" cy="1447992"/>
          </a:xfrm>
        </p:grpSpPr>
        <p:sp>
          <p:nvSpPr>
            <p:cNvPr id="10" name="Google Shape;376;p44">
              <a:extLst>
                <a:ext uri="{FF2B5EF4-FFF2-40B4-BE49-F238E27FC236}">
                  <a16:creationId xmlns:a16="http://schemas.microsoft.com/office/drawing/2014/main" id="{EC155C01-A95E-EC95-3997-345594C75779}"/>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23;p41">
              <a:extLst>
                <a:ext uri="{FF2B5EF4-FFF2-40B4-BE49-F238E27FC236}">
                  <a16:creationId xmlns:a16="http://schemas.microsoft.com/office/drawing/2014/main" id="{BD2EA9E7-7FEF-0FDE-F973-98E8D2D37BD7}"/>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97252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9D154-29B2-5C90-4514-1CC30A43A9A6}"/>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06182F08-FC24-71CF-EF3C-B27646258870}"/>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DC89C56F-43DF-6002-ED11-2D3D379E4B6E}"/>
              </a:ext>
            </a:extLst>
          </p:cNvPr>
          <p:cNvSpPr txBox="1">
            <a:spLocks/>
          </p:cNvSpPr>
          <p:nvPr/>
        </p:nvSpPr>
        <p:spPr>
          <a:xfrm>
            <a:off x="907933" y="396058"/>
            <a:ext cx="12425297" cy="1364201"/>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400" b="1" dirty="0">
                <a:solidFill>
                  <a:srgbClr val="2BDEFD"/>
                </a:solidFill>
                <a:latin typeface="Chakra Petch" panose="00000500000000000000" pitchFamily="2" charset="-34"/>
                <a:cs typeface="Chakra Petch" panose="00000500000000000000" pitchFamily="2" charset="-34"/>
              </a:rPr>
              <a:t>APOIANDO</a:t>
            </a:r>
            <a:r>
              <a:rPr lang="pt-BR" sz="4400" b="1" dirty="0">
                <a:solidFill>
                  <a:schemeClr val="bg1"/>
                </a:solidFill>
                <a:latin typeface="Chakra Petch" panose="00000500000000000000" pitchFamily="2" charset="-34"/>
                <a:cs typeface="Chakra Petch" panose="00000500000000000000" pitchFamily="2" charset="-34"/>
              </a:rPr>
              <a:t> SUA JORNADA DE APRENDIZADO CONTÍNUO</a:t>
            </a:r>
            <a:endParaRPr lang="pt-BR" sz="4400" b="1" dirty="0">
              <a:solidFill>
                <a:srgbClr val="2BDEFD"/>
              </a:solidFill>
              <a:latin typeface="Chakra Petch" panose="00000500000000000000" pitchFamily="2" charset="-34"/>
              <a:cs typeface="Chakra Petch" panose="00000500000000000000" pitchFamily="2" charset="-34"/>
            </a:endParaRPr>
          </a:p>
        </p:txBody>
      </p:sp>
      <p:grpSp>
        <p:nvGrpSpPr>
          <p:cNvPr id="16" name="Agrupar 15">
            <a:extLst>
              <a:ext uri="{FF2B5EF4-FFF2-40B4-BE49-F238E27FC236}">
                <a16:creationId xmlns:a16="http://schemas.microsoft.com/office/drawing/2014/main" id="{2A9D7ADD-3883-5A9C-CEE1-32A91769AFEE}"/>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A39F5250-74BD-DD61-1903-AC0A8543B1FD}"/>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7CF6CDFD-F3EA-EA5A-1CDD-75B1A84FBCFD}"/>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2" name="Retângulo: Cantos Superiores Recortados 11">
            <a:extLst>
              <a:ext uri="{FF2B5EF4-FFF2-40B4-BE49-F238E27FC236}">
                <a16:creationId xmlns:a16="http://schemas.microsoft.com/office/drawing/2014/main" id="{35951D4F-7F77-1E66-B416-4B1DEB7C5201}"/>
              </a:ext>
            </a:extLst>
          </p:cNvPr>
          <p:cNvSpPr/>
          <p:nvPr/>
        </p:nvSpPr>
        <p:spPr>
          <a:xfrm>
            <a:off x="737813" y="2120005"/>
            <a:ext cx="4359653" cy="408511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Cantos Superiores Recortados 12">
            <a:extLst>
              <a:ext uri="{FF2B5EF4-FFF2-40B4-BE49-F238E27FC236}">
                <a16:creationId xmlns:a16="http://schemas.microsoft.com/office/drawing/2014/main" id="{A414E8C9-BF51-F377-4BAC-16E872C64F19}"/>
              </a:ext>
            </a:extLst>
          </p:cNvPr>
          <p:cNvSpPr/>
          <p:nvPr/>
        </p:nvSpPr>
        <p:spPr>
          <a:xfrm>
            <a:off x="5465917" y="2120005"/>
            <a:ext cx="4359653" cy="408511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Google Shape;216;p26">
            <a:extLst>
              <a:ext uri="{FF2B5EF4-FFF2-40B4-BE49-F238E27FC236}">
                <a16:creationId xmlns:a16="http://schemas.microsoft.com/office/drawing/2014/main" id="{07506523-956E-04E2-C421-04271BA41681}"/>
              </a:ext>
            </a:extLst>
          </p:cNvPr>
          <p:cNvSpPr txBox="1">
            <a:spLocks/>
          </p:cNvSpPr>
          <p:nvPr/>
        </p:nvSpPr>
        <p:spPr>
          <a:xfrm>
            <a:off x="1213193" y="2220254"/>
            <a:ext cx="3366354" cy="910970"/>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000" b="1" dirty="0">
                <a:solidFill>
                  <a:schemeClr val="bg1"/>
                </a:solidFill>
                <a:latin typeface="Chakra Petch" panose="00000500000000000000" pitchFamily="2" charset="-34"/>
                <a:cs typeface="Chakra Petch" panose="00000500000000000000" pitchFamily="2" charset="-34"/>
              </a:rPr>
              <a:t> PLATAFORMAS DE APRENDIZADO</a:t>
            </a:r>
          </a:p>
        </p:txBody>
      </p:sp>
      <p:sp>
        <p:nvSpPr>
          <p:cNvPr id="22" name="Google Shape;216;p26">
            <a:extLst>
              <a:ext uri="{FF2B5EF4-FFF2-40B4-BE49-F238E27FC236}">
                <a16:creationId xmlns:a16="http://schemas.microsoft.com/office/drawing/2014/main" id="{6A206264-2165-3D8B-E654-BD864F07C4B0}"/>
              </a:ext>
            </a:extLst>
          </p:cNvPr>
          <p:cNvSpPr txBox="1">
            <a:spLocks/>
          </p:cNvSpPr>
          <p:nvPr/>
        </p:nvSpPr>
        <p:spPr>
          <a:xfrm>
            <a:off x="5941297" y="2223823"/>
            <a:ext cx="3366354" cy="603194"/>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000" b="1" dirty="0">
                <a:solidFill>
                  <a:schemeClr val="bg1"/>
                </a:solidFill>
                <a:latin typeface="Chakra Petch" panose="00000500000000000000" pitchFamily="2" charset="-34"/>
                <a:cs typeface="Chakra Petch" panose="00000500000000000000" pitchFamily="2" charset="-34"/>
              </a:rPr>
              <a:t> APLICATIVOS DE LEITURA</a:t>
            </a:r>
          </a:p>
        </p:txBody>
      </p:sp>
      <p:sp>
        <p:nvSpPr>
          <p:cNvPr id="5" name="Espaço Reservado para Texto 4">
            <a:extLst>
              <a:ext uri="{FF2B5EF4-FFF2-40B4-BE49-F238E27FC236}">
                <a16:creationId xmlns:a16="http://schemas.microsoft.com/office/drawing/2014/main" id="{736B8F5F-9593-D219-D7A0-4F85F621E921}"/>
              </a:ext>
            </a:extLst>
          </p:cNvPr>
          <p:cNvSpPr txBox="1">
            <a:spLocks/>
          </p:cNvSpPr>
          <p:nvPr/>
        </p:nvSpPr>
        <p:spPr>
          <a:xfrm>
            <a:off x="914402" y="3736119"/>
            <a:ext cx="4231758"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err="1"/>
              <a:t>Alura</a:t>
            </a:r>
            <a:r>
              <a:rPr lang="pt-BR" sz="2400" dirty="0"/>
              <a:t>, FIAP: Cursos online em diversas áreas</a:t>
            </a:r>
          </a:p>
        </p:txBody>
      </p:sp>
      <p:sp>
        <p:nvSpPr>
          <p:cNvPr id="6" name="Espaço Reservado para Texto 4">
            <a:extLst>
              <a:ext uri="{FF2B5EF4-FFF2-40B4-BE49-F238E27FC236}">
                <a16:creationId xmlns:a16="http://schemas.microsoft.com/office/drawing/2014/main" id="{B307EFAC-9CCD-EDB0-C387-98FA22A66317}"/>
              </a:ext>
            </a:extLst>
          </p:cNvPr>
          <p:cNvSpPr txBox="1">
            <a:spLocks/>
          </p:cNvSpPr>
          <p:nvPr/>
        </p:nvSpPr>
        <p:spPr>
          <a:xfrm>
            <a:off x="5642506" y="2798244"/>
            <a:ext cx="4231758" cy="317276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err="1"/>
              <a:t>Blinkist</a:t>
            </a:r>
            <a:r>
              <a:rPr lang="pt-BR" sz="2400" dirty="0"/>
              <a:t>, </a:t>
            </a:r>
            <a:r>
              <a:rPr lang="pt-BR" sz="2400" dirty="0" err="1"/>
              <a:t>getAbstract</a:t>
            </a:r>
            <a:r>
              <a:rPr lang="pt-BR" sz="2400" dirty="0"/>
              <a:t>: Resumos de livros para consumo rápido de conhecimento.</a:t>
            </a:r>
          </a:p>
          <a:p>
            <a:endParaRPr lang="pt-BR" sz="2400" dirty="0"/>
          </a:p>
          <a:p>
            <a:r>
              <a:rPr lang="pt-BR" sz="2400" dirty="0"/>
              <a:t>Kindle, </a:t>
            </a:r>
            <a:r>
              <a:rPr lang="pt-BR" sz="2400" dirty="0" err="1"/>
              <a:t>Kobo</a:t>
            </a:r>
            <a:r>
              <a:rPr lang="pt-BR" sz="2400" dirty="0"/>
              <a:t>: E-</a:t>
            </a:r>
            <a:r>
              <a:rPr lang="pt-BR" sz="2400" dirty="0" err="1"/>
              <a:t>readers</a:t>
            </a:r>
            <a:r>
              <a:rPr lang="pt-BR" sz="2400" dirty="0"/>
              <a:t> e aplicativos que permitem anotações e destaques.</a:t>
            </a:r>
          </a:p>
        </p:txBody>
      </p:sp>
      <p:sp>
        <p:nvSpPr>
          <p:cNvPr id="7" name="Retângulo: Cantos Superiores Recortados 6">
            <a:extLst>
              <a:ext uri="{FF2B5EF4-FFF2-40B4-BE49-F238E27FC236}">
                <a16:creationId xmlns:a16="http://schemas.microsoft.com/office/drawing/2014/main" id="{C75D74C9-5BF6-7B44-A998-DAA39A29FCC5}"/>
              </a:ext>
            </a:extLst>
          </p:cNvPr>
          <p:cNvSpPr/>
          <p:nvPr/>
        </p:nvSpPr>
        <p:spPr>
          <a:xfrm>
            <a:off x="10050853" y="2120005"/>
            <a:ext cx="4359653" cy="408511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Google Shape;216;p26">
            <a:extLst>
              <a:ext uri="{FF2B5EF4-FFF2-40B4-BE49-F238E27FC236}">
                <a16:creationId xmlns:a16="http://schemas.microsoft.com/office/drawing/2014/main" id="{3262FA13-3214-1D46-F167-2728C1C37068}"/>
              </a:ext>
            </a:extLst>
          </p:cNvPr>
          <p:cNvSpPr txBox="1">
            <a:spLocks/>
          </p:cNvSpPr>
          <p:nvPr/>
        </p:nvSpPr>
        <p:spPr>
          <a:xfrm>
            <a:off x="10526233" y="2223823"/>
            <a:ext cx="3366354" cy="910970"/>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000" b="1" dirty="0">
                <a:solidFill>
                  <a:schemeClr val="bg1"/>
                </a:solidFill>
                <a:latin typeface="Chakra Petch" panose="00000500000000000000" pitchFamily="2" charset="-34"/>
                <a:cs typeface="Chakra Petch" panose="00000500000000000000" pitchFamily="2" charset="-34"/>
              </a:rPr>
              <a:t> FERRAMENTAS DE PRODUTIVIDADE</a:t>
            </a:r>
          </a:p>
        </p:txBody>
      </p:sp>
      <p:sp>
        <p:nvSpPr>
          <p:cNvPr id="9" name="Espaço Reservado para Texto 4">
            <a:extLst>
              <a:ext uri="{FF2B5EF4-FFF2-40B4-BE49-F238E27FC236}">
                <a16:creationId xmlns:a16="http://schemas.microsoft.com/office/drawing/2014/main" id="{1D42C4E2-2A84-7C29-DF26-02E0F3A44C00}"/>
              </a:ext>
            </a:extLst>
          </p:cNvPr>
          <p:cNvSpPr txBox="1">
            <a:spLocks/>
          </p:cNvSpPr>
          <p:nvPr/>
        </p:nvSpPr>
        <p:spPr>
          <a:xfrm>
            <a:off x="10227442" y="3551453"/>
            <a:ext cx="4231758" cy="1326105"/>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err="1"/>
              <a:t>Evernote</a:t>
            </a:r>
            <a:r>
              <a:rPr lang="pt-BR" sz="2400" dirty="0"/>
              <a:t>, </a:t>
            </a:r>
            <a:r>
              <a:rPr lang="pt-BR" sz="2400" dirty="0" err="1"/>
              <a:t>Notion</a:t>
            </a:r>
            <a:r>
              <a:rPr lang="pt-BR" sz="2400" dirty="0"/>
              <a:t>: Organização de notas e conhecimento.</a:t>
            </a:r>
          </a:p>
        </p:txBody>
      </p:sp>
      <p:sp>
        <p:nvSpPr>
          <p:cNvPr id="10" name="Espaço Reservado para Texto 4">
            <a:extLst>
              <a:ext uri="{FF2B5EF4-FFF2-40B4-BE49-F238E27FC236}">
                <a16:creationId xmlns:a16="http://schemas.microsoft.com/office/drawing/2014/main" id="{2F38807F-DD68-D72C-6E86-435492DA0D9B}"/>
              </a:ext>
            </a:extLst>
          </p:cNvPr>
          <p:cNvSpPr txBox="1">
            <a:spLocks/>
          </p:cNvSpPr>
          <p:nvPr/>
        </p:nvSpPr>
        <p:spPr>
          <a:xfrm>
            <a:off x="890214" y="1505986"/>
            <a:ext cx="13427679" cy="587441"/>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Uma variedade de ferramentas e recursos pode potencializar seu aprendizado contínuo:</a:t>
            </a:r>
          </a:p>
        </p:txBody>
      </p:sp>
    </p:spTree>
    <p:extLst>
      <p:ext uri="{BB962C8B-B14F-4D97-AF65-F5344CB8AC3E}">
        <p14:creationId xmlns:p14="http://schemas.microsoft.com/office/powerpoint/2010/main" val="313195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70005-F3F6-A0DE-8A57-3D20DECB4257}"/>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AAEA58FD-70A4-5C50-1A84-F297084E23D8}"/>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1E6796BA-926D-2B77-EF07-A55B41CE53BA}"/>
              </a:ext>
            </a:extLst>
          </p:cNvPr>
          <p:cNvSpPr txBox="1">
            <a:spLocks/>
          </p:cNvSpPr>
          <p:nvPr/>
        </p:nvSpPr>
        <p:spPr>
          <a:xfrm>
            <a:off x="844138" y="289733"/>
            <a:ext cx="13786262" cy="1253402"/>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O LÍDER COMO APRENDIZ</a:t>
            </a:r>
            <a:br>
              <a:rPr lang="pt-BR" sz="4000" b="1" dirty="0">
                <a:solidFill>
                  <a:schemeClr val="bg1"/>
                </a:solidFill>
                <a:latin typeface="Chakra Petch" panose="00000500000000000000" pitchFamily="2" charset="-34"/>
                <a:cs typeface="Chakra Petch" panose="00000500000000000000" pitchFamily="2" charset="-34"/>
              </a:rPr>
            </a:br>
            <a:r>
              <a:rPr lang="pt-BR" sz="4000" b="1" dirty="0">
                <a:solidFill>
                  <a:srgbClr val="2BDEFD"/>
                </a:solidFill>
                <a:latin typeface="Chakra Petch" panose="00000500000000000000" pitchFamily="2" charset="-34"/>
                <a:cs typeface="Chakra Petch" panose="00000500000000000000" pitchFamily="2" charset="-34"/>
              </a:rPr>
              <a:t>MODELANDO O COMPORTAMENTO DE APRENDIZADO</a:t>
            </a:r>
          </a:p>
        </p:txBody>
      </p:sp>
      <p:grpSp>
        <p:nvGrpSpPr>
          <p:cNvPr id="16" name="Agrupar 15">
            <a:extLst>
              <a:ext uri="{FF2B5EF4-FFF2-40B4-BE49-F238E27FC236}">
                <a16:creationId xmlns:a16="http://schemas.microsoft.com/office/drawing/2014/main" id="{C138483F-F7C4-88AB-3DD3-18D6933B6B24}"/>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1E5E7BC6-3AD7-D483-BA73-0E84C55FC212}"/>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381E2254-D0ED-5BBE-4738-DF62D88D0B82}"/>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8" name="Espaço Reservado para Texto 4">
            <a:extLst>
              <a:ext uri="{FF2B5EF4-FFF2-40B4-BE49-F238E27FC236}">
                <a16:creationId xmlns:a16="http://schemas.microsoft.com/office/drawing/2014/main" id="{C491D4A3-965E-E023-460B-6F658BBA0B89}"/>
              </a:ext>
            </a:extLst>
          </p:cNvPr>
          <p:cNvSpPr txBox="1">
            <a:spLocks/>
          </p:cNvSpPr>
          <p:nvPr/>
        </p:nvSpPr>
        <p:spPr>
          <a:xfrm>
            <a:off x="844138" y="1759568"/>
            <a:ext cx="13427679"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Os líderes mais eficazes são aqueles que </a:t>
            </a:r>
            <a:r>
              <a:rPr lang="pt-BR" sz="2400" b="1" dirty="0"/>
              <a:t>demonstram um compromisso visível com seu próprio desenvolvimento contínuo</a:t>
            </a:r>
            <a:r>
              <a:rPr lang="pt-BR" sz="2400" dirty="0"/>
              <a:t>, inspirando suas equipes a fazer o mesmo.</a:t>
            </a:r>
          </a:p>
        </p:txBody>
      </p:sp>
      <p:sp>
        <p:nvSpPr>
          <p:cNvPr id="9" name="Retângulo: Cantos Superiores Recortados 8">
            <a:extLst>
              <a:ext uri="{FF2B5EF4-FFF2-40B4-BE49-F238E27FC236}">
                <a16:creationId xmlns:a16="http://schemas.microsoft.com/office/drawing/2014/main" id="{5687BCB8-2B3C-5ADA-5432-37AC65FDB348}"/>
              </a:ext>
            </a:extLst>
          </p:cNvPr>
          <p:cNvSpPr/>
          <p:nvPr/>
        </p:nvSpPr>
        <p:spPr>
          <a:xfrm>
            <a:off x="2189556" y="3336865"/>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Retângulo: Cantos Superiores Recortados 9">
            <a:extLst>
              <a:ext uri="{FF2B5EF4-FFF2-40B4-BE49-F238E27FC236}">
                <a16:creationId xmlns:a16="http://schemas.microsoft.com/office/drawing/2014/main" id="{C70C2CC2-FC9A-7A54-3C30-7C72345B881F}"/>
              </a:ext>
            </a:extLst>
          </p:cNvPr>
          <p:cNvSpPr/>
          <p:nvPr/>
        </p:nvSpPr>
        <p:spPr>
          <a:xfrm>
            <a:off x="5820233" y="3336865"/>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Cantos Superiores Recortados 10">
            <a:extLst>
              <a:ext uri="{FF2B5EF4-FFF2-40B4-BE49-F238E27FC236}">
                <a16:creationId xmlns:a16="http://schemas.microsoft.com/office/drawing/2014/main" id="{AF377EAD-18D5-B716-FED0-58482CE17FC8}"/>
              </a:ext>
            </a:extLst>
          </p:cNvPr>
          <p:cNvSpPr/>
          <p:nvPr/>
        </p:nvSpPr>
        <p:spPr>
          <a:xfrm>
            <a:off x="9450910" y="3336865"/>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Google Shape;229;p28">
            <a:extLst>
              <a:ext uri="{FF2B5EF4-FFF2-40B4-BE49-F238E27FC236}">
                <a16:creationId xmlns:a16="http://schemas.microsoft.com/office/drawing/2014/main" id="{21BCE576-DCDA-019E-83A6-241D429CC58E}"/>
              </a:ext>
            </a:extLst>
          </p:cNvPr>
          <p:cNvSpPr txBox="1">
            <a:spLocks/>
          </p:cNvSpPr>
          <p:nvPr/>
        </p:nvSpPr>
        <p:spPr>
          <a:xfrm>
            <a:off x="2189556" y="4902168"/>
            <a:ext cx="2573954" cy="137227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Comunique </a:t>
            </a:r>
            <a:r>
              <a:rPr lang="pt-BR" sz="1500" b="1" dirty="0">
                <a:solidFill>
                  <a:schemeClr val="bg1"/>
                </a:solidFill>
                <a:latin typeface="Inter"/>
                <a:ea typeface="Inter"/>
                <a:cs typeface="Inter"/>
                <a:sym typeface="Inter"/>
              </a:rPr>
              <a:t>regularmente o que está aprendendo</a:t>
            </a:r>
            <a:r>
              <a:rPr lang="pt-BR" sz="1500" dirty="0">
                <a:solidFill>
                  <a:schemeClr val="bg1"/>
                </a:solidFill>
                <a:latin typeface="Inter"/>
                <a:ea typeface="Inter"/>
                <a:cs typeface="Inter"/>
                <a:sym typeface="Inter"/>
              </a:rPr>
              <a:t> e como isso está influenciando suas decisões.</a:t>
            </a:r>
          </a:p>
        </p:txBody>
      </p:sp>
      <p:sp>
        <p:nvSpPr>
          <p:cNvPr id="13" name="Google Shape;229;p28">
            <a:extLst>
              <a:ext uri="{FF2B5EF4-FFF2-40B4-BE49-F238E27FC236}">
                <a16:creationId xmlns:a16="http://schemas.microsoft.com/office/drawing/2014/main" id="{07386A04-E6DE-B781-8551-B3B872B15A52}"/>
              </a:ext>
            </a:extLst>
          </p:cNvPr>
          <p:cNvSpPr txBox="1">
            <a:spLocks/>
          </p:cNvSpPr>
          <p:nvPr/>
        </p:nvSpPr>
        <p:spPr>
          <a:xfrm>
            <a:off x="5822348" y="4902168"/>
            <a:ext cx="2573954" cy="114143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Crie um ambiente seguro onde </a:t>
            </a:r>
            <a:r>
              <a:rPr lang="pt-BR" sz="1500" b="1" dirty="0">
                <a:solidFill>
                  <a:schemeClr val="bg1"/>
                </a:solidFill>
                <a:latin typeface="Inter"/>
                <a:ea typeface="Inter"/>
                <a:cs typeface="Inter"/>
                <a:sym typeface="Inter"/>
              </a:rPr>
              <a:t>erros são vistos como oportunidades de aprendizado.</a:t>
            </a:r>
          </a:p>
        </p:txBody>
      </p:sp>
      <p:sp>
        <p:nvSpPr>
          <p:cNvPr id="14" name="Google Shape;229;p28">
            <a:extLst>
              <a:ext uri="{FF2B5EF4-FFF2-40B4-BE49-F238E27FC236}">
                <a16:creationId xmlns:a16="http://schemas.microsoft.com/office/drawing/2014/main" id="{8315FA45-A26C-C490-1822-11F7F803624E}"/>
              </a:ext>
            </a:extLst>
          </p:cNvPr>
          <p:cNvSpPr txBox="1">
            <a:spLocks/>
          </p:cNvSpPr>
          <p:nvPr/>
        </p:nvSpPr>
        <p:spPr>
          <a:xfrm>
            <a:off x="9455140" y="4902168"/>
            <a:ext cx="2573954" cy="114143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Estimule o pensamento crítico e a reflexão</a:t>
            </a:r>
            <a:r>
              <a:rPr lang="pt-BR" sz="1500" dirty="0">
                <a:solidFill>
                  <a:schemeClr val="bg1"/>
                </a:solidFill>
                <a:latin typeface="Inter"/>
                <a:ea typeface="Inter"/>
                <a:cs typeface="Inter"/>
                <a:sym typeface="Inter"/>
              </a:rPr>
              <a:t> em sua equipe através de questionamentos.</a:t>
            </a:r>
          </a:p>
        </p:txBody>
      </p:sp>
      <p:sp>
        <p:nvSpPr>
          <p:cNvPr id="15" name="Google Shape;216;p26">
            <a:extLst>
              <a:ext uri="{FF2B5EF4-FFF2-40B4-BE49-F238E27FC236}">
                <a16:creationId xmlns:a16="http://schemas.microsoft.com/office/drawing/2014/main" id="{91ECFE29-F874-BA8E-1524-7D1F83BE9AA7}"/>
              </a:ext>
            </a:extLst>
          </p:cNvPr>
          <p:cNvSpPr txBox="1">
            <a:spLocks/>
          </p:cNvSpPr>
          <p:nvPr/>
        </p:nvSpPr>
        <p:spPr>
          <a:xfrm>
            <a:off x="2378172" y="3704788"/>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COMPARTILHE SEU APRENDIZADO</a:t>
            </a:r>
          </a:p>
        </p:txBody>
      </p:sp>
      <p:sp>
        <p:nvSpPr>
          <p:cNvPr id="19" name="Google Shape;216;p26">
            <a:extLst>
              <a:ext uri="{FF2B5EF4-FFF2-40B4-BE49-F238E27FC236}">
                <a16:creationId xmlns:a16="http://schemas.microsoft.com/office/drawing/2014/main" id="{C9AE8F55-B9D9-65A7-927F-D40F845BB76E}"/>
              </a:ext>
            </a:extLst>
          </p:cNvPr>
          <p:cNvSpPr txBox="1">
            <a:spLocks/>
          </p:cNvSpPr>
          <p:nvPr/>
        </p:nvSpPr>
        <p:spPr>
          <a:xfrm>
            <a:off x="6008849" y="3704788"/>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INCENTIVE A EXPERIMENTAÇÃO</a:t>
            </a:r>
          </a:p>
        </p:txBody>
      </p:sp>
      <p:sp>
        <p:nvSpPr>
          <p:cNvPr id="20" name="Google Shape;216;p26">
            <a:extLst>
              <a:ext uri="{FF2B5EF4-FFF2-40B4-BE49-F238E27FC236}">
                <a16:creationId xmlns:a16="http://schemas.microsoft.com/office/drawing/2014/main" id="{96B10D5E-501B-752C-E554-2BFC34B7914A}"/>
              </a:ext>
            </a:extLst>
          </p:cNvPr>
          <p:cNvSpPr txBox="1">
            <a:spLocks/>
          </p:cNvSpPr>
          <p:nvPr/>
        </p:nvSpPr>
        <p:spPr>
          <a:xfrm>
            <a:off x="9639526" y="3704788"/>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FAÇA PERGUNTAS PODEROSAS</a:t>
            </a:r>
          </a:p>
        </p:txBody>
      </p:sp>
      <p:sp>
        <p:nvSpPr>
          <p:cNvPr id="3" name="Google Shape;229;p28">
            <a:extLst>
              <a:ext uri="{FF2B5EF4-FFF2-40B4-BE49-F238E27FC236}">
                <a16:creationId xmlns:a16="http://schemas.microsoft.com/office/drawing/2014/main" id="{B7D7F02C-38AF-576A-D89D-AFB3E2D7A278}"/>
              </a:ext>
            </a:extLst>
          </p:cNvPr>
          <p:cNvSpPr txBox="1">
            <a:spLocks/>
          </p:cNvSpPr>
          <p:nvPr/>
        </p:nvSpPr>
        <p:spPr>
          <a:xfrm>
            <a:off x="1084521" y="6511495"/>
            <a:ext cx="10256002"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dirty="0">
                <a:solidFill>
                  <a:schemeClr val="bg1"/>
                </a:solidFill>
                <a:latin typeface="Inter"/>
                <a:ea typeface="Inter"/>
                <a:cs typeface="Inter"/>
                <a:sym typeface="Inter"/>
              </a:rPr>
              <a:t>"A melhor maneira de liderar é pelo exemplo. Quando os líderes demonstram curiosidade e humildade intelectual, eles criam uma cultura onde o aprendizado é valorizado e incentivado."</a:t>
            </a:r>
          </a:p>
        </p:txBody>
      </p:sp>
    </p:spTree>
    <p:extLst>
      <p:ext uri="{BB962C8B-B14F-4D97-AF65-F5344CB8AC3E}">
        <p14:creationId xmlns:p14="http://schemas.microsoft.com/office/powerpoint/2010/main" val="1367327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90CE6-51FA-36D4-EB8A-6A8CC88C0CEF}"/>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8D75ADF2-04C3-4836-6F0F-E75D2EBDDD51}"/>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0" name="Google Shape;229;p28">
            <a:extLst>
              <a:ext uri="{FF2B5EF4-FFF2-40B4-BE49-F238E27FC236}">
                <a16:creationId xmlns:a16="http://schemas.microsoft.com/office/drawing/2014/main" id="{2571A6A7-AEBE-F921-C632-9C273515DA85}"/>
              </a:ext>
            </a:extLst>
          </p:cNvPr>
          <p:cNvSpPr txBox="1">
            <a:spLocks/>
          </p:cNvSpPr>
          <p:nvPr/>
        </p:nvSpPr>
        <p:spPr>
          <a:xfrm>
            <a:off x="2233716" y="3356121"/>
            <a:ext cx="4868833"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dirty="0">
                <a:solidFill>
                  <a:schemeClr val="bg1"/>
                </a:solidFill>
                <a:latin typeface="Inter"/>
                <a:ea typeface="Inter"/>
                <a:cs typeface="Inter"/>
                <a:sym typeface="Inter"/>
              </a:rPr>
              <a:t>Mantenha-se relevante em um mundo em constante transformação</a:t>
            </a:r>
          </a:p>
        </p:txBody>
      </p:sp>
      <p:sp>
        <p:nvSpPr>
          <p:cNvPr id="2" name="Google Shape;249;p30">
            <a:extLst>
              <a:ext uri="{FF2B5EF4-FFF2-40B4-BE49-F238E27FC236}">
                <a16:creationId xmlns:a16="http://schemas.microsoft.com/office/drawing/2014/main" id="{68312AE9-B13A-CE23-41DE-89037C475F85}"/>
              </a:ext>
            </a:extLst>
          </p:cNvPr>
          <p:cNvSpPr txBox="1">
            <a:spLocks/>
          </p:cNvSpPr>
          <p:nvPr/>
        </p:nvSpPr>
        <p:spPr>
          <a:xfrm>
            <a:off x="1482088" y="396058"/>
            <a:ext cx="11362041"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UM </a:t>
            </a:r>
            <a:r>
              <a:rPr lang="pt-BR" sz="5400" b="1" dirty="0">
                <a:solidFill>
                  <a:srgbClr val="2BDEFD"/>
                </a:solidFill>
                <a:latin typeface="Chakra Petch" panose="00000500000000000000" pitchFamily="2" charset="-34"/>
                <a:cs typeface="Chakra Petch" panose="00000500000000000000" pitchFamily="2" charset="-34"/>
              </a:rPr>
              <a:t>IMPERATIVO</a:t>
            </a:r>
            <a:r>
              <a:rPr lang="pt-BR" sz="5400" b="1" dirty="0">
                <a:solidFill>
                  <a:schemeClr val="bg1"/>
                </a:solidFill>
                <a:latin typeface="Chakra Petch" panose="00000500000000000000" pitchFamily="2" charset="-34"/>
                <a:cs typeface="Chakra Petch" panose="00000500000000000000" pitchFamily="2" charset="-34"/>
              </a:rPr>
              <a:t> PARA O FUTURO</a:t>
            </a:r>
            <a:endParaRPr lang="pt-BR" sz="5400" b="1" dirty="0">
              <a:solidFill>
                <a:srgbClr val="2BDEFD"/>
              </a:solidFill>
              <a:latin typeface="Chakra Petch" panose="00000500000000000000" pitchFamily="2" charset="-34"/>
              <a:cs typeface="Chakra Petch" panose="00000500000000000000" pitchFamily="2" charset="-34"/>
            </a:endParaRPr>
          </a:p>
        </p:txBody>
      </p:sp>
      <p:grpSp>
        <p:nvGrpSpPr>
          <p:cNvPr id="16" name="Agrupar 15">
            <a:extLst>
              <a:ext uri="{FF2B5EF4-FFF2-40B4-BE49-F238E27FC236}">
                <a16:creationId xmlns:a16="http://schemas.microsoft.com/office/drawing/2014/main" id="{EA0E76C3-AD1B-2F31-D346-6023FE427DA2}"/>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8F78DB34-44D3-898D-D594-221B6EE3CB69}"/>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45DA59AD-398A-308D-91DC-85C982E871BB}"/>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B90DE35C-FB57-0B0F-DC68-6E6AB3238E61}"/>
              </a:ext>
            </a:extLst>
          </p:cNvPr>
          <p:cNvSpPr txBox="1">
            <a:spLocks/>
          </p:cNvSpPr>
          <p:nvPr/>
        </p:nvSpPr>
        <p:spPr>
          <a:xfrm>
            <a:off x="1482089" y="1335083"/>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O aprendizado contínuo não é uma opção, mas um </a:t>
            </a:r>
            <a:r>
              <a:rPr lang="pt-BR" b="1" dirty="0"/>
              <a:t>imperativo</a:t>
            </a:r>
            <a:r>
              <a:rPr lang="pt-BR" dirty="0"/>
              <a:t> para líderes que desejam prosperar e guiar suas equipes em um futuro incerto.</a:t>
            </a:r>
          </a:p>
        </p:txBody>
      </p:sp>
      <p:sp>
        <p:nvSpPr>
          <p:cNvPr id="7" name="Google Shape;229;p28">
            <a:extLst>
              <a:ext uri="{FF2B5EF4-FFF2-40B4-BE49-F238E27FC236}">
                <a16:creationId xmlns:a16="http://schemas.microsoft.com/office/drawing/2014/main" id="{C3F8A65C-143E-8779-4D6D-C7C119678A2F}"/>
              </a:ext>
            </a:extLst>
          </p:cNvPr>
          <p:cNvSpPr txBox="1">
            <a:spLocks/>
          </p:cNvSpPr>
          <p:nvPr/>
        </p:nvSpPr>
        <p:spPr>
          <a:xfrm>
            <a:off x="2233716" y="4911865"/>
            <a:ext cx="4868833"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dirty="0">
                <a:solidFill>
                  <a:schemeClr val="bg1"/>
                </a:solidFill>
                <a:latin typeface="Inter"/>
                <a:ea typeface="Inter"/>
                <a:cs typeface="Inter"/>
                <a:sym typeface="Inter"/>
              </a:rPr>
              <a:t>Cultive a curiosidade e o mindset de crescimento como valores fundamentais</a:t>
            </a:r>
          </a:p>
        </p:txBody>
      </p:sp>
      <p:sp>
        <p:nvSpPr>
          <p:cNvPr id="10" name="Google Shape;229;p28">
            <a:extLst>
              <a:ext uri="{FF2B5EF4-FFF2-40B4-BE49-F238E27FC236}">
                <a16:creationId xmlns:a16="http://schemas.microsoft.com/office/drawing/2014/main" id="{7A851085-2CAA-6486-D8FD-5005EA135D14}"/>
              </a:ext>
            </a:extLst>
          </p:cNvPr>
          <p:cNvSpPr txBox="1">
            <a:spLocks/>
          </p:cNvSpPr>
          <p:nvPr/>
        </p:nvSpPr>
        <p:spPr>
          <a:xfrm>
            <a:off x="9241638" y="3356121"/>
            <a:ext cx="4868833"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dirty="0">
                <a:solidFill>
                  <a:schemeClr val="bg1"/>
                </a:solidFill>
                <a:latin typeface="Inter"/>
                <a:ea typeface="Inter"/>
                <a:cs typeface="Inter"/>
                <a:sym typeface="Inter"/>
              </a:rPr>
              <a:t>Inspire sua equipe através do exemplo, modelando comportamentos de aprendizado</a:t>
            </a:r>
          </a:p>
        </p:txBody>
      </p:sp>
      <p:sp>
        <p:nvSpPr>
          <p:cNvPr id="14" name="Google Shape;229;p28">
            <a:extLst>
              <a:ext uri="{FF2B5EF4-FFF2-40B4-BE49-F238E27FC236}">
                <a16:creationId xmlns:a16="http://schemas.microsoft.com/office/drawing/2014/main" id="{2598D6FD-4BB4-2517-EA7E-111E526138E8}"/>
              </a:ext>
            </a:extLst>
          </p:cNvPr>
          <p:cNvSpPr txBox="1">
            <a:spLocks/>
          </p:cNvSpPr>
          <p:nvPr/>
        </p:nvSpPr>
        <p:spPr>
          <a:xfrm>
            <a:off x="9241638" y="4911865"/>
            <a:ext cx="4868833" cy="95677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dirty="0">
                <a:solidFill>
                  <a:schemeClr val="bg1"/>
                </a:solidFill>
                <a:latin typeface="Inter"/>
                <a:ea typeface="Inter"/>
                <a:cs typeface="Inter"/>
                <a:sym typeface="Inter"/>
              </a:rPr>
              <a:t>Transforme conhecimento em ação e inovação</a:t>
            </a:r>
          </a:p>
        </p:txBody>
      </p:sp>
      <p:sp>
        <p:nvSpPr>
          <p:cNvPr id="15" name="Google Shape;229;p28">
            <a:extLst>
              <a:ext uri="{FF2B5EF4-FFF2-40B4-BE49-F238E27FC236}">
                <a16:creationId xmlns:a16="http://schemas.microsoft.com/office/drawing/2014/main" id="{EE7B4B98-5299-54DA-665A-1F7B18155CEE}"/>
              </a:ext>
            </a:extLst>
          </p:cNvPr>
          <p:cNvSpPr txBox="1">
            <a:spLocks/>
          </p:cNvSpPr>
          <p:nvPr/>
        </p:nvSpPr>
        <p:spPr>
          <a:xfrm>
            <a:off x="1380061" y="7030236"/>
            <a:ext cx="10250228" cy="49510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"A educação não é a preparação para a vida; a educação é a própria vida.“ - John Dewey</a:t>
            </a:r>
          </a:p>
        </p:txBody>
      </p:sp>
      <p:pic>
        <p:nvPicPr>
          <p:cNvPr id="3" name="Image 1" descr="preencoded.png">
            <a:extLst>
              <a:ext uri="{FF2B5EF4-FFF2-40B4-BE49-F238E27FC236}">
                <a16:creationId xmlns:a16="http://schemas.microsoft.com/office/drawing/2014/main" id="{177330BF-E1D4-B847-49D3-44066BD29EEA}"/>
              </a:ext>
            </a:extLst>
          </p:cNvPr>
          <p:cNvPicPr>
            <a:picLocks noChangeAspect="1"/>
          </p:cNvPicPr>
          <p:nvPr/>
        </p:nvPicPr>
        <p:blipFill>
          <a:blip r:embed="rId3">
            <a:biLevel thresh="25000"/>
          </a:blip>
          <a:stretch>
            <a:fillRect/>
          </a:stretch>
        </p:blipFill>
        <p:spPr>
          <a:xfrm>
            <a:off x="1320311" y="3639265"/>
            <a:ext cx="810313" cy="810313"/>
          </a:xfrm>
          <a:prstGeom prst="rect">
            <a:avLst/>
          </a:prstGeom>
        </p:spPr>
      </p:pic>
      <p:pic>
        <p:nvPicPr>
          <p:cNvPr id="4" name="Image 2" descr="preencoded.png">
            <a:extLst>
              <a:ext uri="{FF2B5EF4-FFF2-40B4-BE49-F238E27FC236}">
                <a16:creationId xmlns:a16="http://schemas.microsoft.com/office/drawing/2014/main" id="{A4C4034A-81D3-5D75-310F-F25F42933205}"/>
              </a:ext>
            </a:extLst>
          </p:cNvPr>
          <p:cNvPicPr>
            <a:picLocks noChangeAspect="1"/>
          </p:cNvPicPr>
          <p:nvPr/>
        </p:nvPicPr>
        <p:blipFill>
          <a:blip r:embed="rId4">
            <a:biLevel thresh="25000"/>
          </a:blip>
          <a:stretch>
            <a:fillRect/>
          </a:stretch>
        </p:blipFill>
        <p:spPr>
          <a:xfrm>
            <a:off x="1482088" y="5192117"/>
            <a:ext cx="607737" cy="810313"/>
          </a:xfrm>
          <a:prstGeom prst="rect">
            <a:avLst/>
          </a:prstGeom>
        </p:spPr>
      </p:pic>
      <p:pic>
        <p:nvPicPr>
          <p:cNvPr id="12" name="Image 3" descr="preencoded.png">
            <a:extLst>
              <a:ext uri="{FF2B5EF4-FFF2-40B4-BE49-F238E27FC236}">
                <a16:creationId xmlns:a16="http://schemas.microsoft.com/office/drawing/2014/main" id="{0D72957A-4FCB-9198-1A31-9C8695C2E381}"/>
              </a:ext>
            </a:extLst>
          </p:cNvPr>
          <p:cNvPicPr>
            <a:picLocks noChangeAspect="1"/>
          </p:cNvPicPr>
          <p:nvPr/>
        </p:nvPicPr>
        <p:blipFill>
          <a:blip r:embed="rId5">
            <a:biLevel thresh="25000"/>
          </a:blip>
          <a:stretch>
            <a:fillRect/>
          </a:stretch>
        </p:blipFill>
        <p:spPr>
          <a:xfrm>
            <a:off x="8119046" y="3639266"/>
            <a:ext cx="1012894" cy="810313"/>
          </a:xfrm>
          <a:prstGeom prst="rect">
            <a:avLst/>
          </a:prstGeom>
        </p:spPr>
      </p:pic>
      <p:pic>
        <p:nvPicPr>
          <p:cNvPr id="13" name="Image 4" descr="preencoded.png">
            <a:extLst>
              <a:ext uri="{FF2B5EF4-FFF2-40B4-BE49-F238E27FC236}">
                <a16:creationId xmlns:a16="http://schemas.microsoft.com/office/drawing/2014/main" id="{EC02002A-1FE4-8135-DFF6-CCFD5AB8F9F4}"/>
              </a:ext>
            </a:extLst>
          </p:cNvPr>
          <p:cNvPicPr>
            <a:picLocks noChangeAspect="1"/>
          </p:cNvPicPr>
          <p:nvPr/>
        </p:nvPicPr>
        <p:blipFill>
          <a:blip r:embed="rId6">
            <a:biLevel thresh="25000"/>
          </a:blip>
          <a:stretch>
            <a:fillRect/>
          </a:stretch>
        </p:blipFill>
        <p:spPr>
          <a:xfrm>
            <a:off x="8119046" y="5058325"/>
            <a:ext cx="810313" cy="810313"/>
          </a:xfrm>
          <a:prstGeom prst="rect">
            <a:avLst/>
          </a:prstGeom>
        </p:spPr>
      </p:pic>
    </p:spTree>
    <p:extLst>
      <p:ext uri="{BB962C8B-B14F-4D97-AF65-F5344CB8AC3E}">
        <p14:creationId xmlns:p14="http://schemas.microsoft.com/office/powerpoint/2010/main" val="273925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7A89F741-064A-23CB-ADB7-B3EB7C4E2047}"/>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66EA3F78-B4D7-9B3C-5DCB-1F0EEB5C9B1D}"/>
              </a:ext>
            </a:extLst>
          </p:cNvPr>
          <p:cNvSpPr txBox="1">
            <a:spLocks noGrp="1"/>
          </p:cNvSpPr>
          <p:nvPr>
            <p:ph type="title"/>
          </p:nvPr>
        </p:nvSpPr>
        <p:spPr>
          <a:xfrm>
            <a:off x="1151999" y="2185520"/>
            <a:ext cx="10555813" cy="1846611"/>
          </a:xfrm>
          <a:prstGeom prst="rect">
            <a:avLst/>
          </a:prstGeom>
        </p:spPr>
        <p:txBody>
          <a:bodyPr spcFirstLastPara="1" wrap="square" lIns="0" tIns="146280" rIns="146280" bIns="146280" anchor="t" anchorCtr="0">
            <a:spAutoFit/>
          </a:bodyPr>
          <a:lstStyle/>
          <a:p>
            <a:r>
              <a:rPr lang="pt-BR" dirty="0"/>
              <a:t>LIDERANÇA COM IA: </a:t>
            </a:r>
            <a:br>
              <a:rPr lang="pt-BR" dirty="0"/>
            </a:br>
            <a:r>
              <a:rPr lang="pt-BR" dirty="0">
                <a:solidFill>
                  <a:srgbClr val="2BDEFD"/>
                </a:solidFill>
              </a:rPr>
              <a:t>O NOVO PARADIGMA</a:t>
            </a:r>
            <a:endParaRPr lang="pt-BR" dirty="0"/>
          </a:p>
        </p:txBody>
      </p:sp>
      <p:sp>
        <p:nvSpPr>
          <p:cNvPr id="223" name="Google Shape;223;p27">
            <a:extLst>
              <a:ext uri="{FF2B5EF4-FFF2-40B4-BE49-F238E27FC236}">
                <a16:creationId xmlns:a16="http://schemas.microsoft.com/office/drawing/2014/main" id="{C851DFC4-E2A1-9FD3-C7B9-ED04C110BBD2}"/>
              </a:ext>
            </a:extLst>
          </p:cNvPr>
          <p:cNvSpPr txBox="1">
            <a:spLocks noGrp="1"/>
          </p:cNvSpPr>
          <p:nvPr>
            <p:ph type="title" idx="2"/>
          </p:nvPr>
        </p:nvSpPr>
        <p:spPr>
          <a:xfrm>
            <a:off x="1152000" y="1412240"/>
            <a:ext cx="8250240" cy="738615"/>
          </a:xfrm>
          <a:prstGeom prst="rect">
            <a:avLst/>
          </a:prstGeom>
        </p:spPr>
        <p:txBody>
          <a:bodyPr spcFirstLastPara="1" wrap="square" lIns="0" tIns="146280" rIns="146280" bIns="146280" anchor="t" anchorCtr="0">
            <a:spAutoFit/>
          </a:bodyPr>
          <a:lstStyle/>
          <a:p>
            <a:r>
              <a:rPr lang="pt-BR" dirty="0">
                <a:solidFill>
                  <a:srgbClr val="2BDEFD"/>
                </a:solidFill>
              </a:rPr>
              <a:t>// Aula 5.</a:t>
            </a:r>
            <a:r>
              <a:rPr lang="pt-BR" dirty="0"/>
              <a:t>3</a:t>
            </a:r>
            <a:r>
              <a:rPr lang="pt-BR" dirty="0">
                <a:solidFill>
                  <a:srgbClr val="2BDEFD"/>
                </a:solidFill>
              </a:rPr>
              <a:t> _</a:t>
            </a:r>
            <a:endParaRPr dirty="0">
              <a:solidFill>
                <a:srgbClr val="2BDEFD"/>
              </a:solidFill>
            </a:endParaRPr>
          </a:p>
        </p:txBody>
      </p:sp>
      <p:grpSp>
        <p:nvGrpSpPr>
          <p:cNvPr id="4" name="Agrupar 3">
            <a:extLst>
              <a:ext uri="{FF2B5EF4-FFF2-40B4-BE49-F238E27FC236}">
                <a16:creationId xmlns:a16="http://schemas.microsoft.com/office/drawing/2014/main" id="{11E72316-82E3-271E-951A-92C6722190DD}"/>
              </a:ext>
            </a:extLst>
          </p:cNvPr>
          <p:cNvGrpSpPr/>
          <p:nvPr/>
        </p:nvGrpSpPr>
        <p:grpSpPr>
          <a:xfrm>
            <a:off x="11937655" y="6288612"/>
            <a:ext cx="2472112" cy="1447992"/>
            <a:chOff x="11937655" y="6288612"/>
            <a:chExt cx="2472112" cy="1447992"/>
          </a:xfrm>
        </p:grpSpPr>
        <p:sp>
          <p:nvSpPr>
            <p:cNvPr id="5" name="Google Shape;376;p44">
              <a:extLst>
                <a:ext uri="{FF2B5EF4-FFF2-40B4-BE49-F238E27FC236}">
                  <a16:creationId xmlns:a16="http://schemas.microsoft.com/office/drawing/2014/main" id="{20E5AA4B-1FF4-780A-D810-700B3393E28E}"/>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3;p41">
              <a:extLst>
                <a:ext uri="{FF2B5EF4-FFF2-40B4-BE49-F238E27FC236}">
                  <a16:creationId xmlns:a16="http://schemas.microsoft.com/office/drawing/2014/main" id="{D83D67D7-F8D7-5534-B4A2-87DD96797E8E}"/>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296512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52826-18F2-665A-250A-B7B61130961E}"/>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C2B4504F-F4C8-BD5B-5B8F-2A6256E765C3}"/>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0" name="Google Shape;229;p28">
            <a:extLst>
              <a:ext uri="{FF2B5EF4-FFF2-40B4-BE49-F238E27FC236}">
                <a16:creationId xmlns:a16="http://schemas.microsoft.com/office/drawing/2014/main" id="{29F49963-80A2-8B3C-CC1D-220019348142}"/>
              </a:ext>
            </a:extLst>
          </p:cNvPr>
          <p:cNvSpPr txBox="1">
            <a:spLocks/>
          </p:cNvSpPr>
          <p:nvPr/>
        </p:nvSpPr>
        <p:spPr>
          <a:xfrm>
            <a:off x="2233716" y="2910137"/>
            <a:ext cx="4868833" cy="95677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dirty="0">
                <a:solidFill>
                  <a:schemeClr val="bg1"/>
                </a:solidFill>
                <a:latin typeface="Inter"/>
                <a:ea typeface="Inter"/>
                <a:cs typeface="Inter"/>
                <a:sym typeface="Inter"/>
              </a:rPr>
              <a:t>A IA está transformando todos os aspectos da liderança moderna</a:t>
            </a:r>
          </a:p>
        </p:txBody>
      </p:sp>
      <p:sp>
        <p:nvSpPr>
          <p:cNvPr id="2" name="Google Shape;249;p30">
            <a:extLst>
              <a:ext uri="{FF2B5EF4-FFF2-40B4-BE49-F238E27FC236}">
                <a16:creationId xmlns:a16="http://schemas.microsoft.com/office/drawing/2014/main" id="{709CB7C6-F899-2477-1BB7-41862F137929}"/>
              </a:ext>
            </a:extLst>
          </p:cNvPr>
          <p:cNvSpPr txBox="1">
            <a:spLocks/>
          </p:cNvSpPr>
          <p:nvPr/>
        </p:nvSpPr>
        <p:spPr>
          <a:xfrm>
            <a:off x="1482089" y="396058"/>
            <a:ext cx="1134077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O NOVO </a:t>
            </a:r>
            <a:r>
              <a:rPr lang="pt-BR" sz="4000" b="1" dirty="0">
                <a:solidFill>
                  <a:srgbClr val="2BDEFD"/>
                </a:solidFill>
                <a:latin typeface="Chakra Petch" panose="00000500000000000000" pitchFamily="2" charset="-34"/>
                <a:cs typeface="Chakra Petch" panose="00000500000000000000" pitchFamily="2" charset="-34"/>
              </a:rPr>
              <a:t>PARADIGMA</a:t>
            </a:r>
          </a:p>
        </p:txBody>
      </p:sp>
      <p:grpSp>
        <p:nvGrpSpPr>
          <p:cNvPr id="16" name="Agrupar 15">
            <a:extLst>
              <a:ext uri="{FF2B5EF4-FFF2-40B4-BE49-F238E27FC236}">
                <a16:creationId xmlns:a16="http://schemas.microsoft.com/office/drawing/2014/main" id="{4D39306D-E4B5-BCB2-20D5-E7A202326BFA}"/>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7C4A0446-E480-AB31-F5E0-01C38F5C27DB}"/>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7D47F5C5-A1EC-8903-1A4B-D8A0BEF33E79}"/>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D26101FF-70A3-DA11-8312-86A060CB9FFF}"/>
              </a:ext>
            </a:extLst>
          </p:cNvPr>
          <p:cNvSpPr txBox="1">
            <a:spLocks/>
          </p:cNvSpPr>
          <p:nvPr/>
        </p:nvSpPr>
        <p:spPr>
          <a:xfrm>
            <a:off x="1482089" y="1050996"/>
            <a:ext cx="12425297"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 Inteligência Artificial não é mais ficção científica, mas uma realidade que está </a:t>
            </a:r>
            <a:r>
              <a:rPr lang="pt-BR" b="1" dirty="0"/>
              <a:t>redefinindo a forma como lideramos</a:t>
            </a:r>
          </a:p>
        </p:txBody>
      </p:sp>
      <p:sp>
        <p:nvSpPr>
          <p:cNvPr id="10" name="Google Shape;229;p28">
            <a:extLst>
              <a:ext uri="{FF2B5EF4-FFF2-40B4-BE49-F238E27FC236}">
                <a16:creationId xmlns:a16="http://schemas.microsoft.com/office/drawing/2014/main" id="{908753B6-3EA7-4ADE-7292-EA1D5A31B35F}"/>
              </a:ext>
            </a:extLst>
          </p:cNvPr>
          <p:cNvSpPr txBox="1">
            <a:spLocks/>
          </p:cNvSpPr>
          <p:nvPr/>
        </p:nvSpPr>
        <p:spPr>
          <a:xfrm>
            <a:off x="8066092" y="2725471"/>
            <a:ext cx="4868833"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dirty="0">
                <a:solidFill>
                  <a:schemeClr val="bg1"/>
                </a:solidFill>
                <a:latin typeface="Inter"/>
                <a:ea typeface="Inter"/>
                <a:cs typeface="Inter"/>
                <a:sym typeface="Inter"/>
              </a:rPr>
              <a:t>Liderança com IA: potencializar capacidades humanas, não substituí-las</a:t>
            </a:r>
          </a:p>
        </p:txBody>
      </p:sp>
      <p:sp>
        <p:nvSpPr>
          <p:cNvPr id="11" name="Google Shape;229;p28">
            <a:extLst>
              <a:ext uri="{FF2B5EF4-FFF2-40B4-BE49-F238E27FC236}">
                <a16:creationId xmlns:a16="http://schemas.microsoft.com/office/drawing/2014/main" id="{31D566BE-682F-C8B1-05F9-057D97AF6535}"/>
              </a:ext>
            </a:extLst>
          </p:cNvPr>
          <p:cNvSpPr txBox="1">
            <a:spLocks/>
          </p:cNvSpPr>
          <p:nvPr/>
        </p:nvSpPr>
        <p:spPr>
          <a:xfrm>
            <a:off x="2237261" y="4522006"/>
            <a:ext cx="4868833"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dirty="0">
                <a:solidFill>
                  <a:schemeClr val="bg1"/>
                </a:solidFill>
                <a:latin typeface="Inter"/>
                <a:ea typeface="Inter"/>
                <a:cs typeface="Inter"/>
                <a:sym typeface="Inter"/>
              </a:rPr>
              <a:t>Segundo a McKinsey, empresas que adotam IA têm 20-30% mais de probabilidade de serem líderes em seus setores</a:t>
            </a:r>
          </a:p>
        </p:txBody>
      </p:sp>
      <p:sp>
        <p:nvSpPr>
          <p:cNvPr id="14" name="Google Shape;229;p28">
            <a:extLst>
              <a:ext uri="{FF2B5EF4-FFF2-40B4-BE49-F238E27FC236}">
                <a16:creationId xmlns:a16="http://schemas.microsoft.com/office/drawing/2014/main" id="{3EB02715-497F-347D-F4C3-5304634EDC79}"/>
              </a:ext>
            </a:extLst>
          </p:cNvPr>
          <p:cNvSpPr txBox="1">
            <a:spLocks/>
          </p:cNvSpPr>
          <p:nvPr/>
        </p:nvSpPr>
        <p:spPr>
          <a:xfrm>
            <a:off x="8066092" y="4706672"/>
            <a:ext cx="4868832"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dirty="0">
                <a:solidFill>
                  <a:schemeClr val="bg1"/>
                </a:solidFill>
                <a:latin typeface="Inter"/>
                <a:ea typeface="Inter"/>
                <a:cs typeface="Inter"/>
                <a:sym typeface="Inter"/>
              </a:rPr>
              <a:t>Uma jornada de transformação para líderes que desejam prosperar no futuro</a:t>
            </a:r>
          </a:p>
        </p:txBody>
      </p:sp>
    </p:spTree>
    <p:extLst>
      <p:ext uri="{BB962C8B-B14F-4D97-AF65-F5344CB8AC3E}">
        <p14:creationId xmlns:p14="http://schemas.microsoft.com/office/powerpoint/2010/main" val="154638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4CF6E-8C57-F868-6644-AA5464531AAA}"/>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3EC407F2-7469-3023-A27C-F2E2F55B9016}"/>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69B0162C-1FED-704B-583D-AEAF176CC61D}"/>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B627722C-0A04-7FB4-179E-63D6E1E7E47C}"/>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B6F84D99-9096-8396-9AEF-FDA7BCB07799}"/>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CENÁRIOS DE APLICAÇÃO DA </a:t>
            </a:r>
            <a:r>
              <a:rPr lang="pt-BR" sz="4000" b="1" dirty="0">
                <a:solidFill>
                  <a:srgbClr val="2BDEFD"/>
                </a:solidFill>
                <a:latin typeface="Chakra Petch" panose="00000500000000000000" pitchFamily="2" charset="-34"/>
                <a:cs typeface="Chakra Petch" panose="00000500000000000000" pitchFamily="2" charset="-34"/>
              </a:rPr>
              <a:t>IA NA LIDERANÇA</a:t>
            </a:r>
          </a:p>
        </p:txBody>
      </p:sp>
      <p:sp>
        <p:nvSpPr>
          <p:cNvPr id="10" name="Retângulo: Cantos Superiores Recortados 9">
            <a:extLst>
              <a:ext uri="{FF2B5EF4-FFF2-40B4-BE49-F238E27FC236}">
                <a16:creationId xmlns:a16="http://schemas.microsoft.com/office/drawing/2014/main" id="{0041018F-6A7C-567B-F5F0-9640CB720192}"/>
              </a:ext>
            </a:extLst>
          </p:cNvPr>
          <p:cNvSpPr/>
          <p:nvPr/>
        </p:nvSpPr>
        <p:spPr>
          <a:xfrm>
            <a:off x="972213" y="2186332"/>
            <a:ext cx="13180788" cy="4017219"/>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21E3C69B-707B-24EA-7103-94DD1541D2FE}"/>
              </a:ext>
            </a:extLst>
          </p:cNvPr>
          <p:cNvSpPr txBox="1">
            <a:spLocks/>
          </p:cNvSpPr>
          <p:nvPr/>
        </p:nvSpPr>
        <p:spPr>
          <a:xfrm>
            <a:off x="1037870" y="2470956"/>
            <a:ext cx="40031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Análise de Dados para Decisões</a:t>
            </a:r>
          </a:p>
          <a:p>
            <a:pPr algn="ctr">
              <a:lnSpc>
                <a:spcPct val="100000"/>
              </a:lnSpc>
              <a:spcBef>
                <a:spcPts val="0"/>
              </a:spcBef>
            </a:pPr>
            <a:endParaRPr lang="pt-BR" sz="1500" dirty="0">
              <a:solidFill>
                <a:schemeClr val="bg1"/>
              </a:solidFill>
              <a:latin typeface="Inter"/>
              <a:ea typeface="Inter"/>
              <a:cs typeface="Inter"/>
              <a:sym typeface="Inter"/>
            </a:endParaRPr>
          </a:p>
          <a:p>
            <a:pPr algn="ctr">
              <a:lnSpc>
                <a:spcPct val="100000"/>
              </a:lnSpc>
              <a:spcBef>
                <a:spcPts val="0"/>
              </a:spcBef>
            </a:pPr>
            <a:r>
              <a:rPr lang="pt-BR" sz="1500" dirty="0">
                <a:solidFill>
                  <a:schemeClr val="bg1"/>
                </a:solidFill>
                <a:latin typeface="Inter"/>
                <a:ea typeface="Inter"/>
                <a:cs typeface="Inter"/>
                <a:sym typeface="Inter"/>
              </a:rPr>
              <a:t>Processamento de grandes volumes de dados em tempo real, identificando padrões invisíveis e gerando insights acionáveis para tomada de decisão estratégica.</a:t>
            </a:r>
          </a:p>
        </p:txBody>
      </p:sp>
      <p:sp>
        <p:nvSpPr>
          <p:cNvPr id="23" name="Google Shape;229;p28">
            <a:extLst>
              <a:ext uri="{FF2B5EF4-FFF2-40B4-BE49-F238E27FC236}">
                <a16:creationId xmlns:a16="http://schemas.microsoft.com/office/drawing/2014/main" id="{0974A55B-58E5-3553-DCB4-A035F863A942}"/>
              </a:ext>
            </a:extLst>
          </p:cNvPr>
          <p:cNvSpPr txBox="1">
            <a:spLocks/>
          </p:cNvSpPr>
          <p:nvPr/>
        </p:nvSpPr>
        <p:spPr>
          <a:xfrm>
            <a:off x="5797199" y="2470955"/>
            <a:ext cx="4003155"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Desenvolvimento Personalizado</a:t>
            </a:r>
          </a:p>
          <a:p>
            <a:pPr algn="ctr">
              <a:lnSpc>
                <a:spcPct val="100000"/>
              </a:lnSpc>
              <a:spcBef>
                <a:spcPts val="0"/>
              </a:spcBef>
            </a:pPr>
            <a:endParaRPr lang="pt-BR" sz="1500" dirty="0">
              <a:solidFill>
                <a:schemeClr val="bg1"/>
              </a:solidFill>
              <a:latin typeface="Inter"/>
              <a:ea typeface="Inter"/>
              <a:cs typeface="Inter"/>
              <a:sym typeface="Inter"/>
            </a:endParaRPr>
          </a:p>
          <a:p>
            <a:pPr algn="ctr">
              <a:lnSpc>
                <a:spcPct val="100000"/>
              </a:lnSpc>
              <a:spcBef>
                <a:spcPts val="0"/>
              </a:spcBef>
            </a:pPr>
            <a:r>
              <a:rPr lang="pt-BR" sz="1500" dirty="0">
                <a:solidFill>
                  <a:schemeClr val="bg1"/>
                </a:solidFill>
                <a:latin typeface="Inter"/>
                <a:ea typeface="Inter"/>
                <a:cs typeface="Inter"/>
                <a:sym typeface="Inter"/>
              </a:rPr>
              <a:t>Criação de planos de desenvolvimento individualizados baseados em habilidades, preferências de aprendizado e objetivos de carreira.</a:t>
            </a:r>
          </a:p>
        </p:txBody>
      </p:sp>
      <p:sp>
        <p:nvSpPr>
          <p:cNvPr id="27" name="Google Shape;229;p28">
            <a:extLst>
              <a:ext uri="{FF2B5EF4-FFF2-40B4-BE49-F238E27FC236}">
                <a16:creationId xmlns:a16="http://schemas.microsoft.com/office/drawing/2014/main" id="{11C9A0CD-4704-BAC6-DA55-C908A35AD3ED}"/>
              </a:ext>
            </a:extLst>
          </p:cNvPr>
          <p:cNvSpPr txBox="1">
            <a:spLocks/>
          </p:cNvSpPr>
          <p:nvPr/>
        </p:nvSpPr>
        <p:spPr>
          <a:xfrm>
            <a:off x="10556529" y="2470956"/>
            <a:ext cx="3571432"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Otimização de Processos</a:t>
            </a:r>
          </a:p>
          <a:p>
            <a:pPr algn="ctr">
              <a:lnSpc>
                <a:spcPct val="100000"/>
              </a:lnSpc>
              <a:spcBef>
                <a:spcPts val="0"/>
              </a:spcBef>
            </a:pPr>
            <a:endParaRPr lang="pt-BR" sz="1500" dirty="0">
              <a:solidFill>
                <a:schemeClr val="bg1"/>
              </a:solidFill>
              <a:latin typeface="Inter"/>
              <a:ea typeface="Inter"/>
              <a:cs typeface="Inter"/>
              <a:sym typeface="Inter"/>
            </a:endParaRPr>
          </a:p>
          <a:p>
            <a:pPr algn="ctr">
              <a:lnSpc>
                <a:spcPct val="100000"/>
              </a:lnSpc>
              <a:spcBef>
                <a:spcPts val="0"/>
              </a:spcBef>
            </a:pPr>
            <a:r>
              <a:rPr lang="pt-BR" sz="1500" dirty="0">
                <a:solidFill>
                  <a:schemeClr val="bg1"/>
                </a:solidFill>
                <a:latin typeface="Inter"/>
                <a:ea typeface="Inter"/>
                <a:cs typeface="Inter"/>
                <a:sym typeface="Inter"/>
              </a:rPr>
              <a:t>Identificação de gargalos e ineficiências em fluxos de trabalho, sugerindo melhorias e automatizando ajustes para maximizar a produtividade.</a:t>
            </a:r>
          </a:p>
        </p:txBody>
      </p:sp>
      <p:sp>
        <p:nvSpPr>
          <p:cNvPr id="3" name="Espaço Reservado para Texto 4">
            <a:extLst>
              <a:ext uri="{FF2B5EF4-FFF2-40B4-BE49-F238E27FC236}">
                <a16:creationId xmlns:a16="http://schemas.microsoft.com/office/drawing/2014/main" id="{A62E44A1-0755-0D92-C28D-9A053DAB2A4D}"/>
              </a:ext>
            </a:extLst>
          </p:cNvPr>
          <p:cNvSpPr txBox="1">
            <a:spLocks/>
          </p:cNvSpPr>
          <p:nvPr/>
        </p:nvSpPr>
        <p:spPr>
          <a:xfrm>
            <a:off x="780344" y="1017342"/>
            <a:ext cx="13629423"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Como a Inteligência Artificial está </a:t>
            </a:r>
            <a:r>
              <a:rPr lang="pt-BR" b="1" dirty="0"/>
              <a:t>transformando</a:t>
            </a:r>
            <a:r>
              <a:rPr lang="pt-BR" dirty="0"/>
              <a:t> diferentes aspectos da liderança moderna</a:t>
            </a:r>
          </a:p>
        </p:txBody>
      </p:sp>
      <p:sp>
        <p:nvSpPr>
          <p:cNvPr id="4" name="Google Shape;229;p28">
            <a:extLst>
              <a:ext uri="{FF2B5EF4-FFF2-40B4-BE49-F238E27FC236}">
                <a16:creationId xmlns:a16="http://schemas.microsoft.com/office/drawing/2014/main" id="{28567296-6513-8C53-E9D9-7517DB032CB2}"/>
              </a:ext>
            </a:extLst>
          </p:cNvPr>
          <p:cNvSpPr txBox="1">
            <a:spLocks/>
          </p:cNvSpPr>
          <p:nvPr/>
        </p:nvSpPr>
        <p:spPr>
          <a:xfrm>
            <a:off x="1062680" y="4345830"/>
            <a:ext cx="40031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Previsão de Tendências</a:t>
            </a:r>
          </a:p>
          <a:p>
            <a:pPr algn="ctr">
              <a:lnSpc>
                <a:spcPct val="100000"/>
              </a:lnSpc>
              <a:spcBef>
                <a:spcPts val="0"/>
              </a:spcBef>
            </a:pPr>
            <a:endParaRPr lang="pt-BR" sz="1500" b="1" dirty="0">
              <a:solidFill>
                <a:schemeClr val="bg1"/>
              </a:solidFill>
              <a:latin typeface="Inter"/>
              <a:ea typeface="Inter"/>
              <a:cs typeface="Inter"/>
              <a:sym typeface="Inter"/>
            </a:endParaRPr>
          </a:p>
          <a:p>
            <a:pPr algn="ctr">
              <a:lnSpc>
                <a:spcPct val="100000"/>
              </a:lnSpc>
              <a:spcBef>
                <a:spcPts val="0"/>
              </a:spcBef>
            </a:pPr>
            <a:r>
              <a:rPr lang="pt-BR" sz="1500" dirty="0">
                <a:solidFill>
                  <a:schemeClr val="bg1"/>
                </a:solidFill>
                <a:latin typeface="Inter"/>
                <a:ea typeface="Inter"/>
                <a:cs typeface="Inter"/>
                <a:sym typeface="Inter"/>
              </a:rPr>
              <a:t>Análise preditiva para antecipar mudanças no mercado, comportamento de consumidores e necessidades futuras, permitindo estratégias proativas.</a:t>
            </a:r>
          </a:p>
        </p:txBody>
      </p:sp>
      <p:sp>
        <p:nvSpPr>
          <p:cNvPr id="5" name="Google Shape;229;p28">
            <a:extLst>
              <a:ext uri="{FF2B5EF4-FFF2-40B4-BE49-F238E27FC236}">
                <a16:creationId xmlns:a16="http://schemas.microsoft.com/office/drawing/2014/main" id="{04F387A3-E111-4316-76C3-05CF719260F6}"/>
              </a:ext>
            </a:extLst>
          </p:cNvPr>
          <p:cNvSpPr txBox="1">
            <a:spLocks/>
          </p:cNvSpPr>
          <p:nvPr/>
        </p:nvSpPr>
        <p:spPr>
          <a:xfrm>
            <a:off x="5822009" y="4461245"/>
            <a:ext cx="4003155" cy="137227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Automação de Tarefas</a:t>
            </a:r>
          </a:p>
          <a:p>
            <a:pPr algn="ctr">
              <a:lnSpc>
                <a:spcPct val="100000"/>
              </a:lnSpc>
              <a:spcBef>
                <a:spcPts val="0"/>
              </a:spcBef>
            </a:pPr>
            <a:endParaRPr lang="pt-BR" sz="1500" b="1" dirty="0">
              <a:solidFill>
                <a:schemeClr val="bg1"/>
              </a:solidFill>
              <a:latin typeface="Inter"/>
              <a:ea typeface="Inter"/>
              <a:cs typeface="Inter"/>
              <a:sym typeface="Inter"/>
            </a:endParaRPr>
          </a:p>
          <a:p>
            <a:pPr algn="ctr">
              <a:lnSpc>
                <a:spcPct val="100000"/>
              </a:lnSpc>
              <a:spcBef>
                <a:spcPts val="0"/>
              </a:spcBef>
            </a:pPr>
            <a:r>
              <a:rPr lang="pt-BR" sz="1500" dirty="0">
                <a:solidFill>
                  <a:schemeClr val="bg1"/>
                </a:solidFill>
                <a:latin typeface="Inter"/>
                <a:ea typeface="Inter"/>
                <a:cs typeface="Inter"/>
                <a:sym typeface="Inter"/>
              </a:rPr>
              <a:t>Liberação do tempo do líder através da automação de tarefas repetitivas, permitindo foco em atividades estratégicas e criativas.</a:t>
            </a:r>
          </a:p>
        </p:txBody>
      </p:sp>
      <p:sp>
        <p:nvSpPr>
          <p:cNvPr id="6" name="Google Shape;229;p28">
            <a:extLst>
              <a:ext uri="{FF2B5EF4-FFF2-40B4-BE49-F238E27FC236}">
                <a16:creationId xmlns:a16="http://schemas.microsoft.com/office/drawing/2014/main" id="{9815B247-8EC5-179A-775C-DEE016D7FCD3}"/>
              </a:ext>
            </a:extLst>
          </p:cNvPr>
          <p:cNvSpPr txBox="1">
            <a:spLocks/>
          </p:cNvSpPr>
          <p:nvPr/>
        </p:nvSpPr>
        <p:spPr>
          <a:xfrm>
            <a:off x="10581339" y="4230414"/>
            <a:ext cx="3571432" cy="183393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Impacto na Produtividade</a:t>
            </a:r>
          </a:p>
          <a:p>
            <a:pPr algn="ctr">
              <a:lnSpc>
                <a:spcPct val="100000"/>
              </a:lnSpc>
              <a:spcBef>
                <a:spcPts val="0"/>
              </a:spcBef>
            </a:pPr>
            <a:endParaRPr lang="pt-BR" sz="1500" dirty="0">
              <a:solidFill>
                <a:schemeClr val="bg1"/>
              </a:solidFill>
              <a:latin typeface="Inter"/>
              <a:ea typeface="Inter"/>
              <a:cs typeface="Inter"/>
              <a:sym typeface="Inter"/>
            </a:endParaRPr>
          </a:p>
          <a:p>
            <a:pPr algn="ctr">
              <a:lnSpc>
                <a:spcPct val="100000"/>
              </a:lnSpc>
              <a:spcBef>
                <a:spcPts val="0"/>
              </a:spcBef>
            </a:pPr>
            <a:r>
              <a:rPr lang="pt-BR" sz="1500" dirty="0">
                <a:solidFill>
                  <a:schemeClr val="bg1"/>
                </a:solidFill>
                <a:latin typeface="Inter"/>
                <a:ea typeface="Inter"/>
                <a:cs typeface="Inter"/>
                <a:sym typeface="Inter"/>
              </a:rPr>
              <a:t>Segundo pesquisa da Accenture, líderes que utilizam IA relatam aumento médio de 40% na produtividade e redução de 20% no tempo administrativo.</a:t>
            </a:r>
          </a:p>
        </p:txBody>
      </p:sp>
    </p:spTree>
    <p:extLst>
      <p:ext uri="{BB962C8B-B14F-4D97-AF65-F5344CB8AC3E}">
        <p14:creationId xmlns:p14="http://schemas.microsoft.com/office/powerpoint/2010/main" val="386139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FA053-B7E3-BAA0-EBD1-26C98F14006B}"/>
            </a:ext>
          </a:extLst>
        </p:cNvPr>
        <p:cNvGrpSpPr/>
        <p:nvPr/>
      </p:nvGrpSpPr>
      <p:grpSpPr>
        <a:xfrm>
          <a:off x="0" y="0"/>
          <a:ext cx="0" cy="0"/>
          <a:chOff x="0" y="0"/>
          <a:chExt cx="0" cy="0"/>
        </a:xfrm>
      </p:grpSpPr>
      <p:sp>
        <p:nvSpPr>
          <p:cNvPr id="2" name="Google Shape;249;p30">
            <a:extLst>
              <a:ext uri="{FF2B5EF4-FFF2-40B4-BE49-F238E27FC236}">
                <a16:creationId xmlns:a16="http://schemas.microsoft.com/office/drawing/2014/main" id="{4CFAE7AB-127C-529C-D14A-722DDB20DA15}"/>
              </a:ext>
            </a:extLst>
          </p:cNvPr>
          <p:cNvSpPr txBox="1">
            <a:spLocks/>
          </p:cNvSpPr>
          <p:nvPr/>
        </p:nvSpPr>
        <p:spPr>
          <a:xfrm>
            <a:off x="844138" y="289733"/>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EXEMPLOS E </a:t>
            </a:r>
            <a:r>
              <a:rPr lang="pt-BR" sz="5400" b="1" dirty="0">
                <a:solidFill>
                  <a:srgbClr val="2BDEFD"/>
                </a:solidFill>
                <a:latin typeface="Chakra Petch" panose="00000500000000000000" pitchFamily="2" charset="-34"/>
                <a:cs typeface="Chakra Petch" panose="00000500000000000000" pitchFamily="2" charset="-34"/>
              </a:rPr>
              <a:t>CASES REAIS</a:t>
            </a:r>
          </a:p>
        </p:txBody>
      </p:sp>
      <p:grpSp>
        <p:nvGrpSpPr>
          <p:cNvPr id="16" name="Agrupar 15">
            <a:extLst>
              <a:ext uri="{FF2B5EF4-FFF2-40B4-BE49-F238E27FC236}">
                <a16:creationId xmlns:a16="http://schemas.microsoft.com/office/drawing/2014/main" id="{91C0707B-1687-CE05-8213-F617BFA0273F}"/>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BF905CAF-F8FB-E9D9-72D4-1616FD540B5D}"/>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D9649CAA-CA62-B26E-23FB-03C87579E9C4}"/>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8" name="Espaço Reservado para Texto 4">
            <a:extLst>
              <a:ext uri="{FF2B5EF4-FFF2-40B4-BE49-F238E27FC236}">
                <a16:creationId xmlns:a16="http://schemas.microsoft.com/office/drawing/2014/main" id="{587FE7AE-E370-FE9B-AFEB-A7DFBE2A3BA5}"/>
              </a:ext>
            </a:extLst>
          </p:cNvPr>
          <p:cNvSpPr txBox="1">
            <a:spLocks/>
          </p:cNvSpPr>
          <p:nvPr/>
        </p:nvSpPr>
        <p:spPr>
          <a:xfrm>
            <a:off x="844138" y="1207055"/>
            <a:ext cx="13427679" cy="587441"/>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Como empresas e líderes estão utilizando a IA para aprimorar a gestão e a estratégia</a:t>
            </a:r>
          </a:p>
        </p:txBody>
      </p:sp>
      <p:sp>
        <p:nvSpPr>
          <p:cNvPr id="9" name="Retângulo: Cantos Superiores Recortados 8">
            <a:extLst>
              <a:ext uri="{FF2B5EF4-FFF2-40B4-BE49-F238E27FC236}">
                <a16:creationId xmlns:a16="http://schemas.microsoft.com/office/drawing/2014/main" id="{84A5132A-84DE-F081-7AFF-84A5990D818A}"/>
              </a:ext>
            </a:extLst>
          </p:cNvPr>
          <p:cNvSpPr/>
          <p:nvPr/>
        </p:nvSpPr>
        <p:spPr>
          <a:xfrm>
            <a:off x="2189556" y="2592589"/>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Retângulo: Cantos Superiores Recortados 9">
            <a:extLst>
              <a:ext uri="{FF2B5EF4-FFF2-40B4-BE49-F238E27FC236}">
                <a16:creationId xmlns:a16="http://schemas.microsoft.com/office/drawing/2014/main" id="{C78E7A58-6678-2EEA-E321-67FA370B1EDC}"/>
              </a:ext>
            </a:extLst>
          </p:cNvPr>
          <p:cNvSpPr/>
          <p:nvPr/>
        </p:nvSpPr>
        <p:spPr>
          <a:xfrm>
            <a:off x="5820233" y="2592589"/>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Cantos Superiores Recortados 10">
            <a:extLst>
              <a:ext uri="{FF2B5EF4-FFF2-40B4-BE49-F238E27FC236}">
                <a16:creationId xmlns:a16="http://schemas.microsoft.com/office/drawing/2014/main" id="{7988DC0E-0A4B-0337-F84D-0328CDEAFFFA}"/>
              </a:ext>
            </a:extLst>
          </p:cNvPr>
          <p:cNvSpPr/>
          <p:nvPr/>
        </p:nvSpPr>
        <p:spPr>
          <a:xfrm>
            <a:off x="9450910" y="2592589"/>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Google Shape;229;p28">
            <a:extLst>
              <a:ext uri="{FF2B5EF4-FFF2-40B4-BE49-F238E27FC236}">
                <a16:creationId xmlns:a16="http://schemas.microsoft.com/office/drawing/2014/main" id="{A6172F75-DD1D-A38E-FBFC-2F2B7EF3DCB8}"/>
              </a:ext>
            </a:extLst>
          </p:cNvPr>
          <p:cNvSpPr txBox="1">
            <a:spLocks/>
          </p:cNvSpPr>
          <p:nvPr/>
        </p:nvSpPr>
        <p:spPr>
          <a:xfrm>
            <a:off x="2189556" y="4231225"/>
            <a:ext cx="2573954" cy="317276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b="1" dirty="0">
                <a:solidFill>
                  <a:schemeClr val="bg1"/>
                </a:solidFill>
                <a:latin typeface="Inter"/>
                <a:ea typeface="Inter"/>
                <a:cs typeface="Inter"/>
                <a:sym typeface="Inter"/>
              </a:rPr>
              <a:t>Implementou o sistema Viva Insights que utiliza IA para analisar padrões de trabalho e bem-estar dos colaboradores.</a:t>
            </a:r>
          </a:p>
          <a:p>
            <a:pPr algn="ctr">
              <a:lnSpc>
                <a:spcPct val="100000"/>
              </a:lnSpc>
              <a:spcBef>
                <a:spcPts val="0"/>
              </a:spcBef>
            </a:pPr>
            <a:endParaRPr lang="pt-BR" sz="1600" b="1" dirty="0">
              <a:solidFill>
                <a:schemeClr val="bg1"/>
              </a:solidFill>
              <a:latin typeface="Inter"/>
              <a:ea typeface="Inter"/>
              <a:cs typeface="Inter"/>
              <a:sym typeface="Inter"/>
            </a:endParaRPr>
          </a:p>
          <a:p>
            <a:pPr algn="ctr">
              <a:lnSpc>
                <a:spcPct val="100000"/>
              </a:lnSpc>
              <a:spcBef>
                <a:spcPts val="0"/>
              </a:spcBef>
            </a:pPr>
            <a:r>
              <a:rPr lang="pt-BR" sz="1600" b="1" dirty="0">
                <a:solidFill>
                  <a:schemeClr val="bg1"/>
                </a:solidFill>
                <a:latin typeface="Inter"/>
                <a:ea typeface="Inter"/>
                <a:cs typeface="Inter"/>
                <a:sym typeface="Inter"/>
              </a:rPr>
              <a:t>Resultado: </a:t>
            </a:r>
            <a:r>
              <a:rPr lang="pt-BR" sz="1600" dirty="0">
                <a:solidFill>
                  <a:schemeClr val="bg1"/>
                </a:solidFill>
                <a:latin typeface="Inter"/>
                <a:ea typeface="Inter"/>
                <a:cs typeface="Inter"/>
                <a:sym typeface="Inter"/>
              </a:rPr>
              <a:t>Redução de 15% em reuniões desnecessárias e aumento de 23% na satisfação.</a:t>
            </a:r>
          </a:p>
          <a:p>
            <a:pPr algn="ctr">
              <a:lnSpc>
                <a:spcPct val="100000"/>
              </a:lnSpc>
              <a:spcBef>
                <a:spcPts val="0"/>
              </a:spcBef>
            </a:pPr>
            <a:endParaRPr lang="pt-BR" sz="1600" dirty="0">
              <a:solidFill>
                <a:schemeClr val="bg1"/>
              </a:solidFill>
              <a:latin typeface="Inter"/>
              <a:ea typeface="Inter"/>
              <a:cs typeface="Inter"/>
              <a:sym typeface="Inter"/>
            </a:endParaRPr>
          </a:p>
        </p:txBody>
      </p:sp>
      <p:sp>
        <p:nvSpPr>
          <p:cNvPr id="13" name="Google Shape;229;p28">
            <a:extLst>
              <a:ext uri="{FF2B5EF4-FFF2-40B4-BE49-F238E27FC236}">
                <a16:creationId xmlns:a16="http://schemas.microsoft.com/office/drawing/2014/main" id="{D7E51F93-BB8A-ECEA-6CCD-AFA403F906A6}"/>
              </a:ext>
            </a:extLst>
          </p:cNvPr>
          <p:cNvSpPr txBox="1">
            <a:spLocks/>
          </p:cNvSpPr>
          <p:nvPr/>
        </p:nvSpPr>
        <p:spPr>
          <a:xfrm>
            <a:off x="5822348" y="4231225"/>
            <a:ext cx="2573954" cy="292654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b="1" dirty="0">
                <a:solidFill>
                  <a:schemeClr val="bg1"/>
                </a:solidFill>
                <a:latin typeface="Inter"/>
                <a:ea typeface="Inter"/>
                <a:cs typeface="Inter"/>
                <a:sym typeface="Inter"/>
              </a:rPr>
              <a:t>Utiliza IA para recrutamento, analisando expressões faciais e padrões de fala dos candidatos em entrevistas.</a:t>
            </a:r>
          </a:p>
          <a:p>
            <a:pPr algn="ctr">
              <a:lnSpc>
                <a:spcPct val="100000"/>
              </a:lnSpc>
              <a:spcBef>
                <a:spcPts val="0"/>
              </a:spcBef>
            </a:pPr>
            <a:endParaRPr lang="pt-BR" sz="1600" b="1" dirty="0">
              <a:solidFill>
                <a:schemeClr val="bg1"/>
              </a:solidFill>
              <a:latin typeface="Inter"/>
              <a:ea typeface="Inter"/>
              <a:cs typeface="Inter"/>
              <a:sym typeface="Inter"/>
            </a:endParaRPr>
          </a:p>
          <a:p>
            <a:pPr algn="ctr">
              <a:lnSpc>
                <a:spcPct val="100000"/>
              </a:lnSpc>
              <a:spcBef>
                <a:spcPts val="0"/>
              </a:spcBef>
            </a:pPr>
            <a:r>
              <a:rPr lang="pt-BR" sz="1600" b="1" dirty="0">
                <a:solidFill>
                  <a:schemeClr val="bg1"/>
                </a:solidFill>
                <a:latin typeface="Inter"/>
                <a:ea typeface="Inter"/>
                <a:cs typeface="Inter"/>
                <a:sym typeface="Inter"/>
              </a:rPr>
              <a:t>Resultado: </a:t>
            </a:r>
            <a:r>
              <a:rPr lang="pt-BR" sz="1600" dirty="0">
                <a:solidFill>
                  <a:schemeClr val="bg1"/>
                </a:solidFill>
                <a:latin typeface="Inter"/>
                <a:ea typeface="Inter"/>
                <a:cs typeface="Inter"/>
                <a:sym typeface="Inter"/>
              </a:rPr>
              <a:t>Redução de 70% no tempo de contratação e aumento de 16% na retenção.</a:t>
            </a:r>
          </a:p>
        </p:txBody>
      </p:sp>
      <p:sp>
        <p:nvSpPr>
          <p:cNvPr id="14" name="Google Shape;229;p28">
            <a:extLst>
              <a:ext uri="{FF2B5EF4-FFF2-40B4-BE49-F238E27FC236}">
                <a16:creationId xmlns:a16="http://schemas.microsoft.com/office/drawing/2014/main" id="{8E4B95AA-182F-FADE-3CFB-569213936E81}"/>
              </a:ext>
            </a:extLst>
          </p:cNvPr>
          <p:cNvSpPr txBox="1">
            <a:spLocks/>
          </p:cNvSpPr>
          <p:nvPr/>
        </p:nvSpPr>
        <p:spPr>
          <a:xfrm>
            <a:off x="9455140" y="4231225"/>
            <a:ext cx="2573954" cy="341898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b="1" dirty="0">
                <a:solidFill>
                  <a:schemeClr val="bg1"/>
                </a:solidFill>
                <a:latin typeface="Inter"/>
                <a:ea typeface="Inter"/>
                <a:cs typeface="Inter"/>
                <a:sym typeface="Inter"/>
              </a:rPr>
              <a:t>Desenvolveu o Watson </a:t>
            </a:r>
            <a:r>
              <a:rPr lang="pt-BR" sz="1600" b="1" dirty="0" err="1">
                <a:solidFill>
                  <a:schemeClr val="bg1"/>
                </a:solidFill>
                <a:latin typeface="Inter"/>
                <a:ea typeface="Inter"/>
                <a:cs typeface="Inter"/>
                <a:sym typeface="Inter"/>
              </a:rPr>
              <a:t>Career</a:t>
            </a:r>
            <a:r>
              <a:rPr lang="pt-BR" sz="1600" b="1" dirty="0">
                <a:solidFill>
                  <a:schemeClr val="bg1"/>
                </a:solidFill>
                <a:latin typeface="Inter"/>
                <a:ea typeface="Inter"/>
                <a:cs typeface="Inter"/>
                <a:sym typeface="Inter"/>
              </a:rPr>
              <a:t> Coach, assistente de IA que ajuda líderes a identificar oportunidades de desenvolvimento.</a:t>
            </a:r>
          </a:p>
          <a:p>
            <a:pPr algn="ctr">
              <a:lnSpc>
                <a:spcPct val="100000"/>
              </a:lnSpc>
              <a:spcBef>
                <a:spcPts val="0"/>
              </a:spcBef>
            </a:pPr>
            <a:endParaRPr lang="pt-BR" sz="1600" b="1" dirty="0">
              <a:solidFill>
                <a:schemeClr val="bg1"/>
              </a:solidFill>
              <a:latin typeface="Inter"/>
              <a:ea typeface="Inter"/>
              <a:cs typeface="Inter"/>
              <a:sym typeface="Inter"/>
            </a:endParaRPr>
          </a:p>
          <a:p>
            <a:pPr algn="ctr">
              <a:lnSpc>
                <a:spcPct val="100000"/>
              </a:lnSpc>
              <a:spcBef>
                <a:spcPts val="0"/>
              </a:spcBef>
            </a:pPr>
            <a:r>
              <a:rPr lang="pt-BR" sz="1600" b="1" dirty="0">
                <a:solidFill>
                  <a:schemeClr val="bg1"/>
                </a:solidFill>
                <a:latin typeface="Inter"/>
                <a:ea typeface="Inter"/>
                <a:cs typeface="Inter"/>
                <a:sym typeface="Inter"/>
              </a:rPr>
              <a:t>Resultado: </a:t>
            </a:r>
            <a:r>
              <a:rPr lang="pt-BR" sz="1600" dirty="0">
                <a:solidFill>
                  <a:schemeClr val="bg1"/>
                </a:solidFill>
                <a:latin typeface="Inter"/>
                <a:ea typeface="Inter"/>
                <a:cs typeface="Inter"/>
                <a:sym typeface="Inter"/>
              </a:rPr>
              <a:t>Aumento de 31% na mobilidade interna e redução de 25% na rotatividade.</a:t>
            </a:r>
          </a:p>
          <a:p>
            <a:pPr algn="ctr">
              <a:lnSpc>
                <a:spcPct val="100000"/>
              </a:lnSpc>
              <a:spcBef>
                <a:spcPts val="0"/>
              </a:spcBef>
            </a:pPr>
            <a:endParaRPr lang="pt-BR" sz="1600" b="1" dirty="0">
              <a:solidFill>
                <a:schemeClr val="bg1"/>
              </a:solidFill>
              <a:latin typeface="Inter"/>
              <a:ea typeface="Inter"/>
              <a:cs typeface="Inter"/>
              <a:sym typeface="Inter"/>
            </a:endParaRPr>
          </a:p>
        </p:txBody>
      </p:sp>
      <p:pic>
        <p:nvPicPr>
          <p:cNvPr id="1026" name="Picture 2">
            <a:extLst>
              <a:ext uri="{FF2B5EF4-FFF2-40B4-BE49-F238E27FC236}">
                <a16:creationId xmlns:a16="http://schemas.microsoft.com/office/drawing/2014/main" id="{09C28CEA-0742-D7F2-C0D2-9A49BE113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227" y="3159718"/>
            <a:ext cx="1914611" cy="4083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lever Logo – PNG e Vetor – Download de Logo">
            <a:extLst>
              <a:ext uri="{FF2B5EF4-FFF2-40B4-BE49-F238E27FC236}">
                <a16:creationId xmlns:a16="http://schemas.microsoft.com/office/drawing/2014/main" id="{CE24EB16-EB38-450F-C5D0-1FF65206B0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7582" y="2756114"/>
            <a:ext cx="1099255" cy="12155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3294DD3-E958-5F2B-B6DE-27900241FF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6188" y="3012325"/>
            <a:ext cx="1883397" cy="7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771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33DA2-6B0C-282A-93AD-426E9F3EFDAD}"/>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461D23BF-5F64-283A-D0E2-5A4D5815F5C3}"/>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C8AF56ED-022C-EB69-2898-D8D048D8F44A}"/>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2EEEFC6E-A9B4-7948-6BA5-455BECDEDCF8}"/>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C18B67A0-CCE2-C942-717F-A2BA8619C2DD}"/>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rgbClr val="2BDEFD"/>
                </a:solidFill>
                <a:latin typeface="Chakra Petch" panose="00000500000000000000" pitchFamily="2" charset="-34"/>
                <a:cs typeface="Chakra Petch" panose="00000500000000000000" pitchFamily="2" charset="-34"/>
              </a:rPr>
              <a:t>DESAFIOS</a:t>
            </a:r>
            <a:r>
              <a:rPr lang="pt-BR" sz="4000" b="1" dirty="0">
                <a:solidFill>
                  <a:schemeClr val="bg1"/>
                </a:solidFill>
                <a:latin typeface="Chakra Petch" panose="00000500000000000000" pitchFamily="2" charset="-34"/>
                <a:cs typeface="Chakra Petch" panose="00000500000000000000" pitchFamily="2" charset="-34"/>
              </a:rPr>
              <a:t> E CONSIDERAÇÕES ÉTICAS</a:t>
            </a:r>
          </a:p>
        </p:txBody>
      </p:sp>
      <p:sp>
        <p:nvSpPr>
          <p:cNvPr id="6" name="Retângulo: Cantos Superiores Recortados 5">
            <a:extLst>
              <a:ext uri="{FF2B5EF4-FFF2-40B4-BE49-F238E27FC236}">
                <a16:creationId xmlns:a16="http://schemas.microsoft.com/office/drawing/2014/main" id="{9150A6A1-6C24-ACCB-18D7-49CCF157E655}"/>
              </a:ext>
            </a:extLst>
          </p:cNvPr>
          <p:cNvSpPr/>
          <p:nvPr/>
        </p:nvSpPr>
        <p:spPr>
          <a:xfrm>
            <a:off x="801601" y="1355801"/>
            <a:ext cx="6237149" cy="20962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Google Shape;216;p26">
            <a:extLst>
              <a:ext uri="{FF2B5EF4-FFF2-40B4-BE49-F238E27FC236}">
                <a16:creationId xmlns:a16="http://schemas.microsoft.com/office/drawing/2014/main" id="{8E8EF450-9A3B-3E00-3B12-4ACD28312EF1}"/>
              </a:ext>
            </a:extLst>
          </p:cNvPr>
          <p:cNvSpPr txBox="1">
            <a:spLocks/>
          </p:cNvSpPr>
          <p:nvPr/>
        </p:nvSpPr>
        <p:spPr>
          <a:xfrm>
            <a:off x="801601" y="1823156"/>
            <a:ext cx="6237149" cy="177274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600" dirty="0">
                <a:solidFill>
                  <a:srgbClr val="DBE4EF"/>
                </a:solidFill>
                <a:latin typeface="Chakra Petch" panose="00000500000000000000" pitchFamily="2" charset="-34"/>
                <a:cs typeface="Chakra Petch" panose="00000500000000000000" pitchFamily="2" charset="-34"/>
              </a:rPr>
              <a:t>Algoritmos de IA podem perpetuar e amplificar preconceitos existentes nos dados de treinamento, levando a decisões injustas em processos de recrutamento e avaliação.</a:t>
            </a:r>
          </a:p>
          <a:p>
            <a:pPr algn="ctr"/>
            <a:endParaRPr lang="pt-BR" sz="1600" dirty="0">
              <a:solidFill>
                <a:srgbClr val="DBE4EF"/>
              </a:solidFill>
              <a:latin typeface="Chakra Petch" panose="00000500000000000000" pitchFamily="2" charset="-34"/>
              <a:cs typeface="Chakra Petch" panose="00000500000000000000" pitchFamily="2" charset="-34"/>
            </a:endParaRPr>
          </a:p>
          <a:p>
            <a:pPr algn="ctr"/>
            <a:r>
              <a:rPr lang="pt-BR" sz="1600" b="1" dirty="0">
                <a:solidFill>
                  <a:srgbClr val="DBE4EF"/>
                </a:solidFill>
                <a:latin typeface="Chakra Petch" panose="00000500000000000000" pitchFamily="2" charset="-34"/>
                <a:cs typeface="Chakra Petch" panose="00000500000000000000" pitchFamily="2" charset="-34"/>
              </a:rPr>
              <a:t>Solução:</a:t>
            </a:r>
            <a:r>
              <a:rPr lang="pt-BR" sz="1600" dirty="0">
                <a:solidFill>
                  <a:srgbClr val="DBE4EF"/>
                </a:solidFill>
                <a:latin typeface="Chakra Petch" panose="00000500000000000000" pitchFamily="2" charset="-34"/>
                <a:cs typeface="Chakra Petch" panose="00000500000000000000" pitchFamily="2" charset="-34"/>
              </a:rPr>
              <a:t> Auditoria regular dos algoritmos e revisão humana das decisões críticas.</a:t>
            </a:r>
          </a:p>
        </p:txBody>
      </p:sp>
      <p:sp>
        <p:nvSpPr>
          <p:cNvPr id="12" name="CaixaDeTexto 11">
            <a:extLst>
              <a:ext uri="{FF2B5EF4-FFF2-40B4-BE49-F238E27FC236}">
                <a16:creationId xmlns:a16="http://schemas.microsoft.com/office/drawing/2014/main" id="{EA02DFD0-5C29-D469-1006-E47AADA9FFCF}"/>
              </a:ext>
            </a:extLst>
          </p:cNvPr>
          <p:cNvSpPr txBox="1"/>
          <p:nvPr/>
        </p:nvSpPr>
        <p:spPr>
          <a:xfrm>
            <a:off x="1899593" y="1503223"/>
            <a:ext cx="4041163" cy="461665"/>
          </a:xfrm>
          <a:prstGeom prst="rect">
            <a:avLst/>
          </a:prstGeom>
          <a:noFill/>
        </p:spPr>
        <p:txBody>
          <a:bodyPr wrap="square">
            <a:spAutoFit/>
          </a:bodyPr>
          <a:lstStyle/>
          <a:p>
            <a:pPr algn="ctr"/>
            <a:r>
              <a:rPr lang="pt-BR" sz="2400" b="1" dirty="0">
                <a:solidFill>
                  <a:srgbClr val="2BDEFD"/>
                </a:solidFill>
                <a:latin typeface="Chakra Petch" panose="00000500000000000000" pitchFamily="2" charset="-34"/>
                <a:ea typeface="+mj-ea"/>
                <a:cs typeface="Chakra Petch" panose="00000500000000000000" pitchFamily="2" charset="-34"/>
              </a:rPr>
              <a:t>VIESES ALGORÍTMICOS</a:t>
            </a:r>
          </a:p>
        </p:txBody>
      </p:sp>
      <p:sp>
        <p:nvSpPr>
          <p:cNvPr id="24" name="Retângulo: Cantos Superiores Recortados 23">
            <a:extLst>
              <a:ext uri="{FF2B5EF4-FFF2-40B4-BE49-F238E27FC236}">
                <a16:creationId xmlns:a16="http://schemas.microsoft.com/office/drawing/2014/main" id="{6391106B-F4B3-03C3-EBC0-21A0B20DF24F}"/>
              </a:ext>
            </a:extLst>
          </p:cNvPr>
          <p:cNvSpPr/>
          <p:nvPr/>
        </p:nvSpPr>
        <p:spPr>
          <a:xfrm>
            <a:off x="8186891" y="1355801"/>
            <a:ext cx="6237149" cy="20962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Google Shape;216;p26">
            <a:extLst>
              <a:ext uri="{FF2B5EF4-FFF2-40B4-BE49-F238E27FC236}">
                <a16:creationId xmlns:a16="http://schemas.microsoft.com/office/drawing/2014/main" id="{24E551FD-FD81-6F02-3DA4-756D93DC969B}"/>
              </a:ext>
            </a:extLst>
          </p:cNvPr>
          <p:cNvSpPr txBox="1">
            <a:spLocks/>
          </p:cNvSpPr>
          <p:nvPr/>
        </p:nvSpPr>
        <p:spPr>
          <a:xfrm>
            <a:off x="8186891" y="1823156"/>
            <a:ext cx="6222876" cy="177274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600" dirty="0">
                <a:solidFill>
                  <a:srgbClr val="DBE4EF"/>
                </a:solidFill>
                <a:latin typeface="Chakra Petch" panose="00000500000000000000" pitchFamily="2" charset="-34"/>
                <a:cs typeface="Chakra Petch" panose="00000500000000000000" pitchFamily="2" charset="-34"/>
              </a:rPr>
              <a:t>Sistemas de IA processam dados sensíveis dos colaboradores, criando riscos de violação de privacidade e conformidade com regulamentações como LGPD.</a:t>
            </a:r>
          </a:p>
          <a:p>
            <a:pPr algn="ctr"/>
            <a:endParaRPr lang="pt-BR" sz="1600" dirty="0">
              <a:solidFill>
                <a:srgbClr val="DBE4EF"/>
              </a:solidFill>
              <a:latin typeface="Chakra Petch" panose="00000500000000000000" pitchFamily="2" charset="-34"/>
              <a:cs typeface="Chakra Petch" panose="00000500000000000000" pitchFamily="2" charset="-34"/>
            </a:endParaRPr>
          </a:p>
          <a:p>
            <a:pPr algn="ctr"/>
            <a:r>
              <a:rPr lang="pt-BR" sz="1600" b="1" dirty="0">
                <a:solidFill>
                  <a:srgbClr val="DBE4EF"/>
                </a:solidFill>
                <a:latin typeface="Chakra Petch" panose="00000500000000000000" pitchFamily="2" charset="-34"/>
                <a:cs typeface="Chakra Petch" panose="00000500000000000000" pitchFamily="2" charset="-34"/>
              </a:rPr>
              <a:t>Solução:</a:t>
            </a:r>
            <a:r>
              <a:rPr lang="pt-BR" sz="1600" dirty="0">
                <a:solidFill>
                  <a:srgbClr val="DBE4EF"/>
                </a:solidFill>
                <a:latin typeface="Chakra Petch" panose="00000500000000000000" pitchFamily="2" charset="-34"/>
                <a:cs typeface="Chakra Petch" panose="00000500000000000000" pitchFamily="2" charset="-34"/>
              </a:rPr>
              <a:t> Implementação de privacidade por design e anonimização de dados.</a:t>
            </a:r>
          </a:p>
        </p:txBody>
      </p:sp>
      <p:sp>
        <p:nvSpPr>
          <p:cNvPr id="26" name="CaixaDeTexto 25">
            <a:extLst>
              <a:ext uri="{FF2B5EF4-FFF2-40B4-BE49-F238E27FC236}">
                <a16:creationId xmlns:a16="http://schemas.microsoft.com/office/drawing/2014/main" id="{89543DEE-1BA6-CAA8-F65E-641DC026B752}"/>
              </a:ext>
            </a:extLst>
          </p:cNvPr>
          <p:cNvSpPr txBox="1"/>
          <p:nvPr/>
        </p:nvSpPr>
        <p:spPr>
          <a:xfrm>
            <a:off x="8938644" y="1503222"/>
            <a:ext cx="4733637" cy="461665"/>
          </a:xfrm>
          <a:prstGeom prst="rect">
            <a:avLst/>
          </a:prstGeom>
          <a:noFill/>
        </p:spPr>
        <p:txBody>
          <a:bodyPr wrap="square">
            <a:spAutoFit/>
          </a:bodyPr>
          <a:lstStyle/>
          <a:p>
            <a:pPr algn="ctr"/>
            <a:r>
              <a:rPr lang="pt-BR" sz="2400" b="1" dirty="0">
                <a:solidFill>
                  <a:srgbClr val="2BDEFD"/>
                </a:solidFill>
                <a:latin typeface="Chakra Petch" panose="00000500000000000000" pitchFamily="2" charset="-34"/>
                <a:ea typeface="+mj-ea"/>
                <a:cs typeface="Chakra Petch" panose="00000500000000000000" pitchFamily="2" charset="-34"/>
              </a:rPr>
              <a:t>PRIVACIDADE DE DADOS</a:t>
            </a:r>
          </a:p>
        </p:txBody>
      </p:sp>
      <p:sp>
        <p:nvSpPr>
          <p:cNvPr id="33" name="Retângulo: Cantos Superiores Recortados 32">
            <a:extLst>
              <a:ext uri="{FF2B5EF4-FFF2-40B4-BE49-F238E27FC236}">
                <a16:creationId xmlns:a16="http://schemas.microsoft.com/office/drawing/2014/main" id="{C5964FBD-B2C7-6FD0-8F5A-72A6EC63918B}"/>
              </a:ext>
            </a:extLst>
          </p:cNvPr>
          <p:cNvSpPr/>
          <p:nvPr/>
        </p:nvSpPr>
        <p:spPr>
          <a:xfrm>
            <a:off x="801601" y="4023877"/>
            <a:ext cx="6237149" cy="20962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Google Shape;216;p26">
            <a:extLst>
              <a:ext uri="{FF2B5EF4-FFF2-40B4-BE49-F238E27FC236}">
                <a16:creationId xmlns:a16="http://schemas.microsoft.com/office/drawing/2014/main" id="{878E32CA-2A28-1242-D519-09FDE42B8B5E}"/>
              </a:ext>
            </a:extLst>
          </p:cNvPr>
          <p:cNvSpPr txBox="1">
            <a:spLocks/>
          </p:cNvSpPr>
          <p:nvPr/>
        </p:nvSpPr>
        <p:spPr>
          <a:xfrm>
            <a:off x="801601" y="4427438"/>
            <a:ext cx="6237149" cy="177274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600" dirty="0">
                <a:solidFill>
                  <a:srgbClr val="DBE4EF"/>
                </a:solidFill>
                <a:latin typeface="Chakra Petch" panose="00000500000000000000" pitchFamily="2" charset="-34"/>
                <a:cs typeface="Chakra Petch" panose="00000500000000000000" pitchFamily="2" charset="-34"/>
              </a:rPr>
              <a:t>A automação de funções gerenciais pode gerar ansiedade e resistência. Segundo o Fórum Econômico Mundial, 85 milhões de empregos podem ser deslocados até 2025.</a:t>
            </a:r>
          </a:p>
          <a:p>
            <a:pPr algn="ctr"/>
            <a:endParaRPr lang="pt-BR" sz="1600" dirty="0">
              <a:solidFill>
                <a:srgbClr val="DBE4EF"/>
              </a:solidFill>
              <a:latin typeface="Chakra Petch" panose="00000500000000000000" pitchFamily="2" charset="-34"/>
              <a:cs typeface="Chakra Petch" panose="00000500000000000000" pitchFamily="2" charset="-34"/>
            </a:endParaRPr>
          </a:p>
          <a:p>
            <a:pPr algn="ctr"/>
            <a:r>
              <a:rPr lang="pt-BR" sz="1600" b="1" dirty="0">
                <a:solidFill>
                  <a:srgbClr val="DBE4EF"/>
                </a:solidFill>
                <a:latin typeface="Chakra Petch" panose="00000500000000000000" pitchFamily="2" charset="-34"/>
                <a:cs typeface="Chakra Petch" panose="00000500000000000000" pitchFamily="2" charset="-34"/>
              </a:rPr>
              <a:t>Solução:</a:t>
            </a:r>
            <a:r>
              <a:rPr lang="pt-BR" sz="1600" dirty="0">
                <a:solidFill>
                  <a:srgbClr val="DBE4EF"/>
                </a:solidFill>
                <a:latin typeface="Chakra Petch" panose="00000500000000000000" pitchFamily="2" charset="-34"/>
                <a:cs typeface="Chakra Petch" panose="00000500000000000000" pitchFamily="2" charset="-34"/>
              </a:rPr>
              <a:t> Foco na requalificação e comunicação transparente sobre o papel da IA.</a:t>
            </a:r>
          </a:p>
        </p:txBody>
      </p:sp>
      <p:sp>
        <p:nvSpPr>
          <p:cNvPr id="35" name="CaixaDeTexto 34">
            <a:extLst>
              <a:ext uri="{FF2B5EF4-FFF2-40B4-BE49-F238E27FC236}">
                <a16:creationId xmlns:a16="http://schemas.microsoft.com/office/drawing/2014/main" id="{BF66C4F8-8642-9FAC-B601-48DB705E95C8}"/>
              </a:ext>
            </a:extLst>
          </p:cNvPr>
          <p:cNvSpPr txBox="1"/>
          <p:nvPr/>
        </p:nvSpPr>
        <p:spPr>
          <a:xfrm>
            <a:off x="1553354" y="4171297"/>
            <a:ext cx="4733637" cy="461665"/>
          </a:xfrm>
          <a:prstGeom prst="rect">
            <a:avLst/>
          </a:prstGeom>
          <a:noFill/>
        </p:spPr>
        <p:txBody>
          <a:bodyPr wrap="square">
            <a:spAutoFit/>
          </a:bodyPr>
          <a:lstStyle/>
          <a:p>
            <a:pPr algn="ctr"/>
            <a:r>
              <a:rPr lang="pt-BR" sz="2400" b="1" dirty="0">
                <a:solidFill>
                  <a:srgbClr val="2BDEFD"/>
                </a:solidFill>
                <a:latin typeface="Chakra Petch" panose="00000500000000000000" pitchFamily="2" charset="-34"/>
                <a:ea typeface="+mj-ea"/>
                <a:cs typeface="Chakra Petch" panose="00000500000000000000" pitchFamily="2" charset="-34"/>
              </a:rPr>
              <a:t>SUBSTITUIÇÃO DE EMPREGOS</a:t>
            </a:r>
          </a:p>
        </p:txBody>
      </p:sp>
      <p:sp>
        <p:nvSpPr>
          <p:cNvPr id="42" name="Retângulo: Cantos Superiores Recortados 41">
            <a:extLst>
              <a:ext uri="{FF2B5EF4-FFF2-40B4-BE49-F238E27FC236}">
                <a16:creationId xmlns:a16="http://schemas.microsoft.com/office/drawing/2014/main" id="{921185D4-29D8-8D23-D1AE-CE4E6BC6A4A4}"/>
              </a:ext>
            </a:extLst>
          </p:cNvPr>
          <p:cNvSpPr/>
          <p:nvPr/>
        </p:nvSpPr>
        <p:spPr>
          <a:xfrm>
            <a:off x="8186891" y="4023877"/>
            <a:ext cx="6237149" cy="20962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Google Shape;216;p26">
            <a:extLst>
              <a:ext uri="{FF2B5EF4-FFF2-40B4-BE49-F238E27FC236}">
                <a16:creationId xmlns:a16="http://schemas.microsoft.com/office/drawing/2014/main" id="{7DF58DC3-866A-FB6A-A375-CC362EE8192B}"/>
              </a:ext>
            </a:extLst>
          </p:cNvPr>
          <p:cNvSpPr txBox="1">
            <a:spLocks/>
          </p:cNvSpPr>
          <p:nvPr/>
        </p:nvSpPr>
        <p:spPr>
          <a:xfrm>
            <a:off x="8186891" y="4427438"/>
            <a:ext cx="6222876" cy="177274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600" dirty="0">
                <a:solidFill>
                  <a:srgbClr val="DBE4EF"/>
                </a:solidFill>
                <a:latin typeface="Chakra Petch" panose="00000500000000000000" pitchFamily="2" charset="-34"/>
                <a:cs typeface="Chakra Petch" panose="00000500000000000000" pitchFamily="2" charset="-34"/>
              </a:rPr>
              <a:t>Excesso de dependência em IA pode reduzir empatia e conexão pessoal, elementos essenciais para construir confiança e engajamento nas equipes.</a:t>
            </a:r>
          </a:p>
          <a:p>
            <a:pPr algn="ctr"/>
            <a:endParaRPr lang="pt-BR" sz="1600" dirty="0">
              <a:solidFill>
                <a:srgbClr val="DBE4EF"/>
              </a:solidFill>
              <a:latin typeface="Chakra Petch" panose="00000500000000000000" pitchFamily="2" charset="-34"/>
              <a:cs typeface="Chakra Petch" panose="00000500000000000000" pitchFamily="2" charset="-34"/>
            </a:endParaRPr>
          </a:p>
          <a:p>
            <a:pPr algn="ctr"/>
            <a:r>
              <a:rPr lang="pt-BR" sz="1600" b="1" dirty="0">
                <a:solidFill>
                  <a:srgbClr val="DBE4EF"/>
                </a:solidFill>
                <a:latin typeface="Chakra Petch" panose="00000500000000000000" pitchFamily="2" charset="-34"/>
                <a:cs typeface="Chakra Petch" panose="00000500000000000000" pitchFamily="2" charset="-34"/>
              </a:rPr>
              <a:t>Solução:</a:t>
            </a:r>
            <a:r>
              <a:rPr lang="pt-BR" sz="1600" dirty="0">
                <a:solidFill>
                  <a:srgbClr val="DBE4EF"/>
                </a:solidFill>
                <a:latin typeface="Chakra Petch" panose="00000500000000000000" pitchFamily="2" charset="-34"/>
                <a:cs typeface="Chakra Petch" panose="00000500000000000000" pitchFamily="2" charset="-34"/>
              </a:rPr>
              <a:t> Abordagem híbrida que utiliza IA para análises, preservando interações humanas em momentos críticos.</a:t>
            </a:r>
          </a:p>
        </p:txBody>
      </p:sp>
      <p:sp>
        <p:nvSpPr>
          <p:cNvPr id="44" name="CaixaDeTexto 43">
            <a:extLst>
              <a:ext uri="{FF2B5EF4-FFF2-40B4-BE49-F238E27FC236}">
                <a16:creationId xmlns:a16="http://schemas.microsoft.com/office/drawing/2014/main" id="{E9AB2515-C0A8-FB9F-5926-906C00B304E8}"/>
              </a:ext>
            </a:extLst>
          </p:cNvPr>
          <p:cNvSpPr txBox="1"/>
          <p:nvPr/>
        </p:nvSpPr>
        <p:spPr>
          <a:xfrm>
            <a:off x="8186891" y="4171298"/>
            <a:ext cx="6237149" cy="461665"/>
          </a:xfrm>
          <a:prstGeom prst="rect">
            <a:avLst/>
          </a:prstGeom>
          <a:noFill/>
        </p:spPr>
        <p:txBody>
          <a:bodyPr wrap="square">
            <a:spAutoFit/>
          </a:bodyPr>
          <a:lstStyle/>
          <a:p>
            <a:pPr algn="ctr"/>
            <a:r>
              <a:rPr lang="pt-BR" sz="2400" b="1" dirty="0">
                <a:solidFill>
                  <a:srgbClr val="2BDEFD"/>
                </a:solidFill>
                <a:latin typeface="Chakra Petch" panose="00000500000000000000" pitchFamily="2" charset="-34"/>
                <a:ea typeface="+mj-ea"/>
                <a:cs typeface="Chakra Petch" panose="00000500000000000000" pitchFamily="2" charset="-34"/>
              </a:rPr>
              <a:t>MANTER O TOQUE HUMANO</a:t>
            </a:r>
          </a:p>
        </p:txBody>
      </p:sp>
    </p:spTree>
    <p:extLst>
      <p:ext uri="{BB962C8B-B14F-4D97-AF65-F5344CB8AC3E}">
        <p14:creationId xmlns:p14="http://schemas.microsoft.com/office/powerpoint/2010/main" val="299503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03446-016D-417C-82FB-1B3BF30CF313}"/>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1C6611E0-0B58-2EC8-FA5C-EA309398BC61}"/>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29C3B34A-BCD7-8394-793C-37FB59EC4548}"/>
              </a:ext>
            </a:extLst>
          </p:cNvPr>
          <p:cNvSpPr txBox="1">
            <a:spLocks/>
          </p:cNvSpPr>
          <p:nvPr/>
        </p:nvSpPr>
        <p:spPr>
          <a:xfrm>
            <a:off x="844138" y="289733"/>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O LÍDER </a:t>
            </a:r>
            <a:r>
              <a:rPr lang="pt-BR" sz="5400" b="1" dirty="0">
                <a:solidFill>
                  <a:srgbClr val="2BDEFD"/>
                </a:solidFill>
                <a:latin typeface="Chakra Petch" panose="00000500000000000000" pitchFamily="2" charset="-34"/>
                <a:cs typeface="Chakra Petch" panose="00000500000000000000" pitchFamily="2" charset="-34"/>
              </a:rPr>
              <a:t>AUMENTADO</a:t>
            </a:r>
            <a:r>
              <a:rPr lang="pt-BR" sz="5400" b="1" dirty="0">
                <a:solidFill>
                  <a:schemeClr val="bg1"/>
                </a:solidFill>
                <a:latin typeface="Chakra Petch" panose="00000500000000000000" pitchFamily="2" charset="-34"/>
                <a:cs typeface="Chakra Petch" panose="00000500000000000000" pitchFamily="2" charset="-34"/>
              </a:rPr>
              <a:t> PELA IA</a:t>
            </a:r>
          </a:p>
        </p:txBody>
      </p:sp>
      <p:grpSp>
        <p:nvGrpSpPr>
          <p:cNvPr id="16" name="Agrupar 15">
            <a:extLst>
              <a:ext uri="{FF2B5EF4-FFF2-40B4-BE49-F238E27FC236}">
                <a16:creationId xmlns:a16="http://schemas.microsoft.com/office/drawing/2014/main" id="{84BE077C-8433-E957-9004-0BC8BE672864}"/>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2B15BA95-F2DF-5CC2-D796-5207611F397E}"/>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365209F2-4A32-893A-BD68-2A641AB1AD07}"/>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8" name="Espaço Reservado para Texto 4">
            <a:extLst>
              <a:ext uri="{FF2B5EF4-FFF2-40B4-BE49-F238E27FC236}">
                <a16:creationId xmlns:a16="http://schemas.microsoft.com/office/drawing/2014/main" id="{C6D371C8-0B8D-2C6E-FE95-F98EF44C3625}"/>
              </a:ext>
            </a:extLst>
          </p:cNvPr>
          <p:cNvSpPr txBox="1">
            <a:spLocks/>
          </p:cNvSpPr>
          <p:nvPr/>
        </p:nvSpPr>
        <p:spPr>
          <a:xfrm>
            <a:off x="890214" y="1066140"/>
            <a:ext cx="13427679"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Como a Inteligência Artificial pode amplificar as capacidades do líder</a:t>
            </a:r>
            <a:r>
              <a:rPr lang="pt-BR" sz="2400" b="1" dirty="0"/>
              <a:t>, liberando tempo para tarefas mais estratégicas </a:t>
            </a:r>
            <a:r>
              <a:rPr lang="pt-BR" sz="2400" b="1" u="sng" dirty="0"/>
              <a:t>e humanas</a:t>
            </a:r>
          </a:p>
        </p:txBody>
      </p:sp>
      <p:sp>
        <p:nvSpPr>
          <p:cNvPr id="5" name="Retângulo: Cantos Superiores Recortados 4">
            <a:extLst>
              <a:ext uri="{FF2B5EF4-FFF2-40B4-BE49-F238E27FC236}">
                <a16:creationId xmlns:a16="http://schemas.microsoft.com/office/drawing/2014/main" id="{A59466BA-BDB8-F147-368C-ACE9C4823EFB}"/>
              </a:ext>
            </a:extLst>
          </p:cNvPr>
          <p:cNvSpPr/>
          <p:nvPr/>
        </p:nvSpPr>
        <p:spPr>
          <a:xfrm>
            <a:off x="907933" y="2502774"/>
            <a:ext cx="6019489" cy="368367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Cantos Superiores Recortados 5">
            <a:extLst>
              <a:ext uri="{FF2B5EF4-FFF2-40B4-BE49-F238E27FC236}">
                <a16:creationId xmlns:a16="http://schemas.microsoft.com/office/drawing/2014/main" id="{87E4FC2E-9C91-C8DF-7204-ABDFD064D998}"/>
              </a:ext>
            </a:extLst>
          </p:cNvPr>
          <p:cNvSpPr/>
          <p:nvPr/>
        </p:nvSpPr>
        <p:spPr>
          <a:xfrm>
            <a:off x="7741282" y="2502774"/>
            <a:ext cx="6019489" cy="368367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Google Shape;216;p26">
            <a:extLst>
              <a:ext uri="{FF2B5EF4-FFF2-40B4-BE49-F238E27FC236}">
                <a16:creationId xmlns:a16="http://schemas.microsoft.com/office/drawing/2014/main" id="{59D1C5C5-3016-A70E-DC23-70DE3D4329C4}"/>
              </a:ext>
            </a:extLst>
          </p:cNvPr>
          <p:cNvSpPr txBox="1">
            <a:spLocks/>
          </p:cNvSpPr>
          <p:nvPr/>
        </p:nvSpPr>
        <p:spPr>
          <a:xfrm>
            <a:off x="1531088" y="2432904"/>
            <a:ext cx="4763386" cy="664749"/>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400" b="1" dirty="0">
                <a:solidFill>
                  <a:srgbClr val="DBE4EF"/>
                </a:solidFill>
                <a:latin typeface="Chakra Petch" panose="00000500000000000000" pitchFamily="2" charset="-34"/>
                <a:cs typeface="Chakra Petch" panose="00000500000000000000" pitchFamily="2" charset="-34"/>
              </a:rPr>
              <a:t>CAPACIDADES AMPLIFICADAS</a:t>
            </a:r>
          </a:p>
        </p:txBody>
      </p:sp>
      <p:sp>
        <p:nvSpPr>
          <p:cNvPr id="24" name="Google Shape;216;p26">
            <a:extLst>
              <a:ext uri="{FF2B5EF4-FFF2-40B4-BE49-F238E27FC236}">
                <a16:creationId xmlns:a16="http://schemas.microsoft.com/office/drawing/2014/main" id="{F8B9BE40-AF5A-DB35-46EB-CD5CC191907D}"/>
              </a:ext>
            </a:extLst>
          </p:cNvPr>
          <p:cNvSpPr txBox="1">
            <a:spLocks/>
          </p:cNvSpPr>
          <p:nvPr/>
        </p:nvSpPr>
        <p:spPr>
          <a:xfrm>
            <a:off x="8364437" y="2436473"/>
            <a:ext cx="4763386" cy="1034081"/>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400" b="1" dirty="0">
                <a:solidFill>
                  <a:srgbClr val="DBE4EF"/>
                </a:solidFill>
                <a:latin typeface="Chakra Petch" panose="00000500000000000000" pitchFamily="2" charset="-34"/>
                <a:cs typeface="Chakra Petch" panose="00000500000000000000" pitchFamily="2" charset="-34"/>
              </a:rPr>
              <a:t>ALFABETIZAÇÃO EM IA PARA LÍDERES</a:t>
            </a:r>
          </a:p>
        </p:txBody>
      </p:sp>
      <p:sp>
        <p:nvSpPr>
          <p:cNvPr id="25" name="Espaço Reservado para Texto 4">
            <a:extLst>
              <a:ext uri="{FF2B5EF4-FFF2-40B4-BE49-F238E27FC236}">
                <a16:creationId xmlns:a16="http://schemas.microsoft.com/office/drawing/2014/main" id="{28F7F98B-A886-C6F2-BCDD-0271160C2142}"/>
              </a:ext>
            </a:extLst>
          </p:cNvPr>
          <p:cNvSpPr txBox="1">
            <a:spLocks/>
          </p:cNvSpPr>
          <p:nvPr/>
        </p:nvSpPr>
        <p:spPr>
          <a:xfrm>
            <a:off x="1024953" y="3262146"/>
            <a:ext cx="5842901" cy="2680322"/>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000" dirty="0"/>
              <a:t>Processamento de informações complexas para decisões baseadas em dados</a:t>
            </a:r>
          </a:p>
          <a:p>
            <a:endParaRPr lang="pt-BR" sz="2000" dirty="0"/>
          </a:p>
          <a:p>
            <a:r>
              <a:rPr lang="pt-BR" sz="2000" dirty="0"/>
              <a:t>Identificação de padrões e tendências invisíveis ao olho humano</a:t>
            </a:r>
          </a:p>
          <a:p>
            <a:endParaRPr lang="pt-BR" sz="2000" dirty="0"/>
          </a:p>
          <a:p>
            <a:r>
              <a:rPr lang="pt-BR" sz="2000" dirty="0"/>
              <a:t>Liberação de até 40% do tempo gasto em tarefas administrativas</a:t>
            </a:r>
          </a:p>
        </p:txBody>
      </p:sp>
      <p:sp>
        <p:nvSpPr>
          <p:cNvPr id="26" name="Espaço Reservado para Texto 4">
            <a:extLst>
              <a:ext uri="{FF2B5EF4-FFF2-40B4-BE49-F238E27FC236}">
                <a16:creationId xmlns:a16="http://schemas.microsoft.com/office/drawing/2014/main" id="{1B7AFE23-199C-DDF9-4E87-DE4CF6320EC7}"/>
              </a:ext>
            </a:extLst>
          </p:cNvPr>
          <p:cNvSpPr txBox="1">
            <a:spLocks/>
          </p:cNvSpPr>
          <p:nvPr/>
        </p:nvSpPr>
        <p:spPr>
          <a:xfrm>
            <a:off x="7917870" y="3262147"/>
            <a:ext cx="5842901" cy="2680322"/>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000" dirty="0"/>
              <a:t>Compreensão dos fundamentos e limitações da tecnologia</a:t>
            </a:r>
          </a:p>
          <a:p>
            <a:endParaRPr lang="pt-BR" sz="2000" dirty="0"/>
          </a:p>
          <a:p>
            <a:r>
              <a:rPr lang="pt-BR" sz="2000" dirty="0"/>
              <a:t>Capacidade de formular problemas para soluções com IA</a:t>
            </a:r>
          </a:p>
          <a:p>
            <a:endParaRPr lang="pt-BR" sz="2000" dirty="0"/>
          </a:p>
          <a:p>
            <a:r>
              <a:rPr lang="pt-BR" sz="2000" dirty="0"/>
              <a:t>Conhecimento sobre ética e governança de sistemas de IA</a:t>
            </a:r>
          </a:p>
        </p:txBody>
      </p:sp>
    </p:spTree>
    <p:extLst>
      <p:ext uri="{BB962C8B-B14F-4D97-AF65-F5344CB8AC3E}">
        <p14:creationId xmlns:p14="http://schemas.microsoft.com/office/powerpoint/2010/main" val="4500345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0C297-5FAB-88C5-8A7F-190846105787}"/>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3DFC0995-CF73-D017-EC1E-167BAB88F1FC}"/>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0" name="Google Shape;229;p28">
            <a:extLst>
              <a:ext uri="{FF2B5EF4-FFF2-40B4-BE49-F238E27FC236}">
                <a16:creationId xmlns:a16="http://schemas.microsoft.com/office/drawing/2014/main" id="{495F8840-CEA5-C4A5-2F28-C1D5FD5D53F5}"/>
              </a:ext>
            </a:extLst>
          </p:cNvPr>
          <p:cNvSpPr txBox="1">
            <a:spLocks/>
          </p:cNvSpPr>
          <p:nvPr/>
        </p:nvSpPr>
        <p:spPr>
          <a:xfrm>
            <a:off x="2233716" y="2986789"/>
            <a:ext cx="4868833"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dirty="0">
                <a:solidFill>
                  <a:schemeClr val="bg1"/>
                </a:solidFill>
                <a:latin typeface="Inter"/>
                <a:ea typeface="Inter"/>
                <a:cs typeface="Inter"/>
                <a:sym typeface="Inter"/>
              </a:rPr>
              <a:t>A IA não substitui a </a:t>
            </a:r>
            <a:r>
              <a:rPr lang="pt-BR" sz="2400" b="1" dirty="0">
                <a:solidFill>
                  <a:schemeClr val="bg1"/>
                </a:solidFill>
                <a:latin typeface="Inter"/>
                <a:ea typeface="Inter"/>
                <a:cs typeface="Inter"/>
                <a:sym typeface="Inter"/>
              </a:rPr>
              <a:t>liderança humana</a:t>
            </a:r>
            <a:r>
              <a:rPr lang="pt-BR" sz="2400" dirty="0">
                <a:solidFill>
                  <a:schemeClr val="bg1"/>
                </a:solidFill>
                <a:latin typeface="Inter"/>
                <a:ea typeface="Inter"/>
                <a:cs typeface="Inter"/>
                <a:sym typeface="Inter"/>
              </a:rPr>
              <a:t>, mas a potencializa, liberando tempo para o que realmente importa: conexão, empatia e visão estratégica.</a:t>
            </a:r>
          </a:p>
        </p:txBody>
      </p:sp>
      <p:sp>
        <p:nvSpPr>
          <p:cNvPr id="2" name="Google Shape;249;p30">
            <a:extLst>
              <a:ext uri="{FF2B5EF4-FFF2-40B4-BE49-F238E27FC236}">
                <a16:creationId xmlns:a16="http://schemas.microsoft.com/office/drawing/2014/main" id="{0EA72226-88D0-1A4F-DD22-007B28E0A132}"/>
              </a:ext>
            </a:extLst>
          </p:cNvPr>
          <p:cNvSpPr txBox="1">
            <a:spLocks/>
          </p:cNvSpPr>
          <p:nvPr/>
        </p:nvSpPr>
        <p:spPr>
          <a:xfrm>
            <a:off x="808074" y="396058"/>
            <a:ext cx="12121115" cy="8102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800" b="1" dirty="0">
                <a:solidFill>
                  <a:schemeClr val="bg1"/>
                </a:solidFill>
                <a:latin typeface="Chakra Petch" panose="00000500000000000000" pitchFamily="2" charset="-34"/>
                <a:cs typeface="Chakra Petch" panose="00000500000000000000" pitchFamily="2" charset="-34"/>
              </a:rPr>
              <a:t>IA PARA UMA LIDERANÇA MAIS </a:t>
            </a:r>
            <a:r>
              <a:rPr lang="pt-BR" sz="4800" b="1" dirty="0">
                <a:solidFill>
                  <a:srgbClr val="2BDEFD"/>
                </a:solidFill>
                <a:latin typeface="Chakra Petch" panose="00000500000000000000" pitchFamily="2" charset="-34"/>
                <a:cs typeface="Chakra Petch" panose="00000500000000000000" pitchFamily="2" charset="-34"/>
              </a:rPr>
              <a:t>HUMANA</a:t>
            </a:r>
          </a:p>
        </p:txBody>
      </p:sp>
      <p:grpSp>
        <p:nvGrpSpPr>
          <p:cNvPr id="16" name="Agrupar 15">
            <a:extLst>
              <a:ext uri="{FF2B5EF4-FFF2-40B4-BE49-F238E27FC236}">
                <a16:creationId xmlns:a16="http://schemas.microsoft.com/office/drawing/2014/main" id="{E38C52AC-44CD-DC6A-58F4-13207B27A910}"/>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5E731243-7938-78D9-369F-5BB9F08457ED}"/>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6F3FCBA1-9B04-DB78-E313-A1F5B3032AB0}"/>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1C1286B9-03F1-6DA6-730C-9D2BA41C2995}"/>
              </a:ext>
            </a:extLst>
          </p:cNvPr>
          <p:cNvSpPr txBox="1">
            <a:spLocks/>
          </p:cNvSpPr>
          <p:nvPr/>
        </p:nvSpPr>
        <p:spPr>
          <a:xfrm>
            <a:off x="1482089" y="1335083"/>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 liderança com IA não é sobre a máquina substituir o líder, mas sobre o </a:t>
            </a:r>
            <a:r>
              <a:rPr lang="pt-BR" b="1" dirty="0"/>
              <a:t>líder utilizar a máquina para ser mais eficaz, estratégico e humano</a:t>
            </a:r>
          </a:p>
        </p:txBody>
      </p:sp>
      <p:sp>
        <p:nvSpPr>
          <p:cNvPr id="7" name="Google Shape;229;p28">
            <a:extLst>
              <a:ext uri="{FF2B5EF4-FFF2-40B4-BE49-F238E27FC236}">
                <a16:creationId xmlns:a16="http://schemas.microsoft.com/office/drawing/2014/main" id="{F2F5C565-218A-6657-261A-DC36EC6EC361}"/>
              </a:ext>
            </a:extLst>
          </p:cNvPr>
          <p:cNvSpPr txBox="1">
            <a:spLocks/>
          </p:cNvSpPr>
          <p:nvPr/>
        </p:nvSpPr>
        <p:spPr>
          <a:xfrm>
            <a:off x="2233716" y="5088704"/>
            <a:ext cx="4868833"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dirty="0">
                <a:solidFill>
                  <a:schemeClr val="bg1"/>
                </a:solidFill>
                <a:latin typeface="Inter"/>
                <a:ea typeface="Inter"/>
                <a:cs typeface="Inter"/>
                <a:sym typeface="Inter"/>
              </a:rPr>
              <a:t>O equilíbrio entre </a:t>
            </a:r>
            <a:r>
              <a:rPr lang="pt-BR" sz="2400" b="1" dirty="0">
                <a:solidFill>
                  <a:schemeClr val="bg1"/>
                </a:solidFill>
                <a:latin typeface="Inter"/>
                <a:ea typeface="Inter"/>
                <a:cs typeface="Inter"/>
                <a:sym typeface="Inter"/>
              </a:rPr>
              <a:t>eficiência tecnológica</a:t>
            </a:r>
            <a:r>
              <a:rPr lang="pt-BR" sz="2400" dirty="0">
                <a:solidFill>
                  <a:schemeClr val="bg1"/>
                </a:solidFill>
                <a:latin typeface="Inter"/>
                <a:ea typeface="Inter"/>
                <a:cs typeface="Inter"/>
                <a:sym typeface="Inter"/>
              </a:rPr>
              <a:t> e </a:t>
            </a:r>
            <a:r>
              <a:rPr lang="pt-BR" sz="2400" b="1" dirty="0">
                <a:solidFill>
                  <a:schemeClr val="bg1"/>
                </a:solidFill>
                <a:latin typeface="Inter"/>
                <a:ea typeface="Inter"/>
                <a:cs typeface="Inter"/>
                <a:sym typeface="Inter"/>
              </a:rPr>
              <a:t>sensibilidade humana</a:t>
            </a:r>
            <a:r>
              <a:rPr lang="pt-BR" sz="2400" dirty="0">
                <a:solidFill>
                  <a:schemeClr val="bg1"/>
                </a:solidFill>
                <a:latin typeface="Inter"/>
                <a:ea typeface="Inter"/>
                <a:cs typeface="Inter"/>
                <a:sym typeface="Inter"/>
              </a:rPr>
              <a:t> é o novo paradigma de liderança para o século XXI.</a:t>
            </a:r>
          </a:p>
        </p:txBody>
      </p:sp>
      <p:sp>
        <p:nvSpPr>
          <p:cNvPr id="10" name="Google Shape;229;p28">
            <a:extLst>
              <a:ext uri="{FF2B5EF4-FFF2-40B4-BE49-F238E27FC236}">
                <a16:creationId xmlns:a16="http://schemas.microsoft.com/office/drawing/2014/main" id="{139D6567-D896-B9E0-2277-A4F85EFBBF8E}"/>
              </a:ext>
            </a:extLst>
          </p:cNvPr>
          <p:cNvSpPr txBox="1">
            <a:spLocks/>
          </p:cNvSpPr>
          <p:nvPr/>
        </p:nvSpPr>
        <p:spPr>
          <a:xfrm>
            <a:off x="8008263" y="2986789"/>
            <a:ext cx="4868833"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dirty="0">
                <a:solidFill>
                  <a:schemeClr val="bg1"/>
                </a:solidFill>
                <a:latin typeface="Inter"/>
                <a:ea typeface="Inter"/>
                <a:cs typeface="Inter"/>
                <a:sym typeface="Inter"/>
              </a:rPr>
              <a:t>Desenvolver </a:t>
            </a:r>
            <a:r>
              <a:rPr lang="pt-BR" sz="2400" b="1" dirty="0">
                <a:solidFill>
                  <a:schemeClr val="bg1"/>
                </a:solidFill>
                <a:latin typeface="Inter"/>
                <a:ea typeface="Inter"/>
                <a:cs typeface="Inter"/>
                <a:sym typeface="Inter"/>
              </a:rPr>
              <a:t>alfabetização em IA</a:t>
            </a:r>
            <a:r>
              <a:rPr lang="pt-BR" sz="2400" dirty="0">
                <a:solidFill>
                  <a:schemeClr val="bg1"/>
                </a:solidFill>
                <a:latin typeface="Inter"/>
                <a:ea typeface="Inter"/>
                <a:cs typeface="Inter"/>
                <a:sym typeface="Inter"/>
              </a:rPr>
              <a:t> é tão importante quanto desenvolver habilidades interpessoais para os líderes do futuro.</a:t>
            </a:r>
          </a:p>
        </p:txBody>
      </p:sp>
      <p:sp>
        <p:nvSpPr>
          <p:cNvPr id="14" name="Google Shape;229;p28">
            <a:extLst>
              <a:ext uri="{FF2B5EF4-FFF2-40B4-BE49-F238E27FC236}">
                <a16:creationId xmlns:a16="http://schemas.microsoft.com/office/drawing/2014/main" id="{8F6CF305-224D-7CD0-D1AB-AD795288D6C1}"/>
              </a:ext>
            </a:extLst>
          </p:cNvPr>
          <p:cNvSpPr txBox="1">
            <a:spLocks/>
          </p:cNvSpPr>
          <p:nvPr/>
        </p:nvSpPr>
        <p:spPr>
          <a:xfrm>
            <a:off x="8008263" y="4904038"/>
            <a:ext cx="4868833"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dirty="0">
                <a:solidFill>
                  <a:schemeClr val="bg1"/>
                </a:solidFill>
                <a:latin typeface="Inter"/>
                <a:ea typeface="Inter"/>
                <a:cs typeface="Inter"/>
                <a:sym typeface="Inter"/>
              </a:rPr>
              <a:t>A verdadeira vantagem competitiva está na </a:t>
            </a:r>
            <a:r>
              <a:rPr lang="pt-BR" sz="2400" b="1" dirty="0">
                <a:solidFill>
                  <a:schemeClr val="bg1"/>
                </a:solidFill>
                <a:latin typeface="Inter"/>
                <a:ea typeface="Inter"/>
                <a:cs typeface="Inter"/>
                <a:sym typeface="Inter"/>
              </a:rPr>
              <a:t>integração inteligente</a:t>
            </a:r>
            <a:r>
              <a:rPr lang="pt-BR" sz="2400" dirty="0">
                <a:solidFill>
                  <a:schemeClr val="bg1"/>
                </a:solidFill>
                <a:latin typeface="Inter"/>
                <a:ea typeface="Inter"/>
                <a:cs typeface="Inter"/>
                <a:sym typeface="Inter"/>
              </a:rPr>
              <a:t> entre capacidades humanas e tecnológicas.</a:t>
            </a:r>
          </a:p>
        </p:txBody>
      </p:sp>
      <p:sp>
        <p:nvSpPr>
          <p:cNvPr id="15" name="Google Shape;229;p28">
            <a:extLst>
              <a:ext uri="{FF2B5EF4-FFF2-40B4-BE49-F238E27FC236}">
                <a16:creationId xmlns:a16="http://schemas.microsoft.com/office/drawing/2014/main" id="{BCF0B9F3-E2A2-92E9-4787-04AFB6BEE972}"/>
              </a:ext>
            </a:extLst>
          </p:cNvPr>
          <p:cNvSpPr txBox="1">
            <a:spLocks/>
          </p:cNvSpPr>
          <p:nvPr/>
        </p:nvSpPr>
        <p:spPr>
          <a:xfrm>
            <a:off x="1380061" y="7104385"/>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"A tecnologia é apenas uma ferramenta. Para colocar as pessoas juntas e motivá-las, isso depende de você.“ - Steve Jobs</a:t>
            </a:r>
          </a:p>
        </p:txBody>
      </p:sp>
    </p:spTree>
    <p:extLst>
      <p:ext uri="{BB962C8B-B14F-4D97-AF65-F5344CB8AC3E}">
        <p14:creationId xmlns:p14="http://schemas.microsoft.com/office/powerpoint/2010/main" val="323678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C70E2-21A9-96F8-EBA7-FE3F405FF078}"/>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AF5481C2-DCBD-2342-1996-E6354E311961}"/>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0" name="Google Shape;229;p28">
            <a:extLst>
              <a:ext uri="{FF2B5EF4-FFF2-40B4-BE49-F238E27FC236}">
                <a16:creationId xmlns:a16="http://schemas.microsoft.com/office/drawing/2014/main" id="{4A18209C-9A7C-3820-B2C2-B8B8330E67DF}"/>
              </a:ext>
            </a:extLst>
          </p:cNvPr>
          <p:cNvSpPr txBox="1">
            <a:spLocks/>
          </p:cNvSpPr>
          <p:nvPr/>
        </p:nvSpPr>
        <p:spPr>
          <a:xfrm>
            <a:off x="2422780" y="3196288"/>
            <a:ext cx="5363596"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3200" dirty="0">
                <a:solidFill>
                  <a:schemeClr val="bg1"/>
                </a:solidFill>
                <a:latin typeface="Inter"/>
                <a:ea typeface="Inter"/>
                <a:cs typeface="Inter"/>
                <a:sym typeface="Inter"/>
              </a:rPr>
              <a:t>A urgência da liderança é real em um mundo de transformações aceleradas </a:t>
            </a:r>
            <a:endParaRPr lang="nl-NL" sz="3200" dirty="0">
              <a:solidFill>
                <a:schemeClr val="bg1"/>
              </a:solidFill>
            </a:endParaRPr>
          </a:p>
        </p:txBody>
      </p:sp>
      <p:sp>
        <p:nvSpPr>
          <p:cNvPr id="24" name="Google Shape;229;p28">
            <a:extLst>
              <a:ext uri="{FF2B5EF4-FFF2-40B4-BE49-F238E27FC236}">
                <a16:creationId xmlns:a16="http://schemas.microsoft.com/office/drawing/2014/main" id="{0CDDEB78-1957-C8B4-B2C2-23D775FF1E07}"/>
              </a:ext>
            </a:extLst>
          </p:cNvPr>
          <p:cNvSpPr txBox="1">
            <a:spLocks/>
          </p:cNvSpPr>
          <p:nvPr/>
        </p:nvSpPr>
        <p:spPr>
          <a:xfrm>
            <a:off x="5527487" y="5241763"/>
            <a:ext cx="5363596"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3200" dirty="0">
                <a:solidFill>
                  <a:schemeClr val="bg1"/>
                </a:solidFill>
                <a:latin typeface="Inter"/>
                <a:ea typeface="Inter"/>
                <a:cs typeface="Inter"/>
                <a:sym typeface="Inter"/>
              </a:rPr>
              <a:t>Megatendências globais redefinem o papel e as competências do líder </a:t>
            </a:r>
          </a:p>
        </p:txBody>
      </p:sp>
      <p:sp>
        <p:nvSpPr>
          <p:cNvPr id="2" name="Google Shape;249;p30">
            <a:extLst>
              <a:ext uri="{FF2B5EF4-FFF2-40B4-BE49-F238E27FC236}">
                <a16:creationId xmlns:a16="http://schemas.microsoft.com/office/drawing/2014/main" id="{027B9530-026A-E509-C4A9-9FCE083F0BA4}"/>
              </a:ext>
            </a:extLst>
          </p:cNvPr>
          <p:cNvSpPr txBox="1">
            <a:spLocks/>
          </p:cNvSpPr>
          <p:nvPr/>
        </p:nvSpPr>
        <p:spPr>
          <a:xfrm>
            <a:off x="1035522" y="554711"/>
            <a:ext cx="11872404" cy="346939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A </a:t>
            </a:r>
            <a:r>
              <a:rPr lang="pt-BR" sz="4000" b="1" dirty="0">
                <a:solidFill>
                  <a:srgbClr val="2BDEFD"/>
                </a:solidFill>
                <a:latin typeface="Chakra Petch" panose="00000500000000000000" pitchFamily="2" charset="-34"/>
                <a:cs typeface="Chakra Petch" panose="00000500000000000000" pitchFamily="2" charset="-34"/>
              </a:rPr>
              <a:t>JORNADA DA LIDERANÇA </a:t>
            </a:r>
            <a:r>
              <a:rPr lang="pt-BR" sz="4000" b="1" dirty="0">
                <a:solidFill>
                  <a:schemeClr val="bg1"/>
                </a:solidFill>
                <a:latin typeface="Chakra Petch" panose="00000500000000000000" pitchFamily="2" charset="-34"/>
                <a:cs typeface="Chakra Petch" panose="00000500000000000000" pitchFamily="2" charset="-34"/>
              </a:rPr>
              <a:t> COMEÇA COM AUTOCONHECIMENTO E SE DESENVOLVE ATRAVÉS DE APRENDIZADO CONTÍNUO E PRÁTICA DELIBERADA</a:t>
            </a:r>
          </a:p>
          <a:p>
            <a:pPr>
              <a:spcBef>
                <a:spcPts val="0"/>
              </a:spcBef>
            </a:pPr>
            <a:r>
              <a:rPr lang="pt-BR" sz="4000" b="1" dirty="0">
                <a:solidFill>
                  <a:schemeClr val="bg1"/>
                </a:solidFill>
                <a:latin typeface="Chakra Petch" panose="00000500000000000000" pitchFamily="2" charset="-34"/>
                <a:cs typeface="Chakra Petch" panose="00000500000000000000" pitchFamily="2" charset="-34"/>
              </a:rPr>
              <a:t> </a:t>
            </a:r>
          </a:p>
          <a:p>
            <a:pPr>
              <a:spcBef>
                <a:spcPts val="0"/>
              </a:spcBef>
            </a:pPr>
            <a:endParaRPr lang="pt-BR" sz="4000" b="1" dirty="0">
              <a:solidFill>
                <a:srgbClr val="2BDEFD"/>
              </a:solidFill>
              <a:latin typeface="Chakra Petch" panose="00000500000000000000" pitchFamily="2" charset="-34"/>
              <a:cs typeface="Chakra Petch" panose="00000500000000000000" pitchFamily="2" charset="-34"/>
            </a:endParaRPr>
          </a:p>
        </p:txBody>
      </p:sp>
      <p:sp>
        <p:nvSpPr>
          <p:cNvPr id="3" name="Forma Livre: Forma 2">
            <a:extLst>
              <a:ext uri="{FF2B5EF4-FFF2-40B4-BE49-F238E27FC236}">
                <a16:creationId xmlns:a16="http://schemas.microsoft.com/office/drawing/2014/main" id="{BCD7F53A-41BB-1090-8632-6095F5213A66}"/>
              </a:ext>
            </a:extLst>
          </p:cNvPr>
          <p:cNvSpPr/>
          <p:nvPr/>
        </p:nvSpPr>
        <p:spPr>
          <a:xfrm>
            <a:off x="8040460" y="3345603"/>
            <a:ext cx="751627" cy="751837"/>
          </a:xfrm>
          <a:custGeom>
            <a:avLst/>
            <a:gdLst>
              <a:gd name="connsiteX0" fmla="*/ 490530 w 658484"/>
              <a:gd name="connsiteY0" fmla="*/ 143444 h 658668"/>
              <a:gd name="connsiteX1" fmla="*/ 531674 w 658484"/>
              <a:gd name="connsiteY1" fmla="*/ 184588 h 658668"/>
              <a:gd name="connsiteX2" fmla="*/ 572818 w 658484"/>
              <a:gd name="connsiteY2" fmla="*/ 143444 h 658668"/>
              <a:gd name="connsiteX3" fmla="*/ 531674 w 658484"/>
              <a:gd name="connsiteY3" fmla="*/ 102301 h 658668"/>
              <a:gd name="connsiteX4" fmla="*/ 490530 w 658484"/>
              <a:gd name="connsiteY4" fmla="*/ 143444 h 658668"/>
              <a:gd name="connsiteX5" fmla="*/ 558702 w 658484"/>
              <a:gd name="connsiteY5" fmla="*/ 20300 h 658668"/>
              <a:gd name="connsiteX6" fmla="*/ 568093 w 658484"/>
              <a:gd name="connsiteY6" fmla="*/ 51107 h 658668"/>
              <a:gd name="connsiteX7" fmla="*/ 592974 w 658484"/>
              <a:gd name="connsiteY7" fmla="*/ 65423 h 658668"/>
              <a:gd name="connsiteX8" fmla="*/ 624211 w 658484"/>
              <a:gd name="connsiteY8" fmla="*/ 58179 h 658668"/>
              <a:gd name="connsiteX9" fmla="*/ 655092 w 658484"/>
              <a:gd name="connsiteY9" fmla="*/ 71742 h 658668"/>
              <a:gd name="connsiteX10" fmla="*/ 651239 w 658484"/>
              <a:gd name="connsiteY10" fmla="*/ 105250 h 658668"/>
              <a:gd name="connsiteX11" fmla="*/ 629365 w 658484"/>
              <a:gd name="connsiteY11" fmla="*/ 129100 h 658668"/>
              <a:gd name="connsiteX12" fmla="*/ 629365 w 658484"/>
              <a:gd name="connsiteY12" fmla="*/ 157960 h 658668"/>
              <a:gd name="connsiteX13" fmla="*/ 651211 w 658484"/>
              <a:gd name="connsiteY13" fmla="*/ 181553 h 658668"/>
              <a:gd name="connsiteX14" fmla="*/ 655026 w 658484"/>
              <a:gd name="connsiteY14" fmla="*/ 215030 h 658668"/>
              <a:gd name="connsiteX15" fmla="*/ 624183 w 658484"/>
              <a:gd name="connsiteY15" fmla="*/ 228594 h 658668"/>
              <a:gd name="connsiteX16" fmla="*/ 593060 w 658484"/>
              <a:gd name="connsiteY16" fmla="*/ 221265 h 658668"/>
              <a:gd name="connsiteX17" fmla="*/ 568179 w 658484"/>
              <a:gd name="connsiteY17" fmla="*/ 235580 h 658668"/>
              <a:gd name="connsiteX18" fmla="*/ 558702 w 658484"/>
              <a:gd name="connsiteY18" fmla="*/ 266531 h 658668"/>
              <a:gd name="connsiteX19" fmla="*/ 531688 w 658484"/>
              <a:gd name="connsiteY19" fmla="*/ 286633 h 658668"/>
              <a:gd name="connsiteX20" fmla="*/ 504675 w 658484"/>
              <a:gd name="connsiteY20" fmla="*/ 266531 h 658668"/>
              <a:gd name="connsiteX21" fmla="*/ 495283 w 658484"/>
              <a:gd name="connsiteY21" fmla="*/ 235724 h 658668"/>
              <a:gd name="connsiteX22" fmla="*/ 470403 w 658484"/>
              <a:gd name="connsiteY22" fmla="*/ 221408 h 658668"/>
              <a:gd name="connsiteX23" fmla="*/ 439166 w 658484"/>
              <a:gd name="connsiteY23" fmla="*/ 228652 h 658668"/>
              <a:gd name="connsiteX24" fmla="*/ 408322 w 658484"/>
              <a:gd name="connsiteY24" fmla="*/ 215087 h 658668"/>
              <a:gd name="connsiteX25" fmla="*/ 412137 w 658484"/>
              <a:gd name="connsiteY25" fmla="*/ 181610 h 658668"/>
              <a:gd name="connsiteX26" fmla="*/ 433983 w 658484"/>
              <a:gd name="connsiteY26" fmla="*/ 158018 h 658668"/>
              <a:gd name="connsiteX27" fmla="*/ 433983 w 658484"/>
              <a:gd name="connsiteY27" fmla="*/ 129157 h 658668"/>
              <a:gd name="connsiteX28" fmla="*/ 412137 w 658484"/>
              <a:gd name="connsiteY28" fmla="*/ 105593 h 658668"/>
              <a:gd name="connsiteX29" fmla="*/ 408285 w 658484"/>
              <a:gd name="connsiteY29" fmla="*/ 72086 h 658668"/>
              <a:gd name="connsiteX30" fmla="*/ 439166 w 658484"/>
              <a:gd name="connsiteY30" fmla="*/ 58523 h 658668"/>
              <a:gd name="connsiteX31" fmla="*/ 470403 w 658484"/>
              <a:gd name="connsiteY31" fmla="*/ 65767 h 658668"/>
              <a:gd name="connsiteX32" fmla="*/ 495283 w 658484"/>
              <a:gd name="connsiteY32" fmla="*/ 51451 h 658668"/>
              <a:gd name="connsiteX33" fmla="*/ 504646 w 658484"/>
              <a:gd name="connsiteY33" fmla="*/ 20300 h 658668"/>
              <a:gd name="connsiteX34" fmla="*/ 531674 w 658484"/>
              <a:gd name="connsiteY34" fmla="*/ 151 h 658668"/>
              <a:gd name="connsiteX35" fmla="*/ 558702 w 658484"/>
              <a:gd name="connsiteY35" fmla="*/ 20300 h 658668"/>
              <a:gd name="connsiteX36" fmla="*/ 187380 w 658484"/>
              <a:gd name="connsiteY36" fmla="*/ 261549 h 658668"/>
              <a:gd name="connsiteX37" fmla="*/ 215124 w 658484"/>
              <a:gd name="connsiteY37" fmla="*/ 273957 h 658668"/>
              <a:gd name="connsiteX38" fmla="*/ 242868 w 658484"/>
              <a:gd name="connsiteY38" fmla="*/ 261549 h 658668"/>
              <a:gd name="connsiteX39" fmla="*/ 260934 w 658484"/>
              <a:gd name="connsiteY39" fmla="*/ 241679 h 658668"/>
              <a:gd name="connsiteX40" fmla="*/ 303010 w 658484"/>
              <a:gd name="connsiteY40" fmla="*/ 232179 h 658668"/>
              <a:gd name="connsiteX41" fmla="*/ 326042 w 658484"/>
              <a:gd name="connsiteY41" fmla="*/ 268650 h 658668"/>
              <a:gd name="connsiteX42" fmla="*/ 324668 w 658484"/>
              <a:gd name="connsiteY42" fmla="*/ 295392 h 658668"/>
              <a:gd name="connsiteX43" fmla="*/ 335581 w 658484"/>
              <a:gd name="connsiteY43" fmla="*/ 323733 h 658668"/>
              <a:gd name="connsiteX44" fmla="*/ 363922 w 658484"/>
              <a:gd name="connsiteY44" fmla="*/ 334645 h 658668"/>
              <a:gd name="connsiteX45" fmla="*/ 390664 w 658484"/>
              <a:gd name="connsiteY45" fmla="*/ 333271 h 658668"/>
              <a:gd name="connsiteX46" fmla="*/ 427135 w 658484"/>
              <a:gd name="connsiteY46" fmla="*/ 356304 h 658668"/>
              <a:gd name="connsiteX47" fmla="*/ 417635 w 658484"/>
              <a:gd name="connsiteY47" fmla="*/ 398379 h 658668"/>
              <a:gd name="connsiteX48" fmla="*/ 397764 w 658484"/>
              <a:gd name="connsiteY48" fmla="*/ 416331 h 658668"/>
              <a:gd name="connsiteX49" fmla="*/ 385357 w 658484"/>
              <a:gd name="connsiteY49" fmla="*/ 444075 h 658668"/>
              <a:gd name="connsiteX50" fmla="*/ 397764 w 658484"/>
              <a:gd name="connsiteY50" fmla="*/ 471819 h 658668"/>
              <a:gd name="connsiteX51" fmla="*/ 417635 w 658484"/>
              <a:gd name="connsiteY51" fmla="*/ 489771 h 658668"/>
              <a:gd name="connsiteX52" fmla="*/ 427135 w 658484"/>
              <a:gd name="connsiteY52" fmla="*/ 531846 h 658668"/>
              <a:gd name="connsiteX53" fmla="*/ 390664 w 658484"/>
              <a:gd name="connsiteY53" fmla="*/ 554879 h 658668"/>
              <a:gd name="connsiteX54" fmla="*/ 363922 w 658484"/>
              <a:gd name="connsiteY54" fmla="*/ 553505 h 658668"/>
              <a:gd name="connsiteX55" fmla="*/ 335581 w 658484"/>
              <a:gd name="connsiteY55" fmla="*/ 564418 h 658668"/>
              <a:gd name="connsiteX56" fmla="*/ 324668 w 658484"/>
              <a:gd name="connsiteY56" fmla="*/ 592759 h 658668"/>
              <a:gd name="connsiteX57" fmla="*/ 326042 w 658484"/>
              <a:gd name="connsiteY57" fmla="*/ 619501 h 658668"/>
              <a:gd name="connsiteX58" fmla="*/ 303010 w 658484"/>
              <a:gd name="connsiteY58" fmla="*/ 655971 h 658668"/>
              <a:gd name="connsiteX59" fmla="*/ 260934 w 658484"/>
              <a:gd name="connsiteY59" fmla="*/ 646471 h 658668"/>
              <a:gd name="connsiteX60" fmla="*/ 242982 w 658484"/>
              <a:gd name="connsiteY60" fmla="*/ 626601 h 658668"/>
              <a:gd name="connsiteX61" fmla="*/ 215238 w 658484"/>
              <a:gd name="connsiteY61" fmla="*/ 614194 h 658668"/>
              <a:gd name="connsiteX62" fmla="*/ 187494 w 658484"/>
              <a:gd name="connsiteY62" fmla="*/ 626601 h 658668"/>
              <a:gd name="connsiteX63" fmla="*/ 169313 w 658484"/>
              <a:gd name="connsiteY63" fmla="*/ 646471 h 658668"/>
              <a:gd name="connsiteX64" fmla="*/ 127238 w 658484"/>
              <a:gd name="connsiteY64" fmla="*/ 655971 h 658668"/>
              <a:gd name="connsiteX65" fmla="*/ 104205 w 658484"/>
              <a:gd name="connsiteY65" fmla="*/ 619501 h 658668"/>
              <a:gd name="connsiteX66" fmla="*/ 105580 w 658484"/>
              <a:gd name="connsiteY66" fmla="*/ 592759 h 658668"/>
              <a:gd name="connsiteX67" fmla="*/ 94667 w 658484"/>
              <a:gd name="connsiteY67" fmla="*/ 564418 h 658668"/>
              <a:gd name="connsiteX68" fmla="*/ 66326 w 658484"/>
              <a:gd name="connsiteY68" fmla="*/ 553505 h 658668"/>
              <a:gd name="connsiteX69" fmla="*/ 39584 w 658484"/>
              <a:gd name="connsiteY69" fmla="*/ 554879 h 658668"/>
              <a:gd name="connsiteX70" fmla="*/ 3321 w 658484"/>
              <a:gd name="connsiteY70" fmla="*/ 531799 h 658668"/>
              <a:gd name="connsiteX71" fmla="*/ 12728 w 658484"/>
              <a:gd name="connsiteY71" fmla="*/ 489857 h 658668"/>
              <a:gd name="connsiteX72" fmla="*/ 32598 w 658484"/>
              <a:gd name="connsiteY72" fmla="*/ 471905 h 658668"/>
              <a:gd name="connsiteX73" fmla="*/ 45005 w 658484"/>
              <a:gd name="connsiteY73" fmla="*/ 444161 h 658668"/>
              <a:gd name="connsiteX74" fmla="*/ 32598 w 658484"/>
              <a:gd name="connsiteY74" fmla="*/ 416417 h 658668"/>
              <a:gd name="connsiteX75" fmla="*/ 12728 w 658484"/>
              <a:gd name="connsiteY75" fmla="*/ 398465 h 658668"/>
              <a:gd name="connsiteX76" fmla="*/ 3228 w 658484"/>
              <a:gd name="connsiteY76" fmla="*/ 356390 h 658668"/>
              <a:gd name="connsiteX77" fmla="*/ 39698 w 658484"/>
              <a:gd name="connsiteY77" fmla="*/ 333357 h 658668"/>
              <a:gd name="connsiteX78" fmla="*/ 66440 w 658484"/>
              <a:gd name="connsiteY78" fmla="*/ 334731 h 658668"/>
              <a:gd name="connsiteX79" fmla="*/ 94781 w 658484"/>
              <a:gd name="connsiteY79" fmla="*/ 323818 h 658668"/>
              <a:gd name="connsiteX80" fmla="*/ 105694 w 658484"/>
              <a:gd name="connsiteY80" fmla="*/ 295478 h 658668"/>
              <a:gd name="connsiteX81" fmla="*/ 104320 w 658484"/>
              <a:gd name="connsiteY81" fmla="*/ 268650 h 658668"/>
              <a:gd name="connsiteX82" fmla="*/ 127338 w 658484"/>
              <a:gd name="connsiteY82" fmla="*/ 232322 h 658668"/>
              <a:gd name="connsiteX83" fmla="*/ 169313 w 658484"/>
              <a:gd name="connsiteY83" fmla="*/ 241679 h 658668"/>
              <a:gd name="connsiteX84" fmla="*/ 114913 w 658484"/>
              <a:gd name="connsiteY84" fmla="*/ 444075 h 658668"/>
              <a:gd name="connsiteX85" fmla="*/ 215124 w 658484"/>
              <a:gd name="connsiteY85" fmla="*/ 544285 h 658668"/>
              <a:gd name="connsiteX86" fmla="*/ 315334 w 658484"/>
              <a:gd name="connsiteY86" fmla="*/ 444075 h 658668"/>
              <a:gd name="connsiteX87" fmla="*/ 215124 w 658484"/>
              <a:gd name="connsiteY87" fmla="*/ 343865 h 658668"/>
              <a:gd name="connsiteX88" fmla="*/ 114913 w 658484"/>
              <a:gd name="connsiteY88" fmla="*/ 444075 h 65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58484" h="658668">
                <a:moveTo>
                  <a:pt x="490530" y="143444"/>
                </a:moveTo>
                <a:cubicBezTo>
                  <a:pt x="490530" y="166168"/>
                  <a:pt x="508951" y="184588"/>
                  <a:pt x="531674" y="184588"/>
                </a:cubicBezTo>
                <a:cubicBezTo>
                  <a:pt x="554397" y="184588"/>
                  <a:pt x="572818" y="166168"/>
                  <a:pt x="572818" y="143444"/>
                </a:cubicBezTo>
                <a:cubicBezTo>
                  <a:pt x="572818" y="120721"/>
                  <a:pt x="554397" y="102301"/>
                  <a:pt x="531674" y="102301"/>
                </a:cubicBezTo>
                <a:cubicBezTo>
                  <a:pt x="508951" y="102301"/>
                  <a:pt x="490530" y="120721"/>
                  <a:pt x="490530" y="143444"/>
                </a:cubicBezTo>
                <a:close/>
                <a:moveTo>
                  <a:pt x="558702" y="20300"/>
                </a:moveTo>
                <a:lnTo>
                  <a:pt x="568093" y="51107"/>
                </a:lnTo>
                <a:cubicBezTo>
                  <a:pt x="571352" y="61664"/>
                  <a:pt x="582210" y="67911"/>
                  <a:pt x="592974" y="65423"/>
                </a:cubicBezTo>
                <a:lnTo>
                  <a:pt x="624211" y="58179"/>
                </a:lnTo>
                <a:cubicBezTo>
                  <a:pt x="636365" y="55438"/>
                  <a:pt x="648887" y="60938"/>
                  <a:pt x="655092" y="71742"/>
                </a:cubicBezTo>
                <a:cubicBezTo>
                  <a:pt x="661296" y="82548"/>
                  <a:pt x="659734" y="96135"/>
                  <a:pt x="651239" y="105250"/>
                </a:cubicBezTo>
                <a:lnTo>
                  <a:pt x="629365" y="129100"/>
                </a:lnTo>
                <a:cubicBezTo>
                  <a:pt x="621800" y="137233"/>
                  <a:pt x="621800" y="149828"/>
                  <a:pt x="629365" y="157960"/>
                </a:cubicBezTo>
                <a:lnTo>
                  <a:pt x="651211" y="181553"/>
                </a:lnTo>
                <a:cubicBezTo>
                  <a:pt x="659678" y="190672"/>
                  <a:pt x="661225" y="204240"/>
                  <a:pt x="655026" y="215030"/>
                </a:cubicBezTo>
                <a:cubicBezTo>
                  <a:pt x="648826" y="225820"/>
                  <a:pt x="636325" y="231317"/>
                  <a:pt x="624183" y="228594"/>
                </a:cubicBezTo>
                <a:lnTo>
                  <a:pt x="593060" y="221265"/>
                </a:lnTo>
                <a:cubicBezTo>
                  <a:pt x="582296" y="218777"/>
                  <a:pt x="571437" y="225024"/>
                  <a:pt x="568179" y="235580"/>
                </a:cubicBezTo>
                <a:lnTo>
                  <a:pt x="558702" y="266531"/>
                </a:lnTo>
                <a:cubicBezTo>
                  <a:pt x="555125" y="278462"/>
                  <a:pt x="544145" y="286633"/>
                  <a:pt x="531688" y="286633"/>
                </a:cubicBezTo>
                <a:cubicBezTo>
                  <a:pt x="519232" y="286633"/>
                  <a:pt x="508252" y="278462"/>
                  <a:pt x="504675" y="266531"/>
                </a:cubicBezTo>
                <a:lnTo>
                  <a:pt x="495283" y="235724"/>
                </a:lnTo>
                <a:cubicBezTo>
                  <a:pt x="492025" y="225167"/>
                  <a:pt x="481167" y="218920"/>
                  <a:pt x="470403" y="221408"/>
                </a:cubicBezTo>
                <a:lnTo>
                  <a:pt x="439166" y="228652"/>
                </a:lnTo>
                <a:cubicBezTo>
                  <a:pt x="427023" y="231374"/>
                  <a:pt x="414522" y="225877"/>
                  <a:pt x="408322" y="215087"/>
                </a:cubicBezTo>
                <a:cubicBezTo>
                  <a:pt x="402124" y="204298"/>
                  <a:pt x="403670" y="190729"/>
                  <a:pt x="412137" y="181610"/>
                </a:cubicBezTo>
                <a:lnTo>
                  <a:pt x="433983" y="158018"/>
                </a:lnTo>
                <a:cubicBezTo>
                  <a:pt x="441548" y="149885"/>
                  <a:pt x="441548" y="137290"/>
                  <a:pt x="433983" y="129157"/>
                </a:cubicBezTo>
                <a:lnTo>
                  <a:pt x="412137" y="105593"/>
                </a:lnTo>
                <a:cubicBezTo>
                  <a:pt x="403642" y="96478"/>
                  <a:pt x="402081" y="82891"/>
                  <a:pt x="408285" y="72086"/>
                </a:cubicBezTo>
                <a:cubicBezTo>
                  <a:pt x="414489" y="61282"/>
                  <a:pt x="427011" y="55782"/>
                  <a:pt x="439166" y="58523"/>
                </a:cubicBezTo>
                <a:lnTo>
                  <a:pt x="470403" y="65767"/>
                </a:lnTo>
                <a:cubicBezTo>
                  <a:pt x="481167" y="68255"/>
                  <a:pt x="492025" y="62007"/>
                  <a:pt x="495283" y="51451"/>
                </a:cubicBezTo>
                <a:lnTo>
                  <a:pt x="504646" y="20300"/>
                </a:lnTo>
                <a:cubicBezTo>
                  <a:pt x="508208" y="8345"/>
                  <a:pt x="519199" y="151"/>
                  <a:pt x="531674" y="151"/>
                </a:cubicBezTo>
                <a:cubicBezTo>
                  <a:pt x="544149" y="151"/>
                  <a:pt x="555140" y="8345"/>
                  <a:pt x="558702" y="20300"/>
                </a:cubicBezTo>
                <a:close/>
                <a:moveTo>
                  <a:pt x="187380" y="261549"/>
                </a:moveTo>
                <a:cubicBezTo>
                  <a:pt x="194440" y="269444"/>
                  <a:pt x="204532" y="273957"/>
                  <a:pt x="215124" y="273957"/>
                </a:cubicBezTo>
                <a:cubicBezTo>
                  <a:pt x="225716" y="273957"/>
                  <a:pt x="235807" y="269444"/>
                  <a:pt x="242868" y="261549"/>
                </a:cubicBezTo>
                <a:lnTo>
                  <a:pt x="260934" y="241679"/>
                </a:lnTo>
                <a:cubicBezTo>
                  <a:pt x="271535" y="229927"/>
                  <a:pt x="288388" y="226122"/>
                  <a:pt x="303010" y="232179"/>
                </a:cubicBezTo>
                <a:cubicBezTo>
                  <a:pt x="317632" y="238237"/>
                  <a:pt x="326857" y="252844"/>
                  <a:pt x="326042" y="268650"/>
                </a:cubicBezTo>
                <a:lnTo>
                  <a:pt x="324668" y="295392"/>
                </a:lnTo>
                <a:cubicBezTo>
                  <a:pt x="324137" y="305957"/>
                  <a:pt x="328101" y="316253"/>
                  <a:pt x="335581" y="323733"/>
                </a:cubicBezTo>
                <a:cubicBezTo>
                  <a:pt x="343061" y="331213"/>
                  <a:pt x="353357" y="335177"/>
                  <a:pt x="363922" y="334645"/>
                </a:cubicBezTo>
                <a:lnTo>
                  <a:pt x="390664" y="333271"/>
                </a:lnTo>
                <a:cubicBezTo>
                  <a:pt x="406470" y="332457"/>
                  <a:pt x="421076" y="341682"/>
                  <a:pt x="427135" y="356304"/>
                </a:cubicBezTo>
                <a:cubicBezTo>
                  <a:pt x="433192" y="370926"/>
                  <a:pt x="429386" y="387778"/>
                  <a:pt x="417635" y="398379"/>
                </a:cubicBezTo>
                <a:lnTo>
                  <a:pt x="397764" y="416331"/>
                </a:lnTo>
                <a:cubicBezTo>
                  <a:pt x="389869" y="423392"/>
                  <a:pt x="385357" y="433483"/>
                  <a:pt x="385357" y="444075"/>
                </a:cubicBezTo>
                <a:cubicBezTo>
                  <a:pt x="385357" y="454667"/>
                  <a:pt x="389869" y="464759"/>
                  <a:pt x="397764" y="471819"/>
                </a:cubicBezTo>
                <a:lnTo>
                  <a:pt x="417635" y="489771"/>
                </a:lnTo>
                <a:cubicBezTo>
                  <a:pt x="429386" y="500372"/>
                  <a:pt x="433192" y="517224"/>
                  <a:pt x="427135" y="531846"/>
                </a:cubicBezTo>
                <a:cubicBezTo>
                  <a:pt x="421076" y="546469"/>
                  <a:pt x="406470" y="555694"/>
                  <a:pt x="390664" y="554879"/>
                </a:cubicBezTo>
                <a:lnTo>
                  <a:pt x="363922" y="553505"/>
                </a:lnTo>
                <a:cubicBezTo>
                  <a:pt x="353357" y="552974"/>
                  <a:pt x="343061" y="556938"/>
                  <a:pt x="335581" y="564418"/>
                </a:cubicBezTo>
                <a:cubicBezTo>
                  <a:pt x="328101" y="571898"/>
                  <a:pt x="324137" y="582194"/>
                  <a:pt x="324668" y="592759"/>
                </a:cubicBezTo>
                <a:lnTo>
                  <a:pt x="326042" y="619501"/>
                </a:lnTo>
                <a:cubicBezTo>
                  <a:pt x="326857" y="635307"/>
                  <a:pt x="317632" y="649913"/>
                  <a:pt x="303010" y="655971"/>
                </a:cubicBezTo>
                <a:cubicBezTo>
                  <a:pt x="288388" y="662028"/>
                  <a:pt x="271535" y="658223"/>
                  <a:pt x="260934" y="646471"/>
                </a:cubicBezTo>
                <a:lnTo>
                  <a:pt x="242982" y="626601"/>
                </a:lnTo>
                <a:cubicBezTo>
                  <a:pt x="235922" y="618706"/>
                  <a:pt x="225831" y="614194"/>
                  <a:pt x="215238" y="614194"/>
                </a:cubicBezTo>
                <a:cubicBezTo>
                  <a:pt x="204646" y="614194"/>
                  <a:pt x="194555" y="618706"/>
                  <a:pt x="187494" y="626601"/>
                </a:cubicBezTo>
                <a:lnTo>
                  <a:pt x="169313" y="646471"/>
                </a:lnTo>
                <a:cubicBezTo>
                  <a:pt x="158713" y="658223"/>
                  <a:pt x="141860" y="662028"/>
                  <a:pt x="127238" y="655971"/>
                </a:cubicBezTo>
                <a:cubicBezTo>
                  <a:pt x="112616" y="649913"/>
                  <a:pt x="103391" y="635307"/>
                  <a:pt x="104205" y="619501"/>
                </a:cubicBezTo>
                <a:lnTo>
                  <a:pt x="105580" y="592759"/>
                </a:lnTo>
                <a:cubicBezTo>
                  <a:pt x="106111" y="582194"/>
                  <a:pt x="102147" y="571898"/>
                  <a:pt x="94667" y="564418"/>
                </a:cubicBezTo>
                <a:cubicBezTo>
                  <a:pt x="87187" y="556938"/>
                  <a:pt x="76891" y="552974"/>
                  <a:pt x="66326" y="553505"/>
                </a:cubicBezTo>
                <a:lnTo>
                  <a:pt x="39584" y="554879"/>
                </a:lnTo>
                <a:cubicBezTo>
                  <a:pt x="23841" y="555596"/>
                  <a:pt x="9336" y="546367"/>
                  <a:pt x="3321" y="531799"/>
                </a:cubicBezTo>
                <a:cubicBezTo>
                  <a:pt x="-2696" y="517233"/>
                  <a:pt x="1066" y="500458"/>
                  <a:pt x="12728" y="489857"/>
                </a:cubicBezTo>
                <a:lnTo>
                  <a:pt x="32598" y="471905"/>
                </a:lnTo>
                <a:cubicBezTo>
                  <a:pt x="40493" y="464844"/>
                  <a:pt x="45005" y="454753"/>
                  <a:pt x="45005" y="444161"/>
                </a:cubicBezTo>
                <a:cubicBezTo>
                  <a:pt x="45005" y="433569"/>
                  <a:pt x="40493" y="423478"/>
                  <a:pt x="32598" y="416417"/>
                </a:cubicBezTo>
                <a:lnTo>
                  <a:pt x="12728" y="398465"/>
                </a:lnTo>
                <a:cubicBezTo>
                  <a:pt x="976" y="387864"/>
                  <a:pt x="-2829" y="371012"/>
                  <a:pt x="3228" y="356390"/>
                </a:cubicBezTo>
                <a:cubicBezTo>
                  <a:pt x="9286" y="341768"/>
                  <a:pt x="23892" y="332542"/>
                  <a:pt x="39698" y="333357"/>
                </a:cubicBezTo>
                <a:lnTo>
                  <a:pt x="66440" y="334731"/>
                </a:lnTo>
                <a:cubicBezTo>
                  <a:pt x="77005" y="335262"/>
                  <a:pt x="87301" y="331298"/>
                  <a:pt x="94781" y="323818"/>
                </a:cubicBezTo>
                <a:cubicBezTo>
                  <a:pt x="102261" y="316338"/>
                  <a:pt x="106225" y="306043"/>
                  <a:pt x="105694" y="295478"/>
                </a:cubicBezTo>
                <a:lnTo>
                  <a:pt x="104320" y="268650"/>
                </a:lnTo>
                <a:cubicBezTo>
                  <a:pt x="103564" y="252898"/>
                  <a:pt x="112772" y="238366"/>
                  <a:pt x="127338" y="232322"/>
                </a:cubicBezTo>
                <a:cubicBezTo>
                  <a:pt x="141903" y="226278"/>
                  <a:pt x="158694" y="230022"/>
                  <a:pt x="169313" y="241679"/>
                </a:cubicBezTo>
                <a:close/>
                <a:moveTo>
                  <a:pt x="114913" y="444075"/>
                </a:moveTo>
                <a:cubicBezTo>
                  <a:pt x="114913" y="499420"/>
                  <a:pt x="159779" y="544285"/>
                  <a:pt x="215124" y="544285"/>
                </a:cubicBezTo>
                <a:cubicBezTo>
                  <a:pt x="270469" y="544285"/>
                  <a:pt x="315334" y="499420"/>
                  <a:pt x="315334" y="444075"/>
                </a:cubicBezTo>
                <a:cubicBezTo>
                  <a:pt x="315334" y="388730"/>
                  <a:pt x="270469" y="343865"/>
                  <a:pt x="215124" y="343865"/>
                </a:cubicBezTo>
                <a:cubicBezTo>
                  <a:pt x="159779" y="343865"/>
                  <a:pt x="114913" y="388730"/>
                  <a:pt x="114913" y="444075"/>
                </a:cubicBezTo>
                <a:close/>
              </a:path>
            </a:pathLst>
          </a:custGeom>
          <a:noFill/>
          <a:ln w="9525" cap="rnd">
            <a:solidFill>
              <a:srgbClr val="2BDEFD"/>
            </a:solidFill>
            <a:prstDash val="solid"/>
            <a:round/>
          </a:ln>
        </p:spPr>
        <p:txBody>
          <a:bodyPr rtlCol="0" anchor="ctr"/>
          <a:lstStyle/>
          <a:p>
            <a:endParaRPr lang="pt-BR" dirty="0"/>
          </a:p>
        </p:txBody>
      </p:sp>
      <p:sp>
        <p:nvSpPr>
          <p:cNvPr id="4" name="Forma Livre: Forma 3">
            <a:extLst>
              <a:ext uri="{FF2B5EF4-FFF2-40B4-BE49-F238E27FC236}">
                <a16:creationId xmlns:a16="http://schemas.microsoft.com/office/drawing/2014/main" id="{D2E2A860-3060-4ACF-91A6-B5FCA02E28C1}"/>
              </a:ext>
            </a:extLst>
          </p:cNvPr>
          <p:cNvSpPr/>
          <p:nvPr/>
        </p:nvSpPr>
        <p:spPr>
          <a:xfrm>
            <a:off x="1482089" y="3547578"/>
            <a:ext cx="686311" cy="751674"/>
          </a:xfrm>
          <a:custGeom>
            <a:avLst/>
            <a:gdLst>
              <a:gd name="connsiteX0" fmla="*/ 258060 w 601262"/>
              <a:gd name="connsiteY0" fmla="*/ 343742 h 658525"/>
              <a:gd name="connsiteX1" fmla="*/ 415534 w 601262"/>
              <a:gd name="connsiteY1" fmla="*/ 186268 h 658525"/>
              <a:gd name="connsiteX2" fmla="*/ 432426 w 601262"/>
              <a:gd name="connsiteY2" fmla="*/ 69165 h 658525"/>
              <a:gd name="connsiteX3" fmla="*/ 415534 w 601262"/>
              <a:gd name="connsiteY3" fmla="*/ 109822 h 658525"/>
              <a:gd name="connsiteX4" fmla="*/ 415534 w 601262"/>
              <a:gd name="connsiteY4" fmla="*/ 186268 h 658525"/>
              <a:gd name="connsiteX5" fmla="*/ 491980 w 601262"/>
              <a:gd name="connsiteY5" fmla="*/ 186268 h 658525"/>
              <a:gd name="connsiteX6" fmla="*/ 532637 w 601262"/>
              <a:gd name="connsiteY6" fmla="*/ 169376 h 658525"/>
              <a:gd name="connsiteX7" fmla="*/ 601639 w 601262"/>
              <a:gd name="connsiteY7" fmla="*/ 100374 h 658525"/>
              <a:gd name="connsiteX8" fmla="*/ 501428 w 601262"/>
              <a:gd name="connsiteY8" fmla="*/ 100374 h 658525"/>
              <a:gd name="connsiteX9" fmla="*/ 501428 w 601262"/>
              <a:gd name="connsiteY9" fmla="*/ 164 h 658525"/>
              <a:gd name="connsiteX10" fmla="*/ 394346 w 601262"/>
              <a:gd name="connsiteY10" fmla="*/ 300795 h 658525"/>
              <a:gd name="connsiteX11" fmla="*/ 401218 w 601262"/>
              <a:gd name="connsiteY11" fmla="*/ 344887 h 658525"/>
              <a:gd name="connsiteX12" fmla="*/ 286992 w 601262"/>
              <a:gd name="connsiteY12" fmla="*/ 485973 h 658525"/>
              <a:gd name="connsiteX13" fmla="*/ 126251 w 601262"/>
              <a:gd name="connsiteY13" fmla="*/ 401622 h 658525"/>
              <a:gd name="connsiteX14" fmla="*/ 177454 w 601262"/>
              <a:gd name="connsiteY14" fmla="*/ 227463 h 658525"/>
              <a:gd name="connsiteX15" fmla="*/ 358271 w 601262"/>
              <a:gd name="connsiteY15" fmla="*/ 243532 h 658525"/>
              <a:gd name="connsiteX16" fmla="*/ 501428 w 601262"/>
              <a:gd name="connsiteY16" fmla="*/ 257847 h 658525"/>
              <a:gd name="connsiteX17" fmla="*/ 392886 w 601262"/>
              <a:gd name="connsiteY17" fmla="*/ 562430 h 658525"/>
              <a:gd name="connsiteX18" fmla="*/ 72186 w 601262"/>
              <a:gd name="connsiteY18" fmla="*/ 521163 h 658525"/>
              <a:gd name="connsiteX19" fmla="*/ 44286 w 601262"/>
              <a:gd name="connsiteY19" fmla="*/ 199024 h 658525"/>
              <a:gd name="connsiteX20" fmla="*/ 353117 w 601262"/>
              <a:gd name="connsiteY20" fmla="*/ 103237 h 658525"/>
              <a:gd name="connsiteX21" fmla="*/ 97437 w 601262"/>
              <a:gd name="connsiteY21" fmla="*/ 545308 h 658525"/>
              <a:gd name="connsiteX22" fmla="*/ 377 w 601262"/>
              <a:gd name="connsiteY22" fmla="*/ 658689 h 658525"/>
              <a:gd name="connsiteX23" fmla="*/ 418683 w 601262"/>
              <a:gd name="connsiteY23" fmla="*/ 545308 h 658525"/>
              <a:gd name="connsiteX24" fmla="*/ 515744 w 601262"/>
              <a:gd name="connsiteY24" fmla="*/ 658689 h 65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1262" h="658525">
                <a:moveTo>
                  <a:pt x="258060" y="343742"/>
                </a:moveTo>
                <a:lnTo>
                  <a:pt x="415534" y="186268"/>
                </a:lnTo>
                <a:moveTo>
                  <a:pt x="432426" y="69165"/>
                </a:moveTo>
                <a:cubicBezTo>
                  <a:pt x="421602" y="79925"/>
                  <a:pt x="415522" y="94560"/>
                  <a:pt x="415534" y="109822"/>
                </a:cubicBezTo>
                <a:lnTo>
                  <a:pt x="415534" y="186268"/>
                </a:lnTo>
                <a:lnTo>
                  <a:pt x="491980" y="186268"/>
                </a:lnTo>
                <a:cubicBezTo>
                  <a:pt x="507242" y="186280"/>
                  <a:pt x="521877" y="180200"/>
                  <a:pt x="532637" y="169376"/>
                </a:cubicBezTo>
                <a:lnTo>
                  <a:pt x="601639" y="100374"/>
                </a:lnTo>
                <a:lnTo>
                  <a:pt x="501428" y="100374"/>
                </a:lnTo>
                <a:lnTo>
                  <a:pt x="501428" y="164"/>
                </a:lnTo>
                <a:close/>
                <a:moveTo>
                  <a:pt x="394346" y="300795"/>
                </a:moveTo>
                <a:cubicBezTo>
                  <a:pt x="398989" y="315027"/>
                  <a:pt x="401310" y="329916"/>
                  <a:pt x="401218" y="344887"/>
                </a:cubicBezTo>
                <a:cubicBezTo>
                  <a:pt x="401639" y="413130"/>
                  <a:pt x="353828" y="472183"/>
                  <a:pt x="286992" y="485973"/>
                </a:cubicBezTo>
                <a:cubicBezTo>
                  <a:pt x="220155" y="499764"/>
                  <a:pt x="152877" y="464458"/>
                  <a:pt x="126251" y="401622"/>
                </a:cubicBezTo>
                <a:cubicBezTo>
                  <a:pt x="99625" y="338786"/>
                  <a:pt x="121056" y="265891"/>
                  <a:pt x="177454" y="227463"/>
                </a:cubicBezTo>
                <a:cubicBezTo>
                  <a:pt x="233851" y="189036"/>
                  <a:pt x="309533" y="195761"/>
                  <a:pt x="358271" y="243532"/>
                </a:cubicBezTo>
                <a:moveTo>
                  <a:pt x="501428" y="257847"/>
                </a:moveTo>
                <a:cubicBezTo>
                  <a:pt x="541374" y="372267"/>
                  <a:pt x="496189" y="499058"/>
                  <a:pt x="392886" y="562430"/>
                </a:cubicBezTo>
                <a:cubicBezTo>
                  <a:pt x="289582" y="625800"/>
                  <a:pt x="156080" y="608622"/>
                  <a:pt x="72186" y="521163"/>
                </a:cubicBezTo>
                <a:cubicBezTo>
                  <a:pt x="-11710" y="433705"/>
                  <a:pt x="-23325" y="299604"/>
                  <a:pt x="44286" y="199024"/>
                </a:cubicBezTo>
                <a:cubicBezTo>
                  <a:pt x="111896" y="98444"/>
                  <a:pt x="240456" y="58570"/>
                  <a:pt x="353117" y="103237"/>
                </a:cubicBezTo>
                <a:moveTo>
                  <a:pt x="97437" y="545308"/>
                </a:moveTo>
                <a:lnTo>
                  <a:pt x="377" y="658689"/>
                </a:lnTo>
                <a:moveTo>
                  <a:pt x="418683" y="545308"/>
                </a:moveTo>
                <a:lnTo>
                  <a:pt x="515744" y="658689"/>
                </a:lnTo>
              </a:path>
            </a:pathLst>
          </a:custGeom>
          <a:noFill/>
          <a:ln w="9525" cap="rnd">
            <a:solidFill>
              <a:srgbClr val="2BDEFD"/>
            </a:solidFill>
            <a:prstDash val="solid"/>
            <a:round/>
          </a:ln>
        </p:spPr>
        <p:txBody>
          <a:bodyPr rtlCol="0" anchor="ctr"/>
          <a:lstStyle/>
          <a:p>
            <a:endParaRPr lang="pt-BR"/>
          </a:p>
        </p:txBody>
      </p:sp>
      <p:grpSp>
        <p:nvGrpSpPr>
          <p:cNvPr id="16" name="Agrupar 15">
            <a:extLst>
              <a:ext uri="{FF2B5EF4-FFF2-40B4-BE49-F238E27FC236}">
                <a16:creationId xmlns:a16="http://schemas.microsoft.com/office/drawing/2014/main" id="{FAB90A90-EEF0-BFF8-19D7-9170F096935A}"/>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F20FB33B-227D-37F0-5E23-445F0307E4A7}"/>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4C3E856D-15FE-5B43-1805-02D0F75D029F}"/>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Google Shape;229;p28">
            <a:extLst>
              <a:ext uri="{FF2B5EF4-FFF2-40B4-BE49-F238E27FC236}">
                <a16:creationId xmlns:a16="http://schemas.microsoft.com/office/drawing/2014/main" id="{1843120B-FA56-0DBA-078A-8740F8366722}"/>
              </a:ext>
            </a:extLst>
          </p:cNvPr>
          <p:cNvSpPr txBox="1">
            <a:spLocks/>
          </p:cNvSpPr>
          <p:nvPr/>
        </p:nvSpPr>
        <p:spPr>
          <a:xfrm>
            <a:off x="9046171" y="3196288"/>
            <a:ext cx="5363596"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3200" dirty="0">
                <a:solidFill>
                  <a:schemeClr val="bg1"/>
                </a:solidFill>
                <a:latin typeface="Inter"/>
                <a:ea typeface="Inter"/>
                <a:cs typeface="Inter"/>
                <a:sym typeface="Inter"/>
              </a:rPr>
              <a:t>Liderança eficaz é um diferencial competitivo para pessoas e organizações </a:t>
            </a:r>
          </a:p>
        </p:txBody>
      </p:sp>
      <p:pic>
        <p:nvPicPr>
          <p:cNvPr id="6" name="Image 2" descr="preencoded.png">
            <a:extLst>
              <a:ext uri="{FF2B5EF4-FFF2-40B4-BE49-F238E27FC236}">
                <a16:creationId xmlns:a16="http://schemas.microsoft.com/office/drawing/2014/main" id="{B64328FF-52AC-027C-6B41-75BA07B100A4}"/>
              </a:ext>
            </a:extLst>
          </p:cNvPr>
          <p:cNvPicPr>
            <a:picLocks noChangeAspect="1"/>
          </p:cNvPicPr>
          <p:nvPr/>
        </p:nvPicPr>
        <p:blipFill>
          <a:blip r:embed="rId3"/>
          <a:stretch>
            <a:fillRect/>
          </a:stretch>
        </p:blipFill>
        <p:spPr>
          <a:xfrm>
            <a:off x="4586796" y="5603444"/>
            <a:ext cx="751674" cy="751674"/>
          </a:xfrm>
          <a:prstGeom prst="rect">
            <a:avLst/>
          </a:prstGeom>
        </p:spPr>
      </p:pic>
      <p:sp>
        <p:nvSpPr>
          <p:cNvPr id="8" name="CaixaDeTexto 7">
            <a:extLst>
              <a:ext uri="{FF2B5EF4-FFF2-40B4-BE49-F238E27FC236}">
                <a16:creationId xmlns:a16="http://schemas.microsoft.com/office/drawing/2014/main" id="{EE87189C-1D39-EE5E-CB84-FA937E2FF40A}"/>
              </a:ext>
            </a:extLst>
          </p:cNvPr>
          <p:cNvSpPr txBox="1"/>
          <p:nvPr/>
        </p:nvSpPr>
        <p:spPr>
          <a:xfrm>
            <a:off x="1362211" y="7262311"/>
            <a:ext cx="10052158" cy="495108"/>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i="1">
                <a:latin typeface="Inter"/>
                <a:ea typeface="Inter"/>
                <a:cs typeface="Inter"/>
              </a:defRPr>
            </a:lvl1pPr>
          </a:lstStyle>
          <a:p>
            <a:r>
              <a:rPr lang="en-US" dirty="0">
                <a:solidFill>
                  <a:schemeClr val="bg1"/>
                </a:solidFill>
              </a:rPr>
              <a:t>"A </a:t>
            </a:r>
            <a:r>
              <a:rPr lang="en-US" dirty="0" err="1">
                <a:solidFill>
                  <a:schemeClr val="bg1"/>
                </a:solidFill>
              </a:rPr>
              <a:t>liderança</a:t>
            </a:r>
            <a:r>
              <a:rPr lang="en-US" dirty="0">
                <a:solidFill>
                  <a:schemeClr val="bg1"/>
                </a:solidFill>
              </a:rPr>
              <a:t> e o </a:t>
            </a:r>
            <a:r>
              <a:rPr lang="en-US" dirty="0" err="1">
                <a:solidFill>
                  <a:schemeClr val="bg1"/>
                </a:solidFill>
              </a:rPr>
              <a:t>aprendizado</a:t>
            </a:r>
            <a:r>
              <a:rPr lang="en-US" dirty="0">
                <a:solidFill>
                  <a:schemeClr val="bg1"/>
                </a:solidFill>
              </a:rPr>
              <a:t> </a:t>
            </a:r>
            <a:r>
              <a:rPr lang="en-US" dirty="0" err="1">
                <a:solidFill>
                  <a:schemeClr val="bg1"/>
                </a:solidFill>
              </a:rPr>
              <a:t>são</a:t>
            </a:r>
            <a:r>
              <a:rPr lang="en-US" dirty="0">
                <a:solidFill>
                  <a:schemeClr val="bg1"/>
                </a:solidFill>
              </a:rPr>
              <a:t> </a:t>
            </a:r>
            <a:r>
              <a:rPr lang="en-US" dirty="0" err="1">
                <a:solidFill>
                  <a:schemeClr val="bg1"/>
                </a:solidFill>
              </a:rPr>
              <a:t>indispensáveis</a:t>
            </a:r>
            <a:r>
              <a:rPr lang="en-US" dirty="0">
                <a:solidFill>
                  <a:schemeClr val="bg1"/>
                </a:solidFill>
              </a:rPr>
              <a:t> um </a:t>
            </a:r>
            <a:r>
              <a:rPr lang="en-US" dirty="0" err="1">
                <a:solidFill>
                  <a:schemeClr val="bg1"/>
                </a:solidFill>
              </a:rPr>
              <a:t>ao</a:t>
            </a:r>
            <a:r>
              <a:rPr lang="en-US" dirty="0">
                <a:solidFill>
                  <a:schemeClr val="bg1"/>
                </a:solidFill>
              </a:rPr>
              <a:t> outro." - John F. Kennedy</a:t>
            </a:r>
          </a:p>
        </p:txBody>
      </p:sp>
    </p:spTree>
    <p:extLst>
      <p:ext uri="{BB962C8B-B14F-4D97-AF65-F5344CB8AC3E}">
        <p14:creationId xmlns:p14="http://schemas.microsoft.com/office/powerpoint/2010/main" val="56175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FF277401-FD90-8FD8-8B5B-27FD0D033A47}"/>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9CE3D4C3-D98E-A763-FA03-185BD77E4DC3}"/>
              </a:ext>
            </a:extLst>
          </p:cNvPr>
          <p:cNvSpPr txBox="1">
            <a:spLocks noGrp="1"/>
          </p:cNvSpPr>
          <p:nvPr>
            <p:ph type="title"/>
          </p:nvPr>
        </p:nvSpPr>
        <p:spPr>
          <a:xfrm>
            <a:off x="1151999" y="2185520"/>
            <a:ext cx="10555813" cy="2622208"/>
          </a:xfrm>
          <a:prstGeom prst="rect">
            <a:avLst/>
          </a:prstGeom>
        </p:spPr>
        <p:txBody>
          <a:bodyPr spcFirstLastPara="1" wrap="square" lIns="0" tIns="146280" rIns="146280" bIns="146280" anchor="t" anchorCtr="0">
            <a:spAutoFit/>
          </a:bodyPr>
          <a:lstStyle/>
          <a:p>
            <a:r>
              <a:rPr lang="pt-BR" dirty="0"/>
              <a:t>A MATRIZ DA DECISÃO: </a:t>
            </a:r>
            <a:br>
              <a:rPr lang="pt-BR" dirty="0"/>
            </a:br>
            <a:r>
              <a:rPr lang="pt-BR" dirty="0">
                <a:solidFill>
                  <a:srgbClr val="2BDEFD"/>
                </a:solidFill>
              </a:rPr>
              <a:t>COMO AGIR DE MODO ESTRATÉGICO</a:t>
            </a:r>
            <a:endParaRPr lang="pt-BR" dirty="0"/>
          </a:p>
        </p:txBody>
      </p:sp>
      <p:sp>
        <p:nvSpPr>
          <p:cNvPr id="223" name="Google Shape;223;p27">
            <a:extLst>
              <a:ext uri="{FF2B5EF4-FFF2-40B4-BE49-F238E27FC236}">
                <a16:creationId xmlns:a16="http://schemas.microsoft.com/office/drawing/2014/main" id="{CDAF08C2-758E-90F3-47F4-44CE50FBF706}"/>
              </a:ext>
            </a:extLst>
          </p:cNvPr>
          <p:cNvSpPr txBox="1">
            <a:spLocks noGrp="1"/>
          </p:cNvSpPr>
          <p:nvPr>
            <p:ph type="title" idx="2"/>
          </p:nvPr>
        </p:nvSpPr>
        <p:spPr>
          <a:xfrm>
            <a:off x="1152000" y="1412240"/>
            <a:ext cx="8250240" cy="738615"/>
          </a:xfrm>
          <a:prstGeom prst="rect">
            <a:avLst/>
          </a:prstGeom>
        </p:spPr>
        <p:txBody>
          <a:bodyPr spcFirstLastPara="1" wrap="square" lIns="0" tIns="146280" rIns="146280" bIns="146280" anchor="t" anchorCtr="0">
            <a:spAutoFit/>
          </a:bodyPr>
          <a:lstStyle/>
          <a:p>
            <a:r>
              <a:rPr lang="pt-BR" dirty="0">
                <a:solidFill>
                  <a:srgbClr val="2BDEFD"/>
                </a:solidFill>
              </a:rPr>
              <a:t>// Aula 5.4 _</a:t>
            </a:r>
            <a:endParaRPr dirty="0">
              <a:solidFill>
                <a:srgbClr val="2BDEFD"/>
              </a:solidFill>
            </a:endParaRPr>
          </a:p>
        </p:txBody>
      </p:sp>
      <p:grpSp>
        <p:nvGrpSpPr>
          <p:cNvPr id="4" name="Agrupar 3">
            <a:extLst>
              <a:ext uri="{FF2B5EF4-FFF2-40B4-BE49-F238E27FC236}">
                <a16:creationId xmlns:a16="http://schemas.microsoft.com/office/drawing/2014/main" id="{38EA6BB4-392E-741A-2FA4-F897B60D1250}"/>
              </a:ext>
            </a:extLst>
          </p:cNvPr>
          <p:cNvGrpSpPr/>
          <p:nvPr/>
        </p:nvGrpSpPr>
        <p:grpSpPr>
          <a:xfrm>
            <a:off x="11937655" y="6288612"/>
            <a:ext cx="2472112" cy="1447992"/>
            <a:chOff x="11937655" y="6288612"/>
            <a:chExt cx="2472112" cy="1447992"/>
          </a:xfrm>
        </p:grpSpPr>
        <p:sp>
          <p:nvSpPr>
            <p:cNvPr id="5" name="Google Shape;376;p44">
              <a:extLst>
                <a:ext uri="{FF2B5EF4-FFF2-40B4-BE49-F238E27FC236}">
                  <a16:creationId xmlns:a16="http://schemas.microsoft.com/office/drawing/2014/main" id="{F3D70F7A-64C7-BD41-D1B5-F86E11F4601A}"/>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3;p41">
              <a:extLst>
                <a:ext uri="{FF2B5EF4-FFF2-40B4-BE49-F238E27FC236}">
                  <a16:creationId xmlns:a16="http://schemas.microsoft.com/office/drawing/2014/main" id="{01E48BEC-A663-49DA-8BDA-D3E05C449A13}"/>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136793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CB091-9567-E152-8A22-66F53F06DBFD}"/>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B2602BEC-A94D-9025-E700-F8E47D5692DF}"/>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158ECC09-5C9B-388C-A6EC-291BB33CB889}"/>
              </a:ext>
            </a:extLst>
          </p:cNvPr>
          <p:cNvSpPr txBox="1">
            <a:spLocks/>
          </p:cNvSpPr>
          <p:nvPr/>
        </p:nvSpPr>
        <p:spPr>
          <a:xfrm>
            <a:off x="844138" y="289733"/>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COMO AGIR DE MODO </a:t>
            </a:r>
            <a:r>
              <a:rPr lang="pt-BR" sz="5400" b="1" dirty="0">
                <a:solidFill>
                  <a:srgbClr val="2BDEFD"/>
                </a:solidFill>
                <a:latin typeface="Chakra Petch" panose="00000500000000000000" pitchFamily="2" charset="-34"/>
                <a:cs typeface="Chakra Petch" panose="00000500000000000000" pitchFamily="2" charset="-34"/>
              </a:rPr>
              <a:t>ESTRATÉGICO</a:t>
            </a:r>
          </a:p>
        </p:txBody>
      </p:sp>
      <p:grpSp>
        <p:nvGrpSpPr>
          <p:cNvPr id="16" name="Agrupar 15">
            <a:extLst>
              <a:ext uri="{FF2B5EF4-FFF2-40B4-BE49-F238E27FC236}">
                <a16:creationId xmlns:a16="http://schemas.microsoft.com/office/drawing/2014/main" id="{3084027A-D485-D19E-5251-498A5AF9D355}"/>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708BC911-9196-8F4B-CEA9-A94CC5EEF158}"/>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3228CE91-A532-AC3E-1EB0-5102EA629BF2}"/>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2" name="Retângulo: Cantos Superiores Recortados 11">
            <a:extLst>
              <a:ext uri="{FF2B5EF4-FFF2-40B4-BE49-F238E27FC236}">
                <a16:creationId xmlns:a16="http://schemas.microsoft.com/office/drawing/2014/main" id="{87FDE28F-4B76-A797-86C4-FFFC96DD781C}"/>
              </a:ext>
            </a:extLst>
          </p:cNvPr>
          <p:cNvSpPr/>
          <p:nvPr/>
        </p:nvSpPr>
        <p:spPr>
          <a:xfrm>
            <a:off x="828590" y="1529011"/>
            <a:ext cx="2573954" cy="4406536"/>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Cantos Superiores Recortados 12">
            <a:extLst>
              <a:ext uri="{FF2B5EF4-FFF2-40B4-BE49-F238E27FC236}">
                <a16:creationId xmlns:a16="http://schemas.microsoft.com/office/drawing/2014/main" id="{151FEA05-42DA-C9B6-907E-6DD06759E052}"/>
              </a:ext>
            </a:extLst>
          </p:cNvPr>
          <p:cNvSpPr/>
          <p:nvPr/>
        </p:nvSpPr>
        <p:spPr>
          <a:xfrm>
            <a:off x="4459267" y="1529011"/>
            <a:ext cx="2573954" cy="4406536"/>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Cantos Superiores Recortados 13">
            <a:extLst>
              <a:ext uri="{FF2B5EF4-FFF2-40B4-BE49-F238E27FC236}">
                <a16:creationId xmlns:a16="http://schemas.microsoft.com/office/drawing/2014/main" id="{6C43CC3D-FA61-4631-4C03-B70AD7403BEA}"/>
              </a:ext>
            </a:extLst>
          </p:cNvPr>
          <p:cNvSpPr/>
          <p:nvPr/>
        </p:nvSpPr>
        <p:spPr>
          <a:xfrm>
            <a:off x="8089944" y="1529011"/>
            <a:ext cx="2573954" cy="4406536"/>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Google Shape;229;p28">
            <a:extLst>
              <a:ext uri="{FF2B5EF4-FFF2-40B4-BE49-F238E27FC236}">
                <a16:creationId xmlns:a16="http://schemas.microsoft.com/office/drawing/2014/main" id="{6084E6B8-FD2B-EB55-C865-78D89AE81ACD}"/>
              </a:ext>
            </a:extLst>
          </p:cNvPr>
          <p:cNvSpPr txBox="1">
            <a:spLocks/>
          </p:cNvSpPr>
          <p:nvPr/>
        </p:nvSpPr>
        <p:spPr>
          <a:xfrm>
            <a:off x="828590" y="1778039"/>
            <a:ext cx="2573954" cy="391142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dirty="0">
                <a:solidFill>
                  <a:schemeClr val="bg1"/>
                </a:solidFill>
                <a:latin typeface="Inter"/>
                <a:ea typeface="Inter"/>
                <a:cs typeface="Inter"/>
                <a:sym typeface="Inter"/>
              </a:rPr>
              <a:t>Líderes tomam </a:t>
            </a:r>
            <a:r>
              <a:rPr lang="pt-BR" sz="2400" b="1" dirty="0">
                <a:solidFill>
                  <a:schemeClr val="bg1"/>
                </a:solidFill>
                <a:latin typeface="Inter"/>
                <a:ea typeface="Inter"/>
                <a:cs typeface="Inter"/>
                <a:sym typeface="Inter"/>
              </a:rPr>
              <a:t>dezenas de decisões diariamente</a:t>
            </a:r>
            <a:r>
              <a:rPr lang="pt-BR" sz="2400" dirty="0">
                <a:solidFill>
                  <a:schemeClr val="bg1"/>
                </a:solidFill>
                <a:latin typeface="Inter"/>
                <a:ea typeface="Inter"/>
                <a:cs typeface="Inter"/>
                <a:sym typeface="Inter"/>
              </a:rPr>
              <a:t>, desde questões operacionais simples até escolhas estratégicas complexas.</a:t>
            </a:r>
          </a:p>
        </p:txBody>
      </p:sp>
      <p:sp>
        <p:nvSpPr>
          <p:cNvPr id="19" name="Google Shape;229;p28">
            <a:extLst>
              <a:ext uri="{FF2B5EF4-FFF2-40B4-BE49-F238E27FC236}">
                <a16:creationId xmlns:a16="http://schemas.microsoft.com/office/drawing/2014/main" id="{57498D3B-C661-60AE-1A8E-94FD2E65A2F3}"/>
              </a:ext>
            </a:extLst>
          </p:cNvPr>
          <p:cNvSpPr txBox="1">
            <a:spLocks/>
          </p:cNvSpPr>
          <p:nvPr/>
        </p:nvSpPr>
        <p:spPr>
          <a:xfrm>
            <a:off x="4461382" y="1962705"/>
            <a:ext cx="2573954" cy="354209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dirty="0">
                <a:solidFill>
                  <a:schemeClr val="bg1"/>
                </a:solidFill>
                <a:latin typeface="Inter"/>
                <a:ea typeface="Inter"/>
                <a:cs typeface="Inter"/>
                <a:sym typeface="Inter"/>
              </a:rPr>
              <a:t>Decisões tomadas de forma </a:t>
            </a:r>
            <a:r>
              <a:rPr lang="pt-BR" sz="2400" b="1" dirty="0">
                <a:solidFill>
                  <a:schemeClr val="bg1"/>
                </a:solidFill>
                <a:latin typeface="Inter"/>
                <a:ea typeface="Inter"/>
                <a:cs typeface="Inter"/>
                <a:sym typeface="Inter"/>
              </a:rPr>
              <a:t>impulsiva ou intuitiva </a:t>
            </a:r>
            <a:r>
              <a:rPr lang="pt-BR" sz="2400" dirty="0">
                <a:solidFill>
                  <a:schemeClr val="bg1"/>
                </a:solidFill>
                <a:latin typeface="Inter"/>
                <a:ea typeface="Inter"/>
                <a:cs typeface="Inter"/>
                <a:sym typeface="Inter"/>
              </a:rPr>
              <a:t>podem levar a resultados subótimos e consequências inesperadas.</a:t>
            </a:r>
          </a:p>
        </p:txBody>
      </p:sp>
      <p:sp>
        <p:nvSpPr>
          <p:cNvPr id="20" name="Google Shape;229;p28">
            <a:extLst>
              <a:ext uri="{FF2B5EF4-FFF2-40B4-BE49-F238E27FC236}">
                <a16:creationId xmlns:a16="http://schemas.microsoft.com/office/drawing/2014/main" id="{24BE00C9-F7A4-90BE-D200-63309DAD80E4}"/>
              </a:ext>
            </a:extLst>
          </p:cNvPr>
          <p:cNvSpPr txBox="1">
            <a:spLocks/>
          </p:cNvSpPr>
          <p:nvPr/>
        </p:nvSpPr>
        <p:spPr>
          <a:xfrm>
            <a:off x="8094174" y="2147371"/>
            <a:ext cx="2573954" cy="317276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dirty="0">
                <a:solidFill>
                  <a:schemeClr val="bg1"/>
                </a:solidFill>
                <a:latin typeface="Inter"/>
                <a:ea typeface="Inter"/>
                <a:cs typeface="Inter"/>
                <a:sym typeface="Inter"/>
              </a:rPr>
              <a:t>A qualidade das decisões de um líder está diretamente relacionada ao </a:t>
            </a:r>
            <a:r>
              <a:rPr lang="pt-BR" sz="2400" b="1" dirty="0">
                <a:solidFill>
                  <a:schemeClr val="bg1"/>
                </a:solidFill>
                <a:latin typeface="Inter"/>
                <a:ea typeface="Inter"/>
                <a:cs typeface="Inter"/>
                <a:sym typeface="Inter"/>
              </a:rPr>
              <a:t>sucesso da equipe e da organização</a:t>
            </a:r>
            <a:r>
              <a:rPr lang="pt-BR" sz="2400" dirty="0">
                <a:solidFill>
                  <a:schemeClr val="bg1"/>
                </a:solidFill>
                <a:latin typeface="Inter"/>
                <a:ea typeface="Inter"/>
                <a:cs typeface="Inter"/>
                <a:sym typeface="Inter"/>
              </a:rPr>
              <a:t>.</a:t>
            </a:r>
          </a:p>
        </p:txBody>
      </p:sp>
      <p:sp>
        <p:nvSpPr>
          <p:cNvPr id="9" name="Retângulo: Cantos Superiores Recortados 8">
            <a:extLst>
              <a:ext uri="{FF2B5EF4-FFF2-40B4-BE49-F238E27FC236}">
                <a16:creationId xmlns:a16="http://schemas.microsoft.com/office/drawing/2014/main" id="{B9C0EEEF-D962-7018-8836-1821C52A1B94}"/>
              </a:ext>
            </a:extLst>
          </p:cNvPr>
          <p:cNvSpPr/>
          <p:nvPr/>
        </p:nvSpPr>
        <p:spPr>
          <a:xfrm>
            <a:off x="11720621" y="1532556"/>
            <a:ext cx="2573954" cy="4406536"/>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Google Shape;229;p28">
            <a:extLst>
              <a:ext uri="{FF2B5EF4-FFF2-40B4-BE49-F238E27FC236}">
                <a16:creationId xmlns:a16="http://schemas.microsoft.com/office/drawing/2014/main" id="{E77F3759-533F-E07A-C02C-DACB3A62C581}"/>
              </a:ext>
            </a:extLst>
          </p:cNvPr>
          <p:cNvSpPr txBox="1">
            <a:spLocks/>
          </p:cNvSpPr>
          <p:nvPr/>
        </p:nvSpPr>
        <p:spPr>
          <a:xfrm>
            <a:off x="11726966" y="1778039"/>
            <a:ext cx="2573954" cy="391142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dirty="0">
                <a:solidFill>
                  <a:schemeClr val="bg1"/>
                </a:solidFill>
                <a:latin typeface="Inter"/>
                <a:ea typeface="Inter"/>
                <a:cs typeface="Inter"/>
                <a:sym typeface="Inter"/>
              </a:rPr>
              <a:t>A Matriz da Decisão é uma </a:t>
            </a:r>
            <a:r>
              <a:rPr lang="pt-BR" sz="2400" b="1" dirty="0">
                <a:solidFill>
                  <a:schemeClr val="bg1"/>
                </a:solidFill>
                <a:latin typeface="Inter"/>
                <a:ea typeface="Inter"/>
                <a:cs typeface="Inter"/>
                <a:sym typeface="Inter"/>
              </a:rPr>
              <a:t>ferramenta poderosa</a:t>
            </a:r>
            <a:r>
              <a:rPr lang="pt-BR" sz="2400" dirty="0">
                <a:solidFill>
                  <a:schemeClr val="bg1"/>
                </a:solidFill>
                <a:latin typeface="Inter"/>
                <a:ea typeface="Inter"/>
                <a:cs typeface="Inter"/>
                <a:sym typeface="Inter"/>
              </a:rPr>
              <a:t> que estrutura o pensamento e permite agir de modo mais estratégico e consciente.</a:t>
            </a:r>
          </a:p>
        </p:txBody>
      </p:sp>
    </p:spTree>
    <p:extLst>
      <p:ext uri="{BB962C8B-B14F-4D97-AF65-F5344CB8AC3E}">
        <p14:creationId xmlns:p14="http://schemas.microsoft.com/office/powerpoint/2010/main" val="3487297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5A324-9390-B2E3-D89D-2D4EC1A75C6C}"/>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301E4524-7CD5-FE2D-7AA8-DECCF14802CA}"/>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4C7207C2-FF3A-274B-F3AE-5FA973953428}"/>
              </a:ext>
            </a:extLst>
          </p:cNvPr>
          <p:cNvSpPr txBox="1">
            <a:spLocks/>
          </p:cNvSpPr>
          <p:nvPr/>
        </p:nvSpPr>
        <p:spPr>
          <a:xfrm>
            <a:off x="844138" y="289733"/>
            <a:ext cx="13565629" cy="1364201"/>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400" b="1" dirty="0">
                <a:solidFill>
                  <a:schemeClr val="bg1"/>
                </a:solidFill>
                <a:latin typeface="Chakra Petch" panose="00000500000000000000" pitchFamily="2" charset="-34"/>
                <a:cs typeface="Chakra Petch" panose="00000500000000000000" pitchFamily="2" charset="-34"/>
              </a:rPr>
              <a:t>DIFERENTES TIPOS PARA </a:t>
            </a:r>
          </a:p>
          <a:p>
            <a:pPr>
              <a:spcBef>
                <a:spcPts val="0"/>
              </a:spcBef>
            </a:pPr>
            <a:r>
              <a:rPr lang="pt-BR" sz="4400" b="1" dirty="0">
                <a:solidFill>
                  <a:srgbClr val="2BDEFD"/>
                </a:solidFill>
                <a:latin typeface="Chakra Petch" panose="00000500000000000000" pitchFamily="2" charset="-34"/>
                <a:cs typeface="Chakra Petch" panose="00000500000000000000" pitchFamily="2" charset="-34"/>
              </a:rPr>
              <a:t>DIFERENTES NECESSIDADES</a:t>
            </a:r>
          </a:p>
        </p:txBody>
      </p:sp>
      <p:grpSp>
        <p:nvGrpSpPr>
          <p:cNvPr id="16" name="Agrupar 15">
            <a:extLst>
              <a:ext uri="{FF2B5EF4-FFF2-40B4-BE49-F238E27FC236}">
                <a16:creationId xmlns:a16="http://schemas.microsoft.com/office/drawing/2014/main" id="{E85F0056-1B41-68A8-8F6D-2C522C1C3771}"/>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0855FE70-6E86-100B-6BE9-417FAA6EBFB9}"/>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BB5D7849-DBB7-DBEA-7B43-869B9362271B}"/>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8" name="Espaço Reservado para Texto 4">
            <a:extLst>
              <a:ext uri="{FF2B5EF4-FFF2-40B4-BE49-F238E27FC236}">
                <a16:creationId xmlns:a16="http://schemas.microsoft.com/office/drawing/2014/main" id="{41FD0192-215F-BB24-5BA0-485C757F0EE2}"/>
              </a:ext>
            </a:extLst>
          </p:cNvPr>
          <p:cNvSpPr txBox="1">
            <a:spLocks/>
          </p:cNvSpPr>
          <p:nvPr/>
        </p:nvSpPr>
        <p:spPr>
          <a:xfrm>
            <a:off x="890214" y="1370568"/>
            <a:ext cx="13427679" cy="1326105"/>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Uma matriz de decisão é uma </a:t>
            </a:r>
            <a:r>
              <a:rPr lang="pt-BR" sz="2400" b="1" dirty="0"/>
              <a:t>ferramenta analítica estruturada</a:t>
            </a:r>
            <a:r>
              <a:rPr lang="pt-BR" sz="2400" dirty="0"/>
              <a:t> que permite avaliar e comparar diferentes opções com base em critérios específicos. Existem diversos tipos de matrizes, cada uma com propósitos distintos:</a:t>
            </a:r>
          </a:p>
        </p:txBody>
      </p:sp>
      <p:sp>
        <p:nvSpPr>
          <p:cNvPr id="9" name="Retângulo: Cantos Superiores Recortados 8">
            <a:extLst>
              <a:ext uri="{FF2B5EF4-FFF2-40B4-BE49-F238E27FC236}">
                <a16:creationId xmlns:a16="http://schemas.microsoft.com/office/drawing/2014/main" id="{7F77F602-1F5F-238E-AAFC-1536AE560712}"/>
              </a:ext>
            </a:extLst>
          </p:cNvPr>
          <p:cNvSpPr/>
          <p:nvPr/>
        </p:nvSpPr>
        <p:spPr>
          <a:xfrm>
            <a:off x="743527" y="2675408"/>
            <a:ext cx="4456476" cy="3485613"/>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Retângulo: Cantos Superiores Recortados 9">
            <a:extLst>
              <a:ext uri="{FF2B5EF4-FFF2-40B4-BE49-F238E27FC236}">
                <a16:creationId xmlns:a16="http://schemas.microsoft.com/office/drawing/2014/main" id="{756C467E-DEDD-D18B-3DEF-216CC9BFCAE3}"/>
              </a:ext>
            </a:extLst>
          </p:cNvPr>
          <p:cNvSpPr/>
          <p:nvPr/>
        </p:nvSpPr>
        <p:spPr>
          <a:xfrm>
            <a:off x="5394928" y="2675408"/>
            <a:ext cx="4456476" cy="3485613"/>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Cantos Superiores Recortados 10">
            <a:extLst>
              <a:ext uri="{FF2B5EF4-FFF2-40B4-BE49-F238E27FC236}">
                <a16:creationId xmlns:a16="http://schemas.microsoft.com/office/drawing/2014/main" id="{E00928E9-BDFC-2108-7C27-69E3D7AB2DDD}"/>
              </a:ext>
            </a:extLst>
          </p:cNvPr>
          <p:cNvSpPr/>
          <p:nvPr/>
        </p:nvSpPr>
        <p:spPr>
          <a:xfrm>
            <a:off x="10046330" y="2675408"/>
            <a:ext cx="4456476" cy="3485613"/>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Google Shape;229;p28">
            <a:extLst>
              <a:ext uri="{FF2B5EF4-FFF2-40B4-BE49-F238E27FC236}">
                <a16:creationId xmlns:a16="http://schemas.microsoft.com/office/drawing/2014/main" id="{14A391D9-9441-AEA0-5B94-9105C4336115}"/>
              </a:ext>
            </a:extLst>
          </p:cNvPr>
          <p:cNvSpPr txBox="1">
            <a:spLocks/>
          </p:cNvSpPr>
          <p:nvPr/>
        </p:nvSpPr>
        <p:spPr>
          <a:xfrm>
            <a:off x="785262" y="3082458"/>
            <a:ext cx="4414740" cy="9106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Organiza tarefas e decisões com base em dois critérios: urgência e importância, dividindo-as em quatro quadrantes para priorização eficaz.</a:t>
            </a:r>
          </a:p>
        </p:txBody>
      </p:sp>
      <p:sp>
        <p:nvSpPr>
          <p:cNvPr id="13" name="Google Shape;229;p28">
            <a:extLst>
              <a:ext uri="{FF2B5EF4-FFF2-40B4-BE49-F238E27FC236}">
                <a16:creationId xmlns:a16="http://schemas.microsoft.com/office/drawing/2014/main" id="{52E8BC20-ED09-0195-8207-1FF15E7D9DB5}"/>
              </a:ext>
            </a:extLst>
          </p:cNvPr>
          <p:cNvSpPr txBox="1">
            <a:spLocks/>
          </p:cNvSpPr>
          <p:nvPr/>
        </p:nvSpPr>
        <p:spPr>
          <a:xfrm>
            <a:off x="5416193" y="3082458"/>
            <a:ext cx="4435211" cy="9106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Avalia opções atribuindo pesos a diferentes critérios e pontuações para cada alternativa, permitindo uma comparação quantitativa.</a:t>
            </a:r>
          </a:p>
        </p:txBody>
      </p:sp>
      <p:sp>
        <p:nvSpPr>
          <p:cNvPr id="14" name="Google Shape;229;p28">
            <a:extLst>
              <a:ext uri="{FF2B5EF4-FFF2-40B4-BE49-F238E27FC236}">
                <a16:creationId xmlns:a16="http://schemas.microsoft.com/office/drawing/2014/main" id="{3BF2F65D-9E2D-24D0-F4BA-89928A084529}"/>
              </a:ext>
            </a:extLst>
          </p:cNvPr>
          <p:cNvSpPr txBox="1">
            <a:spLocks/>
          </p:cNvSpPr>
          <p:nvPr/>
        </p:nvSpPr>
        <p:spPr>
          <a:xfrm>
            <a:off x="10046328" y="3082458"/>
            <a:ext cx="4456477" cy="9106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Analisa fatores internos (Forças e Fraquezas) e externos (Oportunidades e Ameaças) para embasar decisões estratégicas.</a:t>
            </a:r>
          </a:p>
        </p:txBody>
      </p:sp>
      <p:sp>
        <p:nvSpPr>
          <p:cNvPr id="15" name="Google Shape;216;p26">
            <a:extLst>
              <a:ext uri="{FF2B5EF4-FFF2-40B4-BE49-F238E27FC236}">
                <a16:creationId xmlns:a16="http://schemas.microsoft.com/office/drawing/2014/main" id="{1760F1CF-522F-924A-2868-04AA8125A495}"/>
              </a:ext>
            </a:extLst>
          </p:cNvPr>
          <p:cNvSpPr txBox="1">
            <a:spLocks/>
          </p:cNvSpPr>
          <p:nvPr/>
        </p:nvSpPr>
        <p:spPr>
          <a:xfrm>
            <a:off x="755929" y="2675407"/>
            <a:ext cx="4456476"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MATRIZ DE EISENHOWER</a:t>
            </a:r>
          </a:p>
        </p:txBody>
      </p:sp>
      <p:sp>
        <p:nvSpPr>
          <p:cNvPr id="19" name="Google Shape;216;p26">
            <a:extLst>
              <a:ext uri="{FF2B5EF4-FFF2-40B4-BE49-F238E27FC236}">
                <a16:creationId xmlns:a16="http://schemas.microsoft.com/office/drawing/2014/main" id="{12067ABB-52E9-CE1F-1809-E97AE94FE9A7}"/>
              </a:ext>
            </a:extLst>
          </p:cNvPr>
          <p:cNvSpPr txBox="1">
            <a:spLocks/>
          </p:cNvSpPr>
          <p:nvPr/>
        </p:nvSpPr>
        <p:spPr>
          <a:xfrm>
            <a:off x="5416193" y="2675407"/>
            <a:ext cx="4456476"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MATRIZ DE DECISÃO PONDERADA</a:t>
            </a:r>
          </a:p>
        </p:txBody>
      </p:sp>
      <p:sp>
        <p:nvSpPr>
          <p:cNvPr id="20" name="Google Shape;216;p26">
            <a:extLst>
              <a:ext uri="{FF2B5EF4-FFF2-40B4-BE49-F238E27FC236}">
                <a16:creationId xmlns:a16="http://schemas.microsoft.com/office/drawing/2014/main" id="{DF840B83-0F0C-74AC-51EA-43B99A113ACC}"/>
              </a:ext>
            </a:extLst>
          </p:cNvPr>
          <p:cNvSpPr txBox="1">
            <a:spLocks/>
          </p:cNvSpPr>
          <p:nvPr/>
        </p:nvSpPr>
        <p:spPr>
          <a:xfrm>
            <a:off x="10046330" y="2675407"/>
            <a:ext cx="4456476"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MATRIZ SWOT</a:t>
            </a:r>
          </a:p>
        </p:txBody>
      </p:sp>
      <p:sp>
        <p:nvSpPr>
          <p:cNvPr id="3" name="Google Shape;229;p28">
            <a:extLst>
              <a:ext uri="{FF2B5EF4-FFF2-40B4-BE49-F238E27FC236}">
                <a16:creationId xmlns:a16="http://schemas.microsoft.com/office/drawing/2014/main" id="{5359C845-0BE9-8532-BA5E-CC3C0EF55A53}"/>
              </a:ext>
            </a:extLst>
          </p:cNvPr>
          <p:cNvSpPr txBox="1">
            <a:spLocks/>
          </p:cNvSpPr>
          <p:nvPr/>
        </p:nvSpPr>
        <p:spPr>
          <a:xfrm>
            <a:off x="844138" y="6511495"/>
            <a:ext cx="11034641"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dirty="0">
                <a:solidFill>
                  <a:schemeClr val="bg1"/>
                </a:solidFill>
                <a:latin typeface="Inter"/>
                <a:ea typeface="Inter"/>
                <a:cs typeface="Inter"/>
                <a:sym typeface="Inter"/>
              </a:rPr>
              <a:t>A escolha da matriz adequada depende do </a:t>
            </a:r>
            <a:r>
              <a:rPr lang="pt-BR" sz="2400" b="1" dirty="0">
                <a:solidFill>
                  <a:schemeClr val="bg1"/>
                </a:solidFill>
                <a:latin typeface="Inter"/>
                <a:ea typeface="Inter"/>
                <a:cs typeface="Inter"/>
                <a:sym typeface="Inter"/>
              </a:rPr>
              <a:t>tipo de decisão</a:t>
            </a:r>
            <a:r>
              <a:rPr lang="pt-BR" sz="2400" dirty="0">
                <a:solidFill>
                  <a:schemeClr val="bg1"/>
                </a:solidFill>
                <a:latin typeface="Inter"/>
                <a:ea typeface="Inter"/>
                <a:cs typeface="Inter"/>
                <a:sym typeface="Inter"/>
              </a:rPr>
              <a:t>, da </a:t>
            </a:r>
            <a:r>
              <a:rPr lang="pt-BR" sz="2400" b="1" dirty="0">
                <a:solidFill>
                  <a:schemeClr val="bg1"/>
                </a:solidFill>
                <a:latin typeface="Inter"/>
                <a:ea typeface="Inter"/>
                <a:cs typeface="Inter"/>
                <a:sym typeface="Inter"/>
              </a:rPr>
              <a:t>complexidade do problema</a:t>
            </a:r>
            <a:r>
              <a:rPr lang="pt-BR" sz="2400" dirty="0">
                <a:solidFill>
                  <a:schemeClr val="bg1"/>
                </a:solidFill>
                <a:latin typeface="Inter"/>
                <a:ea typeface="Inter"/>
                <a:cs typeface="Inter"/>
                <a:sym typeface="Inter"/>
              </a:rPr>
              <a:t> e do </a:t>
            </a:r>
            <a:r>
              <a:rPr lang="pt-BR" sz="2400" b="1" dirty="0">
                <a:solidFill>
                  <a:schemeClr val="bg1"/>
                </a:solidFill>
                <a:latin typeface="Inter"/>
                <a:ea typeface="Inter"/>
                <a:cs typeface="Inter"/>
                <a:sym typeface="Inter"/>
              </a:rPr>
              <a:t>tempo disponível</a:t>
            </a:r>
            <a:r>
              <a:rPr lang="pt-BR" sz="2400" dirty="0">
                <a:solidFill>
                  <a:schemeClr val="bg1"/>
                </a:solidFill>
                <a:latin typeface="Inter"/>
                <a:ea typeface="Inter"/>
                <a:cs typeface="Inter"/>
                <a:sym typeface="Inter"/>
              </a:rPr>
              <a:t> para análise. Líderes eficazes dominam diferentes matrizes e sabem quando aplicar cada uma.</a:t>
            </a:r>
          </a:p>
        </p:txBody>
      </p:sp>
      <p:sp>
        <p:nvSpPr>
          <p:cNvPr id="4" name="Google Shape;229;p28">
            <a:extLst>
              <a:ext uri="{FF2B5EF4-FFF2-40B4-BE49-F238E27FC236}">
                <a16:creationId xmlns:a16="http://schemas.microsoft.com/office/drawing/2014/main" id="{19D81C0A-0673-CC13-8FE2-30532B13FD1B}"/>
              </a:ext>
            </a:extLst>
          </p:cNvPr>
          <p:cNvSpPr txBox="1">
            <a:spLocks/>
          </p:cNvSpPr>
          <p:nvPr/>
        </p:nvSpPr>
        <p:spPr>
          <a:xfrm>
            <a:off x="788807" y="5561845"/>
            <a:ext cx="4414740" cy="67977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Uso ideal: Priorização de tarefas diárias e gerenciamento de tempo.</a:t>
            </a:r>
          </a:p>
        </p:txBody>
      </p:sp>
      <p:sp>
        <p:nvSpPr>
          <p:cNvPr id="5" name="Google Shape;229;p28">
            <a:extLst>
              <a:ext uri="{FF2B5EF4-FFF2-40B4-BE49-F238E27FC236}">
                <a16:creationId xmlns:a16="http://schemas.microsoft.com/office/drawing/2014/main" id="{03ECC6BD-E878-EFEB-755F-CCDC40B70EAB}"/>
              </a:ext>
            </a:extLst>
          </p:cNvPr>
          <p:cNvSpPr txBox="1">
            <a:spLocks/>
          </p:cNvSpPr>
          <p:nvPr/>
        </p:nvSpPr>
        <p:spPr>
          <a:xfrm>
            <a:off x="5419738" y="5561845"/>
            <a:ext cx="4435211" cy="67977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Uso ideal: Decisões complexas com múltiplos critérios e alternativas.</a:t>
            </a:r>
          </a:p>
        </p:txBody>
      </p:sp>
      <p:sp>
        <p:nvSpPr>
          <p:cNvPr id="6" name="Google Shape;229;p28">
            <a:extLst>
              <a:ext uri="{FF2B5EF4-FFF2-40B4-BE49-F238E27FC236}">
                <a16:creationId xmlns:a16="http://schemas.microsoft.com/office/drawing/2014/main" id="{1659CAE4-AD7D-2D41-EB0F-18E303016D60}"/>
              </a:ext>
            </a:extLst>
          </p:cNvPr>
          <p:cNvSpPr txBox="1">
            <a:spLocks/>
          </p:cNvSpPr>
          <p:nvPr/>
        </p:nvSpPr>
        <p:spPr>
          <a:xfrm>
            <a:off x="10049873" y="5561845"/>
            <a:ext cx="4456477" cy="67977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Uso ideal: Análise estratégica e planejamento de longo prazo.</a:t>
            </a:r>
          </a:p>
        </p:txBody>
      </p:sp>
      <p:pic>
        <p:nvPicPr>
          <p:cNvPr id="7" name="Image 2" descr="preencoded.png">
            <a:extLst>
              <a:ext uri="{FF2B5EF4-FFF2-40B4-BE49-F238E27FC236}">
                <a16:creationId xmlns:a16="http://schemas.microsoft.com/office/drawing/2014/main" id="{CC13C42E-BA95-BC3D-F84D-48541E00715B}"/>
              </a:ext>
            </a:extLst>
          </p:cNvPr>
          <p:cNvPicPr>
            <a:picLocks noChangeAspect="1"/>
          </p:cNvPicPr>
          <p:nvPr/>
        </p:nvPicPr>
        <p:blipFill>
          <a:blip r:embed="rId3"/>
          <a:srcRect l="20269" r="23507"/>
          <a:stretch>
            <a:fillRect/>
          </a:stretch>
        </p:blipFill>
        <p:spPr>
          <a:xfrm>
            <a:off x="2329120" y="4133684"/>
            <a:ext cx="1285290" cy="1285875"/>
          </a:xfrm>
          <a:prstGeom prst="rect">
            <a:avLst/>
          </a:prstGeom>
        </p:spPr>
      </p:pic>
      <p:pic>
        <p:nvPicPr>
          <p:cNvPr id="21" name="Image 4" descr="preencoded.png">
            <a:extLst>
              <a:ext uri="{FF2B5EF4-FFF2-40B4-BE49-F238E27FC236}">
                <a16:creationId xmlns:a16="http://schemas.microsoft.com/office/drawing/2014/main" id="{A2B1DF38-7683-9B65-A8E5-A4921D269370}"/>
              </a:ext>
            </a:extLst>
          </p:cNvPr>
          <p:cNvPicPr>
            <a:picLocks noChangeAspect="1"/>
          </p:cNvPicPr>
          <p:nvPr/>
        </p:nvPicPr>
        <p:blipFill>
          <a:blip r:embed="rId4"/>
          <a:srcRect l="29818" r="27895"/>
          <a:stretch>
            <a:fillRect/>
          </a:stretch>
        </p:blipFill>
        <p:spPr>
          <a:xfrm>
            <a:off x="7139824" y="4127514"/>
            <a:ext cx="966684" cy="1285875"/>
          </a:xfrm>
          <a:prstGeom prst="rect">
            <a:avLst/>
          </a:prstGeom>
        </p:spPr>
      </p:pic>
      <p:pic>
        <p:nvPicPr>
          <p:cNvPr id="22" name="Image 6" descr="preencoded.png">
            <a:extLst>
              <a:ext uri="{FF2B5EF4-FFF2-40B4-BE49-F238E27FC236}">
                <a16:creationId xmlns:a16="http://schemas.microsoft.com/office/drawing/2014/main" id="{DEA3B9DF-D50D-43D4-6388-53463CDE6638}"/>
              </a:ext>
            </a:extLst>
          </p:cNvPr>
          <p:cNvPicPr>
            <a:picLocks noChangeAspect="1"/>
          </p:cNvPicPr>
          <p:nvPr/>
        </p:nvPicPr>
        <p:blipFill>
          <a:blip r:embed="rId5"/>
          <a:srcRect l="20269" r="20270"/>
          <a:stretch>
            <a:fillRect/>
          </a:stretch>
        </p:blipFill>
        <p:spPr>
          <a:xfrm>
            <a:off x="11557317" y="4134517"/>
            <a:ext cx="1359267" cy="1285875"/>
          </a:xfrm>
          <a:prstGeom prst="rect">
            <a:avLst/>
          </a:prstGeom>
        </p:spPr>
      </p:pic>
    </p:spTree>
    <p:extLst>
      <p:ext uri="{BB962C8B-B14F-4D97-AF65-F5344CB8AC3E}">
        <p14:creationId xmlns:p14="http://schemas.microsoft.com/office/powerpoint/2010/main" val="509724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EF05C-97DC-E2E6-A00A-E3EBFE33467C}"/>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38031116-CCDD-5902-A08A-6F089FA21260}"/>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5DD6DEC2-8B3E-4299-9E1D-F966F2DD35E5}"/>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B882C886-6DFB-63E2-6810-DD0AA150466E}"/>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B3E4332C-EB2A-8120-DF09-9D1BA985CC51}"/>
              </a:ext>
            </a:extLst>
          </p:cNvPr>
          <p:cNvSpPr txBox="1">
            <a:spLocks/>
          </p:cNvSpPr>
          <p:nvPr/>
        </p:nvSpPr>
        <p:spPr>
          <a:xfrm>
            <a:off x="780344" y="1077769"/>
            <a:ext cx="13629423" cy="710552"/>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Aplicação prática da Matriz de Decisão</a:t>
            </a:r>
          </a:p>
        </p:txBody>
      </p:sp>
      <p:sp>
        <p:nvSpPr>
          <p:cNvPr id="2" name="Google Shape;249;p30">
            <a:extLst>
              <a:ext uri="{FF2B5EF4-FFF2-40B4-BE49-F238E27FC236}">
                <a16:creationId xmlns:a16="http://schemas.microsoft.com/office/drawing/2014/main" id="{76F43C98-5FD2-FA3A-2C63-CE50D5F8164E}"/>
              </a:ext>
            </a:extLst>
          </p:cNvPr>
          <p:cNvSpPr txBox="1">
            <a:spLocks/>
          </p:cNvSpPr>
          <p:nvPr/>
        </p:nvSpPr>
        <p:spPr>
          <a:xfrm>
            <a:off x="780344" y="396058"/>
            <a:ext cx="12170116" cy="7548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PASSO A PASSO PARA CONSTRUIR E </a:t>
            </a:r>
            <a:r>
              <a:rPr lang="pt-BR" sz="4400" b="1" dirty="0">
                <a:solidFill>
                  <a:srgbClr val="2BDEFD"/>
                </a:solidFill>
                <a:latin typeface="Chakra Petch" panose="00000500000000000000" pitchFamily="2" charset="-34"/>
                <a:cs typeface="Chakra Petch" panose="00000500000000000000" pitchFamily="2" charset="-34"/>
              </a:rPr>
              <a:t>UTILIZAR</a:t>
            </a:r>
          </a:p>
        </p:txBody>
      </p:sp>
      <p:sp>
        <p:nvSpPr>
          <p:cNvPr id="10" name="Retângulo: Cantos Superiores Recortados 9">
            <a:extLst>
              <a:ext uri="{FF2B5EF4-FFF2-40B4-BE49-F238E27FC236}">
                <a16:creationId xmlns:a16="http://schemas.microsoft.com/office/drawing/2014/main" id="{FD9CD8BD-299C-82BE-CB02-9FF6F5EF84AE}"/>
              </a:ext>
            </a:extLst>
          </p:cNvPr>
          <p:cNvSpPr/>
          <p:nvPr/>
        </p:nvSpPr>
        <p:spPr>
          <a:xfrm>
            <a:off x="929683" y="1905433"/>
            <a:ext cx="13180788" cy="4056314"/>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537AAB31-1195-4B62-02F9-C1AF490210C9}"/>
              </a:ext>
            </a:extLst>
          </p:cNvPr>
          <p:cNvSpPr txBox="1">
            <a:spLocks/>
          </p:cNvSpPr>
          <p:nvPr/>
        </p:nvSpPr>
        <p:spPr>
          <a:xfrm>
            <a:off x="1186724" y="2853684"/>
            <a:ext cx="2160000" cy="292654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b="1" dirty="0">
                <a:solidFill>
                  <a:schemeClr val="bg1"/>
                </a:solidFill>
                <a:latin typeface="Inter"/>
                <a:ea typeface="Inter"/>
                <a:cs typeface="Inter"/>
                <a:sym typeface="Inter"/>
              </a:rPr>
              <a:t>Defina o problema com clareza</a:t>
            </a:r>
          </a:p>
          <a:p>
            <a:pPr algn="ctr">
              <a:lnSpc>
                <a:spcPct val="100000"/>
              </a:lnSpc>
              <a:spcBef>
                <a:spcPts val="0"/>
              </a:spcBef>
            </a:pPr>
            <a:endParaRPr lang="pt-BR" sz="1600" dirty="0">
              <a:solidFill>
                <a:schemeClr val="bg1"/>
              </a:solidFill>
              <a:latin typeface="Inter"/>
              <a:ea typeface="Inter"/>
              <a:cs typeface="Inter"/>
              <a:sym typeface="Inter"/>
            </a:endParaRPr>
          </a:p>
          <a:p>
            <a:pPr algn="ctr">
              <a:lnSpc>
                <a:spcPct val="100000"/>
              </a:lnSpc>
              <a:spcBef>
                <a:spcPts val="0"/>
              </a:spcBef>
            </a:pPr>
            <a:r>
              <a:rPr lang="pt-BR" sz="1600" dirty="0">
                <a:solidFill>
                  <a:schemeClr val="bg1"/>
                </a:solidFill>
                <a:latin typeface="Inter"/>
                <a:ea typeface="Inter"/>
                <a:cs typeface="Inter"/>
                <a:sym typeface="Inter"/>
              </a:rPr>
              <a:t>Formule a questão específica que precisa ser resolvida.</a:t>
            </a:r>
          </a:p>
          <a:p>
            <a:pPr algn="ctr">
              <a:lnSpc>
                <a:spcPct val="100000"/>
              </a:lnSpc>
              <a:spcBef>
                <a:spcPts val="0"/>
              </a:spcBef>
            </a:pPr>
            <a:endParaRPr lang="pt-BR" sz="1600" b="1" dirty="0">
              <a:solidFill>
                <a:schemeClr val="bg1"/>
              </a:solidFill>
              <a:latin typeface="Inter"/>
              <a:ea typeface="Inter"/>
              <a:cs typeface="Inter"/>
              <a:sym typeface="Inter"/>
            </a:endParaRPr>
          </a:p>
          <a:p>
            <a:pPr algn="ctr">
              <a:lnSpc>
                <a:spcPct val="100000"/>
              </a:lnSpc>
              <a:spcBef>
                <a:spcPts val="0"/>
              </a:spcBef>
            </a:pPr>
            <a:r>
              <a:rPr lang="pt-BR" sz="1600" b="1" dirty="0" err="1">
                <a:solidFill>
                  <a:schemeClr val="bg1"/>
                </a:solidFill>
                <a:latin typeface="Inter"/>
                <a:ea typeface="Inter"/>
                <a:cs typeface="Inter"/>
                <a:sym typeface="Inter"/>
              </a:rPr>
              <a:t>Ex</a:t>
            </a:r>
            <a:r>
              <a:rPr lang="pt-BR" sz="1600" b="1" dirty="0">
                <a:solidFill>
                  <a:schemeClr val="bg1"/>
                </a:solidFill>
                <a:latin typeface="Inter"/>
                <a:ea typeface="Inter"/>
                <a:cs typeface="Inter"/>
                <a:sym typeface="Inter"/>
              </a:rPr>
              <a:t>: </a:t>
            </a:r>
            <a:r>
              <a:rPr lang="pt-BR" sz="1600" dirty="0">
                <a:solidFill>
                  <a:schemeClr val="bg1"/>
                </a:solidFill>
                <a:latin typeface="Inter"/>
                <a:ea typeface="Inter"/>
                <a:cs typeface="Inter"/>
                <a:sym typeface="Inter"/>
              </a:rPr>
              <a:t>"Qual projeto deve receber prioridade de investimento?"</a:t>
            </a:r>
          </a:p>
        </p:txBody>
      </p:sp>
      <p:sp>
        <p:nvSpPr>
          <p:cNvPr id="23" name="Google Shape;229;p28">
            <a:extLst>
              <a:ext uri="{FF2B5EF4-FFF2-40B4-BE49-F238E27FC236}">
                <a16:creationId xmlns:a16="http://schemas.microsoft.com/office/drawing/2014/main" id="{E1AA2FDB-0CB7-DEF5-514F-8B9C9E4BACA6}"/>
              </a:ext>
            </a:extLst>
          </p:cNvPr>
          <p:cNvSpPr txBox="1">
            <a:spLocks/>
          </p:cNvSpPr>
          <p:nvPr/>
        </p:nvSpPr>
        <p:spPr>
          <a:xfrm>
            <a:off x="3856458" y="2853684"/>
            <a:ext cx="2160000" cy="243410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b="1" dirty="0">
                <a:solidFill>
                  <a:schemeClr val="bg1"/>
                </a:solidFill>
                <a:latin typeface="Inter"/>
                <a:ea typeface="Inter"/>
                <a:cs typeface="Inter"/>
                <a:sym typeface="Inter"/>
              </a:rPr>
              <a:t>Identifique as alternativas</a:t>
            </a:r>
          </a:p>
          <a:p>
            <a:pPr algn="ctr">
              <a:lnSpc>
                <a:spcPct val="100000"/>
              </a:lnSpc>
              <a:spcBef>
                <a:spcPts val="0"/>
              </a:spcBef>
            </a:pPr>
            <a:endParaRPr lang="pt-BR" sz="1600" dirty="0">
              <a:solidFill>
                <a:schemeClr val="bg1"/>
              </a:solidFill>
              <a:latin typeface="Inter"/>
              <a:ea typeface="Inter"/>
              <a:cs typeface="Inter"/>
              <a:sym typeface="Inter"/>
            </a:endParaRPr>
          </a:p>
          <a:p>
            <a:pPr algn="ctr">
              <a:lnSpc>
                <a:spcPct val="100000"/>
              </a:lnSpc>
              <a:spcBef>
                <a:spcPts val="0"/>
              </a:spcBef>
            </a:pPr>
            <a:r>
              <a:rPr lang="pt-BR" sz="1600" dirty="0">
                <a:solidFill>
                  <a:schemeClr val="bg1"/>
                </a:solidFill>
                <a:latin typeface="Inter"/>
                <a:ea typeface="Inter"/>
                <a:cs typeface="Inter"/>
                <a:sym typeface="Inter"/>
              </a:rPr>
              <a:t>Liste todas as opções possíveis para resolver o problema.</a:t>
            </a:r>
          </a:p>
          <a:p>
            <a:pPr algn="ctr">
              <a:lnSpc>
                <a:spcPct val="100000"/>
              </a:lnSpc>
              <a:spcBef>
                <a:spcPts val="0"/>
              </a:spcBef>
            </a:pPr>
            <a:endParaRPr lang="pt-BR" sz="1600" b="1" dirty="0">
              <a:solidFill>
                <a:schemeClr val="bg1"/>
              </a:solidFill>
              <a:latin typeface="Inter"/>
              <a:ea typeface="Inter"/>
              <a:cs typeface="Inter"/>
              <a:sym typeface="Inter"/>
            </a:endParaRPr>
          </a:p>
          <a:p>
            <a:pPr algn="ctr">
              <a:lnSpc>
                <a:spcPct val="100000"/>
              </a:lnSpc>
              <a:spcBef>
                <a:spcPts val="0"/>
              </a:spcBef>
            </a:pPr>
            <a:r>
              <a:rPr lang="pt-BR" sz="1600" b="1" dirty="0" err="1">
                <a:solidFill>
                  <a:schemeClr val="bg1"/>
                </a:solidFill>
                <a:latin typeface="Inter"/>
                <a:ea typeface="Inter"/>
                <a:cs typeface="Inter"/>
                <a:sym typeface="Inter"/>
              </a:rPr>
              <a:t>Ex</a:t>
            </a:r>
            <a:r>
              <a:rPr lang="pt-BR" sz="1600" b="1" dirty="0">
                <a:solidFill>
                  <a:schemeClr val="bg1"/>
                </a:solidFill>
                <a:latin typeface="Inter"/>
                <a:ea typeface="Inter"/>
                <a:cs typeface="Inter"/>
                <a:sym typeface="Inter"/>
              </a:rPr>
              <a:t>: </a:t>
            </a:r>
            <a:r>
              <a:rPr lang="pt-BR" sz="1600" dirty="0">
                <a:solidFill>
                  <a:schemeClr val="bg1"/>
                </a:solidFill>
                <a:latin typeface="Inter"/>
                <a:ea typeface="Inter"/>
                <a:cs typeface="Inter"/>
                <a:sym typeface="Inter"/>
              </a:rPr>
              <a:t>Projeto A, Projeto B, Projeto C</a:t>
            </a:r>
          </a:p>
        </p:txBody>
      </p:sp>
      <p:sp>
        <p:nvSpPr>
          <p:cNvPr id="27" name="Google Shape;229;p28">
            <a:extLst>
              <a:ext uri="{FF2B5EF4-FFF2-40B4-BE49-F238E27FC236}">
                <a16:creationId xmlns:a16="http://schemas.microsoft.com/office/drawing/2014/main" id="{56A1E8CA-42A5-85F5-D856-29825C8134EF}"/>
              </a:ext>
            </a:extLst>
          </p:cNvPr>
          <p:cNvSpPr txBox="1">
            <a:spLocks/>
          </p:cNvSpPr>
          <p:nvPr/>
        </p:nvSpPr>
        <p:spPr>
          <a:xfrm>
            <a:off x="6567178" y="2853684"/>
            <a:ext cx="2160000" cy="317276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b="1" dirty="0">
                <a:solidFill>
                  <a:schemeClr val="bg1"/>
                </a:solidFill>
                <a:latin typeface="Inter"/>
                <a:ea typeface="Inter"/>
                <a:cs typeface="Inter"/>
                <a:sym typeface="Inter"/>
              </a:rPr>
              <a:t>Estabeleça os critérios de avaliação</a:t>
            </a:r>
          </a:p>
          <a:p>
            <a:pPr algn="ctr">
              <a:lnSpc>
                <a:spcPct val="100000"/>
              </a:lnSpc>
              <a:spcBef>
                <a:spcPts val="0"/>
              </a:spcBef>
            </a:pPr>
            <a:endParaRPr lang="pt-BR" sz="1600" dirty="0">
              <a:solidFill>
                <a:schemeClr val="bg1"/>
              </a:solidFill>
              <a:latin typeface="Inter"/>
              <a:ea typeface="Inter"/>
              <a:cs typeface="Inter"/>
              <a:sym typeface="Inter"/>
            </a:endParaRPr>
          </a:p>
          <a:p>
            <a:pPr algn="ctr">
              <a:lnSpc>
                <a:spcPct val="100000"/>
              </a:lnSpc>
              <a:spcBef>
                <a:spcPts val="0"/>
              </a:spcBef>
            </a:pPr>
            <a:r>
              <a:rPr lang="pt-BR" sz="1600" dirty="0">
                <a:solidFill>
                  <a:schemeClr val="bg1"/>
                </a:solidFill>
                <a:latin typeface="Inter"/>
                <a:ea typeface="Inter"/>
                <a:cs typeface="Inter"/>
                <a:sym typeface="Inter"/>
              </a:rPr>
              <a:t>Determine os fatores relevantes e atribua pesos conforme importância.</a:t>
            </a:r>
          </a:p>
          <a:p>
            <a:pPr algn="ctr">
              <a:lnSpc>
                <a:spcPct val="100000"/>
              </a:lnSpc>
              <a:spcBef>
                <a:spcPts val="0"/>
              </a:spcBef>
            </a:pPr>
            <a:endParaRPr lang="pt-BR" sz="1600" b="1" dirty="0">
              <a:solidFill>
                <a:schemeClr val="bg1"/>
              </a:solidFill>
              <a:latin typeface="Inter"/>
              <a:ea typeface="Inter"/>
              <a:cs typeface="Inter"/>
              <a:sym typeface="Inter"/>
            </a:endParaRPr>
          </a:p>
          <a:p>
            <a:pPr algn="ctr">
              <a:lnSpc>
                <a:spcPct val="100000"/>
              </a:lnSpc>
              <a:spcBef>
                <a:spcPts val="0"/>
              </a:spcBef>
            </a:pPr>
            <a:r>
              <a:rPr lang="pt-BR" sz="1600" b="1" dirty="0" err="1">
                <a:solidFill>
                  <a:schemeClr val="bg1"/>
                </a:solidFill>
                <a:latin typeface="Inter"/>
                <a:ea typeface="Inter"/>
                <a:cs typeface="Inter"/>
                <a:sym typeface="Inter"/>
              </a:rPr>
              <a:t>Ex</a:t>
            </a:r>
            <a:r>
              <a:rPr lang="pt-BR" sz="1600" b="1" dirty="0">
                <a:solidFill>
                  <a:schemeClr val="bg1"/>
                </a:solidFill>
                <a:latin typeface="Inter"/>
                <a:ea typeface="Inter"/>
                <a:cs typeface="Inter"/>
                <a:sym typeface="Inter"/>
              </a:rPr>
              <a:t>: </a:t>
            </a:r>
            <a:r>
              <a:rPr lang="pt-BR" sz="1600" dirty="0">
                <a:solidFill>
                  <a:schemeClr val="bg1"/>
                </a:solidFill>
                <a:latin typeface="Inter"/>
                <a:ea typeface="Inter"/>
                <a:cs typeface="Inter"/>
                <a:sym typeface="Inter"/>
              </a:rPr>
              <a:t>ROI (peso 5), Alinhamento estratégico (peso 4)</a:t>
            </a:r>
          </a:p>
        </p:txBody>
      </p:sp>
      <p:sp>
        <p:nvSpPr>
          <p:cNvPr id="28" name="Google Shape;229;p28">
            <a:extLst>
              <a:ext uri="{FF2B5EF4-FFF2-40B4-BE49-F238E27FC236}">
                <a16:creationId xmlns:a16="http://schemas.microsoft.com/office/drawing/2014/main" id="{247B4DD7-DF74-511E-FE95-E0A3E1E75743}"/>
              </a:ext>
            </a:extLst>
          </p:cNvPr>
          <p:cNvSpPr txBox="1">
            <a:spLocks/>
          </p:cNvSpPr>
          <p:nvPr/>
        </p:nvSpPr>
        <p:spPr>
          <a:xfrm>
            <a:off x="9292072" y="2853684"/>
            <a:ext cx="2160000" cy="243410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b="1" dirty="0">
                <a:solidFill>
                  <a:schemeClr val="bg1"/>
                </a:solidFill>
                <a:latin typeface="Inter"/>
                <a:ea typeface="Inter"/>
                <a:cs typeface="Inter"/>
                <a:sym typeface="Inter"/>
              </a:rPr>
              <a:t>Pontue cada alternativa</a:t>
            </a:r>
          </a:p>
          <a:p>
            <a:pPr algn="ctr">
              <a:lnSpc>
                <a:spcPct val="100000"/>
              </a:lnSpc>
              <a:spcBef>
                <a:spcPts val="0"/>
              </a:spcBef>
            </a:pPr>
            <a:endParaRPr lang="pt-BR" sz="1600" dirty="0">
              <a:solidFill>
                <a:schemeClr val="bg1"/>
              </a:solidFill>
              <a:latin typeface="Inter"/>
              <a:ea typeface="Inter"/>
              <a:cs typeface="Inter"/>
              <a:sym typeface="Inter"/>
            </a:endParaRPr>
          </a:p>
          <a:p>
            <a:pPr algn="ctr">
              <a:lnSpc>
                <a:spcPct val="100000"/>
              </a:lnSpc>
              <a:spcBef>
                <a:spcPts val="0"/>
              </a:spcBef>
            </a:pPr>
            <a:r>
              <a:rPr lang="pt-BR" sz="1600" dirty="0">
                <a:solidFill>
                  <a:schemeClr val="bg1"/>
                </a:solidFill>
                <a:latin typeface="Inter"/>
                <a:ea typeface="Inter"/>
                <a:cs typeface="Inter"/>
                <a:sym typeface="Inter"/>
              </a:rPr>
              <a:t>Avalie cada opção em relação a cada critério.</a:t>
            </a:r>
          </a:p>
          <a:p>
            <a:pPr algn="ctr">
              <a:lnSpc>
                <a:spcPct val="100000"/>
              </a:lnSpc>
              <a:spcBef>
                <a:spcPts val="0"/>
              </a:spcBef>
            </a:pPr>
            <a:endParaRPr lang="pt-BR" sz="1600" b="1" dirty="0">
              <a:solidFill>
                <a:schemeClr val="bg1"/>
              </a:solidFill>
              <a:latin typeface="Inter"/>
              <a:ea typeface="Inter"/>
              <a:cs typeface="Inter"/>
              <a:sym typeface="Inter"/>
            </a:endParaRPr>
          </a:p>
          <a:p>
            <a:pPr algn="ctr">
              <a:lnSpc>
                <a:spcPct val="100000"/>
              </a:lnSpc>
              <a:spcBef>
                <a:spcPts val="0"/>
              </a:spcBef>
            </a:pPr>
            <a:r>
              <a:rPr lang="pt-BR" sz="1600" b="1" dirty="0" err="1">
                <a:solidFill>
                  <a:schemeClr val="bg1"/>
                </a:solidFill>
                <a:latin typeface="Inter"/>
                <a:ea typeface="Inter"/>
                <a:cs typeface="Inter"/>
                <a:sym typeface="Inter"/>
              </a:rPr>
              <a:t>Ex</a:t>
            </a:r>
            <a:r>
              <a:rPr lang="pt-BR" sz="1600" b="1" dirty="0">
                <a:solidFill>
                  <a:schemeClr val="bg1"/>
                </a:solidFill>
                <a:latin typeface="Inter"/>
                <a:ea typeface="Inter"/>
                <a:cs typeface="Inter"/>
                <a:sym typeface="Inter"/>
              </a:rPr>
              <a:t>: </a:t>
            </a:r>
            <a:r>
              <a:rPr lang="pt-BR" sz="1600" dirty="0">
                <a:solidFill>
                  <a:schemeClr val="bg1"/>
                </a:solidFill>
                <a:latin typeface="Inter"/>
                <a:ea typeface="Inter"/>
                <a:cs typeface="Inter"/>
                <a:sym typeface="Inter"/>
              </a:rPr>
              <a:t>Escala de 1 a 5, onde 5 é excelente</a:t>
            </a:r>
          </a:p>
        </p:txBody>
      </p:sp>
      <p:pic>
        <p:nvPicPr>
          <p:cNvPr id="30" name="Gráfico 29" descr="Selo 1 estrutura de tópicos">
            <a:extLst>
              <a:ext uri="{FF2B5EF4-FFF2-40B4-BE49-F238E27FC236}">
                <a16:creationId xmlns:a16="http://schemas.microsoft.com/office/drawing/2014/main" id="{22A5EAAF-7456-0B9C-F094-41681F25EFB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904799" y="2023689"/>
            <a:ext cx="712377" cy="712377"/>
          </a:xfrm>
          <a:prstGeom prst="rect">
            <a:avLst/>
          </a:prstGeom>
        </p:spPr>
      </p:pic>
      <p:pic>
        <p:nvPicPr>
          <p:cNvPr id="31" name="Gráfico 30" descr="Crachá estrutura de tópicos">
            <a:extLst>
              <a:ext uri="{FF2B5EF4-FFF2-40B4-BE49-F238E27FC236}">
                <a16:creationId xmlns:a16="http://schemas.microsoft.com/office/drawing/2014/main" id="{A9EBC315-6158-6E89-994F-0EAEE136D09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605964" y="2023689"/>
            <a:ext cx="712377" cy="712377"/>
          </a:xfrm>
          <a:prstGeom prst="rect">
            <a:avLst/>
          </a:prstGeom>
        </p:spPr>
      </p:pic>
      <p:pic>
        <p:nvPicPr>
          <p:cNvPr id="32" name="Gráfico 31" descr="Selo 3 estrutura de tópicos">
            <a:extLst>
              <a:ext uri="{FF2B5EF4-FFF2-40B4-BE49-F238E27FC236}">
                <a16:creationId xmlns:a16="http://schemas.microsoft.com/office/drawing/2014/main" id="{7CCAB296-3AF9-E837-8886-90A6DB2446A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307129" y="2023689"/>
            <a:ext cx="712377" cy="712377"/>
          </a:xfrm>
          <a:prstGeom prst="rect">
            <a:avLst/>
          </a:prstGeom>
        </p:spPr>
      </p:pic>
      <p:pic>
        <p:nvPicPr>
          <p:cNvPr id="33" name="Gráfico 32" descr="Selo 4 estrutura de tópicos">
            <a:extLst>
              <a:ext uri="{FF2B5EF4-FFF2-40B4-BE49-F238E27FC236}">
                <a16:creationId xmlns:a16="http://schemas.microsoft.com/office/drawing/2014/main" id="{D0F8A25E-5795-89E5-D47E-0D9327424F6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008294" y="2023689"/>
            <a:ext cx="712377" cy="712377"/>
          </a:xfrm>
          <a:prstGeom prst="rect">
            <a:avLst/>
          </a:prstGeom>
        </p:spPr>
      </p:pic>
      <p:sp>
        <p:nvSpPr>
          <p:cNvPr id="7" name="Google Shape;229;p28">
            <a:extLst>
              <a:ext uri="{FF2B5EF4-FFF2-40B4-BE49-F238E27FC236}">
                <a16:creationId xmlns:a16="http://schemas.microsoft.com/office/drawing/2014/main" id="{AA00BC8E-6957-161A-CC22-5D27E10F9773}"/>
              </a:ext>
            </a:extLst>
          </p:cNvPr>
          <p:cNvSpPr txBox="1">
            <a:spLocks/>
          </p:cNvSpPr>
          <p:nvPr/>
        </p:nvSpPr>
        <p:spPr>
          <a:xfrm>
            <a:off x="11995702" y="2853684"/>
            <a:ext cx="2160000" cy="292654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b="1" dirty="0">
                <a:solidFill>
                  <a:schemeClr val="bg1"/>
                </a:solidFill>
                <a:latin typeface="Inter"/>
                <a:ea typeface="Inter"/>
                <a:cs typeface="Inter"/>
                <a:sym typeface="Inter"/>
              </a:rPr>
              <a:t>Calcule e analise os resultados</a:t>
            </a:r>
          </a:p>
          <a:p>
            <a:pPr algn="ctr">
              <a:lnSpc>
                <a:spcPct val="100000"/>
              </a:lnSpc>
              <a:spcBef>
                <a:spcPts val="0"/>
              </a:spcBef>
            </a:pPr>
            <a:endParaRPr lang="pt-BR" sz="1600" dirty="0">
              <a:solidFill>
                <a:schemeClr val="bg1"/>
              </a:solidFill>
              <a:latin typeface="Inter"/>
              <a:ea typeface="Inter"/>
              <a:cs typeface="Inter"/>
              <a:sym typeface="Inter"/>
            </a:endParaRPr>
          </a:p>
          <a:p>
            <a:pPr algn="ctr">
              <a:lnSpc>
                <a:spcPct val="100000"/>
              </a:lnSpc>
              <a:spcBef>
                <a:spcPts val="0"/>
              </a:spcBef>
            </a:pPr>
            <a:r>
              <a:rPr lang="pt-BR" sz="1600" dirty="0">
                <a:solidFill>
                  <a:schemeClr val="bg1"/>
                </a:solidFill>
                <a:latin typeface="Inter"/>
                <a:ea typeface="Inter"/>
                <a:cs typeface="Inter"/>
                <a:sym typeface="Inter"/>
              </a:rPr>
              <a:t>Multiplique pontuações pelos pesos e compare as alternativas.</a:t>
            </a:r>
          </a:p>
          <a:p>
            <a:pPr algn="ctr">
              <a:lnSpc>
                <a:spcPct val="100000"/>
              </a:lnSpc>
              <a:spcBef>
                <a:spcPts val="0"/>
              </a:spcBef>
            </a:pPr>
            <a:endParaRPr lang="pt-BR" sz="1600" b="1" dirty="0">
              <a:solidFill>
                <a:schemeClr val="bg1"/>
              </a:solidFill>
              <a:latin typeface="Inter"/>
              <a:ea typeface="Inter"/>
              <a:cs typeface="Inter"/>
              <a:sym typeface="Inter"/>
            </a:endParaRPr>
          </a:p>
          <a:p>
            <a:pPr algn="ctr">
              <a:lnSpc>
                <a:spcPct val="100000"/>
              </a:lnSpc>
              <a:spcBef>
                <a:spcPts val="0"/>
              </a:spcBef>
            </a:pPr>
            <a:r>
              <a:rPr lang="pt-BR" sz="1600" b="1" dirty="0" err="1">
                <a:solidFill>
                  <a:schemeClr val="bg1"/>
                </a:solidFill>
                <a:latin typeface="Inter"/>
                <a:ea typeface="Inter"/>
                <a:cs typeface="Inter"/>
                <a:sym typeface="Inter"/>
              </a:rPr>
              <a:t>Ex</a:t>
            </a:r>
            <a:r>
              <a:rPr lang="pt-BR" sz="1600" b="1" dirty="0">
                <a:solidFill>
                  <a:schemeClr val="bg1"/>
                </a:solidFill>
                <a:latin typeface="Inter"/>
                <a:ea typeface="Inter"/>
                <a:cs typeface="Inter"/>
                <a:sym typeface="Inter"/>
              </a:rPr>
              <a:t>: </a:t>
            </a:r>
            <a:r>
              <a:rPr lang="pt-BR" sz="1600" dirty="0">
                <a:solidFill>
                  <a:schemeClr val="bg1"/>
                </a:solidFill>
                <a:latin typeface="Inter"/>
                <a:ea typeface="Inter"/>
                <a:cs typeface="Inter"/>
                <a:sym typeface="Inter"/>
              </a:rPr>
              <a:t>Projeto B tem a maior pontuação (87 pontos)</a:t>
            </a:r>
          </a:p>
        </p:txBody>
      </p:sp>
      <p:pic>
        <p:nvPicPr>
          <p:cNvPr id="8" name="Gráfico 7" descr="Selo 5 estrutura de tópicos">
            <a:extLst>
              <a:ext uri="{FF2B5EF4-FFF2-40B4-BE49-F238E27FC236}">
                <a16:creationId xmlns:a16="http://schemas.microsoft.com/office/drawing/2014/main" id="{AEC4814F-B127-DB38-5673-29B59D2336B8}"/>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2709459" y="2027234"/>
            <a:ext cx="712377" cy="712377"/>
          </a:xfrm>
          <a:prstGeom prst="rect">
            <a:avLst/>
          </a:prstGeom>
        </p:spPr>
      </p:pic>
    </p:spTree>
    <p:extLst>
      <p:ext uri="{BB962C8B-B14F-4D97-AF65-F5344CB8AC3E}">
        <p14:creationId xmlns:p14="http://schemas.microsoft.com/office/powerpoint/2010/main" val="39492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EC07F-6D08-B4C8-970A-E7BCD37DD0C5}"/>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83088422-1A32-7F60-CCA9-64514D73F1BD}"/>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7FC0C1CE-FCF3-017D-D7C6-5B67A044BF37}"/>
              </a:ext>
            </a:extLst>
          </p:cNvPr>
          <p:cNvSpPr txBox="1">
            <a:spLocks/>
          </p:cNvSpPr>
          <p:nvPr/>
        </p:nvSpPr>
        <p:spPr>
          <a:xfrm>
            <a:off x="844138" y="289733"/>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CONSIDERAÇÕES E </a:t>
            </a:r>
            <a:r>
              <a:rPr lang="pt-BR" sz="5400" b="1" dirty="0">
                <a:solidFill>
                  <a:srgbClr val="2BDEFD"/>
                </a:solidFill>
                <a:latin typeface="Chakra Petch" panose="00000500000000000000" pitchFamily="2" charset="-34"/>
                <a:cs typeface="Chakra Petch" panose="00000500000000000000" pitchFamily="2" charset="-34"/>
              </a:rPr>
              <a:t>ARMADILHAS</a:t>
            </a:r>
            <a:endParaRPr lang="pt-BR" sz="5400" b="1" dirty="0">
              <a:solidFill>
                <a:schemeClr val="bg1"/>
              </a:solidFill>
              <a:latin typeface="Chakra Petch" panose="00000500000000000000" pitchFamily="2" charset="-34"/>
              <a:cs typeface="Chakra Petch" panose="00000500000000000000" pitchFamily="2" charset="-34"/>
            </a:endParaRPr>
          </a:p>
        </p:txBody>
      </p:sp>
      <p:grpSp>
        <p:nvGrpSpPr>
          <p:cNvPr id="16" name="Agrupar 15">
            <a:extLst>
              <a:ext uri="{FF2B5EF4-FFF2-40B4-BE49-F238E27FC236}">
                <a16:creationId xmlns:a16="http://schemas.microsoft.com/office/drawing/2014/main" id="{45F6F549-21F7-A94C-D692-2359A6F9EC22}"/>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995D51EF-46A8-580B-761B-D855FF0706F9}"/>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570EC094-34C9-4E06-8361-74765E088901}"/>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8" name="Espaço Reservado para Texto 4">
            <a:extLst>
              <a:ext uri="{FF2B5EF4-FFF2-40B4-BE49-F238E27FC236}">
                <a16:creationId xmlns:a16="http://schemas.microsoft.com/office/drawing/2014/main" id="{FA4AFAA1-F478-6FD0-9B99-EFF90E91E798}"/>
              </a:ext>
            </a:extLst>
          </p:cNvPr>
          <p:cNvSpPr txBox="1">
            <a:spLocks/>
          </p:cNvSpPr>
          <p:nvPr/>
        </p:nvSpPr>
        <p:spPr>
          <a:xfrm>
            <a:off x="890214" y="1016891"/>
            <a:ext cx="13427679" cy="587441"/>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Evitando vieses na tomada de decisão</a:t>
            </a:r>
          </a:p>
        </p:txBody>
      </p:sp>
      <p:sp>
        <p:nvSpPr>
          <p:cNvPr id="5" name="Retângulo: Cantos Superiores Recortados 4">
            <a:extLst>
              <a:ext uri="{FF2B5EF4-FFF2-40B4-BE49-F238E27FC236}">
                <a16:creationId xmlns:a16="http://schemas.microsoft.com/office/drawing/2014/main" id="{326F94E3-9529-0462-75B8-60F19864895D}"/>
              </a:ext>
            </a:extLst>
          </p:cNvPr>
          <p:cNvSpPr/>
          <p:nvPr/>
        </p:nvSpPr>
        <p:spPr>
          <a:xfrm>
            <a:off x="1163113" y="1779764"/>
            <a:ext cx="6019489" cy="6160103"/>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Cantos Superiores Recortados 5">
            <a:extLst>
              <a:ext uri="{FF2B5EF4-FFF2-40B4-BE49-F238E27FC236}">
                <a16:creationId xmlns:a16="http://schemas.microsoft.com/office/drawing/2014/main" id="{BC4CBE25-C329-0C4E-F8BB-64CF558F1CFC}"/>
              </a:ext>
            </a:extLst>
          </p:cNvPr>
          <p:cNvSpPr/>
          <p:nvPr/>
        </p:nvSpPr>
        <p:spPr>
          <a:xfrm>
            <a:off x="8039672" y="1779764"/>
            <a:ext cx="6019489" cy="368367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Google Shape;216;p26">
            <a:extLst>
              <a:ext uri="{FF2B5EF4-FFF2-40B4-BE49-F238E27FC236}">
                <a16:creationId xmlns:a16="http://schemas.microsoft.com/office/drawing/2014/main" id="{858A9ABA-8A26-1FEB-12DD-FD4A7F6E389A}"/>
              </a:ext>
            </a:extLst>
          </p:cNvPr>
          <p:cNvSpPr txBox="1">
            <a:spLocks/>
          </p:cNvSpPr>
          <p:nvPr/>
        </p:nvSpPr>
        <p:spPr>
          <a:xfrm>
            <a:off x="2020183" y="1709894"/>
            <a:ext cx="4763386" cy="664749"/>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400" b="1" dirty="0">
                <a:solidFill>
                  <a:srgbClr val="DBE4EF"/>
                </a:solidFill>
                <a:latin typeface="Chakra Petch" panose="00000500000000000000" pitchFamily="2" charset="-34"/>
                <a:cs typeface="Chakra Petch" panose="00000500000000000000" pitchFamily="2" charset="-34"/>
              </a:rPr>
              <a:t>PRINCIPAIS ARMADILHAS</a:t>
            </a:r>
          </a:p>
        </p:txBody>
      </p:sp>
      <p:sp>
        <p:nvSpPr>
          <p:cNvPr id="24" name="Google Shape;216;p26">
            <a:extLst>
              <a:ext uri="{FF2B5EF4-FFF2-40B4-BE49-F238E27FC236}">
                <a16:creationId xmlns:a16="http://schemas.microsoft.com/office/drawing/2014/main" id="{5FAC07CA-B278-2823-1084-4ED468CBC660}"/>
              </a:ext>
            </a:extLst>
          </p:cNvPr>
          <p:cNvSpPr txBox="1">
            <a:spLocks/>
          </p:cNvSpPr>
          <p:nvPr/>
        </p:nvSpPr>
        <p:spPr>
          <a:xfrm>
            <a:off x="8662827" y="1713463"/>
            <a:ext cx="4763386" cy="664749"/>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400" b="1" dirty="0">
                <a:solidFill>
                  <a:srgbClr val="DBE4EF"/>
                </a:solidFill>
                <a:latin typeface="Chakra Petch" panose="00000500000000000000" pitchFamily="2" charset="-34"/>
                <a:cs typeface="Chakra Petch" panose="00000500000000000000" pitchFamily="2" charset="-34"/>
              </a:rPr>
              <a:t>PRÁTICAS RECOMENDADAS</a:t>
            </a:r>
          </a:p>
        </p:txBody>
      </p:sp>
      <p:sp>
        <p:nvSpPr>
          <p:cNvPr id="25" name="Espaço Reservado para Texto 4">
            <a:extLst>
              <a:ext uri="{FF2B5EF4-FFF2-40B4-BE49-F238E27FC236}">
                <a16:creationId xmlns:a16="http://schemas.microsoft.com/office/drawing/2014/main" id="{2FE91772-C5C1-84B6-9F2D-920A51BA3D57}"/>
              </a:ext>
            </a:extLst>
          </p:cNvPr>
          <p:cNvSpPr txBox="1">
            <a:spLocks/>
          </p:cNvSpPr>
          <p:nvPr/>
        </p:nvSpPr>
        <p:spPr>
          <a:xfrm>
            <a:off x="1514049" y="2372677"/>
            <a:ext cx="5460906" cy="4927091"/>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1800" b="1" dirty="0"/>
              <a:t>Viés de Confirmação</a:t>
            </a:r>
          </a:p>
          <a:p>
            <a:r>
              <a:rPr lang="pt-BR" sz="1800" dirty="0"/>
              <a:t>Tendência a buscar informações que confirmem crenças pré-existentes.</a:t>
            </a:r>
          </a:p>
          <a:p>
            <a:r>
              <a:rPr lang="pt-BR" sz="1800" b="1" dirty="0"/>
              <a:t>Dica:</a:t>
            </a:r>
            <a:r>
              <a:rPr lang="pt-BR" sz="1800" dirty="0"/>
              <a:t> Busque ativamente evidências contrárias à sua hipótese inicial.</a:t>
            </a:r>
          </a:p>
          <a:p>
            <a:endParaRPr lang="pt-BR" sz="1800" dirty="0"/>
          </a:p>
          <a:p>
            <a:r>
              <a:rPr lang="pt-BR" sz="1800" b="1" dirty="0"/>
              <a:t>Ancoragem</a:t>
            </a:r>
          </a:p>
          <a:p>
            <a:r>
              <a:rPr lang="pt-BR" sz="1800" dirty="0"/>
              <a:t>Dependência excessiva da primeira informação recebida.</a:t>
            </a:r>
          </a:p>
          <a:p>
            <a:r>
              <a:rPr lang="pt-BR" sz="1800" b="1" dirty="0"/>
              <a:t>Dica:</a:t>
            </a:r>
            <a:r>
              <a:rPr lang="pt-BR" sz="1800" dirty="0"/>
              <a:t> Considere múltiplas referências antes de formar um julgamento.</a:t>
            </a:r>
          </a:p>
          <a:p>
            <a:endParaRPr lang="pt-BR" sz="1800" dirty="0"/>
          </a:p>
          <a:p>
            <a:r>
              <a:rPr lang="pt-BR" sz="1800" b="1" dirty="0"/>
              <a:t>Pensamento de Grupo</a:t>
            </a:r>
          </a:p>
          <a:p>
            <a:r>
              <a:rPr lang="pt-BR" sz="1800" dirty="0"/>
              <a:t>Conformidade com a opinião dominante para evitar conflitos.</a:t>
            </a:r>
          </a:p>
          <a:p>
            <a:r>
              <a:rPr lang="pt-BR" sz="1800" b="1" dirty="0"/>
              <a:t>Dica:</a:t>
            </a:r>
            <a:r>
              <a:rPr lang="pt-BR" sz="1800" dirty="0"/>
              <a:t> Designe um "advogado do diabo" nas reuniões de decisão.</a:t>
            </a:r>
          </a:p>
        </p:txBody>
      </p:sp>
      <p:sp>
        <p:nvSpPr>
          <p:cNvPr id="26" name="Espaço Reservado para Texto 4">
            <a:extLst>
              <a:ext uri="{FF2B5EF4-FFF2-40B4-BE49-F238E27FC236}">
                <a16:creationId xmlns:a16="http://schemas.microsoft.com/office/drawing/2014/main" id="{8D11BF20-08BA-1ED7-0D70-47D857B9E675}"/>
              </a:ext>
            </a:extLst>
          </p:cNvPr>
          <p:cNvSpPr txBox="1">
            <a:spLocks/>
          </p:cNvSpPr>
          <p:nvPr/>
        </p:nvSpPr>
        <p:spPr>
          <a:xfrm>
            <a:off x="8216261" y="2800747"/>
            <a:ext cx="5628866" cy="2157102"/>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1800" b="1" dirty="0"/>
              <a:t>Coleta de Dados Relevantes</a:t>
            </a:r>
          </a:p>
          <a:p>
            <a:r>
              <a:rPr lang="pt-BR" sz="1800" dirty="0"/>
              <a:t>Busque informações de fontes diversas e confiáveis antes de aplicar a matriz.</a:t>
            </a:r>
          </a:p>
          <a:p>
            <a:endParaRPr lang="pt-BR" sz="1800" dirty="0"/>
          </a:p>
          <a:p>
            <a:r>
              <a:rPr lang="pt-BR" sz="1800" b="1" dirty="0"/>
              <a:t>Envolvimento das Partes Interessadas</a:t>
            </a:r>
          </a:p>
          <a:p>
            <a:r>
              <a:rPr lang="pt-BR" sz="1800" dirty="0"/>
              <a:t>Inclua perspectivas de diferentes stakeholders para enriquecer a análise.</a:t>
            </a:r>
          </a:p>
        </p:txBody>
      </p:sp>
    </p:spTree>
    <p:extLst>
      <p:ext uri="{BB962C8B-B14F-4D97-AF65-F5344CB8AC3E}">
        <p14:creationId xmlns:p14="http://schemas.microsoft.com/office/powerpoint/2010/main" val="3892647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37835-097A-4B6D-D0CF-62BB8158C679}"/>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1C5F11C1-30F0-B6AC-6CB9-1E33D792F2ED}"/>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0" name="Google Shape;229;p28">
            <a:extLst>
              <a:ext uri="{FF2B5EF4-FFF2-40B4-BE49-F238E27FC236}">
                <a16:creationId xmlns:a16="http://schemas.microsoft.com/office/drawing/2014/main" id="{4D9DC057-C1E3-C6CB-54C6-82CDCB647184}"/>
              </a:ext>
            </a:extLst>
          </p:cNvPr>
          <p:cNvSpPr txBox="1">
            <a:spLocks/>
          </p:cNvSpPr>
          <p:nvPr/>
        </p:nvSpPr>
        <p:spPr>
          <a:xfrm>
            <a:off x="1105786" y="2157454"/>
            <a:ext cx="5996763"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Clareza</a:t>
            </a:r>
          </a:p>
          <a:p>
            <a:pPr>
              <a:lnSpc>
                <a:spcPct val="100000"/>
              </a:lnSpc>
              <a:spcBef>
                <a:spcPts val="0"/>
              </a:spcBef>
            </a:pPr>
            <a:r>
              <a:rPr lang="pt-BR" sz="2400" dirty="0">
                <a:solidFill>
                  <a:schemeClr val="bg1"/>
                </a:solidFill>
                <a:latin typeface="Inter"/>
                <a:ea typeface="Inter"/>
                <a:cs typeface="Inter"/>
                <a:sym typeface="Inter"/>
              </a:rPr>
              <a:t>A Matriz da Decisão traz estrutura e transparência ao processo decisório, eliminando ambiguidades e facilitando a comunicação.</a:t>
            </a:r>
          </a:p>
        </p:txBody>
      </p:sp>
      <p:sp>
        <p:nvSpPr>
          <p:cNvPr id="2" name="Google Shape;249;p30">
            <a:extLst>
              <a:ext uri="{FF2B5EF4-FFF2-40B4-BE49-F238E27FC236}">
                <a16:creationId xmlns:a16="http://schemas.microsoft.com/office/drawing/2014/main" id="{9961CBF4-3400-3DBC-78A9-D9AE34F54BAB}"/>
              </a:ext>
            </a:extLst>
          </p:cNvPr>
          <p:cNvSpPr txBox="1">
            <a:spLocks/>
          </p:cNvSpPr>
          <p:nvPr/>
        </p:nvSpPr>
        <p:spPr>
          <a:xfrm>
            <a:off x="1482088" y="396058"/>
            <a:ext cx="11362041" cy="1253402"/>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TRANSFORMANDO DECISÕES COMPLEXAS EM </a:t>
            </a:r>
            <a:r>
              <a:rPr lang="pt-BR" sz="4000" b="1" dirty="0">
                <a:solidFill>
                  <a:srgbClr val="2BDEFD"/>
                </a:solidFill>
                <a:latin typeface="Chakra Petch" panose="00000500000000000000" pitchFamily="2" charset="-34"/>
                <a:cs typeface="Chakra Petch" panose="00000500000000000000" pitchFamily="2" charset="-34"/>
              </a:rPr>
              <a:t>AÇÕES ESTRATÉGICAS</a:t>
            </a:r>
          </a:p>
        </p:txBody>
      </p:sp>
      <p:grpSp>
        <p:nvGrpSpPr>
          <p:cNvPr id="16" name="Agrupar 15">
            <a:extLst>
              <a:ext uri="{FF2B5EF4-FFF2-40B4-BE49-F238E27FC236}">
                <a16:creationId xmlns:a16="http://schemas.microsoft.com/office/drawing/2014/main" id="{43D45C84-CA6F-4412-6D57-F62644BEB3E4}"/>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500D7446-086D-4602-9033-F88F878C9B2B}"/>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A99A70F4-F450-F1F9-BC6A-0FF543DB5E09}"/>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7" name="Google Shape;229;p28">
            <a:extLst>
              <a:ext uri="{FF2B5EF4-FFF2-40B4-BE49-F238E27FC236}">
                <a16:creationId xmlns:a16="http://schemas.microsoft.com/office/drawing/2014/main" id="{451A3986-1F9C-6269-070F-3A90437DF599}"/>
              </a:ext>
            </a:extLst>
          </p:cNvPr>
          <p:cNvSpPr txBox="1">
            <a:spLocks/>
          </p:cNvSpPr>
          <p:nvPr/>
        </p:nvSpPr>
        <p:spPr>
          <a:xfrm>
            <a:off x="1105786" y="4442927"/>
            <a:ext cx="5996763"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Objetividade</a:t>
            </a:r>
          </a:p>
          <a:p>
            <a:pPr>
              <a:lnSpc>
                <a:spcPct val="100000"/>
              </a:lnSpc>
              <a:spcBef>
                <a:spcPts val="0"/>
              </a:spcBef>
            </a:pPr>
            <a:r>
              <a:rPr lang="pt-BR" sz="2400" dirty="0">
                <a:solidFill>
                  <a:schemeClr val="bg1"/>
                </a:solidFill>
                <a:latin typeface="Inter"/>
                <a:ea typeface="Inter"/>
                <a:cs typeface="Inter"/>
                <a:sym typeface="Inter"/>
              </a:rPr>
              <a:t>Ao quantificar critérios e alternativas, reduz-se a influência de vieses pessoais e emoções na tomada de decisão.</a:t>
            </a:r>
          </a:p>
        </p:txBody>
      </p:sp>
      <p:sp>
        <p:nvSpPr>
          <p:cNvPr id="10" name="Google Shape;229;p28">
            <a:extLst>
              <a:ext uri="{FF2B5EF4-FFF2-40B4-BE49-F238E27FC236}">
                <a16:creationId xmlns:a16="http://schemas.microsoft.com/office/drawing/2014/main" id="{BFEF97C2-167C-17B8-08D8-97D04A5E8EC6}"/>
              </a:ext>
            </a:extLst>
          </p:cNvPr>
          <p:cNvSpPr txBox="1">
            <a:spLocks/>
          </p:cNvSpPr>
          <p:nvPr/>
        </p:nvSpPr>
        <p:spPr>
          <a:xfrm>
            <a:off x="8113708" y="2157453"/>
            <a:ext cx="5996763"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Eficácia</a:t>
            </a:r>
          </a:p>
          <a:p>
            <a:pPr>
              <a:lnSpc>
                <a:spcPct val="100000"/>
              </a:lnSpc>
              <a:spcBef>
                <a:spcPts val="0"/>
              </a:spcBef>
            </a:pPr>
            <a:r>
              <a:rPr lang="pt-BR" sz="2400" dirty="0">
                <a:solidFill>
                  <a:schemeClr val="bg1"/>
                </a:solidFill>
                <a:latin typeface="Inter"/>
                <a:ea typeface="Inter"/>
                <a:cs typeface="Inter"/>
                <a:sym typeface="Inter"/>
              </a:rPr>
              <a:t>Decisões baseadas em análises estruturadas têm maior probabilidade de alcançar os resultados desejados e gerar valor.</a:t>
            </a:r>
          </a:p>
        </p:txBody>
      </p:sp>
      <p:sp>
        <p:nvSpPr>
          <p:cNvPr id="14" name="Google Shape;229;p28">
            <a:extLst>
              <a:ext uri="{FF2B5EF4-FFF2-40B4-BE49-F238E27FC236}">
                <a16:creationId xmlns:a16="http://schemas.microsoft.com/office/drawing/2014/main" id="{0F2F8564-58AE-F8B3-BF10-42B6B9FD563A}"/>
              </a:ext>
            </a:extLst>
          </p:cNvPr>
          <p:cNvSpPr txBox="1">
            <a:spLocks/>
          </p:cNvSpPr>
          <p:nvPr/>
        </p:nvSpPr>
        <p:spPr>
          <a:xfrm>
            <a:off x="8113708" y="4442927"/>
            <a:ext cx="5996763"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Alinhamento</a:t>
            </a:r>
          </a:p>
          <a:p>
            <a:pPr>
              <a:lnSpc>
                <a:spcPct val="100000"/>
              </a:lnSpc>
              <a:spcBef>
                <a:spcPts val="0"/>
              </a:spcBef>
            </a:pPr>
            <a:r>
              <a:rPr lang="pt-BR" sz="2400" dirty="0">
                <a:solidFill>
                  <a:schemeClr val="bg1"/>
                </a:solidFill>
                <a:latin typeface="Inter"/>
                <a:ea typeface="Inter"/>
                <a:cs typeface="Inter"/>
                <a:sym typeface="Inter"/>
              </a:rPr>
              <a:t>O processo colaborativo de construção da matriz promove consenso e comprometimento entre as partes interessadas.</a:t>
            </a:r>
          </a:p>
        </p:txBody>
      </p:sp>
      <p:sp>
        <p:nvSpPr>
          <p:cNvPr id="15" name="Google Shape;229;p28">
            <a:extLst>
              <a:ext uri="{FF2B5EF4-FFF2-40B4-BE49-F238E27FC236}">
                <a16:creationId xmlns:a16="http://schemas.microsoft.com/office/drawing/2014/main" id="{4DD515F8-5399-8820-31BE-E29391F0E88A}"/>
              </a:ext>
            </a:extLst>
          </p:cNvPr>
          <p:cNvSpPr txBox="1">
            <a:spLocks/>
          </p:cNvSpPr>
          <p:nvPr/>
        </p:nvSpPr>
        <p:spPr>
          <a:xfrm>
            <a:off x="1380061" y="6891736"/>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"A qualidade de nossas decisões determina a qualidade de nossas vidas. A Matriz da Decisão não é apenas uma ferramenta, mas um caminho para a excelência na liderança.“ - Peter Drucker</a:t>
            </a:r>
          </a:p>
        </p:txBody>
      </p:sp>
    </p:spTree>
    <p:extLst>
      <p:ext uri="{BB962C8B-B14F-4D97-AF65-F5344CB8AC3E}">
        <p14:creationId xmlns:p14="http://schemas.microsoft.com/office/powerpoint/2010/main" val="191539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5A088-AECE-6E50-081A-85BA6148BFE1}"/>
            </a:ext>
          </a:extLst>
        </p:cNvPr>
        <p:cNvGrpSpPr/>
        <p:nvPr/>
      </p:nvGrpSpPr>
      <p:grpSpPr>
        <a:xfrm>
          <a:off x="0" y="0"/>
          <a:ext cx="0" cy="0"/>
          <a:chOff x="0" y="0"/>
          <a:chExt cx="0" cy="0"/>
        </a:xfrm>
      </p:grpSpPr>
      <p:pic>
        <p:nvPicPr>
          <p:cNvPr id="3" name="Google Shape;1148;p55">
            <a:extLst>
              <a:ext uri="{FF2B5EF4-FFF2-40B4-BE49-F238E27FC236}">
                <a16:creationId xmlns:a16="http://schemas.microsoft.com/office/drawing/2014/main" id="{7A228D5D-EF81-2BFD-F00A-0BDFC87EC6E5}"/>
              </a:ext>
            </a:extLst>
          </p:cNvPr>
          <p:cNvPicPr preferRelativeResize="0"/>
          <p:nvPr/>
        </p:nvPicPr>
        <p:blipFill>
          <a:blip r:embed="rId3">
            <a:extLst>
              <a:ext uri="{28A0092B-C50C-407E-A947-70E740481C1C}">
                <a14:useLocalDpi xmlns:a14="http://schemas.microsoft.com/office/drawing/2010/main" val="0"/>
              </a:ext>
            </a:extLst>
          </a:blip>
          <a:srcRect l="16051" t="20868" b="4817"/>
          <a:stretch/>
        </p:blipFill>
        <p:spPr>
          <a:xfrm>
            <a:off x="8644514" y="402630"/>
            <a:ext cx="5575656" cy="7424340"/>
          </a:xfrm>
          <a:prstGeom prst="snip2DiagRect">
            <a:avLst>
              <a:gd name="adj1" fmla="val 0"/>
              <a:gd name="adj2" fmla="val 15916"/>
            </a:avLst>
          </a:prstGeom>
          <a:noFill/>
          <a:ln w="9525">
            <a:solidFill>
              <a:srgbClr val="2BDEFD"/>
            </a:solidFill>
          </a:ln>
        </p:spPr>
      </p:pic>
      <p:sp>
        <p:nvSpPr>
          <p:cNvPr id="9" name="Google Shape;222;p27">
            <a:extLst>
              <a:ext uri="{FF2B5EF4-FFF2-40B4-BE49-F238E27FC236}">
                <a16:creationId xmlns:a16="http://schemas.microsoft.com/office/drawing/2014/main" id="{FE377EA2-A2FA-6ED9-D221-30B55E26F8DB}"/>
              </a:ext>
            </a:extLst>
          </p:cNvPr>
          <p:cNvSpPr txBox="1">
            <a:spLocks noGrp="1"/>
          </p:cNvSpPr>
          <p:nvPr>
            <p:ph type="title"/>
          </p:nvPr>
        </p:nvSpPr>
        <p:spPr>
          <a:xfrm>
            <a:off x="124578" y="4798034"/>
            <a:ext cx="8782707" cy="2843825"/>
          </a:xfrm>
          <a:prstGeom prst="rect">
            <a:avLst/>
          </a:prstGeom>
        </p:spPr>
        <p:txBody>
          <a:bodyPr spcFirstLastPara="1" wrap="square" lIns="0" tIns="91425" rIns="91425" bIns="91425" anchor="t" anchorCtr="0">
            <a:spAutoFit/>
          </a:bodyPr>
          <a:lstStyle/>
          <a:p>
            <a:pPr marL="0" lvl="0" indent="0" algn="l" rtl="0">
              <a:spcBef>
                <a:spcPts val="0"/>
              </a:spcBef>
              <a:spcAft>
                <a:spcPts val="0"/>
              </a:spcAft>
              <a:buNone/>
            </a:pPr>
            <a:r>
              <a:rPr lang="pt-BR" sz="4800" dirty="0"/>
              <a:t>O SALTO: SEU PROJETO FINAL </a:t>
            </a:r>
            <a:br>
              <a:rPr lang="pt-BR" sz="4800" dirty="0"/>
            </a:br>
            <a:r>
              <a:rPr lang="pt-BR" sz="4800" dirty="0">
                <a:solidFill>
                  <a:srgbClr val="2BDEFD"/>
                </a:solidFill>
              </a:rPr>
              <a:t>MEUS PRIMEIROS 90 DIAS COMO LÍDER</a:t>
            </a:r>
            <a:endParaRPr sz="4800" dirty="0">
              <a:solidFill>
                <a:srgbClr val="2BDEFD"/>
              </a:solidFill>
            </a:endParaRPr>
          </a:p>
        </p:txBody>
      </p:sp>
      <p:sp>
        <p:nvSpPr>
          <p:cNvPr id="10" name="Google Shape;223;p27">
            <a:extLst>
              <a:ext uri="{FF2B5EF4-FFF2-40B4-BE49-F238E27FC236}">
                <a16:creationId xmlns:a16="http://schemas.microsoft.com/office/drawing/2014/main" id="{8DF5F082-AFD5-DDF7-C5AA-1820E752407E}"/>
              </a:ext>
            </a:extLst>
          </p:cNvPr>
          <p:cNvSpPr txBox="1">
            <a:spLocks/>
          </p:cNvSpPr>
          <p:nvPr/>
        </p:nvSpPr>
        <p:spPr>
          <a:xfrm>
            <a:off x="124579" y="4212537"/>
            <a:ext cx="7156903" cy="572434"/>
          </a:xfrm>
          <a:prstGeom prst="rect">
            <a:avLst/>
          </a:prstGeom>
        </p:spPr>
        <p:txBody>
          <a:bodyPr spcFirstLastPara="1" wrap="square" lIns="0" tIns="91425" rIns="91425" bIns="91425"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2800" dirty="0">
                <a:solidFill>
                  <a:srgbClr val="2BDEFD"/>
                </a:solidFill>
                <a:latin typeface="Inter" panose="020B0502030000000004" pitchFamily="34" charset="0"/>
                <a:ea typeface="Inter" panose="020B0502030000000004" pitchFamily="34" charset="0"/>
              </a:rPr>
              <a:t>// Aula 6_</a:t>
            </a:r>
          </a:p>
        </p:txBody>
      </p:sp>
      <p:sp>
        <p:nvSpPr>
          <p:cNvPr id="18" name="Rounded Rectangle 66">
            <a:extLst>
              <a:ext uri="{FF2B5EF4-FFF2-40B4-BE49-F238E27FC236}">
                <a16:creationId xmlns:a16="http://schemas.microsoft.com/office/drawing/2014/main" id="{E56A569E-2726-2BD9-DB68-D3BD8EC36241}"/>
              </a:ext>
            </a:extLst>
          </p:cNvPr>
          <p:cNvSpPr/>
          <p:nvPr/>
        </p:nvSpPr>
        <p:spPr>
          <a:xfrm flipV="1">
            <a:off x="8907285" y="554712"/>
            <a:ext cx="2221726" cy="413028"/>
          </a:xfrm>
          <a:prstGeom prst="snip1Rect">
            <a:avLst>
              <a:gd name="adj" fmla="val 25891"/>
            </a:avLst>
          </a:prstGeom>
          <a:solidFill>
            <a:srgbClr val="2BDEFD">
              <a:alpha val="50196"/>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2160" dirty="0"/>
          </a:p>
        </p:txBody>
      </p:sp>
      <p:grpSp>
        <p:nvGrpSpPr>
          <p:cNvPr id="19" name="Group 68">
            <a:extLst>
              <a:ext uri="{FF2B5EF4-FFF2-40B4-BE49-F238E27FC236}">
                <a16:creationId xmlns:a16="http://schemas.microsoft.com/office/drawing/2014/main" id="{92601472-BF14-3414-26BA-209B89B88E32}"/>
              </a:ext>
            </a:extLst>
          </p:cNvPr>
          <p:cNvGrpSpPr/>
          <p:nvPr/>
        </p:nvGrpSpPr>
        <p:grpSpPr>
          <a:xfrm>
            <a:off x="10845604" y="698065"/>
            <a:ext cx="120653" cy="120653"/>
            <a:chOff x="4794097" y="1588576"/>
            <a:chExt cx="1242493" cy="1242490"/>
          </a:xfrm>
        </p:grpSpPr>
        <p:sp>
          <p:nvSpPr>
            <p:cNvPr id="20" name="Freeform 70">
              <a:extLst>
                <a:ext uri="{FF2B5EF4-FFF2-40B4-BE49-F238E27FC236}">
                  <a16:creationId xmlns:a16="http://schemas.microsoft.com/office/drawing/2014/main" id="{A8EEF29E-E72D-B20E-B7CE-BBB49ECFC8BE}"/>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cxnSp>
          <p:nvCxnSpPr>
            <p:cNvPr id="21" name="Straight Connector 71">
              <a:extLst>
                <a:ext uri="{FF2B5EF4-FFF2-40B4-BE49-F238E27FC236}">
                  <a16:creationId xmlns:a16="http://schemas.microsoft.com/office/drawing/2014/main" id="{1C21BF61-8960-5755-1139-6B020AFB5102}"/>
                </a:ext>
              </a:extLst>
            </p:cNvPr>
            <p:cNvCxnSpPr>
              <a:cxnSpLocks/>
            </p:cNvCxnSpPr>
            <p:nvPr/>
          </p:nvCxnSpPr>
          <p:spPr>
            <a:xfrm flipV="1">
              <a:off x="4794097" y="1588576"/>
              <a:ext cx="1242490" cy="12424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Freeform 31">
            <a:extLst>
              <a:ext uri="{FF2B5EF4-FFF2-40B4-BE49-F238E27FC236}">
                <a16:creationId xmlns:a16="http://schemas.microsoft.com/office/drawing/2014/main" id="{EA92829E-78D9-9BFF-16A7-AFF070F982AD}"/>
              </a:ext>
            </a:extLst>
          </p:cNvPr>
          <p:cNvSpPr/>
          <p:nvPr/>
        </p:nvSpPr>
        <p:spPr>
          <a:xfrm>
            <a:off x="9016723" y="662283"/>
            <a:ext cx="172379" cy="172379"/>
          </a:xfrm>
          <a:custGeom>
            <a:avLst/>
            <a:gdLst/>
            <a:ahLst/>
            <a:cxnLst/>
            <a:rect l="l" t="t" r="r" b="b"/>
            <a:pathLst>
              <a:path w="229839" h="229839">
                <a:moveTo>
                  <a:pt x="0" y="0"/>
                </a:moveTo>
                <a:lnTo>
                  <a:pt x="229839" y="0"/>
                </a:lnTo>
                <a:lnTo>
                  <a:pt x="229839" y="229839"/>
                </a:lnTo>
                <a:lnTo>
                  <a:pt x="0" y="2298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23" name="TextBox 32">
            <a:extLst>
              <a:ext uri="{FF2B5EF4-FFF2-40B4-BE49-F238E27FC236}">
                <a16:creationId xmlns:a16="http://schemas.microsoft.com/office/drawing/2014/main" id="{E36A1EAA-D52B-7DE3-1C70-4D85CA250A0C}"/>
              </a:ext>
            </a:extLst>
          </p:cNvPr>
          <p:cNvSpPr txBox="1"/>
          <p:nvPr/>
        </p:nvSpPr>
        <p:spPr>
          <a:xfrm>
            <a:off x="9272156" y="675978"/>
            <a:ext cx="1573448" cy="170496"/>
          </a:xfrm>
          <a:prstGeom prst="rect">
            <a:avLst/>
          </a:prstGeom>
        </p:spPr>
        <p:txBody>
          <a:bodyPr lIns="0" tIns="0" rIns="0" bIns="0" rtlCol="0" anchor="t">
            <a:spAutoFit/>
          </a:bodyPr>
          <a:lstStyle/>
          <a:p>
            <a:pPr algn="l">
              <a:lnSpc>
                <a:spcPts val="1376"/>
              </a:lnSpc>
            </a:pPr>
            <a:r>
              <a:rPr lang="en-US" sz="983" dirty="0">
                <a:solidFill>
                  <a:schemeClr val="bg1"/>
                </a:solidFill>
                <a:latin typeface="Chakra Petch"/>
                <a:ea typeface="Chakra Petch"/>
                <a:cs typeface="Chakra Petch"/>
                <a:sym typeface="Chakra Petch"/>
              </a:rPr>
              <a:t>IMAGEM GERADA COM I.A.</a:t>
            </a:r>
          </a:p>
        </p:txBody>
      </p:sp>
      <p:grpSp>
        <p:nvGrpSpPr>
          <p:cNvPr id="5" name="Agrupar 4">
            <a:extLst>
              <a:ext uri="{FF2B5EF4-FFF2-40B4-BE49-F238E27FC236}">
                <a16:creationId xmlns:a16="http://schemas.microsoft.com/office/drawing/2014/main" id="{C67093B9-571A-BDB4-7C23-C674A106EE41}"/>
              </a:ext>
            </a:extLst>
          </p:cNvPr>
          <p:cNvGrpSpPr/>
          <p:nvPr/>
        </p:nvGrpSpPr>
        <p:grpSpPr>
          <a:xfrm>
            <a:off x="11937655" y="6288612"/>
            <a:ext cx="2472112" cy="1447992"/>
            <a:chOff x="11937655" y="6288612"/>
            <a:chExt cx="2472112" cy="1447992"/>
          </a:xfrm>
        </p:grpSpPr>
        <p:sp>
          <p:nvSpPr>
            <p:cNvPr id="6" name="Google Shape;376;p44">
              <a:extLst>
                <a:ext uri="{FF2B5EF4-FFF2-40B4-BE49-F238E27FC236}">
                  <a16:creationId xmlns:a16="http://schemas.microsoft.com/office/drawing/2014/main" id="{4EA64AA4-AFC1-6032-869B-1190EC6BC5D4}"/>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23;p41">
              <a:extLst>
                <a:ext uri="{FF2B5EF4-FFF2-40B4-BE49-F238E27FC236}">
                  <a16:creationId xmlns:a16="http://schemas.microsoft.com/office/drawing/2014/main" id="{ED9FD4A7-567A-745C-1D9E-37ED26B6F3FC}"/>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149337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939AC961-BEFB-6FE6-79E4-892DCE9E7955}"/>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160E1730-7E55-40CF-6BFF-6B06D7CE5164}"/>
              </a:ext>
            </a:extLst>
          </p:cNvPr>
          <p:cNvSpPr txBox="1">
            <a:spLocks noGrp="1"/>
          </p:cNvSpPr>
          <p:nvPr>
            <p:ph type="title"/>
          </p:nvPr>
        </p:nvSpPr>
        <p:spPr>
          <a:xfrm>
            <a:off x="1151999" y="2185520"/>
            <a:ext cx="10555813" cy="2622208"/>
          </a:xfrm>
          <a:prstGeom prst="rect">
            <a:avLst/>
          </a:prstGeom>
        </p:spPr>
        <p:txBody>
          <a:bodyPr spcFirstLastPara="1" wrap="square" lIns="0" tIns="146280" rIns="146280" bIns="146280" anchor="t" anchorCtr="0">
            <a:spAutoFit/>
          </a:bodyPr>
          <a:lstStyle/>
          <a:p>
            <a:r>
              <a:rPr lang="pt-BR" dirty="0"/>
              <a:t>O KICK-OFF PERFEITO: </a:t>
            </a:r>
            <a:r>
              <a:rPr lang="pt-BR" dirty="0">
                <a:solidFill>
                  <a:srgbClr val="2BDEFD"/>
                </a:solidFill>
              </a:rPr>
              <a:t>ESTRUTURANDO SEUS PRIMEIROS 90 DIAS</a:t>
            </a:r>
            <a:endParaRPr lang="pt-BR" dirty="0"/>
          </a:p>
        </p:txBody>
      </p:sp>
      <p:sp>
        <p:nvSpPr>
          <p:cNvPr id="223" name="Google Shape;223;p27">
            <a:extLst>
              <a:ext uri="{FF2B5EF4-FFF2-40B4-BE49-F238E27FC236}">
                <a16:creationId xmlns:a16="http://schemas.microsoft.com/office/drawing/2014/main" id="{61D5C25B-2801-7B5B-2CBD-A0B098DF4F59}"/>
              </a:ext>
            </a:extLst>
          </p:cNvPr>
          <p:cNvSpPr txBox="1">
            <a:spLocks noGrp="1"/>
          </p:cNvSpPr>
          <p:nvPr>
            <p:ph type="title" idx="2"/>
          </p:nvPr>
        </p:nvSpPr>
        <p:spPr>
          <a:xfrm>
            <a:off x="1152000" y="1412240"/>
            <a:ext cx="8250240" cy="738615"/>
          </a:xfrm>
          <a:prstGeom prst="rect">
            <a:avLst/>
          </a:prstGeom>
        </p:spPr>
        <p:txBody>
          <a:bodyPr spcFirstLastPara="1" wrap="square" lIns="0" tIns="146280" rIns="146280" bIns="146280" anchor="t" anchorCtr="0">
            <a:spAutoFit/>
          </a:bodyPr>
          <a:lstStyle/>
          <a:p>
            <a:r>
              <a:rPr lang="pt-BR" dirty="0">
                <a:solidFill>
                  <a:srgbClr val="2BDEFD"/>
                </a:solidFill>
              </a:rPr>
              <a:t>// Aula </a:t>
            </a:r>
            <a:r>
              <a:rPr lang="pt-BR" dirty="0"/>
              <a:t>6</a:t>
            </a:r>
            <a:r>
              <a:rPr lang="pt-BR" dirty="0">
                <a:solidFill>
                  <a:srgbClr val="2BDEFD"/>
                </a:solidFill>
              </a:rPr>
              <a:t>.1 _</a:t>
            </a:r>
            <a:endParaRPr dirty="0">
              <a:solidFill>
                <a:srgbClr val="2BDEFD"/>
              </a:solidFill>
            </a:endParaRPr>
          </a:p>
        </p:txBody>
      </p:sp>
      <p:grpSp>
        <p:nvGrpSpPr>
          <p:cNvPr id="4" name="Agrupar 3">
            <a:extLst>
              <a:ext uri="{FF2B5EF4-FFF2-40B4-BE49-F238E27FC236}">
                <a16:creationId xmlns:a16="http://schemas.microsoft.com/office/drawing/2014/main" id="{65AF182C-915A-5A78-197C-2080E1EB6734}"/>
              </a:ext>
            </a:extLst>
          </p:cNvPr>
          <p:cNvGrpSpPr/>
          <p:nvPr/>
        </p:nvGrpSpPr>
        <p:grpSpPr>
          <a:xfrm>
            <a:off x="11937655" y="6288612"/>
            <a:ext cx="2472112" cy="1447992"/>
            <a:chOff x="11937655" y="6288612"/>
            <a:chExt cx="2472112" cy="1447992"/>
          </a:xfrm>
        </p:grpSpPr>
        <p:sp>
          <p:nvSpPr>
            <p:cNvPr id="5" name="Google Shape;376;p44">
              <a:extLst>
                <a:ext uri="{FF2B5EF4-FFF2-40B4-BE49-F238E27FC236}">
                  <a16:creationId xmlns:a16="http://schemas.microsoft.com/office/drawing/2014/main" id="{07D5218C-B472-4FA7-F1E6-6444FA34E46A}"/>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3;p41">
              <a:extLst>
                <a:ext uri="{FF2B5EF4-FFF2-40B4-BE49-F238E27FC236}">
                  <a16:creationId xmlns:a16="http://schemas.microsoft.com/office/drawing/2014/main" id="{8B12DA14-4A22-0B55-5A7C-E095DBB4D400}"/>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401462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D417D-7641-C70B-56CE-274500B4505E}"/>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BA08E900-B0D3-4491-D504-51B0115604D0}"/>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C356B1F7-C608-08CB-241C-BAC50DE00625}"/>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21A58CB6-4A84-4A3B-F491-B970EB6FA3DF}"/>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152F7633-6A37-F471-A56F-F56138BFC42F}"/>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OS PRIMEIROS 90 DIAS </a:t>
            </a:r>
            <a:r>
              <a:rPr lang="pt-BR" sz="4000" b="1" dirty="0">
                <a:solidFill>
                  <a:srgbClr val="2BDEFD"/>
                </a:solidFill>
                <a:latin typeface="Chakra Petch" panose="00000500000000000000" pitchFamily="2" charset="-34"/>
                <a:cs typeface="Chakra Petch" panose="00000500000000000000" pitchFamily="2" charset="-34"/>
              </a:rPr>
              <a:t>SÃO CRUCIAIS</a:t>
            </a:r>
          </a:p>
        </p:txBody>
      </p:sp>
      <p:sp>
        <p:nvSpPr>
          <p:cNvPr id="10" name="Retângulo: Cantos Superiores Recortados 9">
            <a:extLst>
              <a:ext uri="{FF2B5EF4-FFF2-40B4-BE49-F238E27FC236}">
                <a16:creationId xmlns:a16="http://schemas.microsoft.com/office/drawing/2014/main" id="{71D3A3BF-ACCB-6046-A231-232B728E0D08}"/>
              </a:ext>
            </a:extLst>
          </p:cNvPr>
          <p:cNvSpPr/>
          <p:nvPr/>
        </p:nvSpPr>
        <p:spPr>
          <a:xfrm>
            <a:off x="929683" y="1558244"/>
            <a:ext cx="13180788" cy="205073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92B071A3-9645-9917-FA3D-8E72CB9E3E63}"/>
              </a:ext>
            </a:extLst>
          </p:cNvPr>
          <p:cNvSpPr txBox="1">
            <a:spLocks/>
          </p:cNvSpPr>
          <p:nvPr/>
        </p:nvSpPr>
        <p:spPr>
          <a:xfrm>
            <a:off x="1014744" y="2744541"/>
            <a:ext cx="2481096" cy="64899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400" b="1" dirty="0">
                <a:solidFill>
                  <a:schemeClr val="bg1"/>
                </a:solidFill>
                <a:latin typeface="Inter"/>
                <a:ea typeface="Inter"/>
                <a:cs typeface="Inter"/>
                <a:sym typeface="Inter"/>
              </a:rPr>
              <a:t>Formação de primeiras impressões duradouras</a:t>
            </a:r>
          </a:p>
        </p:txBody>
      </p:sp>
      <p:sp>
        <p:nvSpPr>
          <p:cNvPr id="23" name="Google Shape;229;p28">
            <a:extLst>
              <a:ext uri="{FF2B5EF4-FFF2-40B4-BE49-F238E27FC236}">
                <a16:creationId xmlns:a16="http://schemas.microsoft.com/office/drawing/2014/main" id="{5672437B-5A4E-BF83-EB79-CA1CFC5522C2}"/>
              </a:ext>
            </a:extLst>
          </p:cNvPr>
          <p:cNvSpPr txBox="1">
            <a:spLocks/>
          </p:cNvSpPr>
          <p:nvPr/>
        </p:nvSpPr>
        <p:spPr>
          <a:xfrm>
            <a:off x="4581308" y="2744541"/>
            <a:ext cx="2481096" cy="64899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400" b="1" dirty="0">
                <a:solidFill>
                  <a:schemeClr val="bg1"/>
                </a:solidFill>
                <a:latin typeface="Inter"/>
                <a:ea typeface="Inter"/>
                <a:cs typeface="Inter"/>
                <a:sym typeface="Inter"/>
              </a:rPr>
              <a:t>Estabelecimento de credibilidade e confiança</a:t>
            </a:r>
          </a:p>
        </p:txBody>
      </p:sp>
      <p:sp>
        <p:nvSpPr>
          <p:cNvPr id="27" name="Google Shape;229;p28">
            <a:extLst>
              <a:ext uri="{FF2B5EF4-FFF2-40B4-BE49-F238E27FC236}">
                <a16:creationId xmlns:a16="http://schemas.microsoft.com/office/drawing/2014/main" id="{82BB73B0-7959-A3C3-44FD-0C46BB183CE4}"/>
              </a:ext>
            </a:extLst>
          </p:cNvPr>
          <p:cNvSpPr txBox="1">
            <a:spLocks/>
          </p:cNvSpPr>
          <p:nvPr/>
        </p:nvSpPr>
        <p:spPr>
          <a:xfrm>
            <a:off x="8147872" y="2744541"/>
            <a:ext cx="2481096" cy="64899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400" b="1" dirty="0">
                <a:solidFill>
                  <a:schemeClr val="bg1"/>
                </a:solidFill>
                <a:latin typeface="Inter"/>
                <a:ea typeface="Inter"/>
                <a:cs typeface="Inter"/>
                <a:sym typeface="Inter"/>
              </a:rPr>
              <a:t>Definição do tom para sua liderança</a:t>
            </a:r>
          </a:p>
        </p:txBody>
      </p:sp>
      <p:sp>
        <p:nvSpPr>
          <p:cNvPr id="28" name="Google Shape;229;p28">
            <a:extLst>
              <a:ext uri="{FF2B5EF4-FFF2-40B4-BE49-F238E27FC236}">
                <a16:creationId xmlns:a16="http://schemas.microsoft.com/office/drawing/2014/main" id="{0A883CDD-2D5F-52A9-3EAA-D33470463F92}"/>
              </a:ext>
            </a:extLst>
          </p:cNvPr>
          <p:cNvSpPr txBox="1">
            <a:spLocks/>
          </p:cNvSpPr>
          <p:nvPr/>
        </p:nvSpPr>
        <p:spPr>
          <a:xfrm>
            <a:off x="11735701" y="2744541"/>
            <a:ext cx="2472112" cy="864440"/>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400" b="1" dirty="0">
                <a:solidFill>
                  <a:schemeClr val="bg1"/>
                </a:solidFill>
                <a:latin typeface="Inter"/>
                <a:ea typeface="Inter"/>
                <a:cs typeface="Inter"/>
                <a:sym typeface="Inter"/>
              </a:rPr>
              <a:t>Identificação de oportunidades de impacto rápido</a:t>
            </a:r>
          </a:p>
        </p:txBody>
      </p:sp>
      <p:pic>
        <p:nvPicPr>
          <p:cNvPr id="30" name="Gráfico 29" descr="Selo 1 estrutura de tópicos">
            <a:extLst>
              <a:ext uri="{FF2B5EF4-FFF2-40B4-BE49-F238E27FC236}">
                <a16:creationId xmlns:a16="http://schemas.microsoft.com/office/drawing/2014/main" id="{CC460AA3-0EAA-ED2C-4361-703415E0BEC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904799" y="2130014"/>
            <a:ext cx="712377" cy="712377"/>
          </a:xfrm>
          <a:prstGeom prst="rect">
            <a:avLst/>
          </a:prstGeom>
        </p:spPr>
      </p:pic>
      <p:pic>
        <p:nvPicPr>
          <p:cNvPr id="31" name="Gráfico 30" descr="Crachá estrutura de tópicos">
            <a:extLst>
              <a:ext uri="{FF2B5EF4-FFF2-40B4-BE49-F238E27FC236}">
                <a16:creationId xmlns:a16="http://schemas.microsoft.com/office/drawing/2014/main" id="{E74F2FA4-4F6F-EEDF-DC3A-91825D1394C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470745" y="2130014"/>
            <a:ext cx="712377" cy="712377"/>
          </a:xfrm>
          <a:prstGeom prst="rect">
            <a:avLst/>
          </a:prstGeom>
        </p:spPr>
      </p:pic>
      <p:pic>
        <p:nvPicPr>
          <p:cNvPr id="32" name="Gráfico 31" descr="Selo 3 estrutura de tópicos">
            <a:extLst>
              <a:ext uri="{FF2B5EF4-FFF2-40B4-BE49-F238E27FC236}">
                <a16:creationId xmlns:a16="http://schemas.microsoft.com/office/drawing/2014/main" id="{0EEA7965-F848-76CF-802E-61FFC143869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036691" y="2130014"/>
            <a:ext cx="712377" cy="712377"/>
          </a:xfrm>
          <a:prstGeom prst="rect">
            <a:avLst/>
          </a:prstGeom>
        </p:spPr>
      </p:pic>
      <p:pic>
        <p:nvPicPr>
          <p:cNvPr id="33" name="Gráfico 32" descr="Selo 4 estrutura de tópicos">
            <a:extLst>
              <a:ext uri="{FF2B5EF4-FFF2-40B4-BE49-F238E27FC236}">
                <a16:creationId xmlns:a16="http://schemas.microsoft.com/office/drawing/2014/main" id="{AF9A8BB4-433C-FA76-3776-BD8DC6F8D1D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602638" y="2130014"/>
            <a:ext cx="712377" cy="712377"/>
          </a:xfrm>
          <a:prstGeom prst="rect">
            <a:avLst/>
          </a:prstGeom>
        </p:spPr>
      </p:pic>
      <p:sp>
        <p:nvSpPr>
          <p:cNvPr id="6" name="CaixaDeTexto 5">
            <a:extLst>
              <a:ext uri="{FF2B5EF4-FFF2-40B4-BE49-F238E27FC236}">
                <a16:creationId xmlns:a16="http://schemas.microsoft.com/office/drawing/2014/main" id="{2DFE7F22-6073-D7F1-5D4B-6E40190C97F8}"/>
              </a:ext>
            </a:extLst>
          </p:cNvPr>
          <p:cNvSpPr txBox="1"/>
          <p:nvPr/>
        </p:nvSpPr>
        <p:spPr>
          <a:xfrm>
            <a:off x="1382233" y="1559079"/>
            <a:ext cx="12318484" cy="523220"/>
          </a:xfrm>
          <a:prstGeom prst="rect">
            <a:avLst/>
          </a:prstGeom>
          <a:noFill/>
        </p:spPr>
        <p:txBody>
          <a:bodyPr wrap="square">
            <a:spAutoFit/>
          </a:bodyPr>
          <a:lstStyle/>
          <a:p>
            <a:r>
              <a:rPr lang="pt-BR" sz="2800" b="1" dirty="0">
                <a:solidFill>
                  <a:srgbClr val="2BDEFD"/>
                </a:solidFill>
                <a:latin typeface="Chakra Petch" panose="00000500000000000000" pitchFamily="2" charset="-34"/>
                <a:ea typeface="+mj-ea"/>
                <a:cs typeface="Chakra Petch" panose="00000500000000000000" pitchFamily="2" charset="-34"/>
                <a:sym typeface="Inter"/>
              </a:rPr>
              <a:t>Por que os primeiros 90 dias são tão importantes?</a:t>
            </a:r>
          </a:p>
        </p:txBody>
      </p:sp>
      <p:sp>
        <p:nvSpPr>
          <p:cNvPr id="3" name="Espaço Reservado para Texto 4">
            <a:extLst>
              <a:ext uri="{FF2B5EF4-FFF2-40B4-BE49-F238E27FC236}">
                <a16:creationId xmlns:a16="http://schemas.microsoft.com/office/drawing/2014/main" id="{59032C60-37AF-C48C-D1FA-2AF3B898F904}"/>
              </a:ext>
            </a:extLst>
          </p:cNvPr>
          <p:cNvSpPr txBox="1">
            <a:spLocks/>
          </p:cNvSpPr>
          <p:nvPr/>
        </p:nvSpPr>
        <p:spPr>
          <a:xfrm>
            <a:off x="780344" y="3931603"/>
            <a:ext cx="13629423"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Um planejamento estratégico para este período é essencial para garantir uma transição bem-sucedida e estabelecer as bases para resultados sustentáveis.</a:t>
            </a:r>
          </a:p>
        </p:txBody>
      </p:sp>
      <p:sp>
        <p:nvSpPr>
          <p:cNvPr id="4" name="Google Shape;229;p28">
            <a:extLst>
              <a:ext uri="{FF2B5EF4-FFF2-40B4-BE49-F238E27FC236}">
                <a16:creationId xmlns:a16="http://schemas.microsoft.com/office/drawing/2014/main" id="{E0FFD8F6-9A61-848F-44A0-2172416F964D}"/>
              </a:ext>
            </a:extLst>
          </p:cNvPr>
          <p:cNvSpPr txBox="1">
            <a:spLocks/>
          </p:cNvSpPr>
          <p:nvPr/>
        </p:nvSpPr>
        <p:spPr>
          <a:xfrm>
            <a:off x="2005905" y="6568814"/>
            <a:ext cx="8369007"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"A maneira como você entra em uma nova posição é um indicador importante de como você se sairá." - Michael Watkins</a:t>
            </a:r>
          </a:p>
        </p:txBody>
      </p:sp>
    </p:spTree>
    <p:extLst>
      <p:ext uri="{BB962C8B-B14F-4D97-AF65-F5344CB8AC3E}">
        <p14:creationId xmlns:p14="http://schemas.microsoft.com/office/powerpoint/2010/main" val="224562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5A2EC-07B6-78CB-31F3-B4F0B4EA5B82}"/>
            </a:ext>
          </a:extLst>
        </p:cNvPr>
        <p:cNvGrpSpPr/>
        <p:nvPr/>
      </p:nvGrpSpPr>
      <p:grpSpPr>
        <a:xfrm>
          <a:off x="0" y="0"/>
          <a:ext cx="0" cy="0"/>
          <a:chOff x="0" y="0"/>
          <a:chExt cx="0" cy="0"/>
        </a:xfrm>
      </p:grpSpPr>
      <p:cxnSp>
        <p:nvCxnSpPr>
          <p:cNvPr id="45" name="Straight Connector 192">
            <a:extLst>
              <a:ext uri="{FF2B5EF4-FFF2-40B4-BE49-F238E27FC236}">
                <a16:creationId xmlns:a16="http://schemas.microsoft.com/office/drawing/2014/main" id="{E603C904-19CD-4979-12C4-9B7E1B1B516E}"/>
              </a:ext>
            </a:extLst>
          </p:cNvPr>
          <p:cNvCxnSpPr>
            <a:cxnSpLocks/>
          </p:cNvCxnSpPr>
          <p:nvPr/>
        </p:nvCxnSpPr>
        <p:spPr>
          <a:xfrm flipV="1">
            <a:off x="7315200" y="1452206"/>
            <a:ext cx="0" cy="7286953"/>
          </a:xfrm>
          <a:prstGeom prst="line">
            <a:avLst/>
          </a:prstGeom>
          <a:ln w="19050">
            <a:solidFill>
              <a:schemeClr val="bg1"/>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46" name="Oval 19">
            <a:extLst>
              <a:ext uri="{FF2B5EF4-FFF2-40B4-BE49-F238E27FC236}">
                <a16:creationId xmlns:a16="http://schemas.microsoft.com/office/drawing/2014/main" id="{78DE1FC5-3DBE-6165-3D06-EACC0D982837}"/>
              </a:ext>
            </a:extLst>
          </p:cNvPr>
          <p:cNvSpPr/>
          <p:nvPr/>
        </p:nvSpPr>
        <p:spPr>
          <a:xfrm flipH="1">
            <a:off x="6785546" y="796093"/>
            <a:ext cx="1062327" cy="1062327"/>
          </a:xfrm>
          <a:prstGeom prst="ellipse">
            <a:avLst/>
          </a:prstGeom>
          <a:solidFill>
            <a:srgbClr val="01080E"/>
          </a:solidFill>
          <a:ln w="28575">
            <a:solidFill>
              <a:srgbClr val="2BDEFD"/>
            </a:solidFill>
          </a:ln>
          <a:effectLst>
            <a:outerShdw blurRad="431800" dist="38100" dir="5400000" algn="t" rotWithShape="0">
              <a:schemeClr val="bg1">
                <a:lumMod val="50000"/>
                <a:alpha val="1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7000" tIns="27000" rIns="27000" bIns="27000" rtlCol="0" anchor="ctr"/>
          <a:lstStyle/>
          <a:p>
            <a:pPr algn="ctr"/>
            <a:endParaRPr lang="en-ID" sz="900" dirty="0">
              <a:ln>
                <a:solidFill>
                  <a:srgbClr val="2BDEFD"/>
                </a:solidFill>
              </a:ln>
              <a:solidFill>
                <a:srgbClr val="2BDEFD"/>
              </a:solidFill>
              <a:latin typeface="+mj-lt"/>
            </a:endParaRPr>
          </a:p>
        </p:txBody>
      </p:sp>
      <p:sp>
        <p:nvSpPr>
          <p:cNvPr id="47" name="Oval 193">
            <a:extLst>
              <a:ext uri="{FF2B5EF4-FFF2-40B4-BE49-F238E27FC236}">
                <a16:creationId xmlns:a16="http://schemas.microsoft.com/office/drawing/2014/main" id="{69C31F41-BABC-6508-FD92-22AA1CABF239}"/>
              </a:ext>
            </a:extLst>
          </p:cNvPr>
          <p:cNvSpPr/>
          <p:nvPr/>
        </p:nvSpPr>
        <p:spPr>
          <a:xfrm>
            <a:off x="7200994" y="3612631"/>
            <a:ext cx="228412" cy="228412"/>
          </a:xfrm>
          <a:prstGeom prst="ellipse">
            <a:avLst/>
          </a:prstGeom>
          <a:solidFill>
            <a:srgbClr val="2BDEFD"/>
          </a:solidFill>
          <a:ln>
            <a:noFill/>
          </a:ln>
          <a:effectLst>
            <a:outerShdw blurRad="254000" dist="1270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50" dirty="0">
              <a:latin typeface="Manrope (Body)"/>
            </a:endParaRPr>
          </a:p>
        </p:txBody>
      </p:sp>
      <p:sp>
        <p:nvSpPr>
          <p:cNvPr id="48" name="TextBox 209">
            <a:extLst>
              <a:ext uri="{FF2B5EF4-FFF2-40B4-BE49-F238E27FC236}">
                <a16:creationId xmlns:a16="http://schemas.microsoft.com/office/drawing/2014/main" id="{0ADF300B-463A-012B-AF2A-12D8E96BA722}"/>
              </a:ext>
            </a:extLst>
          </p:cNvPr>
          <p:cNvSpPr txBox="1"/>
          <p:nvPr/>
        </p:nvSpPr>
        <p:spPr>
          <a:xfrm>
            <a:off x="4029061" y="3294654"/>
            <a:ext cx="2699627" cy="861390"/>
          </a:xfrm>
          <a:prstGeom prst="rect">
            <a:avLst/>
          </a:prstGeom>
          <a:noFill/>
        </p:spPr>
        <p:txBody>
          <a:bodyPr wrap="square" lIns="68580" tIns="34290" rIns="68580" bIns="34290" rtlCol="0">
            <a:spAutoFit/>
          </a:bodyPr>
          <a:lstStyle/>
          <a:p>
            <a:pPr algn="r">
              <a:lnSpc>
                <a:spcPct val="140000"/>
              </a:lnSpc>
              <a:spcBef>
                <a:spcPct val="20000"/>
              </a:spcBef>
            </a:pPr>
            <a:r>
              <a:rPr lang="en-US" sz="4000" b="1" dirty="0">
                <a:solidFill>
                  <a:srgbClr val="2BDEFD"/>
                </a:solidFill>
                <a:latin typeface="Chakra Petch" panose="00000500000000000000" pitchFamily="2" charset="-34"/>
                <a:cs typeface="Chakra Petch" panose="00000500000000000000" pitchFamily="2" charset="-34"/>
              </a:rPr>
              <a:t>FASE 1</a:t>
            </a:r>
          </a:p>
        </p:txBody>
      </p:sp>
      <p:sp>
        <p:nvSpPr>
          <p:cNvPr id="49" name="CaixaDeTexto 48">
            <a:extLst>
              <a:ext uri="{FF2B5EF4-FFF2-40B4-BE49-F238E27FC236}">
                <a16:creationId xmlns:a16="http://schemas.microsoft.com/office/drawing/2014/main" id="{197ECAE3-CBFC-A148-9BD3-516F6590613B}"/>
              </a:ext>
            </a:extLst>
          </p:cNvPr>
          <p:cNvSpPr txBox="1"/>
          <p:nvPr/>
        </p:nvSpPr>
        <p:spPr>
          <a:xfrm>
            <a:off x="7921523" y="3082561"/>
            <a:ext cx="5159583" cy="2093655"/>
          </a:xfrm>
          <a:prstGeom prst="snip2DiagRect">
            <a:avLst/>
          </a:prstGeom>
          <a:solidFill>
            <a:srgbClr val="2BDEFD"/>
          </a:solidFill>
        </p:spPr>
        <p:txBody>
          <a:bodyPr wrap="square" rtlCol="0">
            <a:spAutoFit/>
          </a:bodyPr>
          <a:lstStyle/>
          <a:p>
            <a:r>
              <a:rPr lang="pt-BR" sz="2800" b="1" dirty="0">
                <a:latin typeface="Chakra Petch" panose="00000500000000000000" pitchFamily="2" charset="-34"/>
                <a:ea typeface="Roboto Mono" panose="00000009000000000000" pitchFamily="49" charset="0"/>
                <a:cs typeface="Chakra Petch" panose="00000500000000000000" pitchFamily="2" charset="-34"/>
              </a:rPr>
              <a:t>Aprendizado (Dias 1-30)</a:t>
            </a:r>
          </a:p>
          <a:p>
            <a:pPr marL="285750" indent="-285750">
              <a:buFont typeface="Arial" panose="020B0604020202020204" pitchFamily="34" charset="0"/>
              <a:buChar char="•"/>
            </a:pPr>
            <a:r>
              <a:rPr lang="pt-BR" sz="1600" dirty="0">
                <a:latin typeface="Chakra Petch" panose="00000500000000000000" pitchFamily="2" charset="-34"/>
                <a:ea typeface="Roboto Mono" panose="00000009000000000000" pitchFamily="49" charset="0"/>
                <a:cs typeface="Chakra Petch" panose="00000500000000000000" pitchFamily="2" charset="-34"/>
              </a:rPr>
              <a:t>Observe e absorva a cultura organizacional</a:t>
            </a:r>
          </a:p>
          <a:p>
            <a:pPr marL="285750" indent="-285750">
              <a:buFont typeface="Arial" panose="020B0604020202020204" pitchFamily="34" charset="0"/>
              <a:buChar char="•"/>
            </a:pPr>
            <a:r>
              <a:rPr lang="pt-BR" sz="1600" dirty="0">
                <a:latin typeface="Chakra Petch" panose="00000500000000000000" pitchFamily="2" charset="-34"/>
                <a:ea typeface="Roboto Mono" panose="00000009000000000000" pitchFamily="49" charset="0"/>
                <a:cs typeface="Chakra Petch" panose="00000500000000000000" pitchFamily="2" charset="-34"/>
              </a:rPr>
              <a:t>Conheça sua equipe e stakeholders-chave</a:t>
            </a:r>
          </a:p>
          <a:p>
            <a:pPr marL="285750" indent="-285750">
              <a:buFont typeface="Arial" panose="020B0604020202020204" pitchFamily="34" charset="0"/>
              <a:buChar char="•"/>
            </a:pPr>
            <a:r>
              <a:rPr lang="pt-BR" sz="1600" dirty="0">
                <a:latin typeface="Chakra Petch" panose="00000500000000000000" pitchFamily="2" charset="-34"/>
                <a:ea typeface="Roboto Mono" panose="00000009000000000000" pitchFamily="49" charset="0"/>
                <a:cs typeface="Chakra Petch" panose="00000500000000000000" pitchFamily="2" charset="-34"/>
              </a:rPr>
              <a:t>Identifique desafios e oportunidades imediatas</a:t>
            </a:r>
          </a:p>
          <a:p>
            <a:pPr marL="285750" indent="-285750">
              <a:buFont typeface="Arial" panose="020B0604020202020204" pitchFamily="34" charset="0"/>
              <a:buChar char="•"/>
            </a:pPr>
            <a:r>
              <a:rPr lang="pt-BR" sz="1600" dirty="0">
                <a:latin typeface="Chakra Petch" panose="00000500000000000000" pitchFamily="2" charset="-34"/>
                <a:ea typeface="Roboto Mono" panose="00000009000000000000" pitchFamily="49" charset="0"/>
                <a:cs typeface="Chakra Petch" panose="00000500000000000000" pitchFamily="2" charset="-34"/>
              </a:rPr>
              <a:t>Evite mudanças drásticas neste período</a:t>
            </a:r>
          </a:p>
        </p:txBody>
      </p:sp>
      <p:sp>
        <p:nvSpPr>
          <p:cNvPr id="51" name="TextBox 209">
            <a:extLst>
              <a:ext uri="{FF2B5EF4-FFF2-40B4-BE49-F238E27FC236}">
                <a16:creationId xmlns:a16="http://schemas.microsoft.com/office/drawing/2014/main" id="{0FFA9161-2E07-A615-9296-1716A1358D26}"/>
              </a:ext>
            </a:extLst>
          </p:cNvPr>
          <p:cNvSpPr txBox="1"/>
          <p:nvPr/>
        </p:nvSpPr>
        <p:spPr>
          <a:xfrm>
            <a:off x="7844856" y="5592280"/>
            <a:ext cx="3826300" cy="861390"/>
          </a:xfrm>
          <a:prstGeom prst="rect">
            <a:avLst/>
          </a:prstGeom>
          <a:noFill/>
        </p:spPr>
        <p:txBody>
          <a:bodyPr wrap="square" lIns="68580" tIns="34290" rIns="68580" bIns="34290" rtlCol="0">
            <a:spAutoFit/>
          </a:bodyPr>
          <a:lstStyle/>
          <a:p>
            <a:pPr>
              <a:lnSpc>
                <a:spcPct val="140000"/>
              </a:lnSpc>
              <a:spcBef>
                <a:spcPct val="20000"/>
              </a:spcBef>
            </a:pPr>
            <a:r>
              <a:rPr lang="en-US" sz="4000" b="1" dirty="0">
                <a:solidFill>
                  <a:srgbClr val="2BDEFD"/>
                </a:solidFill>
                <a:latin typeface="Chakra Petch" panose="00000500000000000000" pitchFamily="2" charset="-34"/>
                <a:cs typeface="Chakra Petch" panose="00000500000000000000" pitchFamily="2" charset="-34"/>
              </a:rPr>
              <a:t>FASE 2</a:t>
            </a:r>
          </a:p>
        </p:txBody>
      </p:sp>
      <p:sp>
        <p:nvSpPr>
          <p:cNvPr id="52" name="CaixaDeTexto 51">
            <a:extLst>
              <a:ext uri="{FF2B5EF4-FFF2-40B4-BE49-F238E27FC236}">
                <a16:creationId xmlns:a16="http://schemas.microsoft.com/office/drawing/2014/main" id="{B5AB5106-4388-FF9E-B404-7691A6BBDCFF}"/>
              </a:ext>
            </a:extLst>
          </p:cNvPr>
          <p:cNvSpPr txBox="1"/>
          <p:nvPr/>
        </p:nvSpPr>
        <p:spPr>
          <a:xfrm>
            <a:off x="1750422" y="5380187"/>
            <a:ext cx="4890449" cy="1799808"/>
          </a:xfrm>
          <a:prstGeom prst="snip2DiagRect">
            <a:avLst/>
          </a:prstGeom>
          <a:solidFill>
            <a:srgbClr val="2BDEFD"/>
          </a:solidFill>
        </p:spPr>
        <p:txBody>
          <a:bodyPr wrap="square" rtlCol="0">
            <a:spAutoFit/>
          </a:bodyPr>
          <a:lstStyle>
            <a:defPPr>
              <a:defRPr lang="en-US"/>
            </a:defPPr>
            <a:lvl1pPr>
              <a:defRPr sz="2800" b="1">
                <a:latin typeface="Chakra Petch" panose="00000500000000000000" pitchFamily="2" charset="-34"/>
                <a:ea typeface="Roboto Mono" panose="00000009000000000000" pitchFamily="49" charset="0"/>
                <a:cs typeface="Chakra Petch" panose="00000500000000000000" pitchFamily="2" charset="-34"/>
              </a:defRPr>
            </a:lvl1pPr>
          </a:lstStyle>
          <a:p>
            <a:r>
              <a:rPr lang="pt-BR" dirty="0"/>
              <a:t>Conexão (Dias 31-60)</a:t>
            </a:r>
          </a:p>
          <a:p>
            <a:pPr marL="285750" indent="-285750">
              <a:buFont typeface="Arial" panose="020B0604020202020204" pitchFamily="34" charset="0"/>
              <a:buChar char="•"/>
            </a:pPr>
            <a:r>
              <a:rPr lang="pt-BR" sz="1600" b="0" dirty="0"/>
              <a:t>Estabeleça alianças estratégicas</a:t>
            </a:r>
          </a:p>
          <a:p>
            <a:pPr marL="285750" indent="-285750">
              <a:buFont typeface="Arial" panose="020B0604020202020204" pitchFamily="34" charset="0"/>
              <a:buChar char="•"/>
            </a:pPr>
            <a:r>
              <a:rPr lang="pt-BR" sz="1600" b="0" dirty="0"/>
              <a:t>Construa relacionamentos de confiança</a:t>
            </a:r>
          </a:p>
          <a:p>
            <a:pPr marL="285750" indent="-285750">
              <a:buFont typeface="Arial" panose="020B0604020202020204" pitchFamily="34" charset="0"/>
              <a:buChar char="•"/>
            </a:pPr>
            <a:r>
              <a:rPr lang="pt-BR" sz="1600" b="0" dirty="0"/>
              <a:t>Comunique sua visão e expectativas</a:t>
            </a:r>
          </a:p>
          <a:p>
            <a:pPr marL="285750" indent="-285750">
              <a:buFont typeface="Arial" panose="020B0604020202020204" pitchFamily="34" charset="0"/>
              <a:buChar char="•"/>
            </a:pPr>
            <a:r>
              <a:rPr lang="pt-BR" sz="1600" b="0" dirty="0"/>
              <a:t>Inicie implementação de </a:t>
            </a:r>
            <a:r>
              <a:rPr lang="pt-BR" sz="1600" b="0" dirty="0" err="1"/>
              <a:t>quick</a:t>
            </a:r>
            <a:r>
              <a:rPr lang="pt-BR" sz="1600" b="0" dirty="0"/>
              <a:t> </a:t>
            </a:r>
            <a:r>
              <a:rPr lang="pt-BR" sz="1600" b="0" dirty="0" err="1"/>
              <a:t>wins</a:t>
            </a:r>
            <a:endParaRPr lang="pt-BR" sz="1600" b="0" dirty="0"/>
          </a:p>
        </p:txBody>
      </p:sp>
      <p:sp>
        <p:nvSpPr>
          <p:cNvPr id="53" name="Oval 193">
            <a:extLst>
              <a:ext uri="{FF2B5EF4-FFF2-40B4-BE49-F238E27FC236}">
                <a16:creationId xmlns:a16="http://schemas.microsoft.com/office/drawing/2014/main" id="{4254B053-EAAD-A85E-7573-FF17B9B28DB1}"/>
              </a:ext>
            </a:extLst>
          </p:cNvPr>
          <p:cNvSpPr/>
          <p:nvPr/>
        </p:nvSpPr>
        <p:spPr>
          <a:xfrm>
            <a:off x="7200993" y="6022976"/>
            <a:ext cx="228412" cy="228412"/>
          </a:xfrm>
          <a:prstGeom prst="ellipse">
            <a:avLst/>
          </a:prstGeom>
          <a:solidFill>
            <a:srgbClr val="2BDEFD"/>
          </a:solidFill>
          <a:ln>
            <a:noFill/>
          </a:ln>
          <a:effectLst>
            <a:outerShdw blurRad="254000" dist="1270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50" dirty="0">
              <a:latin typeface="Manrope (Body)"/>
            </a:endParaRPr>
          </a:p>
        </p:txBody>
      </p:sp>
      <p:sp>
        <p:nvSpPr>
          <p:cNvPr id="4" name="Forma Livre: Forma 3">
            <a:extLst>
              <a:ext uri="{FF2B5EF4-FFF2-40B4-BE49-F238E27FC236}">
                <a16:creationId xmlns:a16="http://schemas.microsoft.com/office/drawing/2014/main" id="{E4CC15EE-8CB2-A84A-2D26-954ACEB0C4E5}"/>
              </a:ext>
            </a:extLst>
          </p:cNvPr>
          <p:cNvSpPr/>
          <p:nvPr/>
        </p:nvSpPr>
        <p:spPr>
          <a:xfrm>
            <a:off x="7129094" y="964275"/>
            <a:ext cx="372209" cy="658525"/>
          </a:xfrm>
          <a:custGeom>
            <a:avLst/>
            <a:gdLst>
              <a:gd name="connsiteX0" fmla="*/ 143607 w 372209"/>
              <a:gd name="connsiteY0" fmla="*/ 544163 h 658525"/>
              <a:gd name="connsiteX1" fmla="*/ 86344 w 372209"/>
              <a:gd name="connsiteY1" fmla="*/ 544163 h 658525"/>
              <a:gd name="connsiteX2" fmla="*/ 86344 w 372209"/>
              <a:gd name="connsiteY2" fmla="*/ 286479 h 658525"/>
              <a:gd name="connsiteX3" fmla="*/ 129291 w 372209"/>
              <a:gd name="connsiteY3" fmla="*/ 200584 h 658525"/>
              <a:gd name="connsiteX4" fmla="*/ 243818 w 372209"/>
              <a:gd name="connsiteY4" fmla="*/ 200584 h 658525"/>
              <a:gd name="connsiteX5" fmla="*/ 286765 w 372209"/>
              <a:gd name="connsiteY5" fmla="*/ 286479 h 658525"/>
              <a:gd name="connsiteX6" fmla="*/ 286765 w 372209"/>
              <a:gd name="connsiteY6" fmla="*/ 544163 h 658525"/>
              <a:gd name="connsiteX7" fmla="*/ 229502 w 372209"/>
              <a:gd name="connsiteY7" fmla="*/ 544163 h 658525"/>
              <a:gd name="connsiteX8" fmla="*/ 129291 w 372209"/>
              <a:gd name="connsiteY8" fmla="*/ 200584 h 658525"/>
              <a:gd name="connsiteX9" fmla="*/ 129291 w 372209"/>
              <a:gd name="connsiteY9" fmla="*/ 114690 h 658525"/>
              <a:gd name="connsiteX10" fmla="*/ 186554 w 372209"/>
              <a:gd name="connsiteY10" fmla="*/ 164 h 658525"/>
              <a:gd name="connsiteX11" fmla="*/ 243818 w 372209"/>
              <a:gd name="connsiteY11" fmla="*/ 114690 h 658525"/>
              <a:gd name="connsiteX12" fmla="*/ 243818 w 372209"/>
              <a:gd name="connsiteY12" fmla="*/ 200584 h 658525"/>
              <a:gd name="connsiteX13" fmla="*/ 229502 w 372209"/>
              <a:gd name="connsiteY13" fmla="*/ 386689 h 658525"/>
              <a:gd name="connsiteX14" fmla="*/ 186554 w 372209"/>
              <a:gd name="connsiteY14" fmla="*/ 329426 h 658525"/>
              <a:gd name="connsiteX15" fmla="*/ 143607 w 372209"/>
              <a:gd name="connsiteY15" fmla="*/ 386689 h 658525"/>
              <a:gd name="connsiteX16" fmla="*/ 143607 w 372209"/>
              <a:gd name="connsiteY16" fmla="*/ 601426 h 658525"/>
              <a:gd name="connsiteX17" fmla="*/ 229502 w 372209"/>
              <a:gd name="connsiteY17" fmla="*/ 601426 h 658525"/>
              <a:gd name="connsiteX18" fmla="*/ 86344 w 372209"/>
              <a:gd name="connsiteY18" fmla="*/ 401005 h 658525"/>
              <a:gd name="connsiteX19" fmla="*/ 450 w 372209"/>
              <a:gd name="connsiteY19" fmla="*/ 486900 h 658525"/>
              <a:gd name="connsiteX20" fmla="*/ 450 w 372209"/>
              <a:gd name="connsiteY20" fmla="*/ 601426 h 658525"/>
              <a:gd name="connsiteX21" fmla="*/ 86344 w 372209"/>
              <a:gd name="connsiteY21" fmla="*/ 601426 h 658525"/>
              <a:gd name="connsiteX22" fmla="*/ 86344 w 372209"/>
              <a:gd name="connsiteY22" fmla="*/ 544163 h 658525"/>
              <a:gd name="connsiteX23" fmla="*/ 286765 w 372209"/>
              <a:gd name="connsiteY23" fmla="*/ 401005 h 658525"/>
              <a:gd name="connsiteX24" fmla="*/ 372659 w 372209"/>
              <a:gd name="connsiteY24" fmla="*/ 486900 h 658525"/>
              <a:gd name="connsiteX25" fmla="*/ 372659 w 372209"/>
              <a:gd name="connsiteY25" fmla="*/ 601426 h 658525"/>
              <a:gd name="connsiteX26" fmla="*/ 286765 w 372209"/>
              <a:gd name="connsiteY26" fmla="*/ 601426 h 658525"/>
              <a:gd name="connsiteX27" fmla="*/ 286765 w 372209"/>
              <a:gd name="connsiteY27" fmla="*/ 544163 h 658525"/>
              <a:gd name="connsiteX28" fmla="*/ 450 w 372209"/>
              <a:gd name="connsiteY28" fmla="*/ 601426 h 658525"/>
              <a:gd name="connsiteX29" fmla="*/ 450 w 372209"/>
              <a:gd name="connsiteY29" fmla="*/ 644373 h 658525"/>
              <a:gd name="connsiteX30" fmla="*/ 14765 w 372209"/>
              <a:gd name="connsiteY30" fmla="*/ 658689 h 658525"/>
              <a:gd name="connsiteX31" fmla="*/ 72028 w 372209"/>
              <a:gd name="connsiteY31" fmla="*/ 658689 h 658525"/>
              <a:gd name="connsiteX32" fmla="*/ 86344 w 372209"/>
              <a:gd name="connsiteY32" fmla="*/ 644373 h 658525"/>
              <a:gd name="connsiteX33" fmla="*/ 86344 w 372209"/>
              <a:gd name="connsiteY33" fmla="*/ 601426 h 658525"/>
              <a:gd name="connsiteX34" fmla="*/ 143607 w 372209"/>
              <a:gd name="connsiteY34" fmla="*/ 589973 h 658525"/>
              <a:gd name="connsiteX35" fmla="*/ 143607 w 372209"/>
              <a:gd name="connsiteY35" fmla="*/ 644373 h 658525"/>
              <a:gd name="connsiteX36" fmla="*/ 157923 w 372209"/>
              <a:gd name="connsiteY36" fmla="*/ 658689 h 658525"/>
              <a:gd name="connsiteX37" fmla="*/ 215186 w 372209"/>
              <a:gd name="connsiteY37" fmla="*/ 658689 h 658525"/>
              <a:gd name="connsiteX38" fmla="*/ 229502 w 372209"/>
              <a:gd name="connsiteY38" fmla="*/ 644373 h 658525"/>
              <a:gd name="connsiteX39" fmla="*/ 229502 w 372209"/>
              <a:gd name="connsiteY39" fmla="*/ 589973 h 658525"/>
              <a:gd name="connsiteX40" fmla="*/ 286765 w 372209"/>
              <a:gd name="connsiteY40" fmla="*/ 601426 h 658525"/>
              <a:gd name="connsiteX41" fmla="*/ 286765 w 372209"/>
              <a:gd name="connsiteY41" fmla="*/ 644373 h 658525"/>
              <a:gd name="connsiteX42" fmla="*/ 301081 w 372209"/>
              <a:gd name="connsiteY42" fmla="*/ 658689 h 658525"/>
              <a:gd name="connsiteX43" fmla="*/ 358344 w 372209"/>
              <a:gd name="connsiteY43" fmla="*/ 658689 h 658525"/>
              <a:gd name="connsiteX44" fmla="*/ 372659 w 372209"/>
              <a:gd name="connsiteY44" fmla="*/ 644373 h 658525"/>
              <a:gd name="connsiteX45" fmla="*/ 372659 w 372209"/>
              <a:gd name="connsiteY45" fmla="*/ 601426 h 65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72209" h="658525">
                <a:moveTo>
                  <a:pt x="143607" y="544163"/>
                </a:moveTo>
                <a:lnTo>
                  <a:pt x="86344" y="544163"/>
                </a:lnTo>
                <a:lnTo>
                  <a:pt x="86344" y="286479"/>
                </a:lnTo>
                <a:cubicBezTo>
                  <a:pt x="87797" y="253044"/>
                  <a:pt x="103416" y="221809"/>
                  <a:pt x="129291" y="200584"/>
                </a:cubicBezTo>
                <a:lnTo>
                  <a:pt x="243818" y="200584"/>
                </a:lnTo>
                <a:cubicBezTo>
                  <a:pt x="269679" y="221820"/>
                  <a:pt x="285293" y="253049"/>
                  <a:pt x="286765" y="286479"/>
                </a:cubicBezTo>
                <a:lnTo>
                  <a:pt x="286765" y="544163"/>
                </a:lnTo>
                <a:lnTo>
                  <a:pt x="229502" y="544163"/>
                </a:lnTo>
                <a:moveTo>
                  <a:pt x="129291" y="200584"/>
                </a:moveTo>
                <a:lnTo>
                  <a:pt x="129291" y="114690"/>
                </a:lnTo>
                <a:cubicBezTo>
                  <a:pt x="129291" y="83195"/>
                  <a:pt x="172239" y="164"/>
                  <a:pt x="186554" y="164"/>
                </a:cubicBezTo>
                <a:cubicBezTo>
                  <a:pt x="200870" y="164"/>
                  <a:pt x="243818" y="83195"/>
                  <a:pt x="243818" y="114690"/>
                </a:cubicBezTo>
                <a:lnTo>
                  <a:pt x="243818" y="200584"/>
                </a:lnTo>
                <a:moveTo>
                  <a:pt x="229502" y="386689"/>
                </a:moveTo>
                <a:cubicBezTo>
                  <a:pt x="229502" y="362982"/>
                  <a:pt x="200870" y="329426"/>
                  <a:pt x="186554" y="329426"/>
                </a:cubicBezTo>
                <a:cubicBezTo>
                  <a:pt x="172239" y="329426"/>
                  <a:pt x="143607" y="362982"/>
                  <a:pt x="143607" y="386689"/>
                </a:cubicBezTo>
                <a:lnTo>
                  <a:pt x="143607" y="601426"/>
                </a:lnTo>
                <a:lnTo>
                  <a:pt x="229502" y="601426"/>
                </a:lnTo>
                <a:close/>
                <a:moveTo>
                  <a:pt x="86344" y="401005"/>
                </a:moveTo>
                <a:cubicBezTo>
                  <a:pt x="57713" y="401005"/>
                  <a:pt x="450" y="439486"/>
                  <a:pt x="450" y="486900"/>
                </a:cubicBezTo>
                <a:lnTo>
                  <a:pt x="450" y="601426"/>
                </a:lnTo>
                <a:lnTo>
                  <a:pt x="86344" y="601426"/>
                </a:lnTo>
                <a:lnTo>
                  <a:pt x="86344" y="544163"/>
                </a:lnTo>
                <a:moveTo>
                  <a:pt x="286765" y="401005"/>
                </a:moveTo>
                <a:cubicBezTo>
                  <a:pt x="315396" y="401005"/>
                  <a:pt x="372659" y="439486"/>
                  <a:pt x="372659" y="486900"/>
                </a:cubicBezTo>
                <a:lnTo>
                  <a:pt x="372659" y="601426"/>
                </a:lnTo>
                <a:lnTo>
                  <a:pt x="286765" y="601426"/>
                </a:lnTo>
                <a:lnTo>
                  <a:pt x="286765" y="544163"/>
                </a:lnTo>
                <a:moveTo>
                  <a:pt x="450" y="601426"/>
                </a:moveTo>
                <a:lnTo>
                  <a:pt x="450" y="644373"/>
                </a:lnTo>
                <a:cubicBezTo>
                  <a:pt x="450" y="652280"/>
                  <a:pt x="6859" y="658689"/>
                  <a:pt x="14765" y="658689"/>
                </a:cubicBezTo>
                <a:lnTo>
                  <a:pt x="72028" y="658689"/>
                </a:lnTo>
                <a:cubicBezTo>
                  <a:pt x="79935" y="658689"/>
                  <a:pt x="86344" y="652280"/>
                  <a:pt x="86344" y="644373"/>
                </a:cubicBezTo>
                <a:lnTo>
                  <a:pt x="86344" y="601426"/>
                </a:lnTo>
                <a:moveTo>
                  <a:pt x="143607" y="589973"/>
                </a:moveTo>
                <a:lnTo>
                  <a:pt x="143607" y="644373"/>
                </a:lnTo>
                <a:cubicBezTo>
                  <a:pt x="143607" y="652280"/>
                  <a:pt x="150016" y="658689"/>
                  <a:pt x="157923" y="658689"/>
                </a:cubicBezTo>
                <a:lnTo>
                  <a:pt x="215186" y="658689"/>
                </a:lnTo>
                <a:cubicBezTo>
                  <a:pt x="223093" y="658689"/>
                  <a:pt x="229502" y="652280"/>
                  <a:pt x="229502" y="644373"/>
                </a:cubicBezTo>
                <a:lnTo>
                  <a:pt x="229502" y="589973"/>
                </a:lnTo>
                <a:moveTo>
                  <a:pt x="286765" y="601426"/>
                </a:moveTo>
                <a:lnTo>
                  <a:pt x="286765" y="644373"/>
                </a:lnTo>
                <a:cubicBezTo>
                  <a:pt x="286765" y="652280"/>
                  <a:pt x="293174" y="658689"/>
                  <a:pt x="301081" y="658689"/>
                </a:cubicBezTo>
                <a:lnTo>
                  <a:pt x="358344" y="658689"/>
                </a:lnTo>
                <a:cubicBezTo>
                  <a:pt x="366250" y="658689"/>
                  <a:pt x="372659" y="652280"/>
                  <a:pt x="372659" y="644373"/>
                </a:cubicBezTo>
                <a:lnTo>
                  <a:pt x="372659" y="601426"/>
                </a:lnTo>
              </a:path>
            </a:pathLst>
          </a:custGeom>
          <a:noFill/>
          <a:ln w="9525" cap="rnd">
            <a:solidFill>
              <a:srgbClr val="2BDEFD"/>
            </a:solidFill>
            <a:prstDash val="solid"/>
            <a:round/>
          </a:ln>
        </p:spPr>
        <p:txBody>
          <a:bodyPr rtlCol="0" anchor="ctr"/>
          <a:lstStyle/>
          <a:p>
            <a:endParaRPr lang="pt-BR"/>
          </a:p>
        </p:txBody>
      </p:sp>
      <p:grpSp>
        <p:nvGrpSpPr>
          <p:cNvPr id="5" name="Agrupar 4">
            <a:extLst>
              <a:ext uri="{FF2B5EF4-FFF2-40B4-BE49-F238E27FC236}">
                <a16:creationId xmlns:a16="http://schemas.microsoft.com/office/drawing/2014/main" id="{F92C7FFD-54EE-4D02-A170-4AE9646F2E38}"/>
              </a:ext>
            </a:extLst>
          </p:cNvPr>
          <p:cNvGrpSpPr/>
          <p:nvPr/>
        </p:nvGrpSpPr>
        <p:grpSpPr>
          <a:xfrm>
            <a:off x="11937655" y="6288612"/>
            <a:ext cx="2472112" cy="1447992"/>
            <a:chOff x="11937655" y="6288612"/>
            <a:chExt cx="2472112" cy="1447992"/>
          </a:xfrm>
        </p:grpSpPr>
        <p:sp>
          <p:nvSpPr>
            <p:cNvPr id="6" name="Google Shape;376;p44">
              <a:extLst>
                <a:ext uri="{FF2B5EF4-FFF2-40B4-BE49-F238E27FC236}">
                  <a16:creationId xmlns:a16="http://schemas.microsoft.com/office/drawing/2014/main" id="{909D08AD-E314-7F38-FE2F-5BA4FAAC31CC}"/>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23;p41">
              <a:extLst>
                <a:ext uri="{FF2B5EF4-FFF2-40B4-BE49-F238E27FC236}">
                  <a16:creationId xmlns:a16="http://schemas.microsoft.com/office/drawing/2014/main" id="{098855CF-39CC-C91D-483A-5F8116163873}"/>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F938738D-858A-D880-45D7-0CAE22D0BA69}"/>
              </a:ext>
            </a:extLst>
          </p:cNvPr>
          <p:cNvSpPr txBox="1">
            <a:spLocks/>
          </p:cNvSpPr>
          <p:nvPr/>
        </p:nvSpPr>
        <p:spPr>
          <a:xfrm>
            <a:off x="780344" y="396058"/>
            <a:ext cx="12170116" cy="1253402"/>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DIVIDINDO PARA </a:t>
            </a:r>
          </a:p>
          <a:p>
            <a:pPr>
              <a:spcBef>
                <a:spcPts val="0"/>
              </a:spcBef>
            </a:pPr>
            <a:r>
              <a:rPr lang="pt-BR" sz="4000" b="1" dirty="0">
                <a:solidFill>
                  <a:srgbClr val="2BDEFD"/>
                </a:solidFill>
                <a:latin typeface="Chakra Petch" panose="00000500000000000000" pitchFamily="2" charset="-34"/>
                <a:cs typeface="Chakra Petch" panose="00000500000000000000" pitchFamily="2" charset="-34"/>
              </a:rPr>
              <a:t>CONQUISTAR</a:t>
            </a:r>
          </a:p>
        </p:txBody>
      </p:sp>
      <p:sp>
        <p:nvSpPr>
          <p:cNvPr id="3" name="Espaço Reservado para Texto 4">
            <a:extLst>
              <a:ext uri="{FF2B5EF4-FFF2-40B4-BE49-F238E27FC236}">
                <a16:creationId xmlns:a16="http://schemas.microsoft.com/office/drawing/2014/main" id="{CE05FF16-CE5E-FB8E-2684-4C04B6A99EC8}"/>
              </a:ext>
            </a:extLst>
          </p:cNvPr>
          <p:cNvSpPr txBox="1">
            <a:spLocks/>
          </p:cNvSpPr>
          <p:nvPr/>
        </p:nvSpPr>
        <p:spPr>
          <a:xfrm>
            <a:off x="8065558" y="971980"/>
            <a:ext cx="3493944" cy="710552"/>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Fases dos 90 dias</a:t>
            </a:r>
          </a:p>
        </p:txBody>
      </p:sp>
    </p:spTree>
    <p:extLst>
      <p:ext uri="{BB962C8B-B14F-4D97-AF65-F5344CB8AC3E}">
        <p14:creationId xmlns:p14="http://schemas.microsoft.com/office/powerpoint/2010/main" val="73284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D704A896-F9C3-D43E-C5A9-DC2EFF1AB55A}"/>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BBBC5042-EEF8-1EAE-2F18-94B105395F5F}"/>
              </a:ext>
            </a:extLst>
          </p:cNvPr>
          <p:cNvSpPr txBox="1">
            <a:spLocks noGrp="1"/>
          </p:cNvSpPr>
          <p:nvPr>
            <p:ph type="title"/>
          </p:nvPr>
        </p:nvSpPr>
        <p:spPr>
          <a:xfrm>
            <a:off x="1151999" y="2185520"/>
            <a:ext cx="11607071" cy="1846611"/>
          </a:xfrm>
          <a:prstGeom prst="rect">
            <a:avLst/>
          </a:prstGeom>
        </p:spPr>
        <p:txBody>
          <a:bodyPr spcFirstLastPara="1" wrap="square" lIns="0" tIns="146280" rIns="146280" bIns="146280" anchor="t" anchorCtr="0">
            <a:spAutoFit/>
          </a:bodyPr>
          <a:lstStyle/>
          <a:p>
            <a:r>
              <a:rPr lang="pt-BR" dirty="0"/>
              <a:t>DECIFRANDO O VUCA/BANI: </a:t>
            </a:r>
            <a:r>
              <a:rPr lang="pt-BR" dirty="0">
                <a:solidFill>
                  <a:srgbClr val="2BDEFD"/>
                </a:solidFill>
              </a:rPr>
              <a:t>LIDERANDO NA COMPLEXIDADE</a:t>
            </a:r>
            <a:endParaRPr lang="pt-BR" dirty="0"/>
          </a:p>
        </p:txBody>
      </p:sp>
      <p:sp>
        <p:nvSpPr>
          <p:cNvPr id="223" name="Google Shape;223;p27">
            <a:extLst>
              <a:ext uri="{FF2B5EF4-FFF2-40B4-BE49-F238E27FC236}">
                <a16:creationId xmlns:a16="http://schemas.microsoft.com/office/drawing/2014/main" id="{CF13DFF2-DA84-FE30-4D65-8FC078A139CE}"/>
              </a:ext>
            </a:extLst>
          </p:cNvPr>
          <p:cNvSpPr txBox="1">
            <a:spLocks noGrp="1"/>
          </p:cNvSpPr>
          <p:nvPr>
            <p:ph type="title" idx="2"/>
          </p:nvPr>
        </p:nvSpPr>
        <p:spPr>
          <a:xfrm>
            <a:off x="1152000" y="1412240"/>
            <a:ext cx="8250240" cy="738615"/>
          </a:xfrm>
          <a:prstGeom prst="rect">
            <a:avLst/>
          </a:prstGeom>
        </p:spPr>
        <p:txBody>
          <a:bodyPr spcFirstLastPara="1" wrap="square" lIns="0" tIns="146280" rIns="146280" bIns="146280" anchor="t" anchorCtr="0">
            <a:spAutoFit/>
          </a:bodyPr>
          <a:lstStyle/>
          <a:p>
            <a:r>
              <a:rPr lang="pt-BR" dirty="0">
                <a:solidFill>
                  <a:srgbClr val="2BDEFD"/>
                </a:solidFill>
              </a:rPr>
              <a:t>// Aula 1.</a:t>
            </a:r>
            <a:r>
              <a:rPr lang="pt-BR" dirty="0"/>
              <a:t>3</a:t>
            </a:r>
            <a:r>
              <a:rPr lang="pt-BR" dirty="0">
                <a:solidFill>
                  <a:srgbClr val="2BDEFD"/>
                </a:solidFill>
              </a:rPr>
              <a:t> _</a:t>
            </a:r>
            <a:endParaRPr dirty="0">
              <a:solidFill>
                <a:srgbClr val="2BDEFD"/>
              </a:solidFill>
            </a:endParaRPr>
          </a:p>
        </p:txBody>
      </p:sp>
      <p:grpSp>
        <p:nvGrpSpPr>
          <p:cNvPr id="4" name="Agrupar 3">
            <a:extLst>
              <a:ext uri="{FF2B5EF4-FFF2-40B4-BE49-F238E27FC236}">
                <a16:creationId xmlns:a16="http://schemas.microsoft.com/office/drawing/2014/main" id="{AF0270BF-0265-C08D-FD55-974273CF0775}"/>
              </a:ext>
            </a:extLst>
          </p:cNvPr>
          <p:cNvGrpSpPr/>
          <p:nvPr/>
        </p:nvGrpSpPr>
        <p:grpSpPr>
          <a:xfrm>
            <a:off x="11937655" y="6288612"/>
            <a:ext cx="2472112" cy="1447992"/>
            <a:chOff x="11937655" y="6288612"/>
            <a:chExt cx="2472112" cy="1447992"/>
          </a:xfrm>
        </p:grpSpPr>
        <p:sp>
          <p:nvSpPr>
            <p:cNvPr id="5" name="Google Shape;376;p44">
              <a:extLst>
                <a:ext uri="{FF2B5EF4-FFF2-40B4-BE49-F238E27FC236}">
                  <a16:creationId xmlns:a16="http://schemas.microsoft.com/office/drawing/2014/main" id="{2648465D-B287-C9F7-2102-1274BE3874A9}"/>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3;p41">
              <a:extLst>
                <a:ext uri="{FF2B5EF4-FFF2-40B4-BE49-F238E27FC236}">
                  <a16:creationId xmlns:a16="http://schemas.microsoft.com/office/drawing/2014/main" id="{6A647B25-BDF3-B45B-295F-1B7DACF88E74}"/>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373559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E2BB5-D007-A7A1-703D-D8D23C0E398F}"/>
            </a:ext>
          </a:extLst>
        </p:cNvPr>
        <p:cNvGrpSpPr/>
        <p:nvPr/>
      </p:nvGrpSpPr>
      <p:grpSpPr>
        <a:xfrm>
          <a:off x="0" y="0"/>
          <a:ext cx="0" cy="0"/>
          <a:chOff x="0" y="0"/>
          <a:chExt cx="0" cy="0"/>
        </a:xfrm>
      </p:grpSpPr>
      <p:cxnSp>
        <p:nvCxnSpPr>
          <p:cNvPr id="15" name="Straight Connector 192">
            <a:extLst>
              <a:ext uri="{FF2B5EF4-FFF2-40B4-BE49-F238E27FC236}">
                <a16:creationId xmlns:a16="http://schemas.microsoft.com/office/drawing/2014/main" id="{D2143916-EFD3-5CF2-14C5-08EF8C8BC908}"/>
              </a:ext>
            </a:extLst>
          </p:cNvPr>
          <p:cNvCxnSpPr>
            <a:cxnSpLocks/>
          </p:cNvCxnSpPr>
          <p:nvPr/>
        </p:nvCxnSpPr>
        <p:spPr>
          <a:xfrm flipV="1">
            <a:off x="7315200" y="-620502"/>
            <a:ext cx="0" cy="7286953"/>
          </a:xfrm>
          <a:prstGeom prst="line">
            <a:avLst/>
          </a:prstGeom>
          <a:ln w="19050">
            <a:solidFill>
              <a:schemeClr val="bg1"/>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3" name="Oval 19">
            <a:extLst>
              <a:ext uri="{FF2B5EF4-FFF2-40B4-BE49-F238E27FC236}">
                <a16:creationId xmlns:a16="http://schemas.microsoft.com/office/drawing/2014/main" id="{9C0E6CCF-1F35-5016-EEB7-60F20309C2C3}"/>
              </a:ext>
            </a:extLst>
          </p:cNvPr>
          <p:cNvSpPr/>
          <p:nvPr/>
        </p:nvSpPr>
        <p:spPr>
          <a:xfrm flipH="1">
            <a:off x="6784037" y="6252873"/>
            <a:ext cx="1062327" cy="1062327"/>
          </a:xfrm>
          <a:prstGeom prst="ellipse">
            <a:avLst/>
          </a:prstGeom>
          <a:solidFill>
            <a:srgbClr val="01080E"/>
          </a:solidFill>
          <a:ln w="28575">
            <a:solidFill>
              <a:srgbClr val="2BDEFD"/>
            </a:solidFill>
          </a:ln>
          <a:effectLst>
            <a:outerShdw blurRad="431800" dist="38100" dir="5400000" algn="t" rotWithShape="0">
              <a:schemeClr val="bg1">
                <a:lumMod val="50000"/>
                <a:alpha val="1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7000" tIns="27000" rIns="27000" bIns="27000" rtlCol="0" anchor="ctr"/>
          <a:lstStyle/>
          <a:p>
            <a:pPr algn="ctr"/>
            <a:endParaRPr lang="en-ID" sz="900" dirty="0">
              <a:latin typeface="+mj-lt"/>
            </a:endParaRPr>
          </a:p>
        </p:txBody>
      </p:sp>
      <p:sp>
        <p:nvSpPr>
          <p:cNvPr id="22" name="Oval 193">
            <a:extLst>
              <a:ext uri="{FF2B5EF4-FFF2-40B4-BE49-F238E27FC236}">
                <a16:creationId xmlns:a16="http://schemas.microsoft.com/office/drawing/2014/main" id="{280CFDF0-CC5C-7FEB-E4BC-D2132F3445A2}"/>
              </a:ext>
            </a:extLst>
          </p:cNvPr>
          <p:cNvSpPr/>
          <p:nvPr/>
        </p:nvSpPr>
        <p:spPr>
          <a:xfrm>
            <a:off x="7200994" y="2438671"/>
            <a:ext cx="228412" cy="228412"/>
          </a:xfrm>
          <a:prstGeom prst="ellipse">
            <a:avLst/>
          </a:prstGeom>
          <a:solidFill>
            <a:srgbClr val="2BDEFD"/>
          </a:solidFill>
          <a:ln>
            <a:noFill/>
          </a:ln>
          <a:effectLst>
            <a:outerShdw blurRad="254000" dist="1270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50" dirty="0">
              <a:latin typeface="Manrope (Body)"/>
            </a:endParaRPr>
          </a:p>
        </p:txBody>
      </p:sp>
      <p:sp>
        <p:nvSpPr>
          <p:cNvPr id="23" name="TextBox 209">
            <a:extLst>
              <a:ext uri="{FF2B5EF4-FFF2-40B4-BE49-F238E27FC236}">
                <a16:creationId xmlns:a16="http://schemas.microsoft.com/office/drawing/2014/main" id="{4E2394D0-557A-B90F-E7AF-4792656CE0F1}"/>
              </a:ext>
            </a:extLst>
          </p:cNvPr>
          <p:cNvSpPr txBox="1"/>
          <p:nvPr/>
        </p:nvSpPr>
        <p:spPr>
          <a:xfrm>
            <a:off x="4029061" y="2120694"/>
            <a:ext cx="2699627" cy="861390"/>
          </a:xfrm>
          <a:prstGeom prst="rect">
            <a:avLst/>
          </a:prstGeom>
          <a:noFill/>
        </p:spPr>
        <p:txBody>
          <a:bodyPr wrap="square" lIns="68580" tIns="34290" rIns="68580" bIns="34290" rtlCol="0">
            <a:spAutoFit/>
          </a:bodyPr>
          <a:lstStyle/>
          <a:p>
            <a:pPr algn="r">
              <a:lnSpc>
                <a:spcPct val="140000"/>
              </a:lnSpc>
              <a:spcBef>
                <a:spcPct val="20000"/>
              </a:spcBef>
            </a:pPr>
            <a:r>
              <a:rPr lang="en-US" sz="4000" b="1" dirty="0">
                <a:solidFill>
                  <a:srgbClr val="2BDEFD"/>
                </a:solidFill>
                <a:latin typeface="Chakra Petch" panose="00000500000000000000" pitchFamily="2" charset="-34"/>
                <a:cs typeface="Chakra Petch" panose="00000500000000000000" pitchFamily="2" charset="-34"/>
              </a:rPr>
              <a:t>PASSO 3</a:t>
            </a:r>
          </a:p>
        </p:txBody>
      </p:sp>
      <p:sp>
        <p:nvSpPr>
          <p:cNvPr id="2" name="Forma Livre: Forma 1">
            <a:extLst>
              <a:ext uri="{FF2B5EF4-FFF2-40B4-BE49-F238E27FC236}">
                <a16:creationId xmlns:a16="http://schemas.microsoft.com/office/drawing/2014/main" id="{438637B0-92C6-773F-82A3-9D9B0ED5E393}"/>
              </a:ext>
            </a:extLst>
          </p:cNvPr>
          <p:cNvSpPr/>
          <p:nvPr/>
        </p:nvSpPr>
        <p:spPr>
          <a:xfrm>
            <a:off x="6985936" y="6404126"/>
            <a:ext cx="658525" cy="658525"/>
          </a:xfrm>
          <a:custGeom>
            <a:avLst/>
            <a:gdLst>
              <a:gd name="connsiteX0" fmla="*/ 229658 w 658525"/>
              <a:gd name="connsiteY0" fmla="*/ 186347 h 658525"/>
              <a:gd name="connsiteX1" fmla="*/ 329868 w 658525"/>
              <a:gd name="connsiteY1" fmla="*/ 286558 h 658525"/>
              <a:gd name="connsiteX2" fmla="*/ 430078 w 658525"/>
              <a:gd name="connsiteY2" fmla="*/ 186347 h 658525"/>
              <a:gd name="connsiteX3" fmla="*/ 329868 w 658525"/>
              <a:gd name="connsiteY3" fmla="*/ 86137 h 658525"/>
              <a:gd name="connsiteX4" fmla="*/ 229658 w 658525"/>
              <a:gd name="connsiteY4" fmla="*/ 186347 h 658525"/>
              <a:gd name="connsiteX5" fmla="*/ 329868 w 658525"/>
              <a:gd name="connsiteY5" fmla="*/ 243 h 658525"/>
              <a:gd name="connsiteX6" fmla="*/ 526137 w 658525"/>
              <a:gd name="connsiteY6" fmla="*/ 196540 h 658525"/>
              <a:gd name="connsiteX7" fmla="*/ 341922 w 658525"/>
              <a:gd name="connsiteY7" fmla="*/ 583553 h 658525"/>
              <a:gd name="connsiteX8" fmla="*/ 329868 w 658525"/>
              <a:gd name="connsiteY8" fmla="*/ 590145 h 658525"/>
              <a:gd name="connsiteX9" fmla="*/ 317814 w 658525"/>
              <a:gd name="connsiteY9" fmla="*/ 583553 h 658525"/>
              <a:gd name="connsiteX10" fmla="*/ 133599 w 658525"/>
              <a:gd name="connsiteY10" fmla="*/ 196540 h 658525"/>
              <a:gd name="connsiteX11" fmla="*/ 329868 w 658525"/>
              <a:gd name="connsiteY11" fmla="*/ 243 h 658525"/>
              <a:gd name="connsiteX12" fmla="*/ 473026 w 658525"/>
              <a:gd name="connsiteY12" fmla="*/ 549968 h 658525"/>
              <a:gd name="connsiteX13" fmla="*/ 659131 w 658525"/>
              <a:gd name="connsiteY13" fmla="*/ 601505 h 658525"/>
              <a:gd name="connsiteX14" fmla="*/ 329868 w 658525"/>
              <a:gd name="connsiteY14" fmla="*/ 658768 h 658525"/>
              <a:gd name="connsiteX15" fmla="*/ 606 w 658525"/>
              <a:gd name="connsiteY15" fmla="*/ 601505 h 658525"/>
              <a:gd name="connsiteX16" fmla="*/ 185508 w 658525"/>
              <a:gd name="connsiteY16" fmla="*/ 549968 h 65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8525" h="658525">
                <a:moveTo>
                  <a:pt x="229658" y="186347"/>
                </a:moveTo>
                <a:cubicBezTo>
                  <a:pt x="229658" y="241692"/>
                  <a:pt x="274523" y="286558"/>
                  <a:pt x="329868" y="286558"/>
                </a:cubicBezTo>
                <a:cubicBezTo>
                  <a:pt x="385213" y="286558"/>
                  <a:pt x="430078" y="241692"/>
                  <a:pt x="430078" y="186347"/>
                </a:cubicBezTo>
                <a:cubicBezTo>
                  <a:pt x="430078" y="131003"/>
                  <a:pt x="385213" y="86137"/>
                  <a:pt x="329868" y="86137"/>
                </a:cubicBezTo>
                <a:cubicBezTo>
                  <a:pt x="274523" y="86137"/>
                  <a:pt x="229658" y="131003"/>
                  <a:pt x="229658" y="186347"/>
                </a:cubicBezTo>
                <a:close/>
                <a:moveTo>
                  <a:pt x="329868" y="243"/>
                </a:moveTo>
                <a:cubicBezTo>
                  <a:pt x="438269" y="258"/>
                  <a:pt x="526137" y="88140"/>
                  <a:pt x="526137" y="196540"/>
                </a:cubicBezTo>
                <a:cubicBezTo>
                  <a:pt x="526137" y="288591"/>
                  <a:pt x="384640" y="516784"/>
                  <a:pt x="341922" y="583553"/>
                </a:cubicBezTo>
                <a:cubicBezTo>
                  <a:pt x="339289" y="587661"/>
                  <a:pt x="334747" y="590145"/>
                  <a:pt x="329868" y="590145"/>
                </a:cubicBezTo>
                <a:cubicBezTo>
                  <a:pt x="324989" y="590145"/>
                  <a:pt x="320447" y="587661"/>
                  <a:pt x="317814" y="583553"/>
                </a:cubicBezTo>
                <a:cubicBezTo>
                  <a:pt x="275096" y="516784"/>
                  <a:pt x="133599" y="288648"/>
                  <a:pt x="133599" y="196540"/>
                </a:cubicBezTo>
                <a:cubicBezTo>
                  <a:pt x="133583" y="88133"/>
                  <a:pt x="221461" y="243"/>
                  <a:pt x="329868" y="243"/>
                </a:cubicBezTo>
                <a:close/>
                <a:moveTo>
                  <a:pt x="473026" y="549968"/>
                </a:moveTo>
                <a:cubicBezTo>
                  <a:pt x="583200" y="559245"/>
                  <a:pt x="659131" y="578857"/>
                  <a:pt x="659131" y="601505"/>
                </a:cubicBezTo>
                <a:cubicBezTo>
                  <a:pt x="659131" y="633142"/>
                  <a:pt x="511736" y="658768"/>
                  <a:pt x="329868" y="658768"/>
                </a:cubicBezTo>
                <a:cubicBezTo>
                  <a:pt x="148001" y="658768"/>
                  <a:pt x="606" y="633142"/>
                  <a:pt x="606" y="601505"/>
                </a:cubicBezTo>
                <a:cubicBezTo>
                  <a:pt x="606" y="578886"/>
                  <a:pt x="76050" y="559330"/>
                  <a:pt x="185508" y="549968"/>
                </a:cubicBezTo>
              </a:path>
            </a:pathLst>
          </a:custGeom>
          <a:noFill/>
          <a:ln w="9525" cap="rnd">
            <a:solidFill>
              <a:srgbClr val="2BDEFD"/>
            </a:solidFill>
            <a:prstDash val="solid"/>
            <a:round/>
          </a:ln>
        </p:spPr>
        <p:txBody>
          <a:bodyPr rtlCol="0" anchor="ctr"/>
          <a:lstStyle/>
          <a:p>
            <a:endParaRPr lang="pt-BR"/>
          </a:p>
        </p:txBody>
      </p:sp>
      <p:grpSp>
        <p:nvGrpSpPr>
          <p:cNvPr id="6" name="Agrupar 5">
            <a:extLst>
              <a:ext uri="{FF2B5EF4-FFF2-40B4-BE49-F238E27FC236}">
                <a16:creationId xmlns:a16="http://schemas.microsoft.com/office/drawing/2014/main" id="{7A8FFD3D-1073-8F67-F6DD-79C30F71C450}"/>
              </a:ext>
            </a:extLst>
          </p:cNvPr>
          <p:cNvGrpSpPr/>
          <p:nvPr/>
        </p:nvGrpSpPr>
        <p:grpSpPr>
          <a:xfrm>
            <a:off x="11937655" y="6288612"/>
            <a:ext cx="2472112" cy="1447992"/>
            <a:chOff x="11937655" y="6288612"/>
            <a:chExt cx="2472112" cy="1447992"/>
          </a:xfrm>
        </p:grpSpPr>
        <p:sp>
          <p:nvSpPr>
            <p:cNvPr id="7" name="Google Shape;376;p44">
              <a:extLst>
                <a:ext uri="{FF2B5EF4-FFF2-40B4-BE49-F238E27FC236}">
                  <a16:creationId xmlns:a16="http://schemas.microsoft.com/office/drawing/2014/main" id="{6839188B-37B7-DB26-E6AA-481BD4EA9D2B}"/>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23;p41">
              <a:extLst>
                <a:ext uri="{FF2B5EF4-FFF2-40B4-BE49-F238E27FC236}">
                  <a16:creationId xmlns:a16="http://schemas.microsoft.com/office/drawing/2014/main" id="{C7D08687-B940-13A5-F116-E99FE38F43A5}"/>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4" name="CaixaDeTexto 3">
            <a:extLst>
              <a:ext uri="{FF2B5EF4-FFF2-40B4-BE49-F238E27FC236}">
                <a16:creationId xmlns:a16="http://schemas.microsoft.com/office/drawing/2014/main" id="{11165611-B10D-91A5-BB25-17E5BA5ACAAA}"/>
              </a:ext>
            </a:extLst>
          </p:cNvPr>
          <p:cNvSpPr txBox="1"/>
          <p:nvPr/>
        </p:nvSpPr>
        <p:spPr>
          <a:xfrm>
            <a:off x="7901712" y="1504561"/>
            <a:ext cx="5159583" cy="1799808"/>
          </a:xfrm>
          <a:prstGeom prst="snip2DiagRect">
            <a:avLst/>
          </a:prstGeom>
          <a:solidFill>
            <a:srgbClr val="2BDEFD"/>
          </a:solidFill>
        </p:spPr>
        <p:txBody>
          <a:bodyPr wrap="square" rtlCol="0">
            <a:spAutoFit/>
          </a:bodyPr>
          <a:lstStyle/>
          <a:p>
            <a:r>
              <a:rPr lang="pt-BR" sz="2800" b="1" dirty="0">
                <a:latin typeface="Chakra Petch" panose="00000500000000000000" pitchFamily="2" charset="-34"/>
                <a:ea typeface="Roboto Mono" panose="00000009000000000000" pitchFamily="49" charset="0"/>
                <a:cs typeface="Chakra Petch" panose="00000500000000000000" pitchFamily="2" charset="-34"/>
              </a:rPr>
              <a:t>Ação (Dias 61-90)</a:t>
            </a:r>
          </a:p>
          <a:p>
            <a:pPr marL="285750" indent="-285750">
              <a:buFont typeface="Arial" panose="020B0604020202020204" pitchFamily="34" charset="0"/>
              <a:buChar char="•"/>
            </a:pPr>
            <a:r>
              <a:rPr lang="pt-BR" sz="1600" dirty="0">
                <a:latin typeface="Chakra Petch" panose="00000500000000000000" pitchFamily="2" charset="-34"/>
                <a:ea typeface="Roboto Mono" panose="00000009000000000000" pitchFamily="49" charset="0"/>
                <a:cs typeface="Chakra Petch" panose="00000500000000000000" pitchFamily="2" charset="-34"/>
              </a:rPr>
              <a:t>Execute mudanças estratégicas</a:t>
            </a:r>
          </a:p>
          <a:p>
            <a:pPr marL="285750" indent="-285750">
              <a:buFont typeface="Arial" panose="020B0604020202020204" pitchFamily="34" charset="0"/>
              <a:buChar char="•"/>
            </a:pPr>
            <a:r>
              <a:rPr lang="pt-BR" sz="1600" dirty="0">
                <a:latin typeface="Chakra Petch" panose="00000500000000000000" pitchFamily="2" charset="-34"/>
                <a:ea typeface="Roboto Mono" panose="00000009000000000000" pitchFamily="49" charset="0"/>
                <a:cs typeface="Chakra Petch" panose="00000500000000000000" pitchFamily="2" charset="-34"/>
              </a:rPr>
              <a:t>Consolide conquistas iniciais</a:t>
            </a:r>
          </a:p>
          <a:p>
            <a:pPr marL="285750" indent="-285750">
              <a:buFont typeface="Arial" panose="020B0604020202020204" pitchFamily="34" charset="0"/>
              <a:buChar char="•"/>
            </a:pPr>
            <a:r>
              <a:rPr lang="pt-BR" sz="1600" dirty="0">
                <a:latin typeface="Chakra Petch" panose="00000500000000000000" pitchFamily="2" charset="-34"/>
                <a:ea typeface="Roboto Mono" panose="00000009000000000000" pitchFamily="49" charset="0"/>
                <a:cs typeface="Chakra Petch" panose="00000500000000000000" pitchFamily="2" charset="-34"/>
              </a:rPr>
              <a:t>Estabeleça planos de longo prazo</a:t>
            </a:r>
          </a:p>
          <a:p>
            <a:pPr marL="285750" indent="-285750">
              <a:buFont typeface="Arial" panose="020B0604020202020204" pitchFamily="34" charset="0"/>
              <a:buChar char="•"/>
            </a:pPr>
            <a:r>
              <a:rPr lang="pt-BR" sz="1600" dirty="0">
                <a:latin typeface="Chakra Petch" panose="00000500000000000000" pitchFamily="2" charset="-34"/>
                <a:ea typeface="Roboto Mono" panose="00000009000000000000" pitchFamily="49" charset="0"/>
                <a:cs typeface="Chakra Petch" panose="00000500000000000000" pitchFamily="2" charset="-34"/>
              </a:rPr>
              <a:t>Avalie resultados e ajuste o curso</a:t>
            </a:r>
          </a:p>
        </p:txBody>
      </p:sp>
    </p:spTree>
    <p:extLst>
      <p:ext uri="{BB962C8B-B14F-4D97-AF65-F5344CB8AC3E}">
        <p14:creationId xmlns:p14="http://schemas.microsoft.com/office/powerpoint/2010/main" val="3711908929"/>
      </p:ext>
    </p:extLst>
  </p:cSld>
  <p:clrMapOvr>
    <a:masterClrMapping/>
  </p:clrMapOvr>
  <p:transition spd="slow">
    <p:push dir="u"/>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1C485-4F45-A4D1-1F3F-9D0E19F4D693}"/>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FEA2F8B1-8A25-D4DC-076A-A9500B6EBAD2}"/>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03E3F20D-E579-6B4D-6CA7-F50AA766BFC5}"/>
              </a:ext>
            </a:extLst>
          </p:cNvPr>
          <p:cNvSpPr txBox="1">
            <a:spLocks/>
          </p:cNvSpPr>
          <p:nvPr/>
        </p:nvSpPr>
        <p:spPr>
          <a:xfrm>
            <a:off x="844138" y="289733"/>
            <a:ext cx="12425297" cy="1641200"/>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RESULTADOS RÁPIDOS QUE GERAM </a:t>
            </a:r>
            <a:r>
              <a:rPr lang="pt-BR" sz="5400" b="1" dirty="0">
                <a:solidFill>
                  <a:srgbClr val="2BDEFD"/>
                </a:solidFill>
                <a:latin typeface="Chakra Petch" panose="00000500000000000000" pitchFamily="2" charset="-34"/>
                <a:cs typeface="Chakra Petch" panose="00000500000000000000" pitchFamily="2" charset="-34"/>
              </a:rPr>
              <a:t>CREDIBILIDADE</a:t>
            </a:r>
          </a:p>
        </p:txBody>
      </p:sp>
      <p:grpSp>
        <p:nvGrpSpPr>
          <p:cNvPr id="16" name="Agrupar 15">
            <a:extLst>
              <a:ext uri="{FF2B5EF4-FFF2-40B4-BE49-F238E27FC236}">
                <a16:creationId xmlns:a16="http://schemas.microsoft.com/office/drawing/2014/main" id="{6323FD3F-5CFF-91BA-6A48-CD2828CDF7B9}"/>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3236A445-118D-6F9E-D6A7-3CC39F8CA3C8}"/>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595080C9-389C-E703-E891-A9EAE2C82A6D}"/>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2" name="Retângulo: Cantos Superiores Recortados 11">
            <a:extLst>
              <a:ext uri="{FF2B5EF4-FFF2-40B4-BE49-F238E27FC236}">
                <a16:creationId xmlns:a16="http://schemas.microsoft.com/office/drawing/2014/main" id="{675B24BD-4EED-0978-AFD1-7DFBABF2E5F3}"/>
              </a:ext>
            </a:extLst>
          </p:cNvPr>
          <p:cNvSpPr/>
          <p:nvPr/>
        </p:nvSpPr>
        <p:spPr>
          <a:xfrm>
            <a:off x="828590" y="3166737"/>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Cantos Superiores Recortados 12">
            <a:extLst>
              <a:ext uri="{FF2B5EF4-FFF2-40B4-BE49-F238E27FC236}">
                <a16:creationId xmlns:a16="http://schemas.microsoft.com/office/drawing/2014/main" id="{411E1317-FBC6-22B5-C14C-6C2EC9773329}"/>
              </a:ext>
            </a:extLst>
          </p:cNvPr>
          <p:cNvSpPr/>
          <p:nvPr/>
        </p:nvSpPr>
        <p:spPr>
          <a:xfrm>
            <a:off x="4459267" y="3166737"/>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Cantos Superiores Recortados 13">
            <a:extLst>
              <a:ext uri="{FF2B5EF4-FFF2-40B4-BE49-F238E27FC236}">
                <a16:creationId xmlns:a16="http://schemas.microsoft.com/office/drawing/2014/main" id="{5301CA73-3EF0-4D4B-E4D7-135F57148B36}"/>
              </a:ext>
            </a:extLst>
          </p:cNvPr>
          <p:cNvSpPr/>
          <p:nvPr/>
        </p:nvSpPr>
        <p:spPr>
          <a:xfrm>
            <a:off x="8089944" y="3166737"/>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Google Shape;229;p28">
            <a:extLst>
              <a:ext uri="{FF2B5EF4-FFF2-40B4-BE49-F238E27FC236}">
                <a16:creationId xmlns:a16="http://schemas.microsoft.com/office/drawing/2014/main" id="{681CC0A6-0F79-C485-254E-795B11B74E05}"/>
              </a:ext>
            </a:extLst>
          </p:cNvPr>
          <p:cNvSpPr txBox="1">
            <a:spLocks/>
          </p:cNvSpPr>
          <p:nvPr/>
        </p:nvSpPr>
        <p:spPr>
          <a:xfrm>
            <a:off x="828590" y="4710353"/>
            <a:ext cx="2573954" cy="144921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dirty="0">
                <a:solidFill>
                  <a:schemeClr val="bg1"/>
                </a:solidFill>
                <a:latin typeface="Inter"/>
                <a:ea typeface="Inter"/>
                <a:cs typeface="Inter"/>
                <a:sym typeface="Inter"/>
              </a:rPr>
              <a:t>Busque questões que afetam múltiplos stakeholders e são amplamente reconhecidas.</a:t>
            </a:r>
          </a:p>
        </p:txBody>
      </p:sp>
      <p:sp>
        <p:nvSpPr>
          <p:cNvPr id="19" name="Google Shape;229;p28">
            <a:extLst>
              <a:ext uri="{FF2B5EF4-FFF2-40B4-BE49-F238E27FC236}">
                <a16:creationId xmlns:a16="http://schemas.microsoft.com/office/drawing/2014/main" id="{373D5DC4-11E0-4272-863E-F36F50590A54}"/>
              </a:ext>
            </a:extLst>
          </p:cNvPr>
          <p:cNvSpPr txBox="1">
            <a:spLocks/>
          </p:cNvSpPr>
          <p:nvPr/>
        </p:nvSpPr>
        <p:spPr>
          <a:xfrm>
            <a:off x="4461382" y="4710353"/>
            <a:ext cx="2573954" cy="95677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dirty="0">
                <a:solidFill>
                  <a:schemeClr val="bg1"/>
                </a:solidFill>
                <a:latin typeface="Inter"/>
                <a:ea typeface="Inter"/>
                <a:cs typeface="Inter"/>
                <a:sym typeface="Inter"/>
              </a:rPr>
              <a:t>Priorize iniciativas de alto impacto e baixo esforço para resultados imediatos.</a:t>
            </a:r>
          </a:p>
        </p:txBody>
      </p:sp>
      <p:sp>
        <p:nvSpPr>
          <p:cNvPr id="20" name="Google Shape;229;p28">
            <a:extLst>
              <a:ext uri="{FF2B5EF4-FFF2-40B4-BE49-F238E27FC236}">
                <a16:creationId xmlns:a16="http://schemas.microsoft.com/office/drawing/2014/main" id="{493A7B23-E32A-9BA6-688B-DE8AF2E0D0F1}"/>
              </a:ext>
            </a:extLst>
          </p:cNvPr>
          <p:cNvSpPr txBox="1">
            <a:spLocks/>
          </p:cNvSpPr>
          <p:nvPr/>
        </p:nvSpPr>
        <p:spPr>
          <a:xfrm>
            <a:off x="8094174" y="4710353"/>
            <a:ext cx="2573954" cy="120299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dirty="0">
                <a:solidFill>
                  <a:schemeClr val="bg1"/>
                </a:solidFill>
                <a:latin typeface="Inter"/>
                <a:ea typeface="Inter"/>
                <a:cs typeface="Inter"/>
                <a:sym typeface="Inter"/>
              </a:rPr>
              <a:t>Distribua responsabilidades para criar engajamento e senso de propriedade.</a:t>
            </a:r>
          </a:p>
        </p:txBody>
      </p:sp>
      <p:sp>
        <p:nvSpPr>
          <p:cNvPr id="21" name="Google Shape;216;p26">
            <a:extLst>
              <a:ext uri="{FF2B5EF4-FFF2-40B4-BE49-F238E27FC236}">
                <a16:creationId xmlns:a16="http://schemas.microsoft.com/office/drawing/2014/main" id="{1CC729B2-D4E6-2DFA-F1B9-C9C3FA1D84AA}"/>
              </a:ext>
            </a:extLst>
          </p:cNvPr>
          <p:cNvSpPr txBox="1">
            <a:spLocks/>
          </p:cNvSpPr>
          <p:nvPr/>
        </p:nvSpPr>
        <p:spPr>
          <a:xfrm>
            <a:off x="828590" y="3401614"/>
            <a:ext cx="2573954" cy="1126414"/>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IDENTIFIQUE PROBLEMAS DE ALTA VISIBILIDADE</a:t>
            </a:r>
          </a:p>
        </p:txBody>
      </p:sp>
      <p:sp>
        <p:nvSpPr>
          <p:cNvPr id="22" name="Google Shape;216;p26">
            <a:extLst>
              <a:ext uri="{FF2B5EF4-FFF2-40B4-BE49-F238E27FC236}">
                <a16:creationId xmlns:a16="http://schemas.microsoft.com/office/drawing/2014/main" id="{F347D123-793F-C432-C452-128B4732B5BE}"/>
              </a:ext>
            </a:extLst>
          </p:cNvPr>
          <p:cNvSpPr txBox="1">
            <a:spLocks/>
          </p:cNvSpPr>
          <p:nvPr/>
        </p:nvSpPr>
        <p:spPr>
          <a:xfrm>
            <a:off x="4459267" y="3401614"/>
            <a:ext cx="2573954" cy="1126414"/>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AVALIE O EQUILÍBRIO ESFORÇO VS. IMPACTO</a:t>
            </a:r>
          </a:p>
        </p:txBody>
      </p:sp>
      <p:sp>
        <p:nvSpPr>
          <p:cNvPr id="23" name="Google Shape;216;p26">
            <a:extLst>
              <a:ext uri="{FF2B5EF4-FFF2-40B4-BE49-F238E27FC236}">
                <a16:creationId xmlns:a16="http://schemas.microsoft.com/office/drawing/2014/main" id="{3C125495-047A-81D1-31C7-B0D71681A450}"/>
              </a:ext>
            </a:extLst>
          </p:cNvPr>
          <p:cNvSpPr txBox="1">
            <a:spLocks/>
          </p:cNvSpPr>
          <p:nvPr/>
        </p:nvSpPr>
        <p:spPr>
          <a:xfrm>
            <a:off x="8089944" y="3540114"/>
            <a:ext cx="2573954"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ENVOLVA A EQUIPE NA IMPLEMENTAÇÃO</a:t>
            </a:r>
          </a:p>
        </p:txBody>
      </p:sp>
      <p:sp>
        <p:nvSpPr>
          <p:cNvPr id="8" name="Espaço Reservado para Texto 4">
            <a:extLst>
              <a:ext uri="{FF2B5EF4-FFF2-40B4-BE49-F238E27FC236}">
                <a16:creationId xmlns:a16="http://schemas.microsoft.com/office/drawing/2014/main" id="{5EF7818E-A2B0-03F6-2826-1A84159BF15E}"/>
              </a:ext>
            </a:extLst>
          </p:cNvPr>
          <p:cNvSpPr txBox="1">
            <a:spLocks/>
          </p:cNvSpPr>
          <p:nvPr/>
        </p:nvSpPr>
        <p:spPr>
          <a:xfrm>
            <a:off x="890214" y="1831680"/>
            <a:ext cx="13427679"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Quick </a:t>
            </a:r>
            <a:r>
              <a:rPr lang="pt-BR" sz="2400" dirty="0" err="1"/>
              <a:t>wins</a:t>
            </a:r>
            <a:r>
              <a:rPr lang="pt-BR" sz="2400" dirty="0"/>
              <a:t> são conquistas visíveis e de alto impacto que podem ser alcançadas em um curto período, gerando credibilidade e momentum.</a:t>
            </a:r>
          </a:p>
        </p:txBody>
      </p:sp>
      <p:sp>
        <p:nvSpPr>
          <p:cNvPr id="9" name="Retângulo: Cantos Superiores Recortados 8">
            <a:extLst>
              <a:ext uri="{FF2B5EF4-FFF2-40B4-BE49-F238E27FC236}">
                <a16:creationId xmlns:a16="http://schemas.microsoft.com/office/drawing/2014/main" id="{50DBED3C-79D6-DF76-F39B-DAAE29F885C4}"/>
              </a:ext>
            </a:extLst>
          </p:cNvPr>
          <p:cNvSpPr/>
          <p:nvPr/>
        </p:nvSpPr>
        <p:spPr>
          <a:xfrm>
            <a:off x="11720621" y="3170282"/>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Google Shape;229;p28">
            <a:extLst>
              <a:ext uri="{FF2B5EF4-FFF2-40B4-BE49-F238E27FC236}">
                <a16:creationId xmlns:a16="http://schemas.microsoft.com/office/drawing/2014/main" id="{EF6720CB-14B2-8376-3003-BCFA8DDDA4D3}"/>
              </a:ext>
            </a:extLst>
          </p:cNvPr>
          <p:cNvSpPr txBox="1">
            <a:spLocks/>
          </p:cNvSpPr>
          <p:nvPr/>
        </p:nvSpPr>
        <p:spPr>
          <a:xfrm>
            <a:off x="11726966" y="4710353"/>
            <a:ext cx="2573954" cy="95677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dirty="0">
                <a:solidFill>
                  <a:schemeClr val="bg1"/>
                </a:solidFill>
                <a:latin typeface="Inter"/>
                <a:ea typeface="Inter"/>
                <a:cs typeface="Inter"/>
                <a:sym typeface="Inter"/>
              </a:rPr>
              <a:t>Celebre e divulgue as conquistas para construir </a:t>
            </a:r>
            <a:r>
              <a:rPr lang="pt-BR" sz="1600" i="1" dirty="0">
                <a:solidFill>
                  <a:schemeClr val="bg1"/>
                </a:solidFill>
                <a:latin typeface="Inter"/>
                <a:ea typeface="Inter"/>
                <a:cs typeface="Inter"/>
                <a:sym typeface="Inter"/>
              </a:rPr>
              <a:t>momentum</a:t>
            </a:r>
            <a:r>
              <a:rPr lang="pt-BR" sz="1600" dirty="0">
                <a:solidFill>
                  <a:schemeClr val="bg1"/>
                </a:solidFill>
                <a:latin typeface="Inter"/>
                <a:ea typeface="Inter"/>
                <a:cs typeface="Inter"/>
                <a:sym typeface="Inter"/>
              </a:rPr>
              <a:t> e confiança.</a:t>
            </a:r>
          </a:p>
        </p:txBody>
      </p:sp>
      <p:sp>
        <p:nvSpPr>
          <p:cNvPr id="11" name="Google Shape;216;p26">
            <a:extLst>
              <a:ext uri="{FF2B5EF4-FFF2-40B4-BE49-F238E27FC236}">
                <a16:creationId xmlns:a16="http://schemas.microsoft.com/office/drawing/2014/main" id="{F518B3F0-3745-8F81-3394-64AA9E7B8F76}"/>
              </a:ext>
            </a:extLst>
          </p:cNvPr>
          <p:cNvSpPr txBox="1">
            <a:spLocks/>
          </p:cNvSpPr>
          <p:nvPr/>
        </p:nvSpPr>
        <p:spPr>
          <a:xfrm>
            <a:off x="11720621" y="3401614"/>
            <a:ext cx="2573954" cy="1126414"/>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COMUNIQUE OS SUCESSOS AMPLAMENTE</a:t>
            </a:r>
          </a:p>
        </p:txBody>
      </p:sp>
      <p:sp>
        <p:nvSpPr>
          <p:cNvPr id="3" name="Espaço Reservado para Texto 4">
            <a:extLst>
              <a:ext uri="{FF2B5EF4-FFF2-40B4-BE49-F238E27FC236}">
                <a16:creationId xmlns:a16="http://schemas.microsoft.com/office/drawing/2014/main" id="{00D4DB75-72CE-B0DA-FB52-3D215B16EECF}"/>
              </a:ext>
            </a:extLst>
          </p:cNvPr>
          <p:cNvSpPr txBox="1">
            <a:spLocks/>
          </p:cNvSpPr>
          <p:nvPr/>
        </p:nvSpPr>
        <p:spPr>
          <a:xfrm>
            <a:off x="911479" y="6691681"/>
            <a:ext cx="3299139" cy="710552"/>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b="1" dirty="0"/>
              <a:t>Lembre-se...</a:t>
            </a:r>
          </a:p>
        </p:txBody>
      </p:sp>
      <p:sp>
        <p:nvSpPr>
          <p:cNvPr id="4" name="Google Shape;229;p28">
            <a:extLst>
              <a:ext uri="{FF2B5EF4-FFF2-40B4-BE49-F238E27FC236}">
                <a16:creationId xmlns:a16="http://schemas.microsoft.com/office/drawing/2014/main" id="{9C6EC1FA-826A-05B2-2178-4D8D7E9BDE84}"/>
              </a:ext>
            </a:extLst>
          </p:cNvPr>
          <p:cNvSpPr txBox="1">
            <a:spLocks/>
          </p:cNvSpPr>
          <p:nvPr/>
        </p:nvSpPr>
        <p:spPr>
          <a:xfrm>
            <a:off x="3912781" y="6383905"/>
            <a:ext cx="7427741"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dirty="0">
                <a:solidFill>
                  <a:schemeClr val="bg1"/>
                </a:solidFill>
                <a:latin typeface="Inter"/>
                <a:ea typeface="Inter"/>
                <a:cs typeface="Inter"/>
                <a:sym typeface="Inter"/>
              </a:rPr>
              <a:t>Quick </a:t>
            </a:r>
            <a:r>
              <a:rPr lang="pt-BR" sz="2400" dirty="0" err="1">
                <a:solidFill>
                  <a:schemeClr val="bg1"/>
                </a:solidFill>
                <a:latin typeface="Inter"/>
                <a:ea typeface="Inter"/>
                <a:cs typeface="Inter"/>
                <a:sym typeface="Inter"/>
              </a:rPr>
              <a:t>wins</a:t>
            </a:r>
            <a:r>
              <a:rPr lang="pt-BR" sz="2400" dirty="0">
                <a:solidFill>
                  <a:schemeClr val="bg1"/>
                </a:solidFill>
                <a:latin typeface="Inter"/>
                <a:ea typeface="Inter"/>
                <a:cs typeface="Inter"/>
                <a:sym typeface="Inter"/>
              </a:rPr>
              <a:t> </a:t>
            </a:r>
            <a:r>
              <a:rPr lang="pt-BR" sz="2400" b="1" dirty="0">
                <a:solidFill>
                  <a:schemeClr val="bg1"/>
                </a:solidFill>
                <a:latin typeface="Inter"/>
                <a:ea typeface="Inter"/>
                <a:cs typeface="Inter"/>
                <a:sym typeface="Inter"/>
              </a:rPr>
              <a:t>não substituem estratégias de longo prazo</a:t>
            </a:r>
            <a:r>
              <a:rPr lang="pt-BR" sz="2400" dirty="0">
                <a:solidFill>
                  <a:schemeClr val="bg1"/>
                </a:solidFill>
                <a:latin typeface="Inter"/>
                <a:ea typeface="Inter"/>
                <a:cs typeface="Inter"/>
                <a:sym typeface="Inter"/>
              </a:rPr>
              <a:t>, mas criam o espaço e a credibilidade necessários para implementá-las.</a:t>
            </a:r>
          </a:p>
        </p:txBody>
      </p:sp>
    </p:spTree>
    <p:extLst>
      <p:ext uri="{BB962C8B-B14F-4D97-AF65-F5344CB8AC3E}">
        <p14:creationId xmlns:p14="http://schemas.microsoft.com/office/powerpoint/2010/main" val="2762778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44CAE-3701-D7B7-F0A2-5B07DCDCF829}"/>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E8DD7C48-BB36-11D6-9915-4986838EE80A}"/>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4003AD7F-D1A1-2B87-4A3C-9315D04B9611}"/>
              </a:ext>
            </a:extLst>
          </p:cNvPr>
          <p:cNvSpPr txBox="1">
            <a:spLocks/>
          </p:cNvSpPr>
          <p:nvPr/>
        </p:nvSpPr>
        <p:spPr>
          <a:xfrm>
            <a:off x="844138" y="289733"/>
            <a:ext cx="12425297" cy="1641200"/>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ENTENDENDO O TERRENO E </a:t>
            </a:r>
            <a:r>
              <a:rPr lang="pt-BR" sz="5400" b="1" dirty="0">
                <a:solidFill>
                  <a:srgbClr val="2BDEFD"/>
                </a:solidFill>
                <a:latin typeface="Chakra Petch" panose="00000500000000000000" pitchFamily="2" charset="-34"/>
                <a:cs typeface="Chakra Petch" panose="00000500000000000000" pitchFamily="2" charset="-34"/>
              </a:rPr>
              <a:t>ESTABELECENDO CLAREZA</a:t>
            </a:r>
          </a:p>
        </p:txBody>
      </p:sp>
      <p:grpSp>
        <p:nvGrpSpPr>
          <p:cNvPr id="16" name="Agrupar 15">
            <a:extLst>
              <a:ext uri="{FF2B5EF4-FFF2-40B4-BE49-F238E27FC236}">
                <a16:creationId xmlns:a16="http://schemas.microsoft.com/office/drawing/2014/main" id="{B188F6EA-470E-5E0B-7A68-ECC685F67A86}"/>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BE9F720A-381C-290F-4635-8F6E485604E0}"/>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F4C17223-7608-349F-20D7-88B38793414A}"/>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2" name="Retângulo: Cantos Superiores Recortados 11">
            <a:extLst>
              <a:ext uri="{FF2B5EF4-FFF2-40B4-BE49-F238E27FC236}">
                <a16:creationId xmlns:a16="http://schemas.microsoft.com/office/drawing/2014/main" id="{85F33A58-3397-8A67-CDD3-4E17AB6C4A5B}"/>
              </a:ext>
            </a:extLst>
          </p:cNvPr>
          <p:cNvSpPr/>
          <p:nvPr/>
        </p:nvSpPr>
        <p:spPr>
          <a:xfrm>
            <a:off x="828590" y="3166737"/>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Cantos Superiores Recortados 12">
            <a:extLst>
              <a:ext uri="{FF2B5EF4-FFF2-40B4-BE49-F238E27FC236}">
                <a16:creationId xmlns:a16="http://schemas.microsoft.com/office/drawing/2014/main" id="{1E038E9D-F017-AD89-B28F-9FA710346118}"/>
              </a:ext>
            </a:extLst>
          </p:cNvPr>
          <p:cNvSpPr/>
          <p:nvPr/>
        </p:nvSpPr>
        <p:spPr>
          <a:xfrm>
            <a:off x="4459267" y="3166737"/>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Cantos Superiores Recortados 13">
            <a:extLst>
              <a:ext uri="{FF2B5EF4-FFF2-40B4-BE49-F238E27FC236}">
                <a16:creationId xmlns:a16="http://schemas.microsoft.com/office/drawing/2014/main" id="{22203D3F-C83C-AA78-3D37-62416FF3768B}"/>
              </a:ext>
            </a:extLst>
          </p:cNvPr>
          <p:cNvSpPr/>
          <p:nvPr/>
        </p:nvSpPr>
        <p:spPr>
          <a:xfrm>
            <a:off x="8089944" y="3166737"/>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Google Shape;229;p28">
            <a:extLst>
              <a:ext uri="{FF2B5EF4-FFF2-40B4-BE49-F238E27FC236}">
                <a16:creationId xmlns:a16="http://schemas.microsoft.com/office/drawing/2014/main" id="{C6E129FA-4F33-F7A6-44F6-18EE68CC68EB}"/>
              </a:ext>
            </a:extLst>
          </p:cNvPr>
          <p:cNvSpPr txBox="1">
            <a:spLocks/>
          </p:cNvSpPr>
          <p:nvPr/>
        </p:nvSpPr>
        <p:spPr>
          <a:xfrm>
            <a:off x="828590" y="4740576"/>
            <a:ext cx="2573954" cy="144921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dirty="0">
                <a:solidFill>
                  <a:schemeClr val="bg1"/>
                </a:solidFill>
                <a:latin typeface="Inter"/>
                <a:ea typeface="Inter"/>
                <a:cs typeface="Inter"/>
                <a:sym typeface="Inter"/>
              </a:rPr>
              <a:t>Identifique valores, normas não escritas, rituais e histórias que definem a cultura organizacional.</a:t>
            </a:r>
          </a:p>
        </p:txBody>
      </p:sp>
      <p:sp>
        <p:nvSpPr>
          <p:cNvPr id="19" name="Google Shape;229;p28">
            <a:extLst>
              <a:ext uri="{FF2B5EF4-FFF2-40B4-BE49-F238E27FC236}">
                <a16:creationId xmlns:a16="http://schemas.microsoft.com/office/drawing/2014/main" id="{CB6475BE-00C6-2C0A-2BC5-4FF1404CC8AA}"/>
              </a:ext>
            </a:extLst>
          </p:cNvPr>
          <p:cNvSpPr txBox="1">
            <a:spLocks/>
          </p:cNvSpPr>
          <p:nvPr/>
        </p:nvSpPr>
        <p:spPr>
          <a:xfrm>
            <a:off x="4461382" y="4740576"/>
            <a:ext cx="2573954" cy="144921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dirty="0">
                <a:solidFill>
                  <a:schemeClr val="bg1"/>
                </a:solidFill>
                <a:latin typeface="Inter"/>
                <a:ea typeface="Inter"/>
                <a:cs typeface="Inter"/>
                <a:sym typeface="Inter"/>
              </a:rPr>
              <a:t>Realize reuniões individuais com superiores, pares e equipe para entender expectativas mútuas.</a:t>
            </a:r>
          </a:p>
        </p:txBody>
      </p:sp>
      <p:sp>
        <p:nvSpPr>
          <p:cNvPr id="20" name="Google Shape;229;p28">
            <a:extLst>
              <a:ext uri="{FF2B5EF4-FFF2-40B4-BE49-F238E27FC236}">
                <a16:creationId xmlns:a16="http://schemas.microsoft.com/office/drawing/2014/main" id="{611897A8-1843-D3C7-6D15-F828B95EA9CD}"/>
              </a:ext>
            </a:extLst>
          </p:cNvPr>
          <p:cNvSpPr txBox="1">
            <a:spLocks/>
          </p:cNvSpPr>
          <p:nvPr/>
        </p:nvSpPr>
        <p:spPr>
          <a:xfrm>
            <a:off x="8094174" y="4740576"/>
            <a:ext cx="2573954" cy="120299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dirty="0">
                <a:solidFill>
                  <a:schemeClr val="bg1"/>
                </a:solidFill>
                <a:latin typeface="Inter"/>
                <a:ea typeface="Inter"/>
                <a:cs typeface="Inter"/>
                <a:sym typeface="Inter"/>
              </a:rPr>
              <a:t>Estabeleça claramente o que é prioritário e o que pode esperar, evitando mal-entendidos.</a:t>
            </a:r>
          </a:p>
        </p:txBody>
      </p:sp>
      <p:sp>
        <p:nvSpPr>
          <p:cNvPr id="21" name="Google Shape;216;p26">
            <a:extLst>
              <a:ext uri="{FF2B5EF4-FFF2-40B4-BE49-F238E27FC236}">
                <a16:creationId xmlns:a16="http://schemas.microsoft.com/office/drawing/2014/main" id="{AD925F60-12CF-53A8-E2B4-5D69B3FFD4C9}"/>
              </a:ext>
            </a:extLst>
          </p:cNvPr>
          <p:cNvSpPr txBox="1">
            <a:spLocks/>
          </p:cNvSpPr>
          <p:nvPr/>
        </p:nvSpPr>
        <p:spPr>
          <a:xfrm>
            <a:off x="828590" y="3513394"/>
            <a:ext cx="2573954"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MAPEAMENTO CULTURAL</a:t>
            </a:r>
          </a:p>
        </p:txBody>
      </p:sp>
      <p:sp>
        <p:nvSpPr>
          <p:cNvPr id="22" name="Google Shape;216;p26">
            <a:extLst>
              <a:ext uri="{FF2B5EF4-FFF2-40B4-BE49-F238E27FC236}">
                <a16:creationId xmlns:a16="http://schemas.microsoft.com/office/drawing/2014/main" id="{7984F345-FB3A-F3F5-DED1-D36ADDC120C4}"/>
              </a:ext>
            </a:extLst>
          </p:cNvPr>
          <p:cNvSpPr txBox="1">
            <a:spLocks/>
          </p:cNvSpPr>
          <p:nvPr/>
        </p:nvSpPr>
        <p:spPr>
          <a:xfrm>
            <a:off x="4459267" y="3513394"/>
            <a:ext cx="2573954"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CONVERSAS DE ALINHAMENTO</a:t>
            </a:r>
          </a:p>
        </p:txBody>
      </p:sp>
      <p:sp>
        <p:nvSpPr>
          <p:cNvPr id="23" name="Google Shape;216;p26">
            <a:extLst>
              <a:ext uri="{FF2B5EF4-FFF2-40B4-BE49-F238E27FC236}">
                <a16:creationId xmlns:a16="http://schemas.microsoft.com/office/drawing/2014/main" id="{081DEDB3-B6FD-3E28-838C-BE94F0194308}"/>
              </a:ext>
            </a:extLst>
          </p:cNvPr>
          <p:cNvSpPr txBox="1">
            <a:spLocks/>
          </p:cNvSpPr>
          <p:nvPr/>
        </p:nvSpPr>
        <p:spPr>
          <a:xfrm>
            <a:off x="8089944" y="3513394"/>
            <a:ext cx="2573954"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DEFINIÇÃO DE PRIORIDADES</a:t>
            </a:r>
          </a:p>
        </p:txBody>
      </p:sp>
      <p:sp>
        <p:nvSpPr>
          <p:cNvPr id="8" name="Espaço Reservado para Texto 4">
            <a:extLst>
              <a:ext uri="{FF2B5EF4-FFF2-40B4-BE49-F238E27FC236}">
                <a16:creationId xmlns:a16="http://schemas.microsoft.com/office/drawing/2014/main" id="{D5791163-3C25-0DAE-E922-19A728D745D7}"/>
              </a:ext>
            </a:extLst>
          </p:cNvPr>
          <p:cNvSpPr txBox="1">
            <a:spLocks/>
          </p:cNvSpPr>
          <p:nvPr/>
        </p:nvSpPr>
        <p:spPr>
          <a:xfrm>
            <a:off x="890214" y="1831680"/>
            <a:ext cx="13427679"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O alinhamento cultural e de expectativas é fundamental para navegar com sucesso em uma nova posição de liderança e evitar conflitos desnecessários.</a:t>
            </a:r>
          </a:p>
        </p:txBody>
      </p:sp>
      <p:sp>
        <p:nvSpPr>
          <p:cNvPr id="9" name="Retângulo: Cantos Superiores Recortados 8">
            <a:extLst>
              <a:ext uri="{FF2B5EF4-FFF2-40B4-BE49-F238E27FC236}">
                <a16:creationId xmlns:a16="http://schemas.microsoft.com/office/drawing/2014/main" id="{EAB047C2-C985-F6C7-CBA9-07F55A3090AE}"/>
              </a:ext>
            </a:extLst>
          </p:cNvPr>
          <p:cNvSpPr/>
          <p:nvPr/>
        </p:nvSpPr>
        <p:spPr>
          <a:xfrm>
            <a:off x="11720621" y="3170282"/>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Google Shape;229;p28">
            <a:extLst>
              <a:ext uri="{FF2B5EF4-FFF2-40B4-BE49-F238E27FC236}">
                <a16:creationId xmlns:a16="http://schemas.microsoft.com/office/drawing/2014/main" id="{3AD6B50D-1EC1-38EF-7960-37BA51D00452}"/>
              </a:ext>
            </a:extLst>
          </p:cNvPr>
          <p:cNvSpPr txBox="1">
            <a:spLocks/>
          </p:cNvSpPr>
          <p:nvPr/>
        </p:nvSpPr>
        <p:spPr>
          <a:xfrm>
            <a:off x="11726966" y="4740576"/>
            <a:ext cx="2573954" cy="144921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dirty="0">
                <a:solidFill>
                  <a:schemeClr val="bg1"/>
                </a:solidFill>
                <a:latin typeface="Inter"/>
                <a:ea typeface="Inter"/>
                <a:cs typeface="Inter"/>
                <a:sym typeface="Inter"/>
              </a:rPr>
              <a:t>Crie mecanismos para receber e dar feedback regularmente, ajustando expectativas ao longo do tempo.</a:t>
            </a:r>
          </a:p>
        </p:txBody>
      </p:sp>
      <p:sp>
        <p:nvSpPr>
          <p:cNvPr id="11" name="Google Shape;216;p26">
            <a:extLst>
              <a:ext uri="{FF2B5EF4-FFF2-40B4-BE49-F238E27FC236}">
                <a16:creationId xmlns:a16="http://schemas.microsoft.com/office/drawing/2014/main" id="{EC1C868F-0B12-0A75-3A38-7CFBBE0A90AC}"/>
              </a:ext>
            </a:extLst>
          </p:cNvPr>
          <p:cNvSpPr txBox="1">
            <a:spLocks/>
          </p:cNvSpPr>
          <p:nvPr/>
        </p:nvSpPr>
        <p:spPr>
          <a:xfrm>
            <a:off x="11720621" y="3651893"/>
            <a:ext cx="2573954"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FEEDBACK CONTÍNUO</a:t>
            </a:r>
          </a:p>
        </p:txBody>
      </p:sp>
      <p:sp>
        <p:nvSpPr>
          <p:cNvPr id="3" name="Espaço Reservado para Texto 4">
            <a:extLst>
              <a:ext uri="{FF2B5EF4-FFF2-40B4-BE49-F238E27FC236}">
                <a16:creationId xmlns:a16="http://schemas.microsoft.com/office/drawing/2014/main" id="{98B4B1CC-0869-354D-D2BC-46F641E27979}"/>
              </a:ext>
            </a:extLst>
          </p:cNvPr>
          <p:cNvSpPr txBox="1">
            <a:spLocks/>
          </p:cNvSpPr>
          <p:nvPr/>
        </p:nvSpPr>
        <p:spPr>
          <a:xfrm>
            <a:off x="911479" y="6445460"/>
            <a:ext cx="3299139"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b="1" dirty="0"/>
              <a:t>Dica estratégica:</a:t>
            </a:r>
          </a:p>
        </p:txBody>
      </p:sp>
      <p:sp>
        <p:nvSpPr>
          <p:cNvPr id="4" name="Google Shape;229;p28">
            <a:extLst>
              <a:ext uri="{FF2B5EF4-FFF2-40B4-BE49-F238E27FC236}">
                <a16:creationId xmlns:a16="http://schemas.microsoft.com/office/drawing/2014/main" id="{C7B3C08D-1D38-DF17-C4E6-2766B0802361}"/>
              </a:ext>
            </a:extLst>
          </p:cNvPr>
          <p:cNvSpPr txBox="1">
            <a:spLocks/>
          </p:cNvSpPr>
          <p:nvPr/>
        </p:nvSpPr>
        <p:spPr>
          <a:xfrm>
            <a:off x="3402545" y="6383905"/>
            <a:ext cx="8318076"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dirty="0">
                <a:solidFill>
                  <a:schemeClr val="bg1"/>
                </a:solidFill>
                <a:latin typeface="Inter"/>
                <a:ea typeface="Inter"/>
                <a:cs typeface="Inter"/>
                <a:sym typeface="Inter"/>
              </a:rPr>
              <a:t>Busque </a:t>
            </a:r>
            <a:r>
              <a:rPr lang="pt-BR" sz="2400" b="1" dirty="0">
                <a:solidFill>
                  <a:schemeClr val="bg1"/>
                </a:solidFill>
                <a:latin typeface="Inter"/>
                <a:ea typeface="Inter"/>
                <a:cs typeface="Inter"/>
                <a:sym typeface="Inter"/>
              </a:rPr>
              <a:t>identificar os "guardiões da cultura“</a:t>
            </a:r>
            <a:r>
              <a:rPr lang="pt-BR" sz="2400" dirty="0">
                <a:solidFill>
                  <a:schemeClr val="bg1"/>
                </a:solidFill>
                <a:latin typeface="Inter"/>
                <a:ea typeface="Inter"/>
                <a:cs typeface="Inter"/>
                <a:sym typeface="Inter"/>
              </a:rPr>
              <a:t>, pessoas influentes que podem ajudar você a navegar pelos aspectos menos visíveis da organização.</a:t>
            </a:r>
          </a:p>
        </p:txBody>
      </p:sp>
    </p:spTree>
    <p:extLst>
      <p:ext uri="{BB962C8B-B14F-4D97-AF65-F5344CB8AC3E}">
        <p14:creationId xmlns:p14="http://schemas.microsoft.com/office/powerpoint/2010/main" val="3313436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11CAC-2847-235C-D9F2-CEAA6B23A205}"/>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51DBFF17-B93D-5550-4D61-7A281669C2A4}"/>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1236BACB-133F-48F0-C36A-FB5CBAFB6353}"/>
              </a:ext>
            </a:extLst>
          </p:cNvPr>
          <p:cNvSpPr txBox="1">
            <a:spLocks/>
          </p:cNvSpPr>
          <p:nvPr/>
        </p:nvSpPr>
        <p:spPr>
          <a:xfrm>
            <a:off x="844138" y="289733"/>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ESTRATÉGIAS DE </a:t>
            </a:r>
            <a:r>
              <a:rPr lang="pt-BR" sz="5400" b="1" dirty="0">
                <a:solidFill>
                  <a:srgbClr val="2BDEFD"/>
                </a:solidFill>
                <a:latin typeface="Chakra Petch" panose="00000500000000000000" pitchFamily="2" charset="-34"/>
                <a:cs typeface="Chakra Petch" panose="00000500000000000000" pitchFamily="2" charset="-34"/>
              </a:rPr>
              <a:t>ENGAJAMENTO</a:t>
            </a:r>
          </a:p>
        </p:txBody>
      </p:sp>
      <p:grpSp>
        <p:nvGrpSpPr>
          <p:cNvPr id="16" name="Agrupar 15">
            <a:extLst>
              <a:ext uri="{FF2B5EF4-FFF2-40B4-BE49-F238E27FC236}">
                <a16:creationId xmlns:a16="http://schemas.microsoft.com/office/drawing/2014/main" id="{D36575B1-E94B-0CBF-8F09-5105B163B07C}"/>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63BE9D34-A5C9-2BD1-8BC9-C95C2226196B}"/>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54851EFD-709F-C1E9-FB1D-40BC41BC7194}"/>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2" name="Retângulo: Cantos Superiores Recortados 11">
            <a:extLst>
              <a:ext uri="{FF2B5EF4-FFF2-40B4-BE49-F238E27FC236}">
                <a16:creationId xmlns:a16="http://schemas.microsoft.com/office/drawing/2014/main" id="{EF8862DB-2690-2F45-9E35-52981EFF95C1}"/>
              </a:ext>
            </a:extLst>
          </p:cNvPr>
          <p:cNvSpPr/>
          <p:nvPr/>
        </p:nvSpPr>
        <p:spPr>
          <a:xfrm>
            <a:off x="828590" y="2613847"/>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Cantos Superiores Recortados 12">
            <a:extLst>
              <a:ext uri="{FF2B5EF4-FFF2-40B4-BE49-F238E27FC236}">
                <a16:creationId xmlns:a16="http://schemas.microsoft.com/office/drawing/2014/main" id="{A704CE64-FC7B-4560-F8EF-371728A88DDC}"/>
              </a:ext>
            </a:extLst>
          </p:cNvPr>
          <p:cNvSpPr/>
          <p:nvPr/>
        </p:nvSpPr>
        <p:spPr>
          <a:xfrm>
            <a:off x="4459267" y="2613847"/>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Cantos Superiores Recortados 13">
            <a:extLst>
              <a:ext uri="{FF2B5EF4-FFF2-40B4-BE49-F238E27FC236}">
                <a16:creationId xmlns:a16="http://schemas.microsoft.com/office/drawing/2014/main" id="{C54F2906-386A-2953-4BD7-8ECE66E0AA12}"/>
              </a:ext>
            </a:extLst>
          </p:cNvPr>
          <p:cNvSpPr/>
          <p:nvPr/>
        </p:nvSpPr>
        <p:spPr>
          <a:xfrm>
            <a:off x="8089944" y="2613847"/>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Google Shape;229;p28">
            <a:extLst>
              <a:ext uri="{FF2B5EF4-FFF2-40B4-BE49-F238E27FC236}">
                <a16:creationId xmlns:a16="http://schemas.microsoft.com/office/drawing/2014/main" id="{FC9A20BA-9E07-0D14-17C8-E623E52ACBEB}"/>
              </a:ext>
            </a:extLst>
          </p:cNvPr>
          <p:cNvSpPr txBox="1">
            <a:spLocks/>
          </p:cNvSpPr>
          <p:nvPr/>
        </p:nvSpPr>
        <p:spPr>
          <a:xfrm>
            <a:off x="828590" y="4187686"/>
            <a:ext cx="2573954" cy="144921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dirty="0">
                <a:solidFill>
                  <a:schemeClr val="bg1"/>
                </a:solidFill>
                <a:latin typeface="Inter"/>
                <a:ea typeface="Inter"/>
                <a:cs typeface="Inter"/>
                <a:sym typeface="Inter"/>
              </a:rPr>
              <a:t>Dedique tempo para conhecer cada membro da equipe, suas aspirações e preocupações.</a:t>
            </a:r>
          </a:p>
        </p:txBody>
      </p:sp>
      <p:sp>
        <p:nvSpPr>
          <p:cNvPr id="19" name="Google Shape;229;p28">
            <a:extLst>
              <a:ext uri="{FF2B5EF4-FFF2-40B4-BE49-F238E27FC236}">
                <a16:creationId xmlns:a16="http://schemas.microsoft.com/office/drawing/2014/main" id="{C5E51AD4-7907-F10A-A134-652E8F457D45}"/>
              </a:ext>
            </a:extLst>
          </p:cNvPr>
          <p:cNvSpPr txBox="1">
            <a:spLocks/>
          </p:cNvSpPr>
          <p:nvPr/>
        </p:nvSpPr>
        <p:spPr>
          <a:xfrm>
            <a:off x="4461382" y="4187686"/>
            <a:ext cx="2573954" cy="95677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dirty="0">
                <a:solidFill>
                  <a:schemeClr val="bg1"/>
                </a:solidFill>
                <a:latin typeface="Inter"/>
                <a:ea typeface="Inter"/>
                <a:cs typeface="Inter"/>
                <a:sym typeface="Inter"/>
              </a:rPr>
              <a:t>Comunique claramente a visão, os objetivos e o que espera de cada pessoa.</a:t>
            </a:r>
          </a:p>
        </p:txBody>
      </p:sp>
      <p:sp>
        <p:nvSpPr>
          <p:cNvPr id="20" name="Google Shape;229;p28">
            <a:extLst>
              <a:ext uri="{FF2B5EF4-FFF2-40B4-BE49-F238E27FC236}">
                <a16:creationId xmlns:a16="http://schemas.microsoft.com/office/drawing/2014/main" id="{2B2F1B26-9C36-3A08-5845-EC8F602FB0B4}"/>
              </a:ext>
            </a:extLst>
          </p:cNvPr>
          <p:cNvSpPr txBox="1">
            <a:spLocks/>
          </p:cNvSpPr>
          <p:nvPr/>
        </p:nvSpPr>
        <p:spPr>
          <a:xfrm>
            <a:off x="8094174" y="4187686"/>
            <a:ext cx="2573954" cy="120299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dirty="0">
                <a:solidFill>
                  <a:schemeClr val="bg1"/>
                </a:solidFill>
                <a:latin typeface="Inter"/>
                <a:ea typeface="Inter"/>
                <a:cs typeface="Inter"/>
                <a:sym typeface="Inter"/>
              </a:rPr>
              <a:t>Inclua a equipe em decisões importantes para criar senso de pertencimento.</a:t>
            </a:r>
          </a:p>
        </p:txBody>
      </p:sp>
      <p:sp>
        <p:nvSpPr>
          <p:cNvPr id="21" name="Google Shape;216;p26">
            <a:extLst>
              <a:ext uri="{FF2B5EF4-FFF2-40B4-BE49-F238E27FC236}">
                <a16:creationId xmlns:a16="http://schemas.microsoft.com/office/drawing/2014/main" id="{23016A27-6218-98D9-E1EA-4958770B717C}"/>
              </a:ext>
            </a:extLst>
          </p:cNvPr>
          <p:cNvSpPr txBox="1">
            <a:spLocks/>
          </p:cNvSpPr>
          <p:nvPr/>
        </p:nvSpPr>
        <p:spPr>
          <a:xfrm>
            <a:off x="828590" y="2859633"/>
            <a:ext cx="2573954" cy="1126414"/>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ESCUTA ATIVA E REUNIÕES INDIVIDUAIS</a:t>
            </a:r>
          </a:p>
        </p:txBody>
      </p:sp>
      <p:sp>
        <p:nvSpPr>
          <p:cNvPr id="22" name="Google Shape;216;p26">
            <a:extLst>
              <a:ext uri="{FF2B5EF4-FFF2-40B4-BE49-F238E27FC236}">
                <a16:creationId xmlns:a16="http://schemas.microsoft.com/office/drawing/2014/main" id="{5A0AA58B-24B1-E819-6F92-6C48C8AB9FAD}"/>
              </a:ext>
            </a:extLst>
          </p:cNvPr>
          <p:cNvSpPr txBox="1">
            <a:spLocks/>
          </p:cNvSpPr>
          <p:nvPr/>
        </p:nvSpPr>
        <p:spPr>
          <a:xfrm>
            <a:off x="4459267" y="2859633"/>
            <a:ext cx="2573954" cy="1126414"/>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CLAREZA DE PROPÓSITO E EXPECTATIVAS</a:t>
            </a:r>
          </a:p>
        </p:txBody>
      </p:sp>
      <p:sp>
        <p:nvSpPr>
          <p:cNvPr id="23" name="Google Shape;216;p26">
            <a:extLst>
              <a:ext uri="{FF2B5EF4-FFF2-40B4-BE49-F238E27FC236}">
                <a16:creationId xmlns:a16="http://schemas.microsoft.com/office/drawing/2014/main" id="{7B24E462-581C-13D0-BF4E-963718ED4377}"/>
              </a:ext>
            </a:extLst>
          </p:cNvPr>
          <p:cNvSpPr txBox="1">
            <a:spLocks/>
          </p:cNvSpPr>
          <p:nvPr/>
        </p:nvSpPr>
        <p:spPr>
          <a:xfrm>
            <a:off x="8089944" y="2859633"/>
            <a:ext cx="2573954" cy="1126414"/>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ENVOLVIMENTO EM DECISÕES ESTRATÉGICAS</a:t>
            </a:r>
          </a:p>
        </p:txBody>
      </p:sp>
      <p:sp>
        <p:nvSpPr>
          <p:cNvPr id="8" name="Espaço Reservado para Texto 4">
            <a:extLst>
              <a:ext uri="{FF2B5EF4-FFF2-40B4-BE49-F238E27FC236}">
                <a16:creationId xmlns:a16="http://schemas.microsoft.com/office/drawing/2014/main" id="{CA3A6671-E62A-9D15-E56C-D7D8B63467BD}"/>
              </a:ext>
            </a:extLst>
          </p:cNvPr>
          <p:cNvSpPr txBox="1">
            <a:spLocks/>
          </p:cNvSpPr>
          <p:nvPr/>
        </p:nvSpPr>
        <p:spPr>
          <a:xfrm>
            <a:off x="890214" y="1193730"/>
            <a:ext cx="13427679"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O engajamento efetivo da equipe nos primeiros 90 dias estabelece as bases para uma liderança bem-sucedida e resultados sustentáveis.</a:t>
            </a:r>
          </a:p>
        </p:txBody>
      </p:sp>
      <p:sp>
        <p:nvSpPr>
          <p:cNvPr id="9" name="Retângulo: Cantos Superiores Recortados 8">
            <a:extLst>
              <a:ext uri="{FF2B5EF4-FFF2-40B4-BE49-F238E27FC236}">
                <a16:creationId xmlns:a16="http://schemas.microsoft.com/office/drawing/2014/main" id="{D14AE884-323D-5B04-CE15-2EC087474416}"/>
              </a:ext>
            </a:extLst>
          </p:cNvPr>
          <p:cNvSpPr/>
          <p:nvPr/>
        </p:nvSpPr>
        <p:spPr>
          <a:xfrm>
            <a:off x="11720621" y="2617392"/>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Google Shape;229;p28">
            <a:extLst>
              <a:ext uri="{FF2B5EF4-FFF2-40B4-BE49-F238E27FC236}">
                <a16:creationId xmlns:a16="http://schemas.microsoft.com/office/drawing/2014/main" id="{976E9A11-1B86-4911-BCB8-EDF433551BCF}"/>
              </a:ext>
            </a:extLst>
          </p:cNvPr>
          <p:cNvSpPr txBox="1">
            <a:spLocks/>
          </p:cNvSpPr>
          <p:nvPr/>
        </p:nvSpPr>
        <p:spPr>
          <a:xfrm>
            <a:off x="11726966" y="4187686"/>
            <a:ext cx="2573954" cy="95677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dirty="0">
                <a:solidFill>
                  <a:schemeClr val="bg1"/>
                </a:solidFill>
                <a:latin typeface="Inter"/>
                <a:ea typeface="Inter"/>
                <a:cs typeface="Inter"/>
                <a:sym typeface="Inter"/>
              </a:rPr>
              <a:t>Valorize contribuições e celebre pequenas vitórias para construir momentum.</a:t>
            </a:r>
          </a:p>
        </p:txBody>
      </p:sp>
      <p:sp>
        <p:nvSpPr>
          <p:cNvPr id="11" name="Google Shape;216;p26">
            <a:extLst>
              <a:ext uri="{FF2B5EF4-FFF2-40B4-BE49-F238E27FC236}">
                <a16:creationId xmlns:a16="http://schemas.microsoft.com/office/drawing/2014/main" id="{BA78D5FE-C898-90E2-4086-3F8C587914B2}"/>
              </a:ext>
            </a:extLst>
          </p:cNvPr>
          <p:cNvSpPr txBox="1">
            <a:spLocks/>
          </p:cNvSpPr>
          <p:nvPr/>
        </p:nvSpPr>
        <p:spPr>
          <a:xfrm>
            <a:off x="11720621" y="2859633"/>
            <a:ext cx="2573954" cy="1126414"/>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RECONHECIMENTO E CELEBRAÇÃO DE CONQUISTAS</a:t>
            </a:r>
          </a:p>
        </p:txBody>
      </p:sp>
      <p:sp>
        <p:nvSpPr>
          <p:cNvPr id="3" name="Espaço Reservado para Texto 4">
            <a:extLst>
              <a:ext uri="{FF2B5EF4-FFF2-40B4-BE49-F238E27FC236}">
                <a16:creationId xmlns:a16="http://schemas.microsoft.com/office/drawing/2014/main" id="{3803DFF2-FFD2-3A00-2618-E176F86E495B}"/>
              </a:ext>
            </a:extLst>
          </p:cNvPr>
          <p:cNvSpPr txBox="1">
            <a:spLocks/>
          </p:cNvSpPr>
          <p:nvPr/>
        </p:nvSpPr>
        <p:spPr>
          <a:xfrm>
            <a:off x="911479" y="6445460"/>
            <a:ext cx="3299139"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b="1" dirty="0"/>
              <a:t>Dica de especialista:</a:t>
            </a:r>
          </a:p>
        </p:txBody>
      </p:sp>
      <p:sp>
        <p:nvSpPr>
          <p:cNvPr id="4" name="Google Shape;229;p28">
            <a:extLst>
              <a:ext uri="{FF2B5EF4-FFF2-40B4-BE49-F238E27FC236}">
                <a16:creationId xmlns:a16="http://schemas.microsoft.com/office/drawing/2014/main" id="{1029C920-ADE4-94F0-5686-23744E5D4A6E}"/>
              </a:ext>
            </a:extLst>
          </p:cNvPr>
          <p:cNvSpPr txBox="1">
            <a:spLocks/>
          </p:cNvSpPr>
          <p:nvPr/>
        </p:nvSpPr>
        <p:spPr>
          <a:xfrm>
            <a:off x="3402545" y="6199239"/>
            <a:ext cx="8318076"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dirty="0">
                <a:solidFill>
                  <a:schemeClr val="bg1"/>
                </a:solidFill>
                <a:latin typeface="Inter"/>
                <a:ea typeface="Inter"/>
                <a:cs typeface="Inter"/>
                <a:sym typeface="Inter"/>
              </a:rPr>
              <a:t>"Invista tempo no início para construir relacionamentos. Isso pode parecer lento no começo, mas </a:t>
            </a:r>
            <a:r>
              <a:rPr lang="pt-BR" sz="2400" b="1" dirty="0">
                <a:solidFill>
                  <a:schemeClr val="bg1"/>
                </a:solidFill>
                <a:latin typeface="Inter"/>
                <a:ea typeface="Inter"/>
                <a:cs typeface="Inter"/>
                <a:sym typeface="Inter"/>
              </a:rPr>
              <a:t>acelera significativamente a execução e os resultados no longo prazo</a:t>
            </a:r>
            <a:r>
              <a:rPr lang="pt-BR" sz="2400" dirty="0">
                <a:solidFill>
                  <a:schemeClr val="bg1"/>
                </a:solidFill>
                <a:latin typeface="Inter"/>
                <a:ea typeface="Inter"/>
                <a:cs typeface="Inter"/>
                <a:sym typeface="Inter"/>
              </a:rPr>
              <a:t>."</a:t>
            </a:r>
          </a:p>
        </p:txBody>
      </p:sp>
    </p:spTree>
    <p:extLst>
      <p:ext uri="{BB962C8B-B14F-4D97-AF65-F5344CB8AC3E}">
        <p14:creationId xmlns:p14="http://schemas.microsoft.com/office/powerpoint/2010/main" val="2463639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98A3A-4BCB-0BE6-5131-752C90280096}"/>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7E26232C-DD04-D21B-F88C-101AA309E2B8}"/>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8E590B99-D911-7DDC-A225-CDB2C015CBF8}"/>
              </a:ext>
            </a:extLst>
          </p:cNvPr>
          <p:cNvSpPr txBox="1">
            <a:spLocks/>
          </p:cNvSpPr>
          <p:nvPr/>
        </p:nvSpPr>
        <p:spPr>
          <a:xfrm>
            <a:off x="844138" y="289733"/>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MÉTRICAS DE </a:t>
            </a:r>
            <a:r>
              <a:rPr lang="pt-BR" sz="5400" b="1" dirty="0">
                <a:solidFill>
                  <a:srgbClr val="2BDEFD"/>
                </a:solidFill>
                <a:latin typeface="Chakra Petch" panose="00000500000000000000" pitchFamily="2" charset="-34"/>
                <a:cs typeface="Chakra Petch" panose="00000500000000000000" pitchFamily="2" charset="-34"/>
              </a:rPr>
              <a:t>SUCESSO</a:t>
            </a:r>
          </a:p>
        </p:txBody>
      </p:sp>
      <p:grpSp>
        <p:nvGrpSpPr>
          <p:cNvPr id="16" name="Agrupar 15">
            <a:extLst>
              <a:ext uri="{FF2B5EF4-FFF2-40B4-BE49-F238E27FC236}">
                <a16:creationId xmlns:a16="http://schemas.microsoft.com/office/drawing/2014/main" id="{DF787568-4DC1-1D37-0846-314CF043901B}"/>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7AE04C7E-38AE-C035-E656-ABE5D28B5E13}"/>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A7B444FE-452D-364F-4A17-FF706937F800}"/>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2" name="Retângulo: Cantos Superiores Recortados 11">
            <a:extLst>
              <a:ext uri="{FF2B5EF4-FFF2-40B4-BE49-F238E27FC236}">
                <a16:creationId xmlns:a16="http://schemas.microsoft.com/office/drawing/2014/main" id="{5630E84D-3D0F-2310-3F1C-F7BB8CE8807A}"/>
              </a:ext>
            </a:extLst>
          </p:cNvPr>
          <p:cNvSpPr/>
          <p:nvPr/>
        </p:nvSpPr>
        <p:spPr>
          <a:xfrm>
            <a:off x="828590" y="2613847"/>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Cantos Superiores Recortados 12">
            <a:extLst>
              <a:ext uri="{FF2B5EF4-FFF2-40B4-BE49-F238E27FC236}">
                <a16:creationId xmlns:a16="http://schemas.microsoft.com/office/drawing/2014/main" id="{256722AF-3D44-E354-30D4-E0FD36D06FFF}"/>
              </a:ext>
            </a:extLst>
          </p:cNvPr>
          <p:cNvSpPr/>
          <p:nvPr/>
        </p:nvSpPr>
        <p:spPr>
          <a:xfrm>
            <a:off x="4459267" y="2613847"/>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Cantos Superiores Recortados 13">
            <a:extLst>
              <a:ext uri="{FF2B5EF4-FFF2-40B4-BE49-F238E27FC236}">
                <a16:creationId xmlns:a16="http://schemas.microsoft.com/office/drawing/2014/main" id="{028261F8-A53D-25B3-CE50-B9B34F83C9F8}"/>
              </a:ext>
            </a:extLst>
          </p:cNvPr>
          <p:cNvSpPr/>
          <p:nvPr/>
        </p:nvSpPr>
        <p:spPr>
          <a:xfrm>
            <a:off x="8089944" y="2613847"/>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Google Shape;229;p28">
            <a:extLst>
              <a:ext uri="{FF2B5EF4-FFF2-40B4-BE49-F238E27FC236}">
                <a16:creationId xmlns:a16="http://schemas.microsoft.com/office/drawing/2014/main" id="{9830D1A9-AB95-AD84-FFFF-156BFC610CB4}"/>
              </a:ext>
            </a:extLst>
          </p:cNvPr>
          <p:cNvSpPr txBox="1">
            <a:spLocks/>
          </p:cNvSpPr>
          <p:nvPr/>
        </p:nvSpPr>
        <p:spPr>
          <a:xfrm>
            <a:off x="828590" y="4175379"/>
            <a:ext cx="2573954" cy="144921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dirty="0">
                <a:solidFill>
                  <a:schemeClr val="bg1"/>
                </a:solidFill>
                <a:latin typeface="Inter"/>
                <a:ea typeface="Inter"/>
                <a:cs typeface="Inter"/>
                <a:sym typeface="Inter"/>
              </a:rPr>
              <a:t>Número de reuniões 1:1, feedback da equipe, nível de engajamento, tempo dedicado a stakeholders-chave</a:t>
            </a:r>
          </a:p>
        </p:txBody>
      </p:sp>
      <p:sp>
        <p:nvSpPr>
          <p:cNvPr id="19" name="Google Shape;229;p28">
            <a:extLst>
              <a:ext uri="{FF2B5EF4-FFF2-40B4-BE49-F238E27FC236}">
                <a16:creationId xmlns:a16="http://schemas.microsoft.com/office/drawing/2014/main" id="{0F46E97E-7B6A-14B0-C9FB-B86E4609B589}"/>
              </a:ext>
            </a:extLst>
          </p:cNvPr>
          <p:cNvSpPr txBox="1">
            <a:spLocks/>
          </p:cNvSpPr>
          <p:nvPr/>
        </p:nvSpPr>
        <p:spPr>
          <a:xfrm>
            <a:off x="4461382" y="4175379"/>
            <a:ext cx="2573954" cy="144921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dirty="0">
                <a:solidFill>
                  <a:schemeClr val="bg1"/>
                </a:solidFill>
                <a:latin typeface="Inter"/>
                <a:ea typeface="Inter"/>
                <a:cs typeface="Inter"/>
                <a:sym typeface="Inter"/>
              </a:rPr>
              <a:t>KPIs específicos do departamento, produtividade da equipe, qualidade das entregas, cumprimento de prazos</a:t>
            </a:r>
          </a:p>
        </p:txBody>
      </p:sp>
      <p:sp>
        <p:nvSpPr>
          <p:cNvPr id="20" name="Google Shape;229;p28">
            <a:extLst>
              <a:ext uri="{FF2B5EF4-FFF2-40B4-BE49-F238E27FC236}">
                <a16:creationId xmlns:a16="http://schemas.microsoft.com/office/drawing/2014/main" id="{58E4B854-4B4F-53CB-7C78-DA77826084BB}"/>
              </a:ext>
            </a:extLst>
          </p:cNvPr>
          <p:cNvSpPr txBox="1">
            <a:spLocks/>
          </p:cNvSpPr>
          <p:nvPr/>
        </p:nvSpPr>
        <p:spPr>
          <a:xfrm>
            <a:off x="8094174" y="4175379"/>
            <a:ext cx="2573954" cy="144921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dirty="0">
                <a:solidFill>
                  <a:schemeClr val="bg1"/>
                </a:solidFill>
                <a:latin typeface="Inter"/>
                <a:ea typeface="Inter"/>
                <a:cs typeface="Inter"/>
                <a:sym typeface="Inter"/>
              </a:rPr>
              <a:t>Número de melhorias implementadas, redução de custos, otimização de processos, novas iniciativas</a:t>
            </a:r>
          </a:p>
        </p:txBody>
      </p:sp>
      <p:sp>
        <p:nvSpPr>
          <p:cNvPr id="21" name="Google Shape;216;p26">
            <a:extLst>
              <a:ext uri="{FF2B5EF4-FFF2-40B4-BE49-F238E27FC236}">
                <a16:creationId xmlns:a16="http://schemas.microsoft.com/office/drawing/2014/main" id="{F7D716A8-0657-83B1-5C80-94F93ABA4EDB}"/>
              </a:ext>
            </a:extLst>
          </p:cNvPr>
          <p:cNvSpPr txBox="1">
            <a:spLocks/>
          </p:cNvSpPr>
          <p:nvPr/>
        </p:nvSpPr>
        <p:spPr>
          <a:xfrm>
            <a:off x="828590" y="2987223"/>
            <a:ext cx="2573954"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MÉTRICAS DE RELACIONAMENTO</a:t>
            </a:r>
          </a:p>
        </p:txBody>
      </p:sp>
      <p:sp>
        <p:nvSpPr>
          <p:cNvPr id="22" name="Google Shape;216;p26">
            <a:extLst>
              <a:ext uri="{FF2B5EF4-FFF2-40B4-BE49-F238E27FC236}">
                <a16:creationId xmlns:a16="http://schemas.microsoft.com/office/drawing/2014/main" id="{C32BA767-1CEE-BB9F-ACCA-D17CCBE743B2}"/>
              </a:ext>
            </a:extLst>
          </p:cNvPr>
          <p:cNvSpPr txBox="1">
            <a:spLocks/>
          </p:cNvSpPr>
          <p:nvPr/>
        </p:nvSpPr>
        <p:spPr>
          <a:xfrm>
            <a:off x="4459267" y="2987223"/>
            <a:ext cx="2573954"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MÉTRICAS DE DESEMPENHO</a:t>
            </a:r>
          </a:p>
        </p:txBody>
      </p:sp>
      <p:sp>
        <p:nvSpPr>
          <p:cNvPr id="23" name="Google Shape;216;p26">
            <a:extLst>
              <a:ext uri="{FF2B5EF4-FFF2-40B4-BE49-F238E27FC236}">
                <a16:creationId xmlns:a16="http://schemas.microsoft.com/office/drawing/2014/main" id="{1EBC377A-5359-A28D-0D71-F3EBAECF1516}"/>
              </a:ext>
            </a:extLst>
          </p:cNvPr>
          <p:cNvSpPr txBox="1">
            <a:spLocks/>
          </p:cNvSpPr>
          <p:nvPr/>
        </p:nvSpPr>
        <p:spPr>
          <a:xfrm>
            <a:off x="8089944" y="2987223"/>
            <a:ext cx="2573954"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MÉTRICAS DE INOVAÇÃO</a:t>
            </a:r>
          </a:p>
        </p:txBody>
      </p:sp>
      <p:sp>
        <p:nvSpPr>
          <p:cNvPr id="8" name="Espaço Reservado para Texto 4">
            <a:extLst>
              <a:ext uri="{FF2B5EF4-FFF2-40B4-BE49-F238E27FC236}">
                <a16:creationId xmlns:a16="http://schemas.microsoft.com/office/drawing/2014/main" id="{A57FCCB9-0D04-DE28-A551-4CB521CCBF18}"/>
              </a:ext>
            </a:extLst>
          </p:cNvPr>
          <p:cNvSpPr txBox="1">
            <a:spLocks/>
          </p:cNvSpPr>
          <p:nvPr/>
        </p:nvSpPr>
        <p:spPr>
          <a:xfrm>
            <a:off x="890214" y="1193730"/>
            <a:ext cx="13427679"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Definir métricas claras permite avaliar objetivamente o progresso e demonstrar o valor que você está agregando à organização.</a:t>
            </a:r>
          </a:p>
        </p:txBody>
      </p:sp>
      <p:sp>
        <p:nvSpPr>
          <p:cNvPr id="9" name="Retângulo: Cantos Superiores Recortados 8">
            <a:extLst>
              <a:ext uri="{FF2B5EF4-FFF2-40B4-BE49-F238E27FC236}">
                <a16:creationId xmlns:a16="http://schemas.microsoft.com/office/drawing/2014/main" id="{FFA993CD-C54A-10FD-23D2-E4956ADF6145}"/>
              </a:ext>
            </a:extLst>
          </p:cNvPr>
          <p:cNvSpPr/>
          <p:nvPr/>
        </p:nvSpPr>
        <p:spPr>
          <a:xfrm>
            <a:off x="11720621" y="2617392"/>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Google Shape;229;p28">
            <a:extLst>
              <a:ext uri="{FF2B5EF4-FFF2-40B4-BE49-F238E27FC236}">
                <a16:creationId xmlns:a16="http://schemas.microsoft.com/office/drawing/2014/main" id="{9E287602-EFF3-D7F7-187C-6E6FFA674495}"/>
              </a:ext>
            </a:extLst>
          </p:cNvPr>
          <p:cNvSpPr txBox="1">
            <a:spLocks/>
          </p:cNvSpPr>
          <p:nvPr/>
        </p:nvSpPr>
        <p:spPr>
          <a:xfrm>
            <a:off x="11726966" y="4175379"/>
            <a:ext cx="2573954" cy="120299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dirty="0">
                <a:solidFill>
                  <a:schemeClr val="bg1"/>
                </a:solidFill>
                <a:latin typeface="Inter"/>
                <a:ea typeface="Inter"/>
                <a:cs typeface="Inter"/>
                <a:sym typeface="Inter"/>
              </a:rPr>
              <a:t>Clareza de objetivos, alinhamento com a estratégia da empresa, percepção dos superiores</a:t>
            </a:r>
          </a:p>
        </p:txBody>
      </p:sp>
      <p:sp>
        <p:nvSpPr>
          <p:cNvPr id="11" name="Google Shape;216;p26">
            <a:extLst>
              <a:ext uri="{FF2B5EF4-FFF2-40B4-BE49-F238E27FC236}">
                <a16:creationId xmlns:a16="http://schemas.microsoft.com/office/drawing/2014/main" id="{DFC4358C-DAA5-5771-CFDF-A48CA3C1A24F}"/>
              </a:ext>
            </a:extLst>
          </p:cNvPr>
          <p:cNvSpPr txBox="1">
            <a:spLocks/>
          </p:cNvSpPr>
          <p:nvPr/>
        </p:nvSpPr>
        <p:spPr>
          <a:xfrm>
            <a:off x="11720621" y="2987223"/>
            <a:ext cx="2573954"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MÉTRICAS DE ALINHAMENTO</a:t>
            </a:r>
          </a:p>
        </p:txBody>
      </p:sp>
      <p:sp>
        <p:nvSpPr>
          <p:cNvPr id="3" name="Espaço Reservado para Texto 4">
            <a:extLst>
              <a:ext uri="{FF2B5EF4-FFF2-40B4-BE49-F238E27FC236}">
                <a16:creationId xmlns:a16="http://schemas.microsoft.com/office/drawing/2014/main" id="{C119DBAB-33B4-35F7-7E96-FE227E96D0D0}"/>
              </a:ext>
            </a:extLst>
          </p:cNvPr>
          <p:cNvSpPr txBox="1">
            <a:spLocks/>
          </p:cNvSpPr>
          <p:nvPr/>
        </p:nvSpPr>
        <p:spPr>
          <a:xfrm>
            <a:off x="911479" y="6445460"/>
            <a:ext cx="3299139"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b="1" dirty="0"/>
              <a:t>Dica importante:</a:t>
            </a:r>
          </a:p>
        </p:txBody>
      </p:sp>
      <p:sp>
        <p:nvSpPr>
          <p:cNvPr id="4" name="Google Shape;229;p28">
            <a:extLst>
              <a:ext uri="{FF2B5EF4-FFF2-40B4-BE49-F238E27FC236}">
                <a16:creationId xmlns:a16="http://schemas.microsoft.com/office/drawing/2014/main" id="{ACF1C4CB-2B10-A918-E6E1-1866CBAC75BF}"/>
              </a:ext>
            </a:extLst>
          </p:cNvPr>
          <p:cNvSpPr txBox="1">
            <a:spLocks/>
          </p:cNvSpPr>
          <p:nvPr/>
        </p:nvSpPr>
        <p:spPr>
          <a:xfrm>
            <a:off x="3402545" y="6383905"/>
            <a:ext cx="8318076"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dirty="0">
                <a:solidFill>
                  <a:schemeClr val="bg1"/>
                </a:solidFill>
                <a:latin typeface="Inter"/>
                <a:ea typeface="Inter"/>
                <a:cs typeface="Inter"/>
                <a:sym typeface="Inter"/>
              </a:rPr>
              <a:t>Estabeleça uma linha de base no início para poder demonstrar progresso real ao final dos 90 dias. </a:t>
            </a:r>
            <a:r>
              <a:rPr lang="pt-BR" sz="2400" b="1" dirty="0">
                <a:solidFill>
                  <a:schemeClr val="bg1"/>
                </a:solidFill>
                <a:latin typeface="Inter"/>
                <a:ea typeface="Inter"/>
                <a:cs typeface="Inter"/>
                <a:sym typeface="Inter"/>
              </a:rPr>
              <a:t>Documente suas conquistas de forma sistemática.</a:t>
            </a:r>
          </a:p>
        </p:txBody>
      </p:sp>
    </p:spTree>
    <p:extLst>
      <p:ext uri="{BB962C8B-B14F-4D97-AF65-F5344CB8AC3E}">
        <p14:creationId xmlns:p14="http://schemas.microsoft.com/office/powerpoint/2010/main" val="1491893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E1A45-C128-C3CC-555C-EAFB7BAD4048}"/>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8F16D244-272F-013D-F7FB-B6765371A21E}"/>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B4EF4916-2D0B-0E78-367F-8447BCCC3A75}"/>
              </a:ext>
            </a:extLst>
          </p:cNvPr>
          <p:cNvSpPr txBox="1">
            <a:spLocks/>
          </p:cNvSpPr>
          <p:nvPr/>
        </p:nvSpPr>
        <p:spPr>
          <a:xfrm>
            <a:off x="844139" y="289733"/>
            <a:ext cx="9363118" cy="1364201"/>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400" b="1" dirty="0">
                <a:solidFill>
                  <a:schemeClr val="bg1"/>
                </a:solidFill>
                <a:latin typeface="Chakra Petch" panose="00000500000000000000" pitchFamily="2" charset="-34"/>
                <a:cs typeface="Chakra Petch" panose="00000500000000000000" pitchFamily="2" charset="-34"/>
              </a:rPr>
              <a:t>TRANSFORMANDO TRANSIÇÃO EM </a:t>
            </a:r>
            <a:r>
              <a:rPr lang="pt-BR" sz="4400" b="1" dirty="0">
                <a:solidFill>
                  <a:srgbClr val="2BDEFD"/>
                </a:solidFill>
                <a:latin typeface="Chakra Petch" panose="00000500000000000000" pitchFamily="2" charset="-34"/>
                <a:cs typeface="Chakra Petch" panose="00000500000000000000" pitchFamily="2" charset="-34"/>
              </a:rPr>
              <a:t>OPORTUNIDADE</a:t>
            </a:r>
          </a:p>
        </p:txBody>
      </p:sp>
      <p:grpSp>
        <p:nvGrpSpPr>
          <p:cNvPr id="16" name="Agrupar 15">
            <a:extLst>
              <a:ext uri="{FF2B5EF4-FFF2-40B4-BE49-F238E27FC236}">
                <a16:creationId xmlns:a16="http://schemas.microsoft.com/office/drawing/2014/main" id="{48761A53-35F2-D738-C101-72EE7FF8F4F6}"/>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A7750B9E-4DC6-90ED-34DA-768B78068925}"/>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A1DF3FC3-E321-307F-036B-BFB14209CCC8}"/>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8" name="Espaço Reservado para Texto 4">
            <a:extLst>
              <a:ext uri="{FF2B5EF4-FFF2-40B4-BE49-F238E27FC236}">
                <a16:creationId xmlns:a16="http://schemas.microsoft.com/office/drawing/2014/main" id="{D7AE89CB-C837-5F60-AC74-F4C2FA659B2A}"/>
              </a:ext>
            </a:extLst>
          </p:cNvPr>
          <p:cNvSpPr txBox="1">
            <a:spLocks/>
          </p:cNvSpPr>
          <p:nvPr/>
        </p:nvSpPr>
        <p:spPr>
          <a:xfrm>
            <a:off x="890214" y="1555234"/>
            <a:ext cx="13427679"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Um plano bem estruturado para os primeiros 90 dias não é apenas sobre sobreviver à transição, mas transformá-la em uma plataforma para o sucesso contínuo.</a:t>
            </a:r>
          </a:p>
        </p:txBody>
      </p:sp>
      <p:sp>
        <p:nvSpPr>
          <p:cNvPr id="9" name="Retângulo: Cantos Superiores Recortados 8">
            <a:extLst>
              <a:ext uri="{FF2B5EF4-FFF2-40B4-BE49-F238E27FC236}">
                <a16:creationId xmlns:a16="http://schemas.microsoft.com/office/drawing/2014/main" id="{3C8594E6-E444-9CFE-FB76-B34D033B32A2}"/>
              </a:ext>
            </a:extLst>
          </p:cNvPr>
          <p:cNvSpPr/>
          <p:nvPr/>
        </p:nvSpPr>
        <p:spPr>
          <a:xfrm>
            <a:off x="743527" y="2930589"/>
            <a:ext cx="4456476" cy="208319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Retângulo: Cantos Superiores Recortados 9">
            <a:extLst>
              <a:ext uri="{FF2B5EF4-FFF2-40B4-BE49-F238E27FC236}">
                <a16:creationId xmlns:a16="http://schemas.microsoft.com/office/drawing/2014/main" id="{93B051C5-6F08-10D9-2503-E542AFBE5F35}"/>
              </a:ext>
            </a:extLst>
          </p:cNvPr>
          <p:cNvSpPr/>
          <p:nvPr/>
        </p:nvSpPr>
        <p:spPr>
          <a:xfrm>
            <a:off x="5394928" y="2930589"/>
            <a:ext cx="4456476" cy="208319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Cantos Superiores Recortados 10">
            <a:extLst>
              <a:ext uri="{FF2B5EF4-FFF2-40B4-BE49-F238E27FC236}">
                <a16:creationId xmlns:a16="http://schemas.microsoft.com/office/drawing/2014/main" id="{893723FD-D499-5C0F-A17E-E79E706DD976}"/>
              </a:ext>
            </a:extLst>
          </p:cNvPr>
          <p:cNvSpPr/>
          <p:nvPr/>
        </p:nvSpPr>
        <p:spPr>
          <a:xfrm>
            <a:off x="10046330" y="2930589"/>
            <a:ext cx="4456476" cy="208319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Google Shape;229;p28">
            <a:extLst>
              <a:ext uri="{FF2B5EF4-FFF2-40B4-BE49-F238E27FC236}">
                <a16:creationId xmlns:a16="http://schemas.microsoft.com/office/drawing/2014/main" id="{A8ED42EF-D1FF-6F05-EC72-7092B54A2C57}"/>
              </a:ext>
            </a:extLst>
          </p:cNvPr>
          <p:cNvSpPr txBox="1">
            <a:spLocks/>
          </p:cNvSpPr>
          <p:nvPr/>
        </p:nvSpPr>
        <p:spPr>
          <a:xfrm>
            <a:off x="785262" y="3847999"/>
            <a:ext cx="4414740" cy="9106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Organiza tarefas e decisões com base em dois critérios: urgência e importância, dividindo-as em quatro quadrantes para priorização eficaz.</a:t>
            </a:r>
          </a:p>
        </p:txBody>
      </p:sp>
      <p:sp>
        <p:nvSpPr>
          <p:cNvPr id="13" name="Google Shape;229;p28">
            <a:extLst>
              <a:ext uri="{FF2B5EF4-FFF2-40B4-BE49-F238E27FC236}">
                <a16:creationId xmlns:a16="http://schemas.microsoft.com/office/drawing/2014/main" id="{7A823364-2945-E2F5-E4F0-C8F5D9A80B96}"/>
              </a:ext>
            </a:extLst>
          </p:cNvPr>
          <p:cNvSpPr txBox="1">
            <a:spLocks/>
          </p:cNvSpPr>
          <p:nvPr/>
        </p:nvSpPr>
        <p:spPr>
          <a:xfrm>
            <a:off x="5416193" y="3847999"/>
            <a:ext cx="4435211" cy="67977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Invista tempo em conhecer sua equipe, pares e stakeholders.</a:t>
            </a:r>
          </a:p>
        </p:txBody>
      </p:sp>
      <p:sp>
        <p:nvSpPr>
          <p:cNvPr id="14" name="Google Shape;229;p28">
            <a:extLst>
              <a:ext uri="{FF2B5EF4-FFF2-40B4-BE49-F238E27FC236}">
                <a16:creationId xmlns:a16="http://schemas.microsoft.com/office/drawing/2014/main" id="{4C96A4EA-B18A-5699-C44A-41956DB80EC2}"/>
              </a:ext>
            </a:extLst>
          </p:cNvPr>
          <p:cNvSpPr txBox="1">
            <a:spLocks/>
          </p:cNvSpPr>
          <p:nvPr/>
        </p:nvSpPr>
        <p:spPr>
          <a:xfrm>
            <a:off x="10046328" y="3847999"/>
            <a:ext cx="4456477" cy="67977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Use métricas claras para demonstrar o valor que está agregando.</a:t>
            </a:r>
          </a:p>
        </p:txBody>
      </p:sp>
      <p:sp>
        <p:nvSpPr>
          <p:cNvPr id="15" name="Google Shape;216;p26">
            <a:extLst>
              <a:ext uri="{FF2B5EF4-FFF2-40B4-BE49-F238E27FC236}">
                <a16:creationId xmlns:a16="http://schemas.microsoft.com/office/drawing/2014/main" id="{7DDF93F0-FC2F-9E25-53C2-946F3DFE9F41}"/>
              </a:ext>
            </a:extLst>
          </p:cNvPr>
          <p:cNvSpPr txBox="1">
            <a:spLocks/>
          </p:cNvSpPr>
          <p:nvPr/>
        </p:nvSpPr>
        <p:spPr>
          <a:xfrm>
            <a:off x="755929" y="3121972"/>
            <a:ext cx="4456476"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ESTABELEÇA CREDIBILIDADE RAPIDAMENTE</a:t>
            </a:r>
          </a:p>
        </p:txBody>
      </p:sp>
      <p:sp>
        <p:nvSpPr>
          <p:cNvPr id="19" name="Google Shape;216;p26">
            <a:extLst>
              <a:ext uri="{FF2B5EF4-FFF2-40B4-BE49-F238E27FC236}">
                <a16:creationId xmlns:a16="http://schemas.microsoft.com/office/drawing/2014/main" id="{25C0DF69-B79F-83B2-DBD2-40529AE01EDC}"/>
              </a:ext>
            </a:extLst>
          </p:cNvPr>
          <p:cNvSpPr txBox="1">
            <a:spLocks/>
          </p:cNvSpPr>
          <p:nvPr/>
        </p:nvSpPr>
        <p:spPr>
          <a:xfrm>
            <a:off x="5416193" y="3121972"/>
            <a:ext cx="4456476"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CONSTRUA RELACIONAMENTOS SÓLIDOS</a:t>
            </a:r>
          </a:p>
        </p:txBody>
      </p:sp>
      <p:sp>
        <p:nvSpPr>
          <p:cNvPr id="20" name="Google Shape;216;p26">
            <a:extLst>
              <a:ext uri="{FF2B5EF4-FFF2-40B4-BE49-F238E27FC236}">
                <a16:creationId xmlns:a16="http://schemas.microsoft.com/office/drawing/2014/main" id="{7D458819-40FC-6F1A-51B6-597ECBDA1D1F}"/>
              </a:ext>
            </a:extLst>
          </p:cNvPr>
          <p:cNvSpPr txBox="1">
            <a:spLocks/>
          </p:cNvSpPr>
          <p:nvPr/>
        </p:nvSpPr>
        <p:spPr>
          <a:xfrm>
            <a:off x="10046330" y="3260471"/>
            <a:ext cx="4456476"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MEÇA E COMUNIQUE O PROGRESSO</a:t>
            </a:r>
          </a:p>
        </p:txBody>
      </p:sp>
      <p:sp>
        <p:nvSpPr>
          <p:cNvPr id="3" name="Google Shape;229;p28">
            <a:extLst>
              <a:ext uri="{FF2B5EF4-FFF2-40B4-BE49-F238E27FC236}">
                <a16:creationId xmlns:a16="http://schemas.microsoft.com/office/drawing/2014/main" id="{EF17592E-4A95-5222-0A50-AE1DD3F63608}"/>
              </a:ext>
            </a:extLst>
          </p:cNvPr>
          <p:cNvSpPr txBox="1">
            <a:spLocks/>
          </p:cNvSpPr>
          <p:nvPr/>
        </p:nvSpPr>
        <p:spPr>
          <a:xfrm>
            <a:off x="844139" y="5741097"/>
            <a:ext cx="11034641" cy="95677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dirty="0">
                <a:solidFill>
                  <a:schemeClr val="bg1"/>
                </a:solidFill>
                <a:latin typeface="Inter"/>
                <a:ea typeface="Inter"/>
                <a:cs typeface="Inter"/>
                <a:sym typeface="Inter"/>
              </a:rPr>
              <a:t>"Os primeiros 90 dias não são o fim da jornada, mas o início de uma liderança transformadora."</a:t>
            </a:r>
          </a:p>
        </p:txBody>
      </p:sp>
      <p:sp>
        <p:nvSpPr>
          <p:cNvPr id="23" name="Google Shape;229;p28">
            <a:extLst>
              <a:ext uri="{FF2B5EF4-FFF2-40B4-BE49-F238E27FC236}">
                <a16:creationId xmlns:a16="http://schemas.microsoft.com/office/drawing/2014/main" id="{19135E46-2CE2-5122-2789-B38D5205727A}"/>
              </a:ext>
            </a:extLst>
          </p:cNvPr>
          <p:cNvSpPr txBox="1">
            <a:spLocks/>
          </p:cNvSpPr>
          <p:nvPr/>
        </p:nvSpPr>
        <p:spPr>
          <a:xfrm>
            <a:off x="847684" y="6992561"/>
            <a:ext cx="11034641" cy="58744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Planeje. Execute. Adapte. Prospere.</a:t>
            </a:r>
          </a:p>
        </p:txBody>
      </p:sp>
    </p:spTree>
    <p:extLst>
      <p:ext uri="{BB962C8B-B14F-4D97-AF65-F5344CB8AC3E}">
        <p14:creationId xmlns:p14="http://schemas.microsoft.com/office/powerpoint/2010/main" val="30728122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65A8AC89-E448-EA94-2331-D9590B4DCB1B}"/>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4B7628C2-C265-4E9D-4E22-5A9F5617B907}"/>
              </a:ext>
            </a:extLst>
          </p:cNvPr>
          <p:cNvSpPr txBox="1">
            <a:spLocks noGrp="1"/>
          </p:cNvSpPr>
          <p:nvPr>
            <p:ph type="title"/>
          </p:nvPr>
        </p:nvSpPr>
        <p:spPr>
          <a:xfrm>
            <a:off x="1151999" y="2185520"/>
            <a:ext cx="10555813" cy="2622208"/>
          </a:xfrm>
          <a:prstGeom prst="rect">
            <a:avLst/>
          </a:prstGeom>
        </p:spPr>
        <p:txBody>
          <a:bodyPr spcFirstLastPara="1" wrap="square" lIns="0" tIns="146280" rIns="146280" bIns="146280" anchor="t" anchorCtr="0">
            <a:spAutoFit/>
          </a:bodyPr>
          <a:lstStyle/>
          <a:p>
            <a:r>
              <a:rPr lang="pt-BR" dirty="0"/>
              <a:t>SEU KIT DE LIDERANÇA: </a:t>
            </a:r>
            <a:r>
              <a:rPr lang="pt-BR" dirty="0">
                <a:solidFill>
                  <a:srgbClr val="2BDEFD"/>
                </a:solidFill>
              </a:rPr>
              <a:t>INTEGRANDO APRENDIZADOS E FERRAMENTAS</a:t>
            </a:r>
            <a:endParaRPr lang="pt-BR" dirty="0"/>
          </a:p>
        </p:txBody>
      </p:sp>
      <p:sp>
        <p:nvSpPr>
          <p:cNvPr id="223" name="Google Shape;223;p27">
            <a:extLst>
              <a:ext uri="{FF2B5EF4-FFF2-40B4-BE49-F238E27FC236}">
                <a16:creationId xmlns:a16="http://schemas.microsoft.com/office/drawing/2014/main" id="{C5058322-F0E3-0CDC-EE3D-DE593E339E4B}"/>
              </a:ext>
            </a:extLst>
          </p:cNvPr>
          <p:cNvSpPr txBox="1">
            <a:spLocks noGrp="1"/>
          </p:cNvSpPr>
          <p:nvPr>
            <p:ph type="title" idx="2"/>
          </p:nvPr>
        </p:nvSpPr>
        <p:spPr>
          <a:xfrm>
            <a:off x="1152000" y="1412240"/>
            <a:ext cx="8250240" cy="738615"/>
          </a:xfrm>
          <a:prstGeom prst="rect">
            <a:avLst/>
          </a:prstGeom>
        </p:spPr>
        <p:txBody>
          <a:bodyPr spcFirstLastPara="1" wrap="square" lIns="0" tIns="146280" rIns="146280" bIns="146280" anchor="t" anchorCtr="0">
            <a:spAutoFit/>
          </a:bodyPr>
          <a:lstStyle/>
          <a:p>
            <a:r>
              <a:rPr lang="pt-BR" dirty="0">
                <a:solidFill>
                  <a:srgbClr val="2BDEFD"/>
                </a:solidFill>
              </a:rPr>
              <a:t>// Aula </a:t>
            </a:r>
            <a:r>
              <a:rPr lang="pt-BR" dirty="0"/>
              <a:t>6</a:t>
            </a:r>
            <a:r>
              <a:rPr lang="pt-BR" dirty="0">
                <a:solidFill>
                  <a:srgbClr val="2BDEFD"/>
                </a:solidFill>
              </a:rPr>
              <a:t>.2 _</a:t>
            </a:r>
            <a:endParaRPr dirty="0">
              <a:solidFill>
                <a:srgbClr val="2BDEFD"/>
              </a:solidFill>
            </a:endParaRPr>
          </a:p>
        </p:txBody>
      </p:sp>
      <p:grpSp>
        <p:nvGrpSpPr>
          <p:cNvPr id="4" name="Agrupar 3">
            <a:extLst>
              <a:ext uri="{FF2B5EF4-FFF2-40B4-BE49-F238E27FC236}">
                <a16:creationId xmlns:a16="http://schemas.microsoft.com/office/drawing/2014/main" id="{FFDF7394-A2A7-35F0-FF5B-55DEBEE652DE}"/>
              </a:ext>
            </a:extLst>
          </p:cNvPr>
          <p:cNvGrpSpPr/>
          <p:nvPr/>
        </p:nvGrpSpPr>
        <p:grpSpPr>
          <a:xfrm>
            <a:off x="11937655" y="6288612"/>
            <a:ext cx="2472112" cy="1447992"/>
            <a:chOff x="11937655" y="6288612"/>
            <a:chExt cx="2472112" cy="1447992"/>
          </a:xfrm>
        </p:grpSpPr>
        <p:sp>
          <p:nvSpPr>
            <p:cNvPr id="5" name="Google Shape;376;p44">
              <a:extLst>
                <a:ext uri="{FF2B5EF4-FFF2-40B4-BE49-F238E27FC236}">
                  <a16:creationId xmlns:a16="http://schemas.microsoft.com/office/drawing/2014/main" id="{A32C600E-64B7-F3EA-E9C5-ADBABDDF77E1}"/>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3;p41">
              <a:extLst>
                <a:ext uri="{FF2B5EF4-FFF2-40B4-BE49-F238E27FC236}">
                  <a16:creationId xmlns:a16="http://schemas.microsoft.com/office/drawing/2014/main" id="{5446C4B6-21E3-3EA4-D9B0-AC5538F8749A}"/>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270735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F63DE-A7C1-360D-12B8-8E3199CA1DF9}"/>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45B097DE-0F4F-1E63-9AAC-A562D4655CE3}"/>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25A4FBDB-DE26-5196-BB00-4AFE7E058277}"/>
              </a:ext>
            </a:extLst>
          </p:cNvPr>
          <p:cNvSpPr txBox="1">
            <a:spLocks/>
          </p:cNvSpPr>
          <p:nvPr/>
        </p:nvSpPr>
        <p:spPr>
          <a:xfrm>
            <a:off x="844138" y="289733"/>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SEU KIT </a:t>
            </a:r>
            <a:r>
              <a:rPr lang="pt-BR" sz="5400" b="1" dirty="0">
                <a:solidFill>
                  <a:schemeClr val="bg1"/>
                </a:solidFill>
                <a:latin typeface="Chakra Petch" panose="00000500000000000000" pitchFamily="2" charset="-34"/>
                <a:cs typeface="Chakra Petch" panose="00000500000000000000" pitchFamily="2" charset="-34"/>
              </a:rPr>
              <a:t>DE LIDERANÇA</a:t>
            </a:r>
          </a:p>
        </p:txBody>
      </p:sp>
      <p:grpSp>
        <p:nvGrpSpPr>
          <p:cNvPr id="16" name="Agrupar 15">
            <a:extLst>
              <a:ext uri="{FF2B5EF4-FFF2-40B4-BE49-F238E27FC236}">
                <a16:creationId xmlns:a16="http://schemas.microsoft.com/office/drawing/2014/main" id="{0CBA9C4D-F184-C54E-3A0F-091E555A7F26}"/>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0E8FE92B-6366-EBD0-2814-7C9D7F44462B}"/>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F0908535-BE76-745D-2858-1622CE5212FA}"/>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2" name="Retângulo: Cantos Superiores Recortados 11">
            <a:extLst>
              <a:ext uri="{FF2B5EF4-FFF2-40B4-BE49-F238E27FC236}">
                <a16:creationId xmlns:a16="http://schemas.microsoft.com/office/drawing/2014/main" id="{409C367C-DD1B-5FE2-01FE-220FE8105593}"/>
              </a:ext>
            </a:extLst>
          </p:cNvPr>
          <p:cNvSpPr/>
          <p:nvPr/>
        </p:nvSpPr>
        <p:spPr>
          <a:xfrm>
            <a:off x="828590" y="3102942"/>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Cantos Superiores Recortados 12">
            <a:extLst>
              <a:ext uri="{FF2B5EF4-FFF2-40B4-BE49-F238E27FC236}">
                <a16:creationId xmlns:a16="http://schemas.microsoft.com/office/drawing/2014/main" id="{6A782EFB-A149-4201-7ACD-94D422BD6BBC}"/>
              </a:ext>
            </a:extLst>
          </p:cNvPr>
          <p:cNvSpPr/>
          <p:nvPr/>
        </p:nvSpPr>
        <p:spPr>
          <a:xfrm>
            <a:off x="4459267" y="3102942"/>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Cantos Superiores Recortados 13">
            <a:extLst>
              <a:ext uri="{FF2B5EF4-FFF2-40B4-BE49-F238E27FC236}">
                <a16:creationId xmlns:a16="http://schemas.microsoft.com/office/drawing/2014/main" id="{6C229CBA-B265-ED00-C831-D62E2BA35E84}"/>
              </a:ext>
            </a:extLst>
          </p:cNvPr>
          <p:cNvSpPr/>
          <p:nvPr/>
        </p:nvSpPr>
        <p:spPr>
          <a:xfrm>
            <a:off x="8089944" y="3102942"/>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1" name="Google Shape;216;p26">
            <a:extLst>
              <a:ext uri="{FF2B5EF4-FFF2-40B4-BE49-F238E27FC236}">
                <a16:creationId xmlns:a16="http://schemas.microsoft.com/office/drawing/2014/main" id="{FF2CEAEC-0104-B351-A269-BB52D3CE1E82}"/>
              </a:ext>
            </a:extLst>
          </p:cNvPr>
          <p:cNvSpPr txBox="1">
            <a:spLocks/>
          </p:cNvSpPr>
          <p:nvPr/>
        </p:nvSpPr>
        <p:spPr>
          <a:xfrm>
            <a:off x="828590" y="3332918"/>
            <a:ext cx="2573954" cy="1126414"/>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GUIA PRÁTICO PARA O SEU DIA A DIA COMO LÍDER</a:t>
            </a:r>
          </a:p>
        </p:txBody>
      </p:sp>
      <p:sp>
        <p:nvSpPr>
          <p:cNvPr id="22" name="Google Shape;216;p26">
            <a:extLst>
              <a:ext uri="{FF2B5EF4-FFF2-40B4-BE49-F238E27FC236}">
                <a16:creationId xmlns:a16="http://schemas.microsoft.com/office/drawing/2014/main" id="{E220AAB0-4DE3-2922-0BD2-B56EA90F08C7}"/>
              </a:ext>
            </a:extLst>
          </p:cNvPr>
          <p:cNvSpPr txBox="1">
            <a:spLocks/>
          </p:cNvSpPr>
          <p:nvPr/>
        </p:nvSpPr>
        <p:spPr>
          <a:xfrm>
            <a:off x="4459267" y="3194419"/>
            <a:ext cx="2573954" cy="1403413"/>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RECURSOS ORGANIZADOS E ACESSÍVEIS PARA CONSULTA RÁPIDA</a:t>
            </a:r>
          </a:p>
        </p:txBody>
      </p:sp>
      <p:sp>
        <p:nvSpPr>
          <p:cNvPr id="23" name="Google Shape;216;p26">
            <a:extLst>
              <a:ext uri="{FF2B5EF4-FFF2-40B4-BE49-F238E27FC236}">
                <a16:creationId xmlns:a16="http://schemas.microsoft.com/office/drawing/2014/main" id="{F54E33A4-8163-B9D5-1FE9-5A743AFD10EE}"/>
              </a:ext>
            </a:extLst>
          </p:cNvPr>
          <p:cNvSpPr txBox="1">
            <a:spLocks/>
          </p:cNvSpPr>
          <p:nvPr/>
        </p:nvSpPr>
        <p:spPr>
          <a:xfrm>
            <a:off x="8089944" y="3194419"/>
            <a:ext cx="2573954" cy="1403413"/>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FERRAMENTAS ADAPTADAS AO SEU CONTEXTO E NECESSIDADES</a:t>
            </a:r>
          </a:p>
        </p:txBody>
      </p:sp>
      <p:sp>
        <p:nvSpPr>
          <p:cNvPr id="8" name="Espaço Reservado para Texto 4">
            <a:extLst>
              <a:ext uri="{FF2B5EF4-FFF2-40B4-BE49-F238E27FC236}">
                <a16:creationId xmlns:a16="http://schemas.microsoft.com/office/drawing/2014/main" id="{03E322F1-4258-9DDD-FBEC-889AE7A1B1B1}"/>
              </a:ext>
            </a:extLst>
          </p:cNvPr>
          <p:cNvSpPr txBox="1">
            <a:spLocks/>
          </p:cNvSpPr>
          <p:nvPr/>
        </p:nvSpPr>
        <p:spPr>
          <a:xfrm>
            <a:off x="866896" y="1380391"/>
            <a:ext cx="13427679"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O Kit de Liderança é um </a:t>
            </a:r>
            <a:r>
              <a:rPr lang="pt-BR" sz="2400" b="1" dirty="0"/>
              <a:t>compêndio personalizado</a:t>
            </a:r>
            <a:r>
              <a:rPr lang="pt-BR" sz="2400" dirty="0"/>
              <a:t> de todo o conhecimento e ferramentas adquiridos ao longo do curso.</a:t>
            </a:r>
          </a:p>
        </p:txBody>
      </p:sp>
      <p:sp>
        <p:nvSpPr>
          <p:cNvPr id="9" name="Retângulo: Cantos Superiores Recortados 8">
            <a:extLst>
              <a:ext uri="{FF2B5EF4-FFF2-40B4-BE49-F238E27FC236}">
                <a16:creationId xmlns:a16="http://schemas.microsoft.com/office/drawing/2014/main" id="{7E8A1673-77A8-202E-9057-BCCC4950AB5B}"/>
              </a:ext>
            </a:extLst>
          </p:cNvPr>
          <p:cNvSpPr/>
          <p:nvPr/>
        </p:nvSpPr>
        <p:spPr>
          <a:xfrm>
            <a:off x="11720621" y="3106487"/>
            <a:ext cx="2573954" cy="154261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Google Shape;216;p26">
            <a:extLst>
              <a:ext uri="{FF2B5EF4-FFF2-40B4-BE49-F238E27FC236}">
                <a16:creationId xmlns:a16="http://schemas.microsoft.com/office/drawing/2014/main" id="{B3EA80F5-3D36-FA51-E615-88D9929CAE08}"/>
              </a:ext>
            </a:extLst>
          </p:cNvPr>
          <p:cNvSpPr txBox="1">
            <a:spLocks/>
          </p:cNvSpPr>
          <p:nvPr/>
        </p:nvSpPr>
        <p:spPr>
          <a:xfrm>
            <a:off x="11720621" y="3332918"/>
            <a:ext cx="2573954" cy="1126414"/>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MATERIALIZAÇÃO DO SEU APRENDIZADO E DESENVOLVIMENTO</a:t>
            </a:r>
          </a:p>
        </p:txBody>
      </p:sp>
      <p:sp>
        <p:nvSpPr>
          <p:cNvPr id="4" name="Google Shape;229;p28">
            <a:extLst>
              <a:ext uri="{FF2B5EF4-FFF2-40B4-BE49-F238E27FC236}">
                <a16:creationId xmlns:a16="http://schemas.microsoft.com/office/drawing/2014/main" id="{7BB4C810-DDAA-B1C4-838F-E0E5DCA0C432}"/>
              </a:ext>
            </a:extLst>
          </p:cNvPr>
          <p:cNvSpPr txBox="1">
            <a:spLocks/>
          </p:cNvSpPr>
          <p:nvPr/>
        </p:nvSpPr>
        <p:spPr>
          <a:xfrm>
            <a:off x="2870791" y="5591943"/>
            <a:ext cx="7427741"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dirty="0">
                <a:solidFill>
                  <a:schemeClr val="bg1"/>
                </a:solidFill>
                <a:latin typeface="Inter"/>
                <a:ea typeface="Inter"/>
                <a:cs typeface="Inter"/>
                <a:sym typeface="Inter"/>
              </a:rPr>
              <a:t>Seu kit é </a:t>
            </a:r>
            <a:r>
              <a:rPr lang="pt-BR" sz="2400" b="1" dirty="0">
                <a:solidFill>
                  <a:schemeClr val="bg1"/>
                </a:solidFill>
                <a:latin typeface="Inter"/>
                <a:ea typeface="Inter"/>
                <a:cs typeface="Inter"/>
                <a:sym typeface="Inter"/>
              </a:rPr>
              <a:t>único</a:t>
            </a:r>
            <a:r>
              <a:rPr lang="pt-BR" sz="2400" dirty="0">
                <a:solidFill>
                  <a:schemeClr val="bg1"/>
                </a:solidFill>
                <a:latin typeface="Inter"/>
                <a:ea typeface="Inter"/>
                <a:cs typeface="Inter"/>
                <a:sym typeface="Inter"/>
              </a:rPr>
              <a:t> e reflete </a:t>
            </a:r>
            <a:r>
              <a:rPr lang="pt-BR" sz="2400" b="1" dirty="0">
                <a:solidFill>
                  <a:schemeClr val="bg1"/>
                </a:solidFill>
                <a:latin typeface="Inter"/>
                <a:ea typeface="Inter"/>
                <a:cs typeface="Inter"/>
                <a:sym typeface="Inter"/>
              </a:rPr>
              <a:t>sua jornada </a:t>
            </a:r>
            <a:r>
              <a:rPr lang="pt-BR" sz="2400" dirty="0">
                <a:solidFill>
                  <a:schemeClr val="bg1"/>
                </a:solidFill>
                <a:latin typeface="Inter"/>
                <a:ea typeface="Inter"/>
                <a:cs typeface="Inter"/>
                <a:sym typeface="Inter"/>
              </a:rPr>
              <a:t>pessoal de liderança!</a:t>
            </a:r>
          </a:p>
          <a:p>
            <a:pPr algn="ctr">
              <a:lnSpc>
                <a:spcPct val="100000"/>
              </a:lnSpc>
              <a:spcBef>
                <a:spcPts val="0"/>
              </a:spcBef>
            </a:pPr>
            <a:endParaRPr lang="pt-BR" sz="2400" dirty="0">
              <a:solidFill>
                <a:schemeClr val="bg1"/>
              </a:solidFill>
              <a:latin typeface="Inter"/>
              <a:ea typeface="Inter"/>
              <a:cs typeface="Inter"/>
              <a:sym typeface="Inter"/>
            </a:endParaRPr>
          </a:p>
        </p:txBody>
      </p:sp>
    </p:spTree>
    <p:extLst>
      <p:ext uri="{BB962C8B-B14F-4D97-AF65-F5344CB8AC3E}">
        <p14:creationId xmlns:p14="http://schemas.microsoft.com/office/powerpoint/2010/main" val="3184969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69FE5-F8DB-3EDA-F6AC-958BF1B8C53A}"/>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C2C4DE2E-7277-990B-CD93-537B27D983D2}"/>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8F998F17-F4AA-4E18-3F83-DDBBD3869C1B}"/>
              </a:ext>
            </a:extLst>
          </p:cNvPr>
          <p:cNvSpPr txBox="1">
            <a:spLocks/>
          </p:cNvSpPr>
          <p:nvPr/>
        </p:nvSpPr>
        <p:spPr>
          <a:xfrm>
            <a:off x="844138" y="289733"/>
            <a:ext cx="12425297" cy="1641200"/>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COMPONENTE 1:</a:t>
            </a:r>
            <a:r>
              <a:rPr lang="pt-BR" sz="5400" b="1" dirty="0">
                <a:solidFill>
                  <a:schemeClr val="bg1"/>
                </a:solidFill>
                <a:latin typeface="Chakra Petch" panose="00000500000000000000" pitchFamily="2" charset="-34"/>
                <a:cs typeface="Chakra Petch" panose="00000500000000000000" pitchFamily="2" charset="-34"/>
              </a:rPr>
              <a:t> </a:t>
            </a:r>
          </a:p>
          <a:p>
            <a:pPr>
              <a:spcBef>
                <a:spcPts val="0"/>
              </a:spcBef>
            </a:pPr>
            <a:r>
              <a:rPr lang="pt-BR" sz="5400" b="1" dirty="0">
                <a:solidFill>
                  <a:schemeClr val="bg1"/>
                </a:solidFill>
                <a:latin typeface="Chakra Petch" panose="00000500000000000000" pitchFamily="2" charset="-34"/>
                <a:cs typeface="Chakra Petch" panose="00000500000000000000" pitchFamily="2" charset="-34"/>
              </a:rPr>
              <a:t>MAPA DE MOTIVADORES E MEDOS</a:t>
            </a:r>
          </a:p>
        </p:txBody>
      </p:sp>
      <p:grpSp>
        <p:nvGrpSpPr>
          <p:cNvPr id="16" name="Agrupar 15">
            <a:extLst>
              <a:ext uri="{FF2B5EF4-FFF2-40B4-BE49-F238E27FC236}">
                <a16:creationId xmlns:a16="http://schemas.microsoft.com/office/drawing/2014/main" id="{BD0C1A80-98E9-44EF-49C0-EFF3E89DFD55}"/>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764E6609-914B-F04F-DCF5-A2DF4EC64363}"/>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D4F9333B-1CBE-F87D-9EDE-D3A7FC8A38F4}"/>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8" name="Espaço Reservado para Texto 4">
            <a:extLst>
              <a:ext uri="{FF2B5EF4-FFF2-40B4-BE49-F238E27FC236}">
                <a16:creationId xmlns:a16="http://schemas.microsoft.com/office/drawing/2014/main" id="{F27C4FFD-B1C9-99BB-9A01-7F135B20531D}"/>
              </a:ext>
            </a:extLst>
          </p:cNvPr>
          <p:cNvSpPr txBox="1">
            <a:spLocks/>
          </p:cNvSpPr>
          <p:nvPr/>
        </p:nvSpPr>
        <p:spPr>
          <a:xfrm>
            <a:off x="890214" y="1739901"/>
            <a:ext cx="13427679" cy="587441"/>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Seu Mapa de Motivadores e Medos da Aula 1 serve como sua bússola pessoal de liderança.</a:t>
            </a:r>
          </a:p>
        </p:txBody>
      </p:sp>
      <p:sp>
        <p:nvSpPr>
          <p:cNvPr id="5" name="Retângulo: Cantos Superiores Recortados 4">
            <a:extLst>
              <a:ext uri="{FF2B5EF4-FFF2-40B4-BE49-F238E27FC236}">
                <a16:creationId xmlns:a16="http://schemas.microsoft.com/office/drawing/2014/main" id="{5ED1DB63-78EC-C85B-611E-36C99DFE5A26}"/>
              </a:ext>
            </a:extLst>
          </p:cNvPr>
          <p:cNvSpPr/>
          <p:nvPr/>
        </p:nvSpPr>
        <p:spPr>
          <a:xfrm>
            <a:off x="907933" y="2502774"/>
            <a:ext cx="6019489" cy="368367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Cantos Superiores Recortados 5">
            <a:extLst>
              <a:ext uri="{FF2B5EF4-FFF2-40B4-BE49-F238E27FC236}">
                <a16:creationId xmlns:a16="http://schemas.microsoft.com/office/drawing/2014/main" id="{531E017C-CA3A-9E7D-F610-8A3F6C1A695A}"/>
              </a:ext>
            </a:extLst>
          </p:cNvPr>
          <p:cNvSpPr/>
          <p:nvPr/>
        </p:nvSpPr>
        <p:spPr>
          <a:xfrm>
            <a:off x="7741282" y="2502774"/>
            <a:ext cx="6019489" cy="368367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Google Shape;216;p26">
            <a:extLst>
              <a:ext uri="{FF2B5EF4-FFF2-40B4-BE49-F238E27FC236}">
                <a16:creationId xmlns:a16="http://schemas.microsoft.com/office/drawing/2014/main" id="{0A9D6039-F6AA-010A-0EDB-EDA72C234A14}"/>
              </a:ext>
            </a:extLst>
          </p:cNvPr>
          <p:cNvSpPr txBox="1">
            <a:spLocks/>
          </p:cNvSpPr>
          <p:nvPr/>
        </p:nvSpPr>
        <p:spPr>
          <a:xfrm>
            <a:off x="1531088" y="2432904"/>
            <a:ext cx="4763386" cy="664749"/>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400" b="1" dirty="0">
                <a:solidFill>
                  <a:srgbClr val="DBE4EF"/>
                </a:solidFill>
                <a:latin typeface="Chakra Petch" panose="00000500000000000000" pitchFamily="2" charset="-34"/>
                <a:cs typeface="Chakra Petch" panose="00000500000000000000" pitchFamily="2" charset="-34"/>
              </a:rPr>
              <a:t>MOTIVADORES</a:t>
            </a:r>
          </a:p>
        </p:txBody>
      </p:sp>
      <p:sp>
        <p:nvSpPr>
          <p:cNvPr id="24" name="Google Shape;216;p26">
            <a:extLst>
              <a:ext uri="{FF2B5EF4-FFF2-40B4-BE49-F238E27FC236}">
                <a16:creationId xmlns:a16="http://schemas.microsoft.com/office/drawing/2014/main" id="{3F613633-AF11-6A33-B0D1-EE66FBBEFBC1}"/>
              </a:ext>
            </a:extLst>
          </p:cNvPr>
          <p:cNvSpPr txBox="1">
            <a:spLocks/>
          </p:cNvSpPr>
          <p:nvPr/>
        </p:nvSpPr>
        <p:spPr>
          <a:xfrm>
            <a:off x="8364437" y="2436473"/>
            <a:ext cx="4763386" cy="664749"/>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400" b="1" dirty="0">
                <a:solidFill>
                  <a:srgbClr val="DBE4EF"/>
                </a:solidFill>
                <a:latin typeface="Chakra Petch" panose="00000500000000000000" pitchFamily="2" charset="-34"/>
                <a:cs typeface="Chakra Petch" panose="00000500000000000000" pitchFamily="2" charset="-34"/>
              </a:rPr>
              <a:t>MEDOS</a:t>
            </a:r>
          </a:p>
        </p:txBody>
      </p:sp>
      <p:sp>
        <p:nvSpPr>
          <p:cNvPr id="25" name="Espaço Reservado para Texto 4">
            <a:extLst>
              <a:ext uri="{FF2B5EF4-FFF2-40B4-BE49-F238E27FC236}">
                <a16:creationId xmlns:a16="http://schemas.microsoft.com/office/drawing/2014/main" id="{70DB8213-A00E-C826-5452-F6199F01D2DB}"/>
              </a:ext>
            </a:extLst>
          </p:cNvPr>
          <p:cNvSpPr txBox="1">
            <a:spLocks/>
          </p:cNvSpPr>
          <p:nvPr/>
        </p:nvSpPr>
        <p:spPr>
          <a:xfrm>
            <a:off x="1024953" y="3416035"/>
            <a:ext cx="5842901" cy="2372545"/>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000" b="1" dirty="0"/>
              <a:t>Impacto</a:t>
            </a:r>
          </a:p>
          <a:p>
            <a:r>
              <a:rPr lang="pt-BR" sz="2000" dirty="0"/>
              <a:t>O que te impulsiona a fazer a diferença e transformar realidades</a:t>
            </a:r>
          </a:p>
          <a:p>
            <a:br>
              <a:rPr lang="pt-BR" sz="2000" dirty="0"/>
            </a:br>
            <a:r>
              <a:rPr lang="pt-BR" sz="2000" b="1" dirty="0"/>
              <a:t>Desenvolvimento de pessoas</a:t>
            </a:r>
          </a:p>
          <a:p>
            <a:r>
              <a:rPr lang="pt-BR" sz="2000" dirty="0"/>
              <a:t>Sua motivação para ajudar outros a crescerem e evoluírem</a:t>
            </a:r>
          </a:p>
        </p:txBody>
      </p:sp>
      <p:sp>
        <p:nvSpPr>
          <p:cNvPr id="26" name="Espaço Reservado para Texto 4">
            <a:extLst>
              <a:ext uri="{FF2B5EF4-FFF2-40B4-BE49-F238E27FC236}">
                <a16:creationId xmlns:a16="http://schemas.microsoft.com/office/drawing/2014/main" id="{B7CDA465-C784-1113-8EC1-F8A4B41C36D7}"/>
              </a:ext>
            </a:extLst>
          </p:cNvPr>
          <p:cNvSpPr txBox="1">
            <a:spLocks/>
          </p:cNvSpPr>
          <p:nvPr/>
        </p:nvSpPr>
        <p:spPr>
          <a:xfrm>
            <a:off x="7917870" y="3416035"/>
            <a:ext cx="5842901" cy="2372545"/>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000" b="1" dirty="0"/>
              <a:t>Falhar</a:t>
            </a:r>
          </a:p>
          <a:p>
            <a:r>
              <a:rPr lang="pt-BR" sz="2000" dirty="0"/>
              <a:t>Receios sobre não atingir expectativas ou cometer erros</a:t>
            </a:r>
            <a:br>
              <a:rPr lang="pt-BR" sz="2000" dirty="0"/>
            </a:br>
            <a:br>
              <a:rPr lang="pt-BR" sz="2000" dirty="0"/>
            </a:br>
            <a:r>
              <a:rPr lang="pt-BR" sz="2000" b="1" dirty="0"/>
              <a:t>Sobrecarga</a:t>
            </a:r>
          </a:p>
          <a:p>
            <a:r>
              <a:rPr lang="pt-BR" sz="2000" dirty="0"/>
              <a:t>Preocupações sobre equilíbrio e capacidade de gestão</a:t>
            </a:r>
          </a:p>
        </p:txBody>
      </p:sp>
    </p:spTree>
    <p:extLst>
      <p:ext uri="{BB962C8B-B14F-4D97-AF65-F5344CB8AC3E}">
        <p14:creationId xmlns:p14="http://schemas.microsoft.com/office/powerpoint/2010/main" val="1762981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AA53E-16C6-8EF7-F27E-DEDD7C56ECC1}"/>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6CE05D7E-31A8-0319-E981-0A327A3BCED9}"/>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302F8C73-BBCC-71AB-D8F7-07014299C503}"/>
              </a:ext>
            </a:extLst>
          </p:cNvPr>
          <p:cNvSpPr txBox="1">
            <a:spLocks/>
          </p:cNvSpPr>
          <p:nvPr/>
        </p:nvSpPr>
        <p:spPr>
          <a:xfrm>
            <a:off x="844138" y="289733"/>
            <a:ext cx="12425297" cy="1641200"/>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COMPONENTE 2:</a:t>
            </a:r>
            <a:r>
              <a:rPr lang="pt-BR" sz="5400" b="1" dirty="0">
                <a:solidFill>
                  <a:schemeClr val="bg1"/>
                </a:solidFill>
                <a:latin typeface="Chakra Petch" panose="00000500000000000000" pitchFamily="2" charset="-34"/>
                <a:cs typeface="Chakra Petch" panose="00000500000000000000" pitchFamily="2" charset="-34"/>
              </a:rPr>
              <a:t> </a:t>
            </a:r>
          </a:p>
          <a:p>
            <a:pPr>
              <a:spcBef>
                <a:spcPts val="0"/>
              </a:spcBef>
            </a:pPr>
            <a:r>
              <a:rPr lang="pt-BR" sz="5400" b="1" dirty="0">
                <a:solidFill>
                  <a:schemeClr val="bg1"/>
                </a:solidFill>
                <a:latin typeface="Chakra Petch" panose="00000500000000000000" pitchFamily="2" charset="-34"/>
                <a:cs typeface="Chakra Petch" panose="00000500000000000000" pitchFamily="2" charset="-34"/>
              </a:rPr>
              <a:t>INSIGHTS DOS ASSESSMENTS</a:t>
            </a:r>
          </a:p>
        </p:txBody>
      </p:sp>
      <p:grpSp>
        <p:nvGrpSpPr>
          <p:cNvPr id="16" name="Agrupar 15">
            <a:extLst>
              <a:ext uri="{FF2B5EF4-FFF2-40B4-BE49-F238E27FC236}">
                <a16:creationId xmlns:a16="http://schemas.microsoft.com/office/drawing/2014/main" id="{B2224AD1-C6C0-5951-1EF6-2CC268A1EC69}"/>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19C28983-8CB4-6E79-0E51-785D39AD0308}"/>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B5640C6B-19AF-5469-E3DC-FFEDD007D648}"/>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8" name="Espaço Reservado para Texto 4">
            <a:extLst>
              <a:ext uri="{FF2B5EF4-FFF2-40B4-BE49-F238E27FC236}">
                <a16:creationId xmlns:a16="http://schemas.microsoft.com/office/drawing/2014/main" id="{43C20881-9077-4E76-C669-38237E96F425}"/>
              </a:ext>
            </a:extLst>
          </p:cNvPr>
          <p:cNvSpPr txBox="1">
            <a:spLocks/>
          </p:cNvSpPr>
          <p:nvPr/>
        </p:nvSpPr>
        <p:spPr>
          <a:xfrm>
            <a:off x="890214" y="1789150"/>
            <a:ext cx="13427679"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Os insights dos seus assessments da Aula 2 revelam seus pontos fortes e áreas de desenvolvimento como líder. </a:t>
            </a:r>
            <a:r>
              <a:rPr lang="pt-BR" sz="2400" b="1" dirty="0"/>
              <a:t>(DISC / MBTI / Clifton </a:t>
            </a:r>
            <a:r>
              <a:rPr lang="pt-BR" sz="2400" b="1" dirty="0" err="1"/>
              <a:t>Strengths</a:t>
            </a:r>
            <a:r>
              <a:rPr lang="pt-BR" sz="2400" b="1" dirty="0"/>
              <a:t> / BIG FIVE)</a:t>
            </a:r>
          </a:p>
        </p:txBody>
      </p:sp>
      <p:sp>
        <p:nvSpPr>
          <p:cNvPr id="5" name="Retângulo: Cantos Superiores Recortados 4">
            <a:extLst>
              <a:ext uri="{FF2B5EF4-FFF2-40B4-BE49-F238E27FC236}">
                <a16:creationId xmlns:a16="http://schemas.microsoft.com/office/drawing/2014/main" id="{D67CA86B-E723-5A8C-E776-113BDFE02C4F}"/>
              </a:ext>
            </a:extLst>
          </p:cNvPr>
          <p:cNvSpPr/>
          <p:nvPr/>
        </p:nvSpPr>
        <p:spPr>
          <a:xfrm>
            <a:off x="907933" y="2906810"/>
            <a:ext cx="6019489" cy="3285806"/>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Cantos Superiores Recortados 5">
            <a:extLst>
              <a:ext uri="{FF2B5EF4-FFF2-40B4-BE49-F238E27FC236}">
                <a16:creationId xmlns:a16="http://schemas.microsoft.com/office/drawing/2014/main" id="{DA47D22B-47F2-AD6C-DAD2-B584147B15E0}"/>
              </a:ext>
            </a:extLst>
          </p:cNvPr>
          <p:cNvSpPr/>
          <p:nvPr/>
        </p:nvSpPr>
        <p:spPr>
          <a:xfrm>
            <a:off x="7741282" y="2906810"/>
            <a:ext cx="6019489" cy="3285806"/>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Google Shape;216;p26">
            <a:extLst>
              <a:ext uri="{FF2B5EF4-FFF2-40B4-BE49-F238E27FC236}">
                <a16:creationId xmlns:a16="http://schemas.microsoft.com/office/drawing/2014/main" id="{3AC42E00-FDAE-6E01-9891-43FDC93C8222}"/>
              </a:ext>
            </a:extLst>
          </p:cNvPr>
          <p:cNvSpPr txBox="1">
            <a:spLocks/>
          </p:cNvSpPr>
          <p:nvPr/>
        </p:nvSpPr>
        <p:spPr>
          <a:xfrm>
            <a:off x="1531088" y="2836939"/>
            <a:ext cx="4763386" cy="664749"/>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400" b="1" dirty="0">
                <a:solidFill>
                  <a:srgbClr val="DBE4EF"/>
                </a:solidFill>
                <a:latin typeface="Chakra Petch" panose="00000500000000000000" pitchFamily="2" charset="-34"/>
                <a:cs typeface="Chakra Petch" panose="00000500000000000000" pitchFamily="2" charset="-34"/>
              </a:rPr>
              <a:t>Pontos Fortes:</a:t>
            </a:r>
          </a:p>
        </p:txBody>
      </p:sp>
      <p:sp>
        <p:nvSpPr>
          <p:cNvPr id="24" name="Google Shape;216;p26">
            <a:extLst>
              <a:ext uri="{FF2B5EF4-FFF2-40B4-BE49-F238E27FC236}">
                <a16:creationId xmlns:a16="http://schemas.microsoft.com/office/drawing/2014/main" id="{AC85EEFB-BD43-D46F-A5DF-1E0C3AA4DD4D}"/>
              </a:ext>
            </a:extLst>
          </p:cNvPr>
          <p:cNvSpPr txBox="1">
            <a:spLocks/>
          </p:cNvSpPr>
          <p:nvPr/>
        </p:nvSpPr>
        <p:spPr>
          <a:xfrm>
            <a:off x="8364437" y="2840508"/>
            <a:ext cx="4763386" cy="664749"/>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400" b="1" dirty="0">
                <a:solidFill>
                  <a:srgbClr val="DBE4EF"/>
                </a:solidFill>
                <a:latin typeface="Chakra Petch" panose="00000500000000000000" pitchFamily="2" charset="-34"/>
                <a:cs typeface="Chakra Petch" panose="00000500000000000000" pitchFamily="2" charset="-34"/>
              </a:rPr>
              <a:t>Áreas de Desenvolvimento:</a:t>
            </a:r>
          </a:p>
        </p:txBody>
      </p:sp>
      <p:sp>
        <p:nvSpPr>
          <p:cNvPr id="25" name="Espaço Reservado para Texto 4">
            <a:extLst>
              <a:ext uri="{FF2B5EF4-FFF2-40B4-BE49-F238E27FC236}">
                <a16:creationId xmlns:a16="http://schemas.microsoft.com/office/drawing/2014/main" id="{8E097422-1D19-4B1C-716C-30C956E66FA2}"/>
              </a:ext>
            </a:extLst>
          </p:cNvPr>
          <p:cNvSpPr txBox="1">
            <a:spLocks/>
          </p:cNvSpPr>
          <p:nvPr/>
        </p:nvSpPr>
        <p:spPr>
          <a:xfrm>
            <a:off x="1024953" y="3718778"/>
            <a:ext cx="5842901" cy="206476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000" b="1" dirty="0"/>
              <a:t>Comunicação e influência</a:t>
            </a:r>
            <a:endParaRPr lang="pt-BR" sz="2000" dirty="0"/>
          </a:p>
          <a:p>
            <a:r>
              <a:rPr lang="pt-BR" sz="2000" dirty="0"/>
              <a:t>Capacidade de articular ideias e inspirar pessoas</a:t>
            </a:r>
          </a:p>
          <a:p>
            <a:endParaRPr lang="pt-BR" sz="2000" dirty="0"/>
          </a:p>
          <a:p>
            <a:r>
              <a:rPr lang="pt-BR" sz="2000" b="1" dirty="0"/>
              <a:t>Pensamento estratégico</a:t>
            </a:r>
            <a:endParaRPr lang="pt-BR" sz="2000" dirty="0"/>
          </a:p>
          <a:p>
            <a:r>
              <a:rPr lang="pt-BR" sz="2000" dirty="0"/>
              <a:t>Habilidade de visualizar o panorama geral e planejar a longo prazo</a:t>
            </a:r>
          </a:p>
        </p:txBody>
      </p:sp>
      <p:sp>
        <p:nvSpPr>
          <p:cNvPr id="26" name="Espaço Reservado para Texto 4">
            <a:extLst>
              <a:ext uri="{FF2B5EF4-FFF2-40B4-BE49-F238E27FC236}">
                <a16:creationId xmlns:a16="http://schemas.microsoft.com/office/drawing/2014/main" id="{D28D6EA8-7003-AE44-4DF3-DB6BDB8D6AC0}"/>
              </a:ext>
            </a:extLst>
          </p:cNvPr>
          <p:cNvSpPr txBox="1">
            <a:spLocks/>
          </p:cNvSpPr>
          <p:nvPr/>
        </p:nvSpPr>
        <p:spPr>
          <a:xfrm>
            <a:off x="7917870" y="3564889"/>
            <a:ext cx="5842901" cy="2372545"/>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000" b="1" dirty="0"/>
              <a:t>Gestão de conflitos</a:t>
            </a:r>
          </a:p>
          <a:p>
            <a:r>
              <a:rPr lang="pt-BR" sz="2000" dirty="0"/>
              <a:t>Aprimorar abordagens para mediar situações desafiadoras</a:t>
            </a:r>
          </a:p>
          <a:p>
            <a:endParaRPr lang="pt-BR" sz="2000" dirty="0"/>
          </a:p>
          <a:p>
            <a:r>
              <a:rPr lang="pt-BR" sz="2000" b="1" dirty="0"/>
              <a:t>Delegação eficaz</a:t>
            </a:r>
          </a:p>
          <a:p>
            <a:r>
              <a:rPr lang="pt-BR" sz="2000" dirty="0"/>
              <a:t>Desenvolver confiança para compartilhar responsabilidades</a:t>
            </a:r>
          </a:p>
        </p:txBody>
      </p:sp>
    </p:spTree>
    <p:extLst>
      <p:ext uri="{BB962C8B-B14F-4D97-AF65-F5344CB8AC3E}">
        <p14:creationId xmlns:p14="http://schemas.microsoft.com/office/powerpoint/2010/main" val="3696564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9C23C-F6D1-65A2-E8E0-9E1F869EC71F}"/>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FC18702B-1BDD-6864-10D7-292A601C4181}"/>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0" name="Google Shape;229;p28">
            <a:extLst>
              <a:ext uri="{FF2B5EF4-FFF2-40B4-BE49-F238E27FC236}">
                <a16:creationId xmlns:a16="http://schemas.microsoft.com/office/drawing/2014/main" id="{6FB9A7BF-97AB-4A8B-1C1F-7A5A373D42F4}"/>
              </a:ext>
            </a:extLst>
          </p:cNvPr>
          <p:cNvSpPr txBox="1">
            <a:spLocks/>
          </p:cNvSpPr>
          <p:nvPr/>
        </p:nvSpPr>
        <p:spPr>
          <a:xfrm>
            <a:off x="2174030" y="3554593"/>
            <a:ext cx="5889558"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De</a:t>
            </a:r>
            <a:r>
              <a:rPr lang="pt-BR" sz="2400" dirty="0">
                <a:solidFill>
                  <a:schemeClr val="bg1"/>
                </a:solidFill>
                <a:latin typeface="Inter"/>
                <a:ea typeface="Inter"/>
                <a:cs typeface="Inter"/>
                <a:sym typeface="Inter"/>
              </a:rPr>
              <a:t> um mundo VUCA (Volátil, Incerto, Complexo e Ambíguo) </a:t>
            </a:r>
            <a:r>
              <a:rPr lang="pt-BR" sz="2400" b="1" dirty="0">
                <a:solidFill>
                  <a:schemeClr val="bg1"/>
                </a:solidFill>
                <a:latin typeface="Inter"/>
                <a:ea typeface="Inter"/>
                <a:cs typeface="Inter"/>
                <a:sym typeface="Inter"/>
              </a:rPr>
              <a:t>para</a:t>
            </a:r>
            <a:r>
              <a:rPr lang="pt-BR" sz="2400" dirty="0">
                <a:solidFill>
                  <a:schemeClr val="bg1"/>
                </a:solidFill>
                <a:latin typeface="Inter"/>
                <a:ea typeface="Inter"/>
                <a:cs typeface="Inter"/>
                <a:sym typeface="Inter"/>
              </a:rPr>
              <a:t> um mundo BANI (Frágil, Ansioso, Não-linear e Incompreensível) </a:t>
            </a:r>
          </a:p>
        </p:txBody>
      </p:sp>
      <p:sp>
        <p:nvSpPr>
          <p:cNvPr id="2" name="Google Shape;249;p30">
            <a:extLst>
              <a:ext uri="{FF2B5EF4-FFF2-40B4-BE49-F238E27FC236}">
                <a16:creationId xmlns:a16="http://schemas.microsoft.com/office/drawing/2014/main" id="{347426E5-9E8F-9608-EF02-E60B7EA11E0A}"/>
              </a:ext>
            </a:extLst>
          </p:cNvPr>
          <p:cNvSpPr txBox="1">
            <a:spLocks/>
          </p:cNvSpPr>
          <p:nvPr/>
        </p:nvSpPr>
        <p:spPr>
          <a:xfrm>
            <a:off x="1482089" y="396058"/>
            <a:ext cx="9629866"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DO VUCA AO </a:t>
            </a:r>
            <a:r>
              <a:rPr lang="pt-BR" sz="5400" b="1" dirty="0">
                <a:solidFill>
                  <a:srgbClr val="2BDEFD"/>
                </a:solidFill>
                <a:latin typeface="Chakra Petch" panose="00000500000000000000" pitchFamily="2" charset="-34"/>
                <a:cs typeface="Chakra Petch" panose="00000500000000000000" pitchFamily="2" charset="-34"/>
              </a:rPr>
              <a:t>BANI</a:t>
            </a:r>
          </a:p>
        </p:txBody>
      </p:sp>
      <p:grpSp>
        <p:nvGrpSpPr>
          <p:cNvPr id="16" name="Agrupar 15">
            <a:extLst>
              <a:ext uri="{FF2B5EF4-FFF2-40B4-BE49-F238E27FC236}">
                <a16:creationId xmlns:a16="http://schemas.microsoft.com/office/drawing/2014/main" id="{65AF08BA-F45E-ACA9-51EA-C149B7477E38}"/>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3648D216-F232-F8BA-CDF4-7BEF15E02C73}"/>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FCA4E95F-6A85-7A59-CB4C-E18F81AED063}"/>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2460D0C6-605C-5E53-ACFF-46992CD00B56}"/>
              </a:ext>
            </a:extLst>
          </p:cNvPr>
          <p:cNvSpPr txBox="1">
            <a:spLocks/>
          </p:cNvSpPr>
          <p:nvPr/>
        </p:nvSpPr>
        <p:spPr>
          <a:xfrm>
            <a:off x="1482089" y="1088862"/>
            <a:ext cx="12425297" cy="218787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Em um mundo de transformações aceleradas, compreender os modelos </a:t>
            </a:r>
            <a:r>
              <a:rPr lang="pt-BR" b="1" dirty="0"/>
              <a:t>VUCA</a:t>
            </a:r>
            <a:r>
              <a:rPr lang="pt-BR" dirty="0"/>
              <a:t> e </a:t>
            </a:r>
            <a:r>
              <a:rPr lang="pt-BR" b="1" dirty="0"/>
              <a:t>BANI</a:t>
            </a:r>
            <a:r>
              <a:rPr lang="pt-BR" dirty="0"/>
              <a:t> tornou-se essencial para líderes que desejam navegar com eficácia em ambientes complexos e incertos.</a:t>
            </a:r>
          </a:p>
        </p:txBody>
      </p:sp>
      <p:sp>
        <p:nvSpPr>
          <p:cNvPr id="7" name="Google Shape;229;p28">
            <a:extLst>
              <a:ext uri="{FF2B5EF4-FFF2-40B4-BE49-F238E27FC236}">
                <a16:creationId xmlns:a16="http://schemas.microsoft.com/office/drawing/2014/main" id="{B42BE17C-3926-35EB-240E-47307F7B7B94}"/>
              </a:ext>
            </a:extLst>
          </p:cNvPr>
          <p:cNvSpPr txBox="1">
            <a:spLocks/>
          </p:cNvSpPr>
          <p:nvPr/>
        </p:nvSpPr>
        <p:spPr>
          <a:xfrm>
            <a:off x="5361838" y="5289449"/>
            <a:ext cx="5889558"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Oportunidades</a:t>
            </a:r>
            <a:r>
              <a:rPr lang="pt-BR" sz="2400" dirty="0">
                <a:solidFill>
                  <a:schemeClr val="bg1"/>
                </a:solidFill>
                <a:latin typeface="Inter"/>
                <a:ea typeface="Inter"/>
                <a:cs typeface="Inter"/>
                <a:sym typeface="Inter"/>
              </a:rPr>
              <a:t> para inovação, aprendizado e crescimento em meio à adversidade </a:t>
            </a:r>
          </a:p>
        </p:txBody>
      </p:sp>
      <p:sp>
        <p:nvSpPr>
          <p:cNvPr id="10" name="Google Shape;229;p28">
            <a:extLst>
              <a:ext uri="{FF2B5EF4-FFF2-40B4-BE49-F238E27FC236}">
                <a16:creationId xmlns:a16="http://schemas.microsoft.com/office/drawing/2014/main" id="{2328FC6D-D0D9-E99D-A91D-A5660FCD79C4}"/>
              </a:ext>
            </a:extLst>
          </p:cNvPr>
          <p:cNvSpPr txBox="1">
            <a:spLocks/>
          </p:cNvSpPr>
          <p:nvPr/>
        </p:nvSpPr>
        <p:spPr>
          <a:xfrm>
            <a:off x="9241638" y="3649033"/>
            <a:ext cx="4868833" cy="95677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dirty="0">
                <a:solidFill>
                  <a:schemeClr val="bg1"/>
                </a:solidFill>
                <a:latin typeface="Inter"/>
                <a:ea typeface="Inter"/>
                <a:cs typeface="Inter"/>
                <a:sym typeface="Inter"/>
              </a:rPr>
              <a:t>Desafios únicos que </a:t>
            </a:r>
            <a:r>
              <a:rPr lang="pt-BR" sz="2400" b="1" dirty="0">
                <a:solidFill>
                  <a:schemeClr val="bg1"/>
                </a:solidFill>
                <a:latin typeface="Inter"/>
                <a:ea typeface="Inter"/>
                <a:cs typeface="Inter"/>
                <a:sym typeface="Inter"/>
              </a:rPr>
              <a:t>exigem novas abordagens</a:t>
            </a:r>
            <a:r>
              <a:rPr lang="pt-BR" sz="2400" dirty="0">
                <a:solidFill>
                  <a:schemeClr val="bg1"/>
                </a:solidFill>
                <a:latin typeface="Inter"/>
                <a:ea typeface="Inter"/>
                <a:cs typeface="Inter"/>
                <a:sym typeface="Inter"/>
              </a:rPr>
              <a:t> de liderança </a:t>
            </a:r>
          </a:p>
        </p:txBody>
      </p:sp>
      <p:sp>
        <p:nvSpPr>
          <p:cNvPr id="15" name="Google Shape;229;p28">
            <a:extLst>
              <a:ext uri="{FF2B5EF4-FFF2-40B4-BE49-F238E27FC236}">
                <a16:creationId xmlns:a16="http://schemas.microsoft.com/office/drawing/2014/main" id="{15AA0FA7-9AD2-72E2-D4FB-F2398B58B2F0}"/>
              </a:ext>
            </a:extLst>
          </p:cNvPr>
          <p:cNvSpPr txBox="1">
            <a:spLocks/>
          </p:cNvSpPr>
          <p:nvPr/>
        </p:nvSpPr>
        <p:spPr>
          <a:xfrm>
            <a:off x="1388131" y="7199935"/>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"A única constante é a mudança, e a velocidade da mudança nunca foi tão rápida quanto agora." - Peter </a:t>
            </a:r>
            <a:r>
              <a:rPr lang="pt-BR" sz="1800" i="1" dirty="0" err="1">
                <a:solidFill>
                  <a:schemeClr val="bg1"/>
                </a:solidFill>
                <a:latin typeface="Inter"/>
                <a:ea typeface="Inter"/>
                <a:cs typeface="Inter"/>
                <a:sym typeface="Inter"/>
              </a:rPr>
              <a:t>Diamandis</a:t>
            </a:r>
            <a:endParaRPr lang="pt-BR" sz="1800" i="1" dirty="0">
              <a:solidFill>
                <a:schemeClr val="bg1"/>
              </a:solidFill>
              <a:latin typeface="Inter"/>
              <a:ea typeface="Inter"/>
              <a:cs typeface="Inter"/>
              <a:sym typeface="Inter"/>
            </a:endParaRPr>
          </a:p>
        </p:txBody>
      </p:sp>
      <p:pic>
        <p:nvPicPr>
          <p:cNvPr id="3" name="Image 1" descr="preencoded.png">
            <a:extLst>
              <a:ext uri="{FF2B5EF4-FFF2-40B4-BE49-F238E27FC236}">
                <a16:creationId xmlns:a16="http://schemas.microsoft.com/office/drawing/2014/main" id="{8336A4B9-DF59-32A1-726A-876B05BA1BE9}"/>
              </a:ext>
            </a:extLst>
          </p:cNvPr>
          <p:cNvPicPr>
            <a:picLocks noChangeAspect="1"/>
          </p:cNvPicPr>
          <p:nvPr/>
        </p:nvPicPr>
        <p:blipFill>
          <a:blip r:embed="rId3"/>
          <a:stretch>
            <a:fillRect/>
          </a:stretch>
        </p:blipFill>
        <p:spPr>
          <a:xfrm>
            <a:off x="1388131" y="3729718"/>
            <a:ext cx="563758" cy="563758"/>
          </a:xfrm>
          <a:prstGeom prst="rect">
            <a:avLst/>
          </a:prstGeom>
        </p:spPr>
      </p:pic>
      <p:pic>
        <p:nvPicPr>
          <p:cNvPr id="4" name="Image 2" descr="preencoded.png">
            <a:extLst>
              <a:ext uri="{FF2B5EF4-FFF2-40B4-BE49-F238E27FC236}">
                <a16:creationId xmlns:a16="http://schemas.microsoft.com/office/drawing/2014/main" id="{F3A5209B-2E33-FA0C-6E80-8131D0E0064D}"/>
              </a:ext>
            </a:extLst>
          </p:cNvPr>
          <p:cNvPicPr>
            <a:picLocks noChangeAspect="1"/>
          </p:cNvPicPr>
          <p:nvPr/>
        </p:nvPicPr>
        <p:blipFill>
          <a:blip r:embed="rId4"/>
          <a:stretch>
            <a:fillRect/>
          </a:stretch>
        </p:blipFill>
        <p:spPr>
          <a:xfrm>
            <a:off x="8306617" y="3741320"/>
            <a:ext cx="751677" cy="751677"/>
          </a:xfrm>
          <a:prstGeom prst="rect">
            <a:avLst/>
          </a:prstGeom>
        </p:spPr>
      </p:pic>
      <p:pic>
        <p:nvPicPr>
          <p:cNvPr id="12" name="Image 3" descr="preencoded.png">
            <a:extLst>
              <a:ext uri="{FF2B5EF4-FFF2-40B4-BE49-F238E27FC236}">
                <a16:creationId xmlns:a16="http://schemas.microsoft.com/office/drawing/2014/main" id="{0B5AC829-847A-23E1-3F73-D8736671317D}"/>
              </a:ext>
            </a:extLst>
          </p:cNvPr>
          <p:cNvPicPr>
            <a:picLocks noChangeAspect="1"/>
          </p:cNvPicPr>
          <p:nvPr/>
        </p:nvPicPr>
        <p:blipFill>
          <a:blip r:embed="rId5"/>
          <a:stretch>
            <a:fillRect/>
          </a:stretch>
        </p:blipFill>
        <p:spPr>
          <a:xfrm>
            <a:off x="4798080" y="5444094"/>
            <a:ext cx="563758" cy="751677"/>
          </a:xfrm>
          <a:prstGeom prst="rect">
            <a:avLst/>
          </a:prstGeom>
        </p:spPr>
      </p:pic>
    </p:spTree>
    <p:extLst>
      <p:ext uri="{BB962C8B-B14F-4D97-AF65-F5344CB8AC3E}">
        <p14:creationId xmlns:p14="http://schemas.microsoft.com/office/powerpoint/2010/main" val="147541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BA119-DA4D-C4B0-D905-7871ECD2A90F}"/>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84FDBE55-C237-8062-76AF-86B5FE477940}"/>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BD0EE27E-CDD6-52E2-404D-08F3FEF6EB6B}"/>
              </a:ext>
            </a:extLst>
          </p:cNvPr>
          <p:cNvSpPr txBox="1">
            <a:spLocks/>
          </p:cNvSpPr>
          <p:nvPr/>
        </p:nvSpPr>
        <p:spPr>
          <a:xfrm>
            <a:off x="844138" y="289733"/>
            <a:ext cx="12425297" cy="1641200"/>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COMPONENTE 3:</a:t>
            </a:r>
            <a:r>
              <a:rPr lang="pt-BR" sz="5400" b="1" dirty="0">
                <a:solidFill>
                  <a:schemeClr val="bg1"/>
                </a:solidFill>
                <a:latin typeface="Chakra Petch" panose="00000500000000000000" pitchFamily="2" charset="-34"/>
                <a:cs typeface="Chakra Petch" panose="00000500000000000000" pitchFamily="2" charset="-34"/>
              </a:rPr>
              <a:t> </a:t>
            </a:r>
          </a:p>
          <a:p>
            <a:pPr>
              <a:spcBef>
                <a:spcPts val="0"/>
              </a:spcBef>
            </a:pPr>
            <a:r>
              <a:rPr lang="pt-BR" sz="5400" b="1" dirty="0">
                <a:solidFill>
                  <a:schemeClr val="bg1"/>
                </a:solidFill>
                <a:latin typeface="Chakra Petch" panose="00000500000000000000" pitchFamily="2" charset="-34"/>
                <a:cs typeface="Chakra Petch" panose="00000500000000000000" pitchFamily="2" charset="-34"/>
              </a:rPr>
              <a:t>MAPA DE CONTEXTO DE TIME</a:t>
            </a:r>
          </a:p>
        </p:txBody>
      </p:sp>
      <p:grpSp>
        <p:nvGrpSpPr>
          <p:cNvPr id="16" name="Agrupar 15">
            <a:extLst>
              <a:ext uri="{FF2B5EF4-FFF2-40B4-BE49-F238E27FC236}">
                <a16:creationId xmlns:a16="http://schemas.microsoft.com/office/drawing/2014/main" id="{86197680-A7AB-81C0-DFF4-173FB3F656A7}"/>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F0AFE996-31BD-0153-D29E-35F3D0CE4F49}"/>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F01DA6AF-02A8-3F41-7347-391DC6478778}"/>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8" name="Espaço Reservado para Texto 4">
            <a:extLst>
              <a:ext uri="{FF2B5EF4-FFF2-40B4-BE49-F238E27FC236}">
                <a16:creationId xmlns:a16="http://schemas.microsoft.com/office/drawing/2014/main" id="{25509D81-948C-BC01-4B49-3A725DEE0022}"/>
              </a:ext>
            </a:extLst>
          </p:cNvPr>
          <p:cNvSpPr txBox="1">
            <a:spLocks/>
          </p:cNvSpPr>
          <p:nvPr/>
        </p:nvSpPr>
        <p:spPr>
          <a:xfrm>
            <a:off x="890214" y="1973816"/>
            <a:ext cx="13427679" cy="587441"/>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O Mapa de Contexto do Time da Aula 3 oferece uma </a:t>
            </a:r>
            <a:r>
              <a:rPr lang="pt-BR" sz="2400" b="1" dirty="0"/>
              <a:t>visão clara do ambiente da sua equipe</a:t>
            </a:r>
            <a:r>
              <a:rPr lang="pt-BR" sz="2400" dirty="0"/>
              <a:t>.</a:t>
            </a:r>
          </a:p>
        </p:txBody>
      </p:sp>
      <p:sp>
        <p:nvSpPr>
          <p:cNvPr id="3" name="Retângulo: Cantos Superiores Recortados 2">
            <a:extLst>
              <a:ext uri="{FF2B5EF4-FFF2-40B4-BE49-F238E27FC236}">
                <a16:creationId xmlns:a16="http://schemas.microsoft.com/office/drawing/2014/main" id="{7066F934-042F-B3D6-F192-1F739A35B00E}"/>
              </a:ext>
            </a:extLst>
          </p:cNvPr>
          <p:cNvSpPr/>
          <p:nvPr/>
        </p:nvSpPr>
        <p:spPr>
          <a:xfrm>
            <a:off x="743527" y="3100709"/>
            <a:ext cx="4456476" cy="143939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Cantos Superiores Recortados 3">
            <a:extLst>
              <a:ext uri="{FF2B5EF4-FFF2-40B4-BE49-F238E27FC236}">
                <a16:creationId xmlns:a16="http://schemas.microsoft.com/office/drawing/2014/main" id="{974798C2-C147-6D8E-ADA6-B67A7A847FB0}"/>
              </a:ext>
            </a:extLst>
          </p:cNvPr>
          <p:cNvSpPr/>
          <p:nvPr/>
        </p:nvSpPr>
        <p:spPr>
          <a:xfrm>
            <a:off x="5394928" y="3100709"/>
            <a:ext cx="4456476" cy="143939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Retângulo: Cantos Superiores Recortados 8">
            <a:extLst>
              <a:ext uri="{FF2B5EF4-FFF2-40B4-BE49-F238E27FC236}">
                <a16:creationId xmlns:a16="http://schemas.microsoft.com/office/drawing/2014/main" id="{061B6789-0CD3-7782-2525-C0D903BBF506}"/>
              </a:ext>
            </a:extLst>
          </p:cNvPr>
          <p:cNvSpPr/>
          <p:nvPr/>
        </p:nvSpPr>
        <p:spPr>
          <a:xfrm>
            <a:off x="10046330" y="3100709"/>
            <a:ext cx="4456476" cy="143939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Google Shape;229;p28">
            <a:extLst>
              <a:ext uri="{FF2B5EF4-FFF2-40B4-BE49-F238E27FC236}">
                <a16:creationId xmlns:a16="http://schemas.microsoft.com/office/drawing/2014/main" id="{17809917-9445-86E9-B025-E5DD1BA0D8C4}"/>
              </a:ext>
            </a:extLst>
          </p:cNvPr>
          <p:cNvSpPr txBox="1">
            <a:spLocks/>
          </p:cNvSpPr>
          <p:nvPr/>
        </p:nvSpPr>
        <p:spPr>
          <a:xfrm>
            <a:off x="785262" y="3358903"/>
            <a:ext cx="4414740" cy="9106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Dinâmica da Equipe</a:t>
            </a:r>
          </a:p>
          <a:p>
            <a:pPr algn="ctr">
              <a:lnSpc>
                <a:spcPct val="100000"/>
              </a:lnSpc>
              <a:spcBef>
                <a:spcPts val="0"/>
              </a:spcBef>
            </a:pPr>
            <a:r>
              <a:rPr lang="pt-BR" sz="1500" dirty="0">
                <a:solidFill>
                  <a:schemeClr val="bg1"/>
                </a:solidFill>
                <a:latin typeface="Inter"/>
                <a:ea typeface="Inter"/>
                <a:cs typeface="Inter"/>
                <a:sym typeface="Inter"/>
              </a:rPr>
              <a:t>Mapeamento das interações, papéis e relacionamentos entre os membros</a:t>
            </a:r>
          </a:p>
        </p:txBody>
      </p:sp>
      <p:sp>
        <p:nvSpPr>
          <p:cNvPr id="11" name="Google Shape;229;p28">
            <a:extLst>
              <a:ext uri="{FF2B5EF4-FFF2-40B4-BE49-F238E27FC236}">
                <a16:creationId xmlns:a16="http://schemas.microsoft.com/office/drawing/2014/main" id="{F570BBB7-990D-3904-3763-F3CA594C84B0}"/>
              </a:ext>
            </a:extLst>
          </p:cNvPr>
          <p:cNvSpPr txBox="1">
            <a:spLocks/>
          </p:cNvSpPr>
          <p:nvPr/>
        </p:nvSpPr>
        <p:spPr>
          <a:xfrm>
            <a:off x="5416193" y="3358903"/>
            <a:ext cx="4435211" cy="9106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Objetivos e Expectativas</a:t>
            </a:r>
          </a:p>
          <a:p>
            <a:pPr algn="ctr">
              <a:lnSpc>
                <a:spcPct val="100000"/>
              </a:lnSpc>
              <a:spcBef>
                <a:spcPts val="0"/>
              </a:spcBef>
            </a:pPr>
            <a:r>
              <a:rPr lang="pt-BR" sz="1500" dirty="0">
                <a:solidFill>
                  <a:schemeClr val="bg1"/>
                </a:solidFill>
                <a:latin typeface="Inter"/>
                <a:ea typeface="Inter"/>
                <a:cs typeface="Inter"/>
                <a:sym typeface="Inter"/>
              </a:rPr>
              <a:t>Clareza sobre metas compartilhadas e resultados esperados</a:t>
            </a:r>
          </a:p>
        </p:txBody>
      </p:sp>
      <p:sp>
        <p:nvSpPr>
          <p:cNvPr id="12" name="Google Shape;229;p28">
            <a:extLst>
              <a:ext uri="{FF2B5EF4-FFF2-40B4-BE49-F238E27FC236}">
                <a16:creationId xmlns:a16="http://schemas.microsoft.com/office/drawing/2014/main" id="{516EAEF8-EE5C-7D25-58A0-ECB46676ED26}"/>
              </a:ext>
            </a:extLst>
          </p:cNvPr>
          <p:cNvSpPr txBox="1">
            <a:spLocks/>
          </p:cNvSpPr>
          <p:nvPr/>
        </p:nvSpPr>
        <p:spPr>
          <a:xfrm>
            <a:off x="10046328" y="3358903"/>
            <a:ext cx="4456477" cy="9106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Desafios e Oportunidades</a:t>
            </a:r>
          </a:p>
          <a:p>
            <a:pPr algn="ctr">
              <a:lnSpc>
                <a:spcPct val="100000"/>
              </a:lnSpc>
              <a:spcBef>
                <a:spcPts val="0"/>
              </a:spcBef>
            </a:pPr>
            <a:r>
              <a:rPr lang="pt-BR" sz="1500" dirty="0">
                <a:solidFill>
                  <a:schemeClr val="bg1"/>
                </a:solidFill>
                <a:latin typeface="Inter"/>
                <a:ea typeface="Inter"/>
                <a:cs typeface="Inter"/>
                <a:sym typeface="Inter"/>
              </a:rPr>
              <a:t>Identificação de obstáculos e potenciais áreas de crescimento</a:t>
            </a:r>
          </a:p>
        </p:txBody>
      </p:sp>
      <p:sp>
        <p:nvSpPr>
          <p:cNvPr id="13" name="Retângulo: Cantos Superiores Recortados 12">
            <a:extLst>
              <a:ext uri="{FF2B5EF4-FFF2-40B4-BE49-F238E27FC236}">
                <a16:creationId xmlns:a16="http://schemas.microsoft.com/office/drawing/2014/main" id="{5884122C-CC8B-60A7-C724-8085BF512716}"/>
              </a:ext>
            </a:extLst>
          </p:cNvPr>
          <p:cNvSpPr/>
          <p:nvPr/>
        </p:nvSpPr>
        <p:spPr>
          <a:xfrm>
            <a:off x="1586412" y="5330336"/>
            <a:ext cx="9428064" cy="1447992"/>
          </a:xfrm>
          <a:prstGeom prst="snip2SameRect">
            <a:avLst>
              <a:gd name="adj1" fmla="val 14163"/>
              <a:gd name="adj2" fmla="val 13457"/>
            </a:avLst>
          </a:prstGeom>
          <a:solidFill>
            <a:srgbClr val="FF0000">
              <a:alpha val="11000"/>
            </a:srgbClr>
          </a:solidFill>
          <a:ln w="6350">
            <a:solidFill>
              <a:srgbClr val="0A4655">
                <a:alpha val="97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Google Shape;229;p28">
            <a:extLst>
              <a:ext uri="{FF2B5EF4-FFF2-40B4-BE49-F238E27FC236}">
                <a16:creationId xmlns:a16="http://schemas.microsoft.com/office/drawing/2014/main" id="{30BFC761-F64B-1BF1-D58C-21A877C28B7A}"/>
              </a:ext>
            </a:extLst>
          </p:cNvPr>
          <p:cNvSpPr txBox="1">
            <a:spLocks/>
          </p:cNvSpPr>
          <p:nvPr/>
        </p:nvSpPr>
        <p:spPr>
          <a:xfrm>
            <a:off x="5448708" y="5500628"/>
            <a:ext cx="1814143" cy="49510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BENEFÍCIOS</a:t>
            </a:r>
          </a:p>
        </p:txBody>
      </p:sp>
      <p:sp>
        <p:nvSpPr>
          <p:cNvPr id="15" name="Google Shape;229;p28">
            <a:extLst>
              <a:ext uri="{FF2B5EF4-FFF2-40B4-BE49-F238E27FC236}">
                <a16:creationId xmlns:a16="http://schemas.microsoft.com/office/drawing/2014/main" id="{84CECBE8-82A4-4979-90CA-97D678B7CB4F}"/>
              </a:ext>
            </a:extLst>
          </p:cNvPr>
          <p:cNvSpPr txBox="1">
            <a:spLocks/>
          </p:cNvSpPr>
          <p:nvPr/>
        </p:nvSpPr>
        <p:spPr>
          <a:xfrm>
            <a:off x="2399992" y="5907539"/>
            <a:ext cx="3048716"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Comunicação mais eficaz e direcionada</a:t>
            </a:r>
          </a:p>
        </p:txBody>
      </p:sp>
      <p:sp>
        <p:nvSpPr>
          <p:cNvPr id="19" name="Google Shape;229;p28">
            <a:extLst>
              <a:ext uri="{FF2B5EF4-FFF2-40B4-BE49-F238E27FC236}">
                <a16:creationId xmlns:a16="http://schemas.microsoft.com/office/drawing/2014/main" id="{D4325976-FAE5-CAF4-3EFF-6E2202D8AB60}"/>
              </a:ext>
            </a:extLst>
          </p:cNvPr>
          <p:cNvSpPr txBox="1">
            <a:spLocks/>
          </p:cNvSpPr>
          <p:nvPr/>
        </p:nvSpPr>
        <p:spPr>
          <a:xfrm>
            <a:off x="7031102" y="5907539"/>
            <a:ext cx="3048716"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Tomada de decisão contextualizada</a:t>
            </a:r>
          </a:p>
        </p:txBody>
      </p:sp>
    </p:spTree>
    <p:extLst>
      <p:ext uri="{BB962C8B-B14F-4D97-AF65-F5344CB8AC3E}">
        <p14:creationId xmlns:p14="http://schemas.microsoft.com/office/powerpoint/2010/main" val="1100851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BC42A-7A16-B068-9DF3-FC42DD7F1F6B}"/>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DF355315-F5A1-969F-2ABD-244DE3F59594}"/>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DDF993FD-61CC-19CD-0A6F-4B19A285941B}"/>
              </a:ext>
            </a:extLst>
          </p:cNvPr>
          <p:cNvSpPr txBox="1">
            <a:spLocks/>
          </p:cNvSpPr>
          <p:nvPr/>
        </p:nvSpPr>
        <p:spPr>
          <a:xfrm>
            <a:off x="844138" y="289733"/>
            <a:ext cx="12425297" cy="1641200"/>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COMPONENTE 4:</a:t>
            </a:r>
            <a:r>
              <a:rPr lang="pt-BR" sz="5400" b="1" dirty="0">
                <a:solidFill>
                  <a:schemeClr val="bg1"/>
                </a:solidFill>
                <a:latin typeface="Chakra Petch" panose="00000500000000000000" pitchFamily="2" charset="-34"/>
                <a:cs typeface="Chakra Petch" panose="00000500000000000000" pitchFamily="2" charset="-34"/>
              </a:rPr>
              <a:t> </a:t>
            </a:r>
          </a:p>
          <a:p>
            <a:pPr>
              <a:spcBef>
                <a:spcPts val="0"/>
              </a:spcBef>
            </a:pPr>
            <a:r>
              <a:rPr lang="pt-BR" sz="5400" b="1" dirty="0">
                <a:solidFill>
                  <a:schemeClr val="bg1"/>
                </a:solidFill>
                <a:latin typeface="Chakra Petch" panose="00000500000000000000" pitchFamily="2" charset="-34"/>
                <a:cs typeface="Chakra Petch" panose="00000500000000000000" pitchFamily="2" charset="-34"/>
              </a:rPr>
              <a:t>RASCUNHO DO PDI-L</a:t>
            </a:r>
          </a:p>
        </p:txBody>
      </p:sp>
      <p:grpSp>
        <p:nvGrpSpPr>
          <p:cNvPr id="16" name="Agrupar 15">
            <a:extLst>
              <a:ext uri="{FF2B5EF4-FFF2-40B4-BE49-F238E27FC236}">
                <a16:creationId xmlns:a16="http://schemas.microsoft.com/office/drawing/2014/main" id="{966D71AC-65F2-1090-A2A8-E6E6E0CFD348}"/>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36E86126-315C-E8B8-BBC4-08F96EB8D4B4}"/>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1A336D15-B154-822E-1520-8AC877C97EE1}"/>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8" name="Espaço Reservado para Texto 4">
            <a:extLst>
              <a:ext uri="{FF2B5EF4-FFF2-40B4-BE49-F238E27FC236}">
                <a16:creationId xmlns:a16="http://schemas.microsoft.com/office/drawing/2014/main" id="{DA347DF4-5237-36F9-7F7E-07270E4B1B63}"/>
              </a:ext>
            </a:extLst>
          </p:cNvPr>
          <p:cNvSpPr txBox="1">
            <a:spLocks/>
          </p:cNvSpPr>
          <p:nvPr/>
        </p:nvSpPr>
        <p:spPr>
          <a:xfrm>
            <a:off x="890214" y="2235715"/>
            <a:ext cx="13427679"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O </a:t>
            </a:r>
            <a:r>
              <a:rPr lang="pt-BR" sz="2400" b="1" dirty="0"/>
              <a:t>Plano de Desenvolvimento Individual de Liderança (PDI-L)</a:t>
            </a:r>
            <a:r>
              <a:rPr lang="pt-BR" sz="2400" dirty="0"/>
              <a:t> da Aula 4 é seu roteiro personalizado para crescimento contínuo.</a:t>
            </a:r>
          </a:p>
        </p:txBody>
      </p:sp>
      <p:sp>
        <p:nvSpPr>
          <p:cNvPr id="3" name="Retângulo: Cantos Superiores Recortados 2">
            <a:extLst>
              <a:ext uri="{FF2B5EF4-FFF2-40B4-BE49-F238E27FC236}">
                <a16:creationId xmlns:a16="http://schemas.microsoft.com/office/drawing/2014/main" id="{890F13EC-C717-F846-7283-9E1591352F99}"/>
              </a:ext>
            </a:extLst>
          </p:cNvPr>
          <p:cNvSpPr/>
          <p:nvPr/>
        </p:nvSpPr>
        <p:spPr>
          <a:xfrm>
            <a:off x="743527" y="3866249"/>
            <a:ext cx="4456476" cy="143939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Cantos Superiores Recortados 3">
            <a:extLst>
              <a:ext uri="{FF2B5EF4-FFF2-40B4-BE49-F238E27FC236}">
                <a16:creationId xmlns:a16="http://schemas.microsoft.com/office/drawing/2014/main" id="{6E0EB31D-4435-D073-D8F2-9E076CEA64B6}"/>
              </a:ext>
            </a:extLst>
          </p:cNvPr>
          <p:cNvSpPr/>
          <p:nvPr/>
        </p:nvSpPr>
        <p:spPr>
          <a:xfrm>
            <a:off x="5394928" y="3866249"/>
            <a:ext cx="4456476" cy="143939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Retângulo: Cantos Superiores Recortados 8">
            <a:extLst>
              <a:ext uri="{FF2B5EF4-FFF2-40B4-BE49-F238E27FC236}">
                <a16:creationId xmlns:a16="http://schemas.microsoft.com/office/drawing/2014/main" id="{14E10D82-5909-F5CA-01C6-FAFDFA47010F}"/>
              </a:ext>
            </a:extLst>
          </p:cNvPr>
          <p:cNvSpPr/>
          <p:nvPr/>
        </p:nvSpPr>
        <p:spPr>
          <a:xfrm>
            <a:off x="10046330" y="3866249"/>
            <a:ext cx="4456476" cy="143939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Google Shape;229;p28">
            <a:extLst>
              <a:ext uri="{FF2B5EF4-FFF2-40B4-BE49-F238E27FC236}">
                <a16:creationId xmlns:a16="http://schemas.microsoft.com/office/drawing/2014/main" id="{17A4BEF0-D26A-B6F8-FAC2-EE2D09C412F2}"/>
              </a:ext>
            </a:extLst>
          </p:cNvPr>
          <p:cNvSpPr txBox="1">
            <a:spLocks/>
          </p:cNvSpPr>
          <p:nvPr/>
        </p:nvSpPr>
        <p:spPr>
          <a:xfrm>
            <a:off x="785262" y="4055194"/>
            <a:ext cx="4414740"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Objetivos de Desenvolvimento</a:t>
            </a:r>
          </a:p>
          <a:p>
            <a:pPr algn="ctr">
              <a:lnSpc>
                <a:spcPct val="100000"/>
              </a:lnSpc>
              <a:spcBef>
                <a:spcPts val="0"/>
              </a:spcBef>
            </a:pPr>
            <a:r>
              <a:rPr lang="pt-BR" sz="1800" dirty="0">
                <a:solidFill>
                  <a:schemeClr val="bg1"/>
                </a:solidFill>
                <a:latin typeface="Inter"/>
                <a:ea typeface="Inter"/>
                <a:cs typeface="Inter"/>
                <a:sym typeface="Inter"/>
              </a:rPr>
              <a:t>Metas específicas para aprimorar suas competências de liderança</a:t>
            </a:r>
          </a:p>
        </p:txBody>
      </p:sp>
      <p:sp>
        <p:nvSpPr>
          <p:cNvPr id="11" name="Google Shape;229;p28">
            <a:extLst>
              <a:ext uri="{FF2B5EF4-FFF2-40B4-BE49-F238E27FC236}">
                <a16:creationId xmlns:a16="http://schemas.microsoft.com/office/drawing/2014/main" id="{319BA83A-4753-118C-4D4E-FC927D0DB223}"/>
              </a:ext>
            </a:extLst>
          </p:cNvPr>
          <p:cNvSpPr txBox="1">
            <a:spLocks/>
          </p:cNvSpPr>
          <p:nvPr/>
        </p:nvSpPr>
        <p:spPr>
          <a:xfrm>
            <a:off x="5416193" y="4055194"/>
            <a:ext cx="4435211"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Ações Concretas</a:t>
            </a:r>
          </a:p>
          <a:p>
            <a:pPr algn="ctr">
              <a:lnSpc>
                <a:spcPct val="100000"/>
              </a:lnSpc>
              <a:spcBef>
                <a:spcPts val="0"/>
              </a:spcBef>
            </a:pPr>
            <a:r>
              <a:rPr lang="pt-BR" sz="1800" dirty="0">
                <a:solidFill>
                  <a:schemeClr val="bg1"/>
                </a:solidFill>
                <a:latin typeface="Inter"/>
                <a:ea typeface="Inter"/>
                <a:cs typeface="Inter"/>
                <a:sym typeface="Inter"/>
              </a:rPr>
              <a:t>Passos práticos e mensuráveis para alcançar seus objetivos</a:t>
            </a:r>
          </a:p>
        </p:txBody>
      </p:sp>
      <p:sp>
        <p:nvSpPr>
          <p:cNvPr id="12" name="Google Shape;229;p28">
            <a:extLst>
              <a:ext uri="{FF2B5EF4-FFF2-40B4-BE49-F238E27FC236}">
                <a16:creationId xmlns:a16="http://schemas.microsoft.com/office/drawing/2014/main" id="{6725134D-4099-456F-667B-EE5A988DC786}"/>
              </a:ext>
            </a:extLst>
          </p:cNvPr>
          <p:cNvSpPr txBox="1">
            <a:spLocks/>
          </p:cNvSpPr>
          <p:nvPr/>
        </p:nvSpPr>
        <p:spPr>
          <a:xfrm>
            <a:off x="10046328" y="4055194"/>
            <a:ext cx="4456477"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Indicadores de Progresso</a:t>
            </a:r>
          </a:p>
          <a:p>
            <a:pPr algn="ctr">
              <a:lnSpc>
                <a:spcPct val="100000"/>
              </a:lnSpc>
              <a:spcBef>
                <a:spcPts val="0"/>
              </a:spcBef>
            </a:pPr>
            <a:r>
              <a:rPr lang="pt-BR" sz="1800" dirty="0">
                <a:solidFill>
                  <a:schemeClr val="bg1"/>
                </a:solidFill>
                <a:latin typeface="Inter"/>
                <a:ea typeface="Inter"/>
                <a:cs typeface="Inter"/>
                <a:sym typeface="Inter"/>
              </a:rPr>
              <a:t>Métricas para acompanhar sua evolução ao longo do tempo</a:t>
            </a:r>
          </a:p>
        </p:txBody>
      </p:sp>
    </p:spTree>
    <p:extLst>
      <p:ext uri="{BB962C8B-B14F-4D97-AF65-F5344CB8AC3E}">
        <p14:creationId xmlns:p14="http://schemas.microsoft.com/office/powerpoint/2010/main" val="20161449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56DD8-C98E-2FE7-9DEE-C425269DCCE8}"/>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07C02B41-1DDE-6ABD-6025-E176EEAB3D0D}"/>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grpSp>
        <p:nvGrpSpPr>
          <p:cNvPr id="16" name="Agrupar 15">
            <a:extLst>
              <a:ext uri="{FF2B5EF4-FFF2-40B4-BE49-F238E27FC236}">
                <a16:creationId xmlns:a16="http://schemas.microsoft.com/office/drawing/2014/main" id="{DABA38BA-140E-DB1B-5ECD-4A430F638BDB}"/>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DE43EEB2-3193-D888-2CDA-6C212339EC06}"/>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415CFF9D-B0B7-2E05-015E-38BDDFFD422B}"/>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2" name="Retângulo: Cantos Superiores Recortados 11">
            <a:extLst>
              <a:ext uri="{FF2B5EF4-FFF2-40B4-BE49-F238E27FC236}">
                <a16:creationId xmlns:a16="http://schemas.microsoft.com/office/drawing/2014/main" id="{43870A7B-E903-0D0C-ECC0-78E49BC66D55}"/>
              </a:ext>
            </a:extLst>
          </p:cNvPr>
          <p:cNvSpPr/>
          <p:nvPr/>
        </p:nvSpPr>
        <p:spPr>
          <a:xfrm>
            <a:off x="828590" y="3102942"/>
            <a:ext cx="2573954" cy="260288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Cantos Superiores Recortados 12">
            <a:extLst>
              <a:ext uri="{FF2B5EF4-FFF2-40B4-BE49-F238E27FC236}">
                <a16:creationId xmlns:a16="http://schemas.microsoft.com/office/drawing/2014/main" id="{A4459E94-431D-E912-B2A4-F46A10716B4D}"/>
              </a:ext>
            </a:extLst>
          </p:cNvPr>
          <p:cNvSpPr/>
          <p:nvPr/>
        </p:nvSpPr>
        <p:spPr>
          <a:xfrm>
            <a:off x="4459267" y="3102942"/>
            <a:ext cx="2573954" cy="260288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Cantos Superiores Recortados 13">
            <a:extLst>
              <a:ext uri="{FF2B5EF4-FFF2-40B4-BE49-F238E27FC236}">
                <a16:creationId xmlns:a16="http://schemas.microsoft.com/office/drawing/2014/main" id="{6987A2A6-EAEF-20D6-BDC7-60D29A73D71A}"/>
              </a:ext>
            </a:extLst>
          </p:cNvPr>
          <p:cNvSpPr/>
          <p:nvPr/>
        </p:nvSpPr>
        <p:spPr>
          <a:xfrm>
            <a:off x="8089944" y="3102942"/>
            <a:ext cx="2573954" cy="260288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1" name="Google Shape;216;p26">
            <a:extLst>
              <a:ext uri="{FF2B5EF4-FFF2-40B4-BE49-F238E27FC236}">
                <a16:creationId xmlns:a16="http://schemas.microsoft.com/office/drawing/2014/main" id="{C7697BC1-2C1B-ADED-489C-3E84648944B5}"/>
              </a:ext>
            </a:extLst>
          </p:cNvPr>
          <p:cNvSpPr txBox="1">
            <a:spLocks/>
          </p:cNvSpPr>
          <p:nvPr/>
        </p:nvSpPr>
        <p:spPr>
          <a:xfrm>
            <a:off x="828590" y="3194419"/>
            <a:ext cx="2573954" cy="2234409"/>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Matriz da Decisão</a:t>
            </a:r>
          </a:p>
          <a:p>
            <a:pPr algn="ctr"/>
            <a:r>
              <a:rPr lang="pt-BR" sz="1800" dirty="0">
                <a:solidFill>
                  <a:srgbClr val="DBE4EF"/>
                </a:solidFill>
                <a:latin typeface="Chakra Petch" panose="00000500000000000000" pitchFamily="2" charset="-34"/>
                <a:cs typeface="Chakra Petch" panose="00000500000000000000" pitchFamily="2" charset="-34"/>
              </a:rPr>
              <a:t>Estrutura para avaliar opções com base em critérios ponderados, facilitando escolhas complexas e estratégicas.</a:t>
            </a:r>
          </a:p>
        </p:txBody>
      </p:sp>
      <p:sp>
        <p:nvSpPr>
          <p:cNvPr id="22" name="Google Shape;216;p26">
            <a:extLst>
              <a:ext uri="{FF2B5EF4-FFF2-40B4-BE49-F238E27FC236}">
                <a16:creationId xmlns:a16="http://schemas.microsoft.com/office/drawing/2014/main" id="{00BC1282-3A64-DA1C-97C0-81104B4FA608}"/>
              </a:ext>
            </a:extLst>
          </p:cNvPr>
          <p:cNvSpPr txBox="1">
            <a:spLocks/>
          </p:cNvSpPr>
          <p:nvPr/>
        </p:nvSpPr>
        <p:spPr>
          <a:xfrm>
            <a:off x="4459267" y="3194419"/>
            <a:ext cx="2573954" cy="2234409"/>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Framework de Inclusão</a:t>
            </a:r>
          </a:p>
          <a:p>
            <a:pPr algn="ctr"/>
            <a:r>
              <a:rPr lang="pt-BR" sz="1800" dirty="0">
                <a:solidFill>
                  <a:srgbClr val="DBE4EF"/>
                </a:solidFill>
                <a:latin typeface="Chakra Petch" panose="00000500000000000000" pitchFamily="2" charset="-34"/>
                <a:cs typeface="Chakra Petch" panose="00000500000000000000" pitchFamily="2" charset="-34"/>
              </a:rPr>
              <a:t>Modelo para criar ambientes de trabalho diversos e inclusivos, promovendo equidade e pertencimento.</a:t>
            </a:r>
          </a:p>
        </p:txBody>
      </p:sp>
      <p:sp>
        <p:nvSpPr>
          <p:cNvPr id="23" name="Google Shape;216;p26">
            <a:extLst>
              <a:ext uri="{FF2B5EF4-FFF2-40B4-BE49-F238E27FC236}">
                <a16:creationId xmlns:a16="http://schemas.microsoft.com/office/drawing/2014/main" id="{C1D4D93F-A9E1-D154-5648-6C4B2063CDB9}"/>
              </a:ext>
            </a:extLst>
          </p:cNvPr>
          <p:cNvSpPr txBox="1">
            <a:spLocks/>
          </p:cNvSpPr>
          <p:nvPr/>
        </p:nvSpPr>
        <p:spPr>
          <a:xfrm>
            <a:off x="8089944" y="3194419"/>
            <a:ext cx="2573954" cy="2511408"/>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IA como copiloto</a:t>
            </a:r>
          </a:p>
          <a:p>
            <a:pPr algn="ctr"/>
            <a:r>
              <a:rPr lang="pt-BR" sz="1800" dirty="0">
                <a:solidFill>
                  <a:srgbClr val="DBE4EF"/>
                </a:solidFill>
                <a:latin typeface="Chakra Petch" panose="00000500000000000000" pitchFamily="2" charset="-34"/>
                <a:cs typeface="Chakra Petch" panose="00000500000000000000" pitchFamily="2" charset="-34"/>
              </a:rPr>
              <a:t>Como utilizar a IA como seu copiloto para autodesenvolvimento e apoio em tomadas de decisão / desenvolvimento do time</a:t>
            </a:r>
          </a:p>
        </p:txBody>
      </p:sp>
      <p:sp>
        <p:nvSpPr>
          <p:cNvPr id="8" name="Espaço Reservado para Texto 4">
            <a:extLst>
              <a:ext uri="{FF2B5EF4-FFF2-40B4-BE49-F238E27FC236}">
                <a16:creationId xmlns:a16="http://schemas.microsoft.com/office/drawing/2014/main" id="{3DAB1FC7-E691-B9E4-95FC-5E6B0CBBD309}"/>
              </a:ext>
            </a:extLst>
          </p:cNvPr>
          <p:cNvSpPr txBox="1">
            <a:spLocks/>
          </p:cNvSpPr>
          <p:nvPr/>
        </p:nvSpPr>
        <p:spPr>
          <a:xfrm>
            <a:off x="866896" y="1826956"/>
            <a:ext cx="13427679"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As ferramentas e modelos da Aula 5 são recursos práticos para apoiar sua tomada de decisão e liderança eficaz.</a:t>
            </a:r>
          </a:p>
        </p:txBody>
      </p:sp>
      <p:sp>
        <p:nvSpPr>
          <p:cNvPr id="9" name="Retângulo: Cantos Superiores Recortados 8">
            <a:extLst>
              <a:ext uri="{FF2B5EF4-FFF2-40B4-BE49-F238E27FC236}">
                <a16:creationId xmlns:a16="http://schemas.microsoft.com/office/drawing/2014/main" id="{368454E4-9C54-0A2F-A3D2-60C91AB1ACD6}"/>
              </a:ext>
            </a:extLst>
          </p:cNvPr>
          <p:cNvSpPr/>
          <p:nvPr/>
        </p:nvSpPr>
        <p:spPr>
          <a:xfrm>
            <a:off x="11720621" y="3106487"/>
            <a:ext cx="2573954" cy="260288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Google Shape;216;p26">
            <a:extLst>
              <a:ext uri="{FF2B5EF4-FFF2-40B4-BE49-F238E27FC236}">
                <a16:creationId xmlns:a16="http://schemas.microsoft.com/office/drawing/2014/main" id="{A628A390-9EF2-2E54-908C-533A37F4FDD8}"/>
              </a:ext>
            </a:extLst>
          </p:cNvPr>
          <p:cNvSpPr txBox="1">
            <a:spLocks/>
          </p:cNvSpPr>
          <p:nvPr/>
        </p:nvSpPr>
        <p:spPr>
          <a:xfrm>
            <a:off x="11720621" y="3194419"/>
            <a:ext cx="2573954" cy="2511408"/>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err="1">
                <a:solidFill>
                  <a:srgbClr val="DBE4EF"/>
                </a:solidFill>
                <a:latin typeface="Chakra Petch" panose="00000500000000000000" pitchFamily="2" charset="-34"/>
                <a:cs typeface="Chakra Petch" panose="00000500000000000000" pitchFamily="2" charset="-34"/>
              </a:rPr>
              <a:t>Lifelong</a:t>
            </a:r>
            <a:r>
              <a:rPr lang="pt-BR" sz="1800" b="1" dirty="0">
                <a:solidFill>
                  <a:srgbClr val="DBE4EF"/>
                </a:solidFill>
                <a:latin typeface="Chakra Petch" panose="00000500000000000000" pitchFamily="2" charset="-34"/>
                <a:cs typeface="Chakra Petch" panose="00000500000000000000" pitchFamily="2" charset="-34"/>
              </a:rPr>
              <a:t> Learning</a:t>
            </a:r>
          </a:p>
          <a:p>
            <a:pPr algn="ctr"/>
            <a:r>
              <a:rPr lang="pt-BR" sz="1800" dirty="0">
                <a:solidFill>
                  <a:srgbClr val="DBE4EF"/>
                </a:solidFill>
                <a:latin typeface="Chakra Petch" panose="00000500000000000000" pitchFamily="2" charset="-34"/>
                <a:cs typeface="Chakra Petch" panose="00000500000000000000" pitchFamily="2" charset="-34"/>
              </a:rPr>
              <a:t>A importância do aprendizado contínuo como diferencial competitivo e referência para o desenvolvimento do time</a:t>
            </a:r>
          </a:p>
        </p:txBody>
      </p:sp>
      <p:sp>
        <p:nvSpPr>
          <p:cNvPr id="3" name="Google Shape;249;p30">
            <a:extLst>
              <a:ext uri="{FF2B5EF4-FFF2-40B4-BE49-F238E27FC236}">
                <a16:creationId xmlns:a16="http://schemas.microsoft.com/office/drawing/2014/main" id="{9D363603-EB8F-D6AC-4563-B95D9DEDA78E}"/>
              </a:ext>
            </a:extLst>
          </p:cNvPr>
          <p:cNvSpPr txBox="1">
            <a:spLocks/>
          </p:cNvSpPr>
          <p:nvPr/>
        </p:nvSpPr>
        <p:spPr>
          <a:xfrm>
            <a:off x="844138" y="289733"/>
            <a:ext cx="12425297" cy="1641200"/>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COMPONENTE 5:</a:t>
            </a:r>
            <a:r>
              <a:rPr lang="pt-BR" sz="5400" b="1" dirty="0">
                <a:solidFill>
                  <a:schemeClr val="bg1"/>
                </a:solidFill>
                <a:latin typeface="Chakra Petch" panose="00000500000000000000" pitchFamily="2" charset="-34"/>
                <a:cs typeface="Chakra Petch" panose="00000500000000000000" pitchFamily="2" charset="-34"/>
              </a:rPr>
              <a:t> </a:t>
            </a:r>
          </a:p>
          <a:p>
            <a:pPr>
              <a:spcBef>
                <a:spcPts val="0"/>
              </a:spcBef>
            </a:pPr>
            <a:r>
              <a:rPr lang="pt-BR" sz="5400" b="1" dirty="0">
                <a:solidFill>
                  <a:schemeClr val="bg1"/>
                </a:solidFill>
                <a:latin typeface="Chakra Petch" panose="00000500000000000000" pitchFamily="2" charset="-34"/>
                <a:cs typeface="Chakra Petch" panose="00000500000000000000" pitchFamily="2" charset="-34"/>
              </a:rPr>
              <a:t>FERRAMENTAS E MODELOS</a:t>
            </a:r>
          </a:p>
        </p:txBody>
      </p:sp>
    </p:spTree>
    <p:extLst>
      <p:ext uri="{BB962C8B-B14F-4D97-AF65-F5344CB8AC3E}">
        <p14:creationId xmlns:p14="http://schemas.microsoft.com/office/powerpoint/2010/main" val="2873681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91187-A7AB-F4C4-982D-C544F5CC76F1}"/>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9CB3CDB0-D621-C75A-B97E-87107D38393D}"/>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0DE16219-9ED9-5807-2202-EFD7C075A3EE}"/>
              </a:ext>
            </a:extLst>
          </p:cNvPr>
          <p:cNvSpPr txBox="1">
            <a:spLocks/>
          </p:cNvSpPr>
          <p:nvPr/>
        </p:nvSpPr>
        <p:spPr>
          <a:xfrm>
            <a:off x="844138" y="289733"/>
            <a:ext cx="12425297" cy="1641200"/>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COMPONENTE 6:</a:t>
            </a:r>
            <a:r>
              <a:rPr lang="pt-BR" sz="5400" b="1" dirty="0">
                <a:solidFill>
                  <a:schemeClr val="bg1"/>
                </a:solidFill>
                <a:latin typeface="Chakra Petch" panose="00000500000000000000" pitchFamily="2" charset="-34"/>
                <a:cs typeface="Chakra Petch" panose="00000500000000000000" pitchFamily="2" charset="-34"/>
              </a:rPr>
              <a:t> </a:t>
            </a:r>
          </a:p>
          <a:p>
            <a:pPr>
              <a:spcBef>
                <a:spcPts val="0"/>
              </a:spcBef>
            </a:pPr>
            <a:r>
              <a:rPr lang="pt-BR" sz="5400" b="1" dirty="0">
                <a:solidFill>
                  <a:schemeClr val="bg1"/>
                </a:solidFill>
                <a:latin typeface="Chakra Petch" panose="00000500000000000000" pitchFamily="2" charset="-34"/>
                <a:cs typeface="Chakra Petch" panose="00000500000000000000" pitchFamily="2" charset="-34"/>
              </a:rPr>
              <a:t>PLANO DE 90 DIAS</a:t>
            </a:r>
          </a:p>
        </p:txBody>
      </p:sp>
      <p:grpSp>
        <p:nvGrpSpPr>
          <p:cNvPr id="16" name="Agrupar 15">
            <a:extLst>
              <a:ext uri="{FF2B5EF4-FFF2-40B4-BE49-F238E27FC236}">
                <a16:creationId xmlns:a16="http://schemas.microsoft.com/office/drawing/2014/main" id="{914DD86A-420F-C098-6396-1517820A2873}"/>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4E816A41-45DD-F9E8-2D79-9500EC2F9DF5}"/>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CADDF373-3EEE-DD37-C214-B3D3604828A5}"/>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8" name="Espaço Reservado para Texto 4">
            <a:extLst>
              <a:ext uri="{FF2B5EF4-FFF2-40B4-BE49-F238E27FC236}">
                <a16:creationId xmlns:a16="http://schemas.microsoft.com/office/drawing/2014/main" id="{6010FABC-2EA2-C8F0-7CB6-F06F9B74F949}"/>
              </a:ext>
            </a:extLst>
          </p:cNvPr>
          <p:cNvSpPr txBox="1">
            <a:spLocks/>
          </p:cNvSpPr>
          <p:nvPr/>
        </p:nvSpPr>
        <p:spPr>
          <a:xfrm>
            <a:off x="890214" y="2235715"/>
            <a:ext cx="13427679"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O </a:t>
            </a:r>
            <a:r>
              <a:rPr lang="pt-BR" sz="2400" b="1" dirty="0"/>
              <a:t>Plano dos 90 Dias</a:t>
            </a:r>
            <a:r>
              <a:rPr lang="pt-BR" sz="2400" dirty="0"/>
              <a:t> da Aula 6 é seu roteiro para o sucesso inicial em uma nova posição de liderança.</a:t>
            </a:r>
          </a:p>
        </p:txBody>
      </p:sp>
      <p:sp>
        <p:nvSpPr>
          <p:cNvPr id="3" name="Retângulo: Cantos Superiores Recortados 2">
            <a:extLst>
              <a:ext uri="{FF2B5EF4-FFF2-40B4-BE49-F238E27FC236}">
                <a16:creationId xmlns:a16="http://schemas.microsoft.com/office/drawing/2014/main" id="{3EA1123C-D1C5-5AE7-6E2D-775E684C4CB3}"/>
              </a:ext>
            </a:extLst>
          </p:cNvPr>
          <p:cNvSpPr/>
          <p:nvPr/>
        </p:nvSpPr>
        <p:spPr>
          <a:xfrm>
            <a:off x="743527" y="3866249"/>
            <a:ext cx="4456476" cy="143939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Cantos Superiores Recortados 3">
            <a:extLst>
              <a:ext uri="{FF2B5EF4-FFF2-40B4-BE49-F238E27FC236}">
                <a16:creationId xmlns:a16="http://schemas.microsoft.com/office/drawing/2014/main" id="{2081D66D-B591-6BB0-EFDE-D5521BEA3E18}"/>
              </a:ext>
            </a:extLst>
          </p:cNvPr>
          <p:cNvSpPr/>
          <p:nvPr/>
        </p:nvSpPr>
        <p:spPr>
          <a:xfrm>
            <a:off x="5394928" y="3866249"/>
            <a:ext cx="4456476" cy="143939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Retângulo: Cantos Superiores Recortados 8">
            <a:extLst>
              <a:ext uri="{FF2B5EF4-FFF2-40B4-BE49-F238E27FC236}">
                <a16:creationId xmlns:a16="http://schemas.microsoft.com/office/drawing/2014/main" id="{3608078C-1E10-94F9-D5EE-D2DEFE459030}"/>
              </a:ext>
            </a:extLst>
          </p:cNvPr>
          <p:cNvSpPr/>
          <p:nvPr/>
        </p:nvSpPr>
        <p:spPr>
          <a:xfrm>
            <a:off x="10046330" y="3866249"/>
            <a:ext cx="4456476" cy="143939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Google Shape;229;p28">
            <a:extLst>
              <a:ext uri="{FF2B5EF4-FFF2-40B4-BE49-F238E27FC236}">
                <a16:creationId xmlns:a16="http://schemas.microsoft.com/office/drawing/2014/main" id="{8BD5E358-A6E4-4104-E695-1082A74B3D0D}"/>
              </a:ext>
            </a:extLst>
          </p:cNvPr>
          <p:cNvSpPr txBox="1">
            <a:spLocks/>
          </p:cNvSpPr>
          <p:nvPr/>
        </p:nvSpPr>
        <p:spPr>
          <a:xfrm>
            <a:off x="785262" y="3916694"/>
            <a:ext cx="4414740"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Dias 1-30: Aprendizado</a:t>
            </a:r>
          </a:p>
          <a:p>
            <a:pPr algn="ctr">
              <a:lnSpc>
                <a:spcPct val="100000"/>
              </a:lnSpc>
              <a:spcBef>
                <a:spcPts val="0"/>
              </a:spcBef>
            </a:pPr>
            <a:r>
              <a:rPr lang="pt-BR" sz="1800" dirty="0">
                <a:solidFill>
                  <a:schemeClr val="bg1"/>
                </a:solidFill>
                <a:latin typeface="Inter"/>
                <a:ea typeface="Inter"/>
                <a:cs typeface="Inter"/>
                <a:sym typeface="Inter"/>
              </a:rPr>
              <a:t>Período de observação, escuta ativa e compreensão do contexto organizacional e da equipe</a:t>
            </a:r>
          </a:p>
        </p:txBody>
      </p:sp>
      <p:sp>
        <p:nvSpPr>
          <p:cNvPr id="11" name="Google Shape;229;p28">
            <a:extLst>
              <a:ext uri="{FF2B5EF4-FFF2-40B4-BE49-F238E27FC236}">
                <a16:creationId xmlns:a16="http://schemas.microsoft.com/office/drawing/2014/main" id="{F42C9FDB-6A6D-85B9-61BD-1100518F212B}"/>
              </a:ext>
            </a:extLst>
          </p:cNvPr>
          <p:cNvSpPr txBox="1">
            <a:spLocks/>
          </p:cNvSpPr>
          <p:nvPr/>
        </p:nvSpPr>
        <p:spPr>
          <a:xfrm>
            <a:off x="5416193" y="3916694"/>
            <a:ext cx="4435211"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Dias 31-60: Conexão</a:t>
            </a:r>
          </a:p>
          <a:p>
            <a:pPr algn="ctr">
              <a:lnSpc>
                <a:spcPct val="100000"/>
              </a:lnSpc>
              <a:spcBef>
                <a:spcPts val="0"/>
              </a:spcBef>
            </a:pPr>
            <a:r>
              <a:rPr lang="pt-BR" sz="1800" dirty="0">
                <a:solidFill>
                  <a:schemeClr val="bg1"/>
                </a:solidFill>
                <a:latin typeface="Inter"/>
                <a:ea typeface="Inter"/>
                <a:cs typeface="Inter"/>
                <a:sym typeface="Inter"/>
              </a:rPr>
              <a:t>Construção de relacionamentos, alinhamento de expectativas e identificação de </a:t>
            </a:r>
            <a:r>
              <a:rPr lang="pt-BR" sz="1800" dirty="0" err="1">
                <a:solidFill>
                  <a:schemeClr val="bg1"/>
                </a:solidFill>
                <a:latin typeface="Inter"/>
                <a:ea typeface="Inter"/>
                <a:cs typeface="Inter"/>
                <a:sym typeface="Inter"/>
              </a:rPr>
              <a:t>quick</a:t>
            </a:r>
            <a:r>
              <a:rPr lang="pt-BR" sz="1800" dirty="0">
                <a:solidFill>
                  <a:schemeClr val="bg1"/>
                </a:solidFill>
                <a:latin typeface="Inter"/>
                <a:ea typeface="Inter"/>
                <a:cs typeface="Inter"/>
                <a:sym typeface="Inter"/>
              </a:rPr>
              <a:t> </a:t>
            </a:r>
            <a:r>
              <a:rPr lang="pt-BR" sz="1800" dirty="0" err="1">
                <a:solidFill>
                  <a:schemeClr val="bg1"/>
                </a:solidFill>
                <a:latin typeface="Inter"/>
                <a:ea typeface="Inter"/>
                <a:cs typeface="Inter"/>
                <a:sym typeface="Inter"/>
              </a:rPr>
              <a:t>wins</a:t>
            </a:r>
            <a:endParaRPr lang="pt-BR" sz="1800" dirty="0">
              <a:solidFill>
                <a:schemeClr val="bg1"/>
              </a:solidFill>
              <a:latin typeface="Inter"/>
              <a:ea typeface="Inter"/>
              <a:cs typeface="Inter"/>
              <a:sym typeface="Inter"/>
            </a:endParaRPr>
          </a:p>
        </p:txBody>
      </p:sp>
      <p:sp>
        <p:nvSpPr>
          <p:cNvPr id="12" name="Google Shape;229;p28">
            <a:extLst>
              <a:ext uri="{FF2B5EF4-FFF2-40B4-BE49-F238E27FC236}">
                <a16:creationId xmlns:a16="http://schemas.microsoft.com/office/drawing/2014/main" id="{436DB1FB-859E-D0D4-A633-3E234325F3AC}"/>
              </a:ext>
            </a:extLst>
          </p:cNvPr>
          <p:cNvSpPr txBox="1">
            <a:spLocks/>
          </p:cNvSpPr>
          <p:nvPr/>
        </p:nvSpPr>
        <p:spPr>
          <a:xfrm>
            <a:off x="10046328" y="3916695"/>
            <a:ext cx="4456477"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Dias 61-90: Ação</a:t>
            </a:r>
          </a:p>
          <a:p>
            <a:pPr algn="ctr">
              <a:lnSpc>
                <a:spcPct val="100000"/>
              </a:lnSpc>
              <a:spcBef>
                <a:spcPts val="0"/>
              </a:spcBef>
            </a:pPr>
            <a:r>
              <a:rPr lang="pt-BR" sz="1800" dirty="0">
                <a:solidFill>
                  <a:schemeClr val="bg1"/>
                </a:solidFill>
                <a:latin typeface="Inter"/>
                <a:ea typeface="Inter"/>
                <a:cs typeface="Inter"/>
                <a:sym typeface="Inter"/>
              </a:rPr>
              <a:t>Implementação de iniciativas estratégicas, entrega de resultados iniciais e planejamento de longo prazo</a:t>
            </a:r>
          </a:p>
        </p:txBody>
      </p:sp>
      <p:sp>
        <p:nvSpPr>
          <p:cNvPr id="5" name="Google Shape;229;p28">
            <a:extLst>
              <a:ext uri="{FF2B5EF4-FFF2-40B4-BE49-F238E27FC236}">
                <a16:creationId xmlns:a16="http://schemas.microsoft.com/office/drawing/2014/main" id="{074F9D0F-B2A1-F3F4-DC0A-E26C798A2373}"/>
              </a:ext>
            </a:extLst>
          </p:cNvPr>
          <p:cNvSpPr txBox="1">
            <a:spLocks/>
          </p:cNvSpPr>
          <p:nvPr/>
        </p:nvSpPr>
        <p:spPr>
          <a:xfrm>
            <a:off x="2971765" y="5888797"/>
            <a:ext cx="7427741"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dirty="0">
                <a:solidFill>
                  <a:schemeClr val="bg1"/>
                </a:solidFill>
                <a:latin typeface="Inter"/>
                <a:ea typeface="Inter"/>
                <a:cs typeface="Inter"/>
                <a:sym typeface="Inter"/>
              </a:rPr>
              <a:t>Este plano estruturado </a:t>
            </a:r>
            <a:r>
              <a:rPr lang="pt-BR" sz="2400" b="1" dirty="0">
                <a:solidFill>
                  <a:schemeClr val="bg1"/>
                </a:solidFill>
                <a:latin typeface="Inter"/>
                <a:ea typeface="Inter"/>
                <a:cs typeface="Inter"/>
                <a:sym typeface="Inter"/>
              </a:rPr>
              <a:t>transforma a transição</a:t>
            </a:r>
            <a:r>
              <a:rPr lang="pt-BR" sz="2400" dirty="0">
                <a:solidFill>
                  <a:schemeClr val="bg1"/>
                </a:solidFill>
                <a:latin typeface="Inter"/>
                <a:ea typeface="Inter"/>
                <a:cs typeface="Inter"/>
                <a:sym typeface="Inter"/>
              </a:rPr>
              <a:t> para uma nova posição de liderança em uma oportunidade de ouro para estabelecer credibilidade e impacto.</a:t>
            </a:r>
          </a:p>
        </p:txBody>
      </p:sp>
    </p:spTree>
    <p:extLst>
      <p:ext uri="{BB962C8B-B14F-4D97-AF65-F5344CB8AC3E}">
        <p14:creationId xmlns:p14="http://schemas.microsoft.com/office/powerpoint/2010/main" val="32020150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B3BA3-986D-99B7-0433-E76DB0F166A4}"/>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0C322B78-D42C-A74C-6CCE-05F07E4F8B54}"/>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69978F64-A016-1D07-F3E0-B6CB74DD1B28}"/>
              </a:ext>
            </a:extLst>
          </p:cNvPr>
          <p:cNvSpPr txBox="1">
            <a:spLocks/>
          </p:cNvSpPr>
          <p:nvPr/>
        </p:nvSpPr>
        <p:spPr>
          <a:xfrm>
            <a:off x="844138" y="289733"/>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COMO </a:t>
            </a:r>
            <a:r>
              <a:rPr lang="pt-BR" sz="5400" b="1" dirty="0">
                <a:solidFill>
                  <a:schemeClr val="bg1"/>
                </a:solidFill>
                <a:latin typeface="Chakra Petch" panose="00000500000000000000" pitchFamily="2" charset="-34"/>
                <a:cs typeface="Chakra Petch" panose="00000500000000000000" pitchFamily="2" charset="-34"/>
              </a:rPr>
              <a:t>ORGANIZAR SEU KIT</a:t>
            </a:r>
          </a:p>
        </p:txBody>
      </p:sp>
      <p:grpSp>
        <p:nvGrpSpPr>
          <p:cNvPr id="16" name="Agrupar 15">
            <a:extLst>
              <a:ext uri="{FF2B5EF4-FFF2-40B4-BE49-F238E27FC236}">
                <a16:creationId xmlns:a16="http://schemas.microsoft.com/office/drawing/2014/main" id="{35141357-3B5F-37D6-C4BF-039785BB61AF}"/>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DABA07A5-39BF-BDF9-9E36-C96506B6CB03}"/>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9530CB91-F633-A799-1FD5-D6CB09E13DFB}"/>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8" name="Espaço Reservado para Texto 4">
            <a:extLst>
              <a:ext uri="{FF2B5EF4-FFF2-40B4-BE49-F238E27FC236}">
                <a16:creationId xmlns:a16="http://schemas.microsoft.com/office/drawing/2014/main" id="{5428361B-B807-2633-A5F7-8AEFB46FD0BF}"/>
              </a:ext>
            </a:extLst>
          </p:cNvPr>
          <p:cNvSpPr txBox="1">
            <a:spLocks/>
          </p:cNvSpPr>
          <p:nvPr/>
        </p:nvSpPr>
        <p:spPr>
          <a:xfrm>
            <a:off x="919958" y="1472471"/>
            <a:ext cx="13427679" cy="587441"/>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Escolha o formato que melhor se adapta ao seu estilo de trabalho e necessidades:</a:t>
            </a:r>
          </a:p>
        </p:txBody>
      </p:sp>
      <p:sp>
        <p:nvSpPr>
          <p:cNvPr id="3" name="Retângulo: Cantos Superiores Recortados 2">
            <a:extLst>
              <a:ext uri="{FF2B5EF4-FFF2-40B4-BE49-F238E27FC236}">
                <a16:creationId xmlns:a16="http://schemas.microsoft.com/office/drawing/2014/main" id="{09D933EA-5851-173D-16BA-C218F787DF5F}"/>
              </a:ext>
            </a:extLst>
          </p:cNvPr>
          <p:cNvSpPr/>
          <p:nvPr/>
        </p:nvSpPr>
        <p:spPr>
          <a:xfrm>
            <a:off x="743527" y="3143239"/>
            <a:ext cx="4456476" cy="143939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Cantos Superiores Recortados 3">
            <a:extLst>
              <a:ext uri="{FF2B5EF4-FFF2-40B4-BE49-F238E27FC236}">
                <a16:creationId xmlns:a16="http://schemas.microsoft.com/office/drawing/2014/main" id="{757AE62B-3D56-6B4E-3361-27E493B7D96B}"/>
              </a:ext>
            </a:extLst>
          </p:cNvPr>
          <p:cNvSpPr/>
          <p:nvPr/>
        </p:nvSpPr>
        <p:spPr>
          <a:xfrm>
            <a:off x="5394928" y="3143239"/>
            <a:ext cx="4456476" cy="143939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Retângulo: Cantos Superiores Recortados 8">
            <a:extLst>
              <a:ext uri="{FF2B5EF4-FFF2-40B4-BE49-F238E27FC236}">
                <a16:creationId xmlns:a16="http://schemas.microsoft.com/office/drawing/2014/main" id="{6C61C29D-5AF6-972D-F187-18DD67CC46B8}"/>
              </a:ext>
            </a:extLst>
          </p:cNvPr>
          <p:cNvSpPr/>
          <p:nvPr/>
        </p:nvSpPr>
        <p:spPr>
          <a:xfrm>
            <a:off x="10046330" y="3143239"/>
            <a:ext cx="4456476" cy="143939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Google Shape;229;p28">
            <a:extLst>
              <a:ext uri="{FF2B5EF4-FFF2-40B4-BE49-F238E27FC236}">
                <a16:creationId xmlns:a16="http://schemas.microsoft.com/office/drawing/2014/main" id="{9F272DB0-3DCD-E043-FEA2-EDDDECAE249F}"/>
              </a:ext>
            </a:extLst>
          </p:cNvPr>
          <p:cNvSpPr txBox="1">
            <a:spLocks/>
          </p:cNvSpPr>
          <p:nvPr/>
        </p:nvSpPr>
        <p:spPr>
          <a:xfrm>
            <a:off x="785262" y="3193683"/>
            <a:ext cx="4414740"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Digital</a:t>
            </a:r>
          </a:p>
          <a:p>
            <a:pPr algn="ctr">
              <a:lnSpc>
                <a:spcPct val="100000"/>
              </a:lnSpc>
              <a:spcBef>
                <a:spcPts val="0"/>
              </a:spcBef>
            </a:pPr>
            <a:r>
              <a:rPr lang="pt-BR" sz="1800" dirty="0">
                <a:solidFill>
                  <a:schemeClr val="bg1"/>
                </a:solidFill>
                <a:latin typeface="Inter"/>
                <a:ea typeface="Inter"/>
                <a:cs typeface="Inter"/>
                <a:sym typeface="Inter"/>
              </a:rPr>
              <a:t>Documentos, planilhas e mapas mentais organizados em pastas na nuvem (Google Drive, OneDrive, </a:t>
            </a:r>
            <a:r>
              <a:rPr lang="pt-BR" sz="1800" dirty="0" err="1">
                <a:solidFill>
                  <a:schemeClr val="bg1"/>
                </a:solidFill>
                <a:latin typeface="Inter"/>
                <a:ea typeface="Inter"/>
                <a:cs typeface="Inter"/>
                <a:sym typeface="Inter"/>
              </a:rPr>
              <a:t>Notion</a:t>
            </a:r>
            <a:r>
              <a:rPr lang="pt-BR" sz="1800" dirty="0">
                <a:solidFill>
                  <a:schemeClr val="bg1"/>
                </a:solidFill>
                <a:latin typeface="Inter"/>
                <a:ea typeface="Inter"/>
                <a:cs typeface="Inter"/>
                <a:sym typeface="Inter"/>
              </a:rPr>
              <a:t>)</a:t>
            </a:r>
          </a:p>
        </p:txBody>
      </p:sp>
      <p:sp>
        <p:nvSpPr>
          <p:cNvPr id="11" name="Google Shape;229;p28">
            <a:extLst>
              <a:ext uri="{FF2B5EF4-FFF2-40B4-BE49-F238E27FC236}">
                <a16:creationId xmlns:a16="http://schemas.microsoft.com/office/drawing/2014/main" id="{FD26A268-B46E-BE7A-B3C7-54ED8089BAFC}"/>
              </a:ext>
            </a:extLst>
          </p:cNvPr>
          <p:cNvSpPr txBox="1">
            <a:spLocks/>
          </p:cNvSpPr>
          <p:nvPr/>
        </p:nvSpPr>
        <p:spPr>
          <a:xfrm>
            <a:off x="5416193" y="3193683"/>
            <a:ext cx="4435211"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Físico</a:t>
            </a:r>
          </a:p>
          <a:p>
            <a:pPr algn="ctr">
              <a:lnSpc>
                <a:spcPct val="100000"/>
              </a:lnSpc>
              <a:spcBef>
                <a:spcPts val="0"/>
              </a:spcBef>
            </a:pPr>
            <a:r>
              <a:rPr lang="pt-BR" sz="1800" dirty="0">
                <a:solidFill>
                  <a:schemeClr val="bg1"/>
                </a:solidFill>
                <a:latin typeface="Inter"/>
                <a:ea typeface="Inter"/>
                <a:cs typeface="Inter"/>
                <a:sym typeface="Inter"/>
              </a:rPr>
              <a:t>Caderno, fichário ou pasta com divisórias para cada componente do kit, com materiais impressos e anotações manuais</a:t>
            </a:r>
          </a:p>
        </p:txBody>
      </p:sp>
      <p:sp>
        <p:nvSpPr>
          <p:cNvPr id="12" name="Google Shape;229;p28">
            <a:extLst>
              <a:ext uri="{FF2B5EF4-FFF2-40B4-BE49-F238E27FC236}">
                <a16:creationId xmlns:a16="http://schemas.microsoft.com/office/drawing/2014/main" id="{A5527738-EE00-0F3A-A236-0A320329C17F}"/>
              </a:ext>
            </a:extLst>
          </p:cNvPr>
          <p:cNvSpPr txBox="1">
            <a:spLocks/>
          </p:cNvSpPr>
          <p:nvPr/>
        </p:nvSpPr>
        <p:spPr>
          <a:xfrm>
            <a:off x="10046328" y="3193685"/>
            <a:ext cx="4456477"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Aplicativo</a:t>
            </a:r>
          </a:p>
          <a:p>
            <a:pPr algn="ctr">
              <a:lnSpc>
                <a:spcPct val="100000"/>
              </a:lnSpc>
              <a:spcBef>
                <a:spcPts val="0"/>
              </a:spcBef>
            </a:pPr>
            <a:r>
              <a:rPr lang="pt-BR" sz="1800" dirty="0">
                <a:solidFill>
                  <a:schemeClr val="bg1"/>
                </a:solidFill>
                <a:latin typeface="Inter"/>
                <a:ea typeface="Inter"/>
                <a:cs typeface="Inter"/>
                <a:sym typeface="Inter"/>
              </a:rPr>
              <a:t>Apps de produtividade como </a:t>
            </a:r>
            <a:r>
              <a:rPr lang="pt-BR" sz="1800" dirty="0" err="1">
                <a:solidFill>
                  <a:schemeClr val="bg1"/>
                </a:solidFill>
                <a:latin typeface="Inter"/>
                <a:ea typeface="Inter"/>
                <a:cs typeface="Inter"/>
                <a:sym typeface="Inter"/>
              </a:rPr>
              <a:t>Evernote</a:t>
            </a:r>
            <a:r>
              <a:rPr lang="pt-BR" sz="1800" dirty="0">
                <a:solidFill>
                  <a:schemeClr val="bg1"/>
                </a:solidFill>
                <a:latin typeface="Inter"/>
                <a:ea typeface="Inter"/>
                <a:cs typeface="Inter"/>
                <a:sym typeface="Inter"/>
              </a:rPr>
              <a:t>, </a:t>
            </a:r>
            <a:r>
              <a:rPr lang="pt-BR" sz="1800" dirty="0" err="1">
                <a:solidFill>
                  <a:schemeClr val="bg1"/>
                </a:solidFill>
                <a:latin typeface="Inter"/>
                <a:ea typeface="Inter"/>
                <a:cs typeface="Inter"/>
                <a:sym typeface="Inter"/>
              </a:rPr>
              <a:t>Trello</a:t>
            </a:r>
            <a:r>
              <a:rPr lang="pt-BR" sz="1800" dirty="0">
                <a:solidFill>
                  <a:schemeClr val="bg1"/>
                </a:solidFill>
                <a:latin typeface="Inter"/>
                <a:ea typeface="Inter"/>
                <a:cs typeface="Inter"/>
                <a:sym typeface="Inter"/>
              </a:rPr>
              <a:t> ou </a:t>
            </a:r>
            <a:r>
              <a:rPr lang="pt-BR" sz="1800" dirty="0" err="1">
                <a:solidFill>
                  <a:schemeClr val="bg1"/>
                </a:solidFill>
                <a:latin typeface="Inter"/>
                <a:ea typeface="Inter"/>
                <a:cs typeface="Inter"/>
                <a:sym typeface="Inter"/>
              </a:rPr>
              <a:t>Asana</a:t>
            </a:r>
            <a:r>
              <a:rPr lang="pt-BR" sz="1800" dirty="0">
                <a:solidFill>
                  <a:schemeClr val="bg1"/>
                </a:solidFill>
                <a:latin typeface="Inter"/>
                <a:ea typeface="Inter"/>
                <a:cs typeface="Inter"/>
                <a:sym typeface="Inter"/>
              </a:rPr>
              <a:t> para organizar e acessar seu kit de qualquer lugar</a:t>
            </a:r>
          </a:p>
        </p:txBody>
      </p:sp>
      <p:sp>
        <p:nvSpPr>
          <p:cNvPr id="5" name="Google Shape;229;p28">
            <a:extLst>
              <a:ext uri="{FF2B5EF4-FFF2-40B4-BE49-F238E27FC236}">
                <a16:creationId xmlns:a16="http://schemas.microsoft.com/office/drawing/2014/main" id="{1154AC4A-97A2-E45C-D287-87EF5361DA6D}"/>
              </a:ext>
            </a:extLst>
          </p:cNvPr>
          <p:cNvSpPr txBox="1">
            <a:spLocks/>
          </p:cNvSpPr>
          <p:nvPr/>
        </p:nvSpPr>
        <p:spPr>
          <a:xfrm>
            <a:off x="2971765" y="5519465"/>
            <a:ext cx="7427741" cy="243410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Dicas para manter seu kit acessível e atualizado:</a:t>
            </a:r>
          </a:p>
          <a:p>
            <a:pPr>
              <a:lnSpc>
                <a:spcPct val="100000"/>
              </a:lnSpc>
              <a:spcBef>
                <a:spcPts val="0"/>
              </a:spcBef>
            </a:pPr>
            <a:endParaRPr lang="pt-BR" sz="2400" b="1" dirty="0">
              <a:solidFill>
                <a:schemeClr val="bg1"/>
              </a:solidFill>
              <a:latin typeface="Inter"/>
              <a:ea typeface="Inter"/>
              <a:cs typeface="Inter"/>
              <a:sym typeface="Inter"/>
            </a:endParaRPr>
          </a:p>
          <a:p>
            <a:pPr marL="342900" indent="-342900">
              <a:lnSpc>
                <a:spcPct val="100000"/>
              </a:lnSpc>
              <a:spcBef>
                <a:spcPts val="0"/>
              </a:spcBef>
              <a:buFont typeface="Arial" panose="020B0604020202020204" pitchFamily="34" charset="0"/>
              <a:buChar char="•"/>
            </a:pPr>
            <a:r>
              <a:rPr lang="pt-BR" sz="2400" b="1" dirty="0">
                <a:solidFill>
                  <a:schemeClr val="bg1"/>
                </a:solidFill>
                <a:latin typeface="Inter"/>
                <a:ea typeface="Inter"/>
                <a:cs typeface="Inter"/>
                <a:sym typeface="Inter"/>
              </a:rPr>
              <a:t>Estabeleça uma rotina </a:t>
            </a:r>
            <a:r>
              <a:rPr lang="pt-BR" sz="2400" dirty="0">
                <a:solidFill>
                  <a:schemeClr val="bg1"/>
                </a:solidFill>
                <a:latin typeface="Inter"/>
                <a:ea typeface="Inter"/>
                <a:cs typeface="Inter"/>
                <a:sym typeface="Inter"/>
              </a:rPr>
              <a:t>de revisão mensal</a:t>
            </a:r>
          </a:p>
          <a:p>
            <a:pPr marL="342900" indent="-342900">
              <a:lnSpc>
                <a:spcPct val="100000"/>
              </a:lnSpc>
              <a:spcBef>
                <a:spcPts val="0"/>
              </a:spcBef>
              <a:buFont typeface="Arial" panose="020B0604020202020204" pitchFamily="34" charset="0"/>
              <a:buChar char="•"/>
            </a:pPr>
            <a:r>
              <a:rPr lang="pt-BR" sz="2400" dirty="0">
                <a:solidFill>
                  <a:schemeClr val="bg1"/>
                </a:solidFill>
                <a:latin typeface="Inter"/>
                <a:ea typeface="Inter"/>
                <a:cs typeface="Inter"/>
                <a:sym typeface="Inter"/>
              </a:rPr>
              <a:t>Use etiquetas ou </a:t>
            </a:r>
            <a:r>
              <a:rPr lang="pt-BR" sz="2400" dirty="0" err="1">
                <a:solidFill>
                  <a:schemeClr val="bg1"/>
                </a:solidFill>
                <a:latin typeface="Inter"/>
                <a:ea typeface="Inter"/>
                <a:cs typeface="Inter"/>
                <a:sym typeface="Inter"/>
              </a:rPr>
              <a:t>tags</a:t>
            </a:r>
            <a:r>
              <a:rPr lang="pt-BR" sz="2400" dirty="0">
                <a:solidFill>
                  <a:schemeClr val="bg1"/>
                </a:solidFill>
                <a:latin typeface="Inter"/>
                <a:ea typeface="Inter"/>
                <a:cs typeface="Inter"/>
                <a:sym typeface="Inter"/>
              </a:rPr>
              <a:t> para facilitar a busca</a:t>
            </a:r>
          </a:p>
          <a:p>
            <a:pPr marL="342900" indent="-342900">
              <a:lnSpc>
                <a:spcPct val="100000"/>
              </a:lnSpc>
              <a:spcBef>
                <a:spcPts val="0"/>
              </a:spcBef>
              <a:buFont typeface="Arial" panose="020B0604020202020204" pitchFamily="34" charset="0"/>
              <a:buChar char="•"/>
            </a:pPr>
            <a:r>
              <a:rPr lang="pt-BR" sz="2400" dirty="0">
                <a:solidFill>
                  <a:schemeClr val="bg1"/>
                </a:solidFill>
                <a:latin typeface="Inter"/>
                <a:ea typeface="Inter"/>
                <a:cs typeface="Inter"/>
                <a:sym typeface="Inter"/>
              </a:rPr>
              <a:t>Crie links entre componentes relacionados</a:t>
            </a:r>
          </a:p>
          <a:p>
            <a:pPr algn="ctr">
              <a:lnSpc>
                <a:spcPct val="100000"/>
              </a:lnSpc>
              <a:spcBef>
                <a:spcPts val="0"/>
              </a:spcBef>
            </a:pPr>
            <a:endParaRPr lang="pt-BR" sz="2400" dirty="0">
              <a:solidFill>
                <a:schemeClr val="bg1"/>
              </a:solidFill>
              <a:latin typeface="Inter"/>
              <a:ea typeface="Inter"/>
              <a:cs typeface="Inter"/>
              <a:sym typeface="Inter"/>
            </a:endParaRPr>
          </a:p>
        </p:txBody>
      </p:sp>
    </p:spTree>
    <p:extLst>
      <p:ext uri="{BB962C8B-B14F-4D97-AF65-F5344CB8AC3E}">
        <p14:creationId xmlns:p14="http://schemas.microsoft.com/office/powerpoint/2010/main" val="2121009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E3460-FCD8-31DB-E56F-0FB6674C37F5}"/>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901E51BC-F1B0-862F-5F3E-AC55F082A1B2}"/>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2348D19A-B461-A8A0-B2B2-8ABEFDFC8450}"/>
              </a:ext>
            </a:extLst>
          </p:cNvPr>
          <p:cNvSpPr txBox="1">
            <a:spLocks/>
          </p:cNvSpPr>
          <p:nvPr/>
        </p:nvSpPr>
        <p:spPr>
          <a:xfrm>
            <a:off x="844138" y="289733"/>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O KIT COMO FERRAMENTA </a:t>
            </a:r>
            <a:r>
              <a:rPr lang="pt-BR" sz="5400" b="1" dirty="0">
                <a:solidFill>
                  <a:srgbClr val="2BDEFD"/>
                </a:solidFill>
                <a:latin typeface="Chakra Petch" panose="00000500000000000000" pitchFamily="2" charset="-34"/>
                <a:cs typeface="Chakra Petch" panose="00000500000000000000" pitchFamily="2" charset="-34"/>
              </a:rPr>
              <a:t>VIVA</a:t>
            </a:r>
            <a:endParaRPr lang="pt-BR" sz="5400" b="1" dirty="0">
              <a:solidFill>
                <a:schemeClr val="bg1"/>
              </a:solidFill>
              <a:latin typeface="Chakra Petch" panose="00000500000000000000" pitchFamily="2" charset="-34"/>
              <a:cs typeface="Chakra Petch" panose="00000500000000000000" pitchFamily="2" charset="-34"/>
            </a:endParaRPr>
          </a:p>
        </p:txBody>
      </p:sp>
      <p:grpSp>
        <p:nvGrpSpPr>
          <p:cNvPr id="16" name="Agrupar 15">
            <a:extLst>
              <a:ext uri="{FF2B5EF4-FFF2-40B4-BE49-F238E27FC236}">
                <a16:creationId xmlns:a16="http://schemas.microsoft.com/office/drawing/2014/main" id="{D95EBC1C-FF4D-BB6F-7091-D90B46D03CA5}"/>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567D2D47-FB15-551E-9115-780652F67189}"/>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99B50490-0074-EC15-6822-B304BD5514DF}"/>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8" name="Espaço Reservado para Texto 4">
            <a:extLst>
              <a:ext uri="{FF2B5EF4-FFF2-40B4-BE49-F238E27FC236}">
                <a16:creationId xmlns:a16="http://schemas.microsoft.com/office/drawing/2014/main" id="{B50BC2A0-43E4-67D6-E46C-C607FBC5A5D7}"/>
              </a:ext>
            </a:extLst>
          </p:cNvPr>
          <p:cNvSpPr txBox="1">
            <a:spLocks/>
          </p:cNvSpPr>
          <p:nvPr/>
        </p:nvSpPr>
        <p:spPr>
          <a:xfrm>
            <a:off x="919958" y="1287805"/>
            <a:ext cx="13427679"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Seu Kit de Liderança não é um documento estático, mas uma </a:t>
            </a:r>
            <a:r>
              <a:rPr lang="pt-BR" sz="2400" b="1" dirty="0"/>
              <a:t>ferramenta viva</a:t>
            </a:r>
            <a:r>
              <a:rPr lang="pt-BR" sz="2400" dirty="0"/>
              <a:t> que evolui junto com você e sua jornada de liderança.</a:t>
            </a:r>
          </a:p>
        </p:txBody>
      </p:sp>
      <p:sp>
        <p:nvSpPr>
          <p:cNvPr id="3" name="Retângulo: Cantos Superiores Recortados 2">
            <a:extLst>
              <a:ext uri="{FF2B5EF4-FFF2-40B4-BE49-F238E27FC236}">
                <a16:creationId xmlns:a16="http://schemas.microsoft.com/office/drawing/2014/main" id="{1443FFCC-603E-6BF8-28C7-FD84D85276EB}"/>
              </a:ext>
            </a:extLst>
          </p:cNvPr>
          <p:cNvSpPr/>
          <p:nvPr/>
        </p:nvSpPr>
        <p:spPr>
          <a:xfrm>
            <a:off x="743527" y="2983478"/>
            <a:ext cx="4456476" cy="1769273"/>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Cantos Superiores Recortados 3">
            <a:extLst>
              <a:ext uri="{FF2B5EF4-FFF2-40B4-BE49-F238E27FC236}">
                <a16:creationId xmlns:a16="http://schemas.microsoft.com/office/drawing/2014/main" id="{23DF81E4-4139-57B6-50E1-4F21751ED6C4}"/>
              </a:ext>
            </a:extLst>
          </p:cNvPr>
          <p:cNvSpPr/>
          <p:nvPr/>
        </p:nvSpPr>
        <p:spPr>
          <a:xfrm>
            <a:off x="5394928" y="2983478"/>
            <a:ext cx="4456476" cy="1769273"/>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Retângulo: Cantos Superiores Recortados 8">
            <a:extLst>
              <a:ext uri="{FF2B5EF4-FFF2-40B4-BE49-F238E27FC236}">
                <a16:creationId xmlns:a16="http://schemas.microsoft.com/office/drawing/2014/main" id="{3FADFBF7-AFE0-2406-1484-A05442E22245}"/>
              </a:ext>
            </a:extLst>
          </p:cNvPr>
          <p:cNvSpPr/>
          <p:nvPr/>
        </p:nvSpPr>
        <p:spPr>
          <a:xfrm>
            <a:off x="10046330" y="2983478"/>
            <a:ext cx="4456476" cy="1769273"/>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Google Shape;229;p28">
            <a:extLst>
              <a:ext uri="{FF2B5EF4-FFF2-40B4-BE49-F238E27FC236}">
                <a16:creationId xmlns:a16="http://schemas.microsoft.com/office/drawing/2014/main" id="{C44B5D36-E82C-7DCB-51EE-D7C9D991E3AD}"/>
              </a:ext>
            </a:extLst>
          </p:cNvPr>
          <p:cNvSpPr txBox="1">
            <a:spLocks/>
          </p:cNvSpPr>
          <p:nvPr/>
        </p:nvSpPr>
        <p:spPr>
          <a:xfrm>
            <a:off x="785262" y="3055183"/>
            <a:ext cx="4414740"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Revisitar Regularmente</a:t>
            </a:r>
            <a:endParaRPr lang="pt-BR" sz="1800" dirty="0">
              <a:solidFill>
                <a:schemeClr val="bg1"/>
              </a:solidFill>
              <a:latin typeface="Inter"/>
              <a:ea typeface="Inter"/>
              <a:cs typeface="Inter"/>
              <a:sym typeface="Inter"/>
            </a:endParaRPr>
          </a:p>
          <a:p>
            <a:pPr algn="ctr">
              <a:lnSpc>
                <a:spcPct val="100000"/>
              </a:lnSpc>
              <a:spcBef>
                <a:spcPts val="0"/>
              </a:spcBef>
            </a:pPr>
            <a:r>
              <a:rPr lang="pt-BR" sz="1800" dirty="0">
                <a:solidFill>
                  <a:schemeClr val="bg1"/>
                </a:solidFill>
                <a:latin typeface="Inter"/>
                <a:ea typeface="Inter"/>
                <a:cs typeface="Inter"/>
                <a:sym typeface="Inter"/>
              </a:rPr>
              <a:t>Estabeleça momentos periódicos para revisar e refletir sobre seu kit, atualizando-o com novos aprendizados e insights.</a:t>
            </a:r>
          </a:p>
        </p:txBody>
      </p:sp>
      <p:sp>
        <p:nvSpPr>
          <p:cNvPr id="11" name="Google Shape;229;p28">
            <a:extLst>
              <a:ext uri="{FF2B5EF4-FFF2-40B4-BE49-F238E27FC236}">
                <a16:creationId xmlns:a16="http://schemas.microsoft.com/office/drawing/2014/main" id="{DEDE234B-3CF0-D1A7-9E5D-AB664EF2318C}"/>
              </a:ext>
            </a:extLst>
          </p:cNvPr>
          <p:cNvSpPr txBox="1">
            <a:spLocks/>
          </p:cNvSpPr>
          <p:nvPr/>
        </p:nvSpPr>
        <p:spPr>
          <a:xfrm>
            <a:off x="5416193" y="3193683"/>
            <a:ext cx="4435211"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Adaptar às Mudanças</a:t>
            </a:r>
          </a:p>
          <a:p>
            <a:pPr algn="ctr">
              <a:lnSpc>
                <a:spcPct val="100000"/>
              </a:lnSpc>
              <a:spcBef>
                <a:spcPts val="0"/>
              </a:spcBef>
            </a:pPr>
            <a:r>
              <a:rPr lang="pt-BR" sz="1800" dirty="0">
                <a:solidFill>
                  <a:schemeClr val="bg1"/>
                </a:solidFill>
                <a:latin typeface="Inter"/>
                <a:ea typeface="Inter"/>
                <a:cs typeface="Inter"/>
                <a:sym typeface="Inter"/>
              </a:rPr>
              <a:t>À medida que você evolui como líder e os cenários mudam, ajuste seu kit para refletir novas realidades e desafios.</a:t>
            </a:r>
          </a:p>
        </p:txBody>
      </p:sp>
      <p:sp>
        <p:nvSpPr>
          <p:cNvPr id="12" name="Google Shape;229;p28">
            <a:extLst>
              <a:ext uri="{FF2B5EF4-FFF2-40B4-BE49-F238E27FC236}">
                <a16:creationId xmlns:a16="http://schemas.microsoft.com/office/drawing/2014/main" id="{D082B690-0DC3-915D-19DD-C506A10921D3}"/>
              </a:ext>
            </a:extLst>
          </p:cNvPr>
          <p:cNvSpPr txBox="1">
            <a:spLocks/>
          </p:cNvSpPr>
          <p:nvPr/>
        </p:nvSpPr>
        <p:spPr>
          <a:xfrm>
            <a:off x="10046328" y="3055186"/>
            <a:ext cx="4456477"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Incorporar Feedback</a:t>
            </a:r>
          </a:p>
          <a:p>
            <a:pPr algn="ctr">
              <a:lnSpc>
                <a:spcPct val="100000"/>
              </a:lnSpc>
              <a:spcBef>
                <a:spcPts val="0"/>
              </a:spcBef>
            </a:pPr>
            <a:r>
              <a:rPr lang="pt-BR" sz="1800" dirty="0">
                <a:solidFill>
                  <a:schemeClr val="bg1"/>
                </a:solidFill>
                <a:latin typeface="Inter"/>
                <a:ea typeface="Inter"/>
                <a:cs typeface="Inter"/>
                <a:sym typeface="Inter"/>
              </a:rPr>
              <a:t>Integre feedbacks recebidos e lições aprendidas na prática, refinando continuamente suas ferramentas e abordagens.</a:t>
            </a:r>
          </a:p>
        </p:txBody>
      </p:sp>
      <p:sp>
        <p:nvSpPr>
          <p:cNvPr id="6" name="Google Shape;229;p28">
            <a:extLst>
              <a:ext uri="{FF2B5EF4-FFF2-40B4-BE49-F238E27FC236}">
                <a16:creationId xmlns:a16="http://schemas.microsoft.com/office/drawing/2014/main" id="{2DD63539-4656-A18E-45DD-D24E3C3662E6}"/>
              </a:ext>
            </a:extLst>
          </p:cNvPr>
          <p:cNvSpPr txBox="1">
            <a:spLocks/>
          </p:cNvSpPr>
          <p:nvPr/>
        </p:nvSpPr>
        <p:spPr>
          <a:xfrm>
            <a:off x="1196745" y="6102001"/>
            <a:ext cx="10250228"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"O verdadeiro crescimento na liderança acontece quando transformamos experiências em aprendizados e aprendizados em práticas.“ - John C. Maxwell</a:t>
            </a:r>
          </a:p>
          <a:p>
            <a:pPr>
              <a:lnSpc>
                <a:spcPct val="100000"/>
              </a:lnSpc>
              <a:spcBef>
                <a:spcPts val="0"/>
              </a:spcBef>
            </a:pPr>
            <a:endParaRPr lang="pt-BR" sz="1800" i="1" dirty="0">
              <a:solidFill>
                <a:schemeClr val="bg1"/>
              </a:solidFill>
              <a:latin typeface="Inter"/>
              <a:ea typeface="Inter"/>
              <a:cs typeface="Inter"/>
              <a:sym typeface="Inter"/>
            </a:endParaRPr>
          </a:p>
        </p:txBody>
      </p:sp>
    </p:spTree>
    <p:extLst>
      <p:ext uri="{BB962C8B-B14F-4D97-AF65-F5344CB8AC3E}">
        <p14:creationId xmlns:p14="http://schemas.microsoft.com/office/powerpoint/2010/main" val="988795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EDD46-1DFF-1B46-E0DE-36AF814F7D26}"/>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0784202A-2790-89A8-BA57-CF15AB3CFE56}"/>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grpSp>
        <p:nvGrpSpPr>
          <p:cNvPr id="16" name="Agrupar 15">
            <a:extLst>
              <a:ext uri="{FF2B5EF4-FFF2-40B4-BE49-F238E27FC236}">
                <a16:creationId xmlns:a16="http://schemas.microsoft.com/office/drawing/2014/main" id="{E4D112F6-F19D-91A8-8D8B-B6F4DC8CE073}"/>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45A736D6-02BC-C1FC-CB7D-682B2D7784D0}"/>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FF505CB1-FB2C-6829-1A34-9B7945DDFF27}"/>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2" name="Retângulo: Cantos Superiores Recortados 11">
            <a:extLst>
              <a:ext uri="{FF2B5EF4-FFF2-40B4-BE49-F238E27FC236}">
                <a16:creationId xmlns:a16="http://schemas.microsoft.com/office/drawing/2014/main" id="{B8376CBB-D21A-D298-FC6B-F9769EA63063}"/>
              </a:ext>
            </a:extLst>
          </p:cNvPr>
          <p:cNvSpPr/>
          <p:nvPr/>
        </p:nvSpPr>
        <p:spPr>
          <a:xfrm>
            <a:off x="828590" y="3102942"/>
            <a:ext cx="2573954" cy="260288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Cantos Superiores Recortados 12">
            <a:extLst>
              <a:ext uri="{FF2B5EF4-FFF2-40B4-BE49-F238E27FC236}">
                <a16:creationId xmlns:a16="http://schemas.microsoft.com/office/drawing/2014/main" id="{BC674F5A-679C-E722-C5A0-F32E39E5C4AE}"/>
              </a:ext>
            </a:extLst>
          </p:cNvPr>
          <p:cNvSpPr/>
          <p:nvPr/>
        </p:nvSpPr>
        <p:spPr>
          <a:xfrm>
            <a:off x="4459267" y="3102942"/>
            <a:ext cx="2573954" cy="260288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Cantos Superiores Recortados 13">
            <a:extLst>
              <a:ext uri="{FF2B5EF4-FFF2-40B4-BE49-F238E27FC236}">
                <a16:creationId xmlns:a16="http://schemas.microsoft.com/office/drawing/2014/main" id="{D252327C-0433-3F45-0649-C6752A987043}"/>
              </a:ext>
            </a:extLst>
          </p:cNvPr>
          <p:cNvSpPr/>
          <p:nvPr/>
        </p:nvSpPr>
        <p:spPr>
          <a:xfrm>
            <a:off x="8089944" y="3102942"/>
            <a:ext cx="2573954" cy="260288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1" name="Google Shape;216;p26">
            <a:extLst>
              <a:ext uri="{FF2B5EF4-FFF2-40B4-BE49-F238E27FC236}">
                <a16:creationId xmlns:a16="http://schemas.microsoft.com/office/drawing/2014/main" id="{28002114-463F-EEDD-3630-FAF0769C41BB}"/>
              </a:ext>
            </a:extLst>
          </p:cNvPr>
          <p:cNvSpPr txBox="1">
            <a:spLocks/>
          </p:cNvSpPr>
          <p:nvPr/>
        </p:nvSpPr>
        <p:spPr>
          <a:xfrm>
            <a:off x="828590" y="3151889"/>
            <a:ext cx="2573954" cy="2511408"/>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Orientação em momentos desafiadores</a:t>
            </a:r>
          </a:p>
          <a:p>
            <a:pPr algn="ctr"/>
            <a:endParaRPr lang="pt-BR" sz="1800" dirty="0">
              <a:solidFill>
                <a:srgbClr val="DBE4EF"/>
              </a:solidFill>
              <a:latin typeface="Chakra Petch" panose="00000500000000000000" pitchFamily="2" charset="-34"/>
              <a:cs typeface="Chakra Petch" panose="00000500000000000000" pitchFamily="2" charset="-34"/>
            </a:endParaRPr>
          </a:p>
          <a:p>
            <a:pPr algn="ctr"/>
            <a:r>
              <a:rPr lang="pt-BR" sz="1800" dirty="0">
                <a:solidFill>
                  <a:srgbClr val="DBE4EF"/>
                </a:solidFill>
                <a:latin typeface="Chakra Petch" panose="00000500000000000000" pitchFamily="2" charset="-34"/>
                <a:cs typeface="Chakra Petch" panose="00000500000000000000" pitchFamily="2" charset="-34"/>
              </a:rPr>
              <a:t>Seu kit oferece direcionamento quando você enfrentar situações complexas</a:t>
            </a:r>
          </a:p>
        </p:txBody>
      </p:sp>
      <p:sp>
        <p:nvSpPr>
          <p:cNvPr id="22" name="Google Shape;216;p26">
            <a:extLst>
              <a:ext uri="{FF2B5EF4-FFF2-40B4-BE49-F238E27FC236}">
                <a16:creationId xmlns:a16="http://schemas.microsoft.com/office/drawing/2014/main" id="{313845C5-93C4-A38A-117B-2C28A714708D}"/>
              </a:ext>
            </a:extLst>
          </p:cNvPr>
          <p:cNvSpPr txBox="1">
            <a:spLocks/>
          </p:cNvSpPr>
          <p:nvPr/>
        </p:nvSpPr>
        <p:spPr>
          <a:xfrm>
            <a:off x="4459267" y="3290389"/>
            <a:ext cx="2573954" cy="2234409"/>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Clareza para tomada de decisão</a:t>
            </a:r>
          </a:p>
          <a:p>
            <a:pPr algn="ctr"/>
            <a:endParaRPr lang="pt-BR" sz="1800" b="1" dirty="0">
              <a:solidFill>
                <a:srgbClr val="DBE4EF"/>
              </a:solidFill>
              <a:latin typeface="Chakra Petch" panose="00000500000000000000" pitchFamily="2" charset="-34"/>
              <a:cs typeface="Chakra Petch" panose="00000500000000000000" pitchFamily="2" charset="-34"/>
            </a:endParaRPr>
          </a:p>
          <a:p>
            <a:pPr algn="ctr"/>
            <a:r>
              <a:rPr lang="pt-BR" sz="1800" dirty="0">
                <a:solidFill>
                  <a:srgbClr val="DBE4EF"/>
                </a:solidFill>
                <a:latin typeface="Chakra Petch" panose="00000500000000000000" pitchFamily="2" charset="-34"/>
                <a:cs typeface="Chakra Petch" panose="00000500000000000000" pitchFamily="2" charset="-34"/>
              </a:rPr>
              <a:t>Acesso rápido a ferramentas e modelos que estruturam seu pensamento</a:t>
            </a:r>
          </a:p>
        </p:txBody>
      </p:sp>
      <p:sp>
        <p:nvSpPr>
          <p:cNvPr id="23" name="Google Shape;216;p26">
            <a:extLst>
              <a:ext uri="{FF2B5EF4-FFF2-40B4-BE49-F238E27FC236}">
                <a16:creationId xmlns:a16="http://schemas.microsoft.com/office/drawing/2014/main" id="{4A219589-F617-8773-5715-72B77C7BD28C}"/>
              </a:ext>
            </a:extLst>
          </p:cNvPr>
          <p:cNvSpPr txBox="1">
            <a:spLocks/>
          </p:cNvSpPr>
          <p:nvPr/>
        </p:nvSpPr>
        <p:spPr>
          <a:xfrm>
            <a:off x="8089944" y="3290389"/>
            <a:ext cx="2573954" cy="2234409"/>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Desenvolvimento contínuo</a:t>
            </a:r>
          </a:p>
          <a:p>
            <a:pPr algn="ctr"/>
            <a:endParaRPr lang="pt-BR" sz="1800" b="1" dirty="0">
              <a:solidFill>
                <a:srgbClr val="DBE4EF"/>
              </a:solidFill>
              <a:latin typeface="Chakra Petch" panose="00000500000000000000" pitchFamily="2" charset="-34"/>
              <a:cs typeface="Chakra Petch" panose="00000500000000000000" pitchFamily="2" charset="-34"/>
            </a:endParaRPr>
          </a:p>
          <a:p>
            <a:pPr algn="ctr"/>
            <a:r>
              <a:rPr lang="pt-BR" sz="1800" dirty="0">
                <a:solidFill>
                  <a:srgbClr val="DBE4EF"/>
                </a:solidFill>
                <a:latin typeface="Chakra Petch" panose="00000500000000000000" pitchFamily="2" charset="-34"/>
                <a:cs typeface="Chakra Petch" panose="00000500000000000000" pitchFamily="2" charset="-34"/>
              </a:rPr>
              <a:t>Base para evolução constante de suas habilidades de liderança</a:t>
            </a:r>
          </a:p>
        </p:txBody>
      </p:sp>
      <p:sp>
        <p:nvSpPr>
          <p:cNvPr id="8" name="Espaço Reservado para Texto 4">
            <a:extLst>
              <a:ext uri="{FF2B5EF4-FFF2-40B4-BE49-F238E27FC236}">
                <a16:creationId xmlns:a16="http://schemas.microsoft.com/office/drawing/2014/main" id="{966A351F-DDCA-F7F2-D4A1-CFF8AD53906C}"/>
              </a:ext>
            </a:extLst>
          </p:cNvPr>
          <p:cNvSpPr txBox="1">
            <a:spLocks/>
          </p:cNvSpPr>
          <p:nvPr/>
        </p:nvSpPr>
        <p:spPr>
          <a:xfrm>
            <a:off x="866896" y="1593041"/>
            <a:ext cx="13427679"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O Kit de Liderança é a </a:t>
            </a:r>
            <a:r>
              <a:rPr lang="pt-BR" sz="2400" b="1" dirty="0"/>
              <a:t>materialização do seu aprendizado</a:t>
            </a:r>
            <a:r>
              <a:rPr lang="pt-BR" sz="2400" dirty="0"/>
              <a:t>, um recurso poderoso para apoiar suas decisões e ações como líder.</a:t>
            </a:r>
          </a:p>
        </p:txBody>
      </p:sp>
      <p:sp>
        <p:nvSpPr>
          <p:cNvPr id="9" name="Retângulo: Cantos Superiores Recortados 8">
            <a:extLst>
              <a:ext uri="{FF2B5EF4-FFF2-40B4-BE49-F238E27FC236}">
                <a16:creationId xmlns:a16="http://schemas.microsoft.com/office/drawing/2014/main" id="{031983F1-5B08-4766-7F11-6D33991494DE}"/>
              </a:ext>
            </a:extLst>
          </p:cNvPr>
          <p:cNvSpPr/>
          <p:nvPr/>
        </p:nvSpPr>
        <p:spPr>
          <a:xfrm>
            <a:off x="11720621" y="3106487"/>
            <a:ext cx="2573954" cy="260288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Google Shape;216;p26">
            <a:extLst>
              <a:ext uri="{FF2B5EF4-FFF2-40B4-BE49-F238E27FC236}">
                <a16:creationId xmlns:a16="http://schemas.microsoft.com/office/drawing/2014/main" id="{C4900866-ADB2-C12C-EE55-F09D9DB3A668}"/>
              </a:ext>
            </a:extLst>
          </p:cNvPr>
          <p:cNvSpPr txBox="1">
            <a:spLocks/>
          </p:cNvSpPr>
          <p:nvPr/>
        </p:nvSpPr>
        <p:spPr>
          <a:xfrm>
            <a:off x="11720621" y="3428888"/>
            <a:ext cx="2573954" cy="1957410"/>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Impacto positivo na equipe</a:t>
            </a:r>
          </a:p>
          <a:p>
            <a:pPr algn="ctr"/>
            <a:endParaRPr lang="pt-BR" sz="1800" b="1" dirty="0">
              <a:solidFill>
                <a:srgbClr val="DBE4EF"/>
              </a:solidFill>
              <a:latin typeface="Chakra Petch" panose="00000500000000000000" pitchFamily="2" charset="-34"/>
              <a:cs typeface="Chakra Petch" panose="00000500000000000000" pitchFamily="2" charset="-34"/>
            </a:endParaRPr>
          </a:p>
          <a:p>
            <a:pPr algn="ctr"/>
            <a:r>
              <a:rPr lang="pt-BR" sz="1800" dirty="0">
                <a:solidFill>
                  <a:srgbClr val="DBE4EF"/>
                </a:solidFill>
                <a:latin typeface="Chakra Petch" panose="00000500000000000000" pitchFamily="2" charset="-34"/>
                <a:cs typeface="Chakra Petch" panose="00000500000000000000" pitchFamily="2" charset="-34"/>
              </a:rPr>
              <a:t>Recursos para inspirar, desenvolver e engajar seus liderados</a:t>
            </a:r>
          </a:p>
        </p:txBody>
      </p:sp>
      <p:sp>
        <p:nvSpPr>
          <p:cNvPr id="3" name="Google Shape;249;p30">
            <a:extLst>
              <a:ext uri="{FF2B5EF4-FFF2-40B4-BE49-F238E27FC236}">
                <a16:creationId xmlns:a16="http://schemas.microsoft.com/office/drawing/2014/main" id="{4EDAAEBD-5977-E2D8-2FF3-626B103BA144}"/>
              </a:ext>
            </a:extLst>
          </p:cNvPr>
          <p:cNvSpPr txBox="1">
            <a:spLocks/>
          </p:cNvSpPr>
          <p:nvPr/>
        </p:nvSpPr>
        <p:spPr>
          <a:xfrm>
            <a:off x="844138" y="289733"/>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MATERIALIZAÇÃO </a:t>
            </a:r>
            <a:r>
              <a:rPr lang="pt-BR" sz="5400" b="1" dirty="0">
                <a:solidFill>
                  <a:schemeClr val="bg1"/>
                </a:solidFill>
                <a:latin typeface="Chakra Petch" panose="00000500000000000000" pitchFamily="2" charset="-34"/>
                <a:cs typeface="Chakra Petch" panose="00000500000000000000" pitchFamily="2" charset="-34"/>
              </a:rPr>
              <a:t>DO APRENDIZADO</a:t>
            </a:r>
          </a:p>
        </p:txBody>
      </p:sp>
      <p:sp>
        <p:nvSpPr>
          <p:cNvPr id="2" name="Google Shape;229;p28">
            <a:extLst>
              <a:ext uri="{FF2B5EF4-FFF2-40B4-BE49-F238E27FC236}">
                <a16:creationId xmlns:a16="http://schemas.microsoft.com/office/drawing/2014/main" id="{D358DB61-F118-DB6B-8549-08400FC15891}"/>
              </a:ext>
            </a:extLst>
          </p:cNvPr>
          <p:cNvSpPr txBox="1">
            <a:spLocks/>
          </p:cNvSpPr>
          <p:nvPr/>
        </p:nvSpPr>
        <p:spPr>
          <a:xfrm>
            <a:off x="1565527" y="6350462"/>
            <a:ext cx="9180632"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"O </a:t>
            </a:r>
            <a:r>
              <a:rPr lang="pt-BR" sz="1800" b="1" i="1" dirty="0">
                <a:solidFill>
                  <a:schemeClr val="bg1"/>
                </a:solidFill>
                <a:latin typeface="Inter"/>
                <a:ea typeface="Inter"/>
                <a:cs typeface="Inter"/>
                <a:sym typeface="Inter"/>
              </a:rPr>
              <a:t>verdadeiro valor</a:t>
            </a:r>
            <a:r>
              <a:rPr lang="pt-BR" sz="1800" i="1" dirty="0">
                <a:solidFill>
                  <a:schemeClr val="bg1"/>
                </a:solidFill>
                <a:latin typeface="Inter"/>
                <a:ea typeface="Inter"/>
                <a:cs typeface="Inter"/>
                <a:sym typeface="Inter"/>
              </a:rPr>
              <a:t> do seu Kit de Liderança está na </a:t>
            </a:r>
            <a:r>
              <a:rPr lang="pt-BR" sz="1800" b="1" i="1" dirty="0">
                <a:solidFill>
                  <a:schemeClr val="bg1"/>
                </a:solidFill>
                <a:latin typeface="Inter"/>
                <a:ea typeface="Inter"/>
                <a:cs typeface="Inter"/>
                <a:sym typeface="Inter"/>
              </a:rPr>
              <a:t>jornada de autoconhecimento e desenvolvimento</a:t>
            </a:r>
            <a:r>
              <a:rPr lang="pt-BR" sz="1800" i="1" dirty="0">
                <a:solidFill>
                  <a:schemeClr val="bg1"/>
                </a:solidFill>
                <a:latin typeface="Inter"/>
                <a:ea typeface="Inter"/>
                <a:cs typeface="Inter"/>
                <a:sym typeface="Inter"/>
              </a:rPr>
              <a:t> que ele representa e na </a:t>
            </a:r>
            <a:r>
              <a:rPr lang="pt-BR" sz="1800" b="1" i="1" dirty="0">
                <a:solidFill>
                  <a:schemeClr val="bg1"/>
                </a:solidFill>
                <a:latin typeface="Inter"/>
                <a:ea typeface="Inter"/>
                <a:cs typeface="Inter"/>
                <a:sym typeface="Inter"/>
              </a:rPr>
              <a:t>aplicação prática desse conhecimento </a:t>
            </a:r>
            <a:r>
              <a:rPr lang="pt-BR" sz="1800" b="1" i="1" u="sng" dirty="0">
                <a:solidFill>
                  <a:schemeClr val="bg1"/>
                </a:solidFill>
                <a:latin typeface="Inter"/>
                <a:ea typeface="Inter"/>
                <a:cs typeface="Inter"/>
                <a:sym typeface="Inter"/>
              </a:rPr>
              <a:t>no dia a dia</a:t>
            </a:r>
            <a:r>
              <a:rPr lang="pt-BR" sz="1800" i="1" dirty="0">
                <a:solidFill>
                  <a:schemeClr val="bg1"/>
                </a:solidFill>
                <a:latin typeface="Inter"/>
                <a:ea typeface="Inter"/>
                <a:cs typeface="Inter"/>
                <a:sym typeface="Inter"/>
              </a:rPr>
              <a:t>."</a:t>
            </a:r>
          </a:p>
        </p:txBody>
      </p:sp>
    </p:spTree>
    <p:extLst>
      <p:ext uri="{BB962C8B-B14F-4D97-AF65-F5344CB8AC3E}">
        <p14:creationId xmlns:p14="http://schemas.microsoft.com/office/powerpoint/2010/main" val="3672942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3645D4F2-50A7-F381-B0CE-8224E28A45F8}"/>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B363543D-EB21-E83F-3505-B5F1B3E70E7E}"/>
              </a:ext>
            </a:extLst>
          </p:cNvPr>
          <p:cNvSpPr txBox="1">
            <a:spLocks noGrp="1"/>
          </p:cNvSpPr>
          <p:nvPr>
            <p:ph type="title"/>
          </p:nvPr>
        </p:nvSpPr>
        <p:spPr>
          <a:xfrm>
            <a:off x="1151999" y="2185520"/>
            <a:ext cx="11670866" cy="1846611"/>
          </a:xfrm>
          <a:prstGeom prst="rect">
            <a:avLst/>
          </a:prstGeom>
        </p:spPr>
        <p:txBody>
          <a:bodyPr spcFirstLastPara="1" wrap="square" lIns="0" tIns="146280" rIns="146280" bIns="146280" anchor="t" anchorCtr="0">
            <a:spAutoFit/>
          </a:bodyPr>
          <a:lstStyle/>
          <a:p>
            <a:r>
              <a:rPr lang="pt-BR" dirty="0"/>
              <a:t>CONSOLIDANDO APRENDIZADOS E </a:t>
            </a:r>
            <a:r>
              <a:rPr lang="pt-BR" dirty="0">
                <a:solidFill>
                  <a:srgbClr val="2BDEFD"/>
                </a:solidFill>
              </a:rPr>
              <a:t>PRÓXIMOS PASSOS</a:t>
            </a:r>
            <a:endParaRPr lang="pt-BR" dirty="0"/>
          </a:p>
        </p:txBody>
      </p:sp>
      <p:sp>
        <p:nvSpPr>
          <p:cNvPr id="223" name="Google Shape;223;p27">
            <a:extLst>
              <a:ext uri="{FF2B5EF4-FFF2-40B4-BE49-F238E27FC236}">
                <a16:creationId xmlns:a16="http://schemas.microsoft.com/office/drawing/2014/main" id="{2E518241-322F-BF31-9A9C-D3CA8BC36663}"/>
              </a:ext>
            </a:extLst>
          </p:cNvPr>
          <p:cNvSpPr txBox="1">
            <a:spLocks noGrp="1"/>
          </p:cNvSpPr>
          <p:nvPr>
            <p:ph type="title" idx="2"/>
          </p:nvPr>
        </p:nvSpPr>
        <p:spPr>
          <a:xfrm>
            <a:off x="1152000" y="1412240"/>
            <a:ext cx="8250240" cy="738615"/>
          </a:xfrm>
          <a:prstGeom prst="rect">
            <a:avLst/>
          </a:prstGeom>
        </p:spPr>
        <p:txBody>
          <a:bodyPr spcFirstLastPara="1" wrap="square" lIns="0" tIns="146280" rIns="146280" bIns="146280" anchor="t" anchorCtr="0">
            <a:spAutoFit/>
          </a:bodyPr>
          <a:lstStyle/>
          <a:p>
            <a:r>
              <a:rPr lang="pt-BR" dirty="0">
                <a:solidFill>
                  <a:srgbClr val="2BDEFD"/>
                </a:solidFill>
              </a:rPr>
              <a:t>// Aula </a:t>
            </a:r>
            <a:r>
              <a:rPr lang="pt-BR" dirty="0"/>
              <a:t>6</a:t>
            </a:r>
            <a:r>
              <a:rPr lang="pt-BR" dirty="0">
                <a:solidFill>
                  <a:srgbClr val="2BDEFD"/>
                </a:solidFill>
              </a:rPr>
              <a:t>.</a:t>
            </a:r>
            <a:r>
              <a:rPr lang="pt-BR" dirty="0"/>
              <a:t>3</a:t>
            </a:r>
            <a:r>
              <a:rPr lang="pt-BR" dirty="0">
                <a:solidFill>
                  <a:srgbClr val="2BDEFD"/>
                </a:solidFill>
              </a:rPr>
              <a:t> _</a:t>
            </a:r>
            <a:endParaRPr dirty="0">
              <a:solidFill>
                <a:srgbClr val="2BDEFD"/>
              </a:solidFill>
            </a:endParaRPr>
          </a:p>
        </p:txBody>
      </p:sp>
      <p:grpSp>
        <p:nvGrpSpPr>
          <p:cNvPr id="4" name="Agrupar 3">
            <a:extLst>
              <a:ext uri="{FF2B5EF4-FFF2-40B4-BE49-F238E27FC236}">
                <a16:creationId xmlns:a16="http://schemas.microsoft.com/office/drawing/2014/main" id="{73E63A8E-EF70-A20B-BEEB-201E89EA0F64}"/>
              </a:ext>
            </a:extLst>
          </p:cNvPr>
          <p:cNvGrpSpPr/>
          <p:nvPr/>
        </p:nvGrpSpPr>
        <p:grpSpPr>
          <a:xfrm>
            <a:off x="11937655" y="6288612"/>
            <a:ext cx="2472112" cy="1447992"/>
            <a:chOff x="11937655" y="6288612"/>
            <a:chExt cx="2472112" cy="1447992"/>
          </a:xfrm>
        </p:grpSpPr>
        <p:sp>
          <p:nvSpPr>
            <p:cNvPr id="5" name="Google Shape;376;p44">
              <a:extLst>
                <a:ext uri="{FF2B5EF4-FFF2-40B4-BE49-F238E27FC236}">
                  <a16:creationId xmlns:a16="http://schemas.microsoft.com/office/drawing/2014/main" id="{37580BEB-AF66-3116-75F5-57D7E1D0229C}"/>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3;p41">
              <a:extLst>
                <a:ext uri="{FF2B5EF4-FFF2-40B4-BE49-F238E27FC236}">
                  <a16:creationId xmlns:a16="http://schemas.microsoft.com/office/drawing/2014/main" id="{6D875C65-90C5-4717-7B56-1ACD89F20325}"/>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234044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E5DBF-FCF7-7709-171E-1C01ECA30622}"/>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1B24781F-E530-9936-A21D-AB29212A21D3}"/>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grpSp>
        <p:nvGrpSpPr>
          <p:cNvPr id="16" name="Agrupar 15">
            <a:extLst>
              <a:ext uri="{FF2B5EF4-FFF2-40B4-BE49-F238E27FC236}">
                <a16:creationId xmlns:a16="http://schemas.microsoft.com/office/drawing/2014/main" id="{5785337D-C952-7B17-1082-439951C29868}"/>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BA4C9825-0951-8BD5-5FF4-1148FCA5F48A}"/>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3A824658-0C67-CA14-9273-199D86405F2D}"/>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8" name="Espaço Reservado para Texto 4">
            <a:extLst>
              <a:ext uri="{FF2B5EF4-FFF2-40B4-BE49-F238E27FC236}">
                <a16:creationId xmlns:a16="http://schemas.microsoft.com/office/drawing/2014/main" id="{F55CDF5A-C7CF-9297-56E5-942BB5879412}"/>
              </a:ext>
            </a:extLst>
          </p:cNvPr>
          <p:cNvSpPr txBox="1">
            <a:spLocks/>
          </p:cNvSpPr>
          <p:nvPr/>
        </p:nvSpPr>
        <p:spPr>
          <a:xfrm>
            <a:off x="982088" y="1424595"/>
            <a:ext cx="13427679" cy="4526981"/>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4000" dirty="0"/>
              <a:t>Chegamos ao final de nossa jornada de aprendizado, um momento para celebrar conquistas, consolidar conhecimentos e </a:t>
            </a:r>
            <a:r>
              <a:rPr lang="pt-BR" sz="4000" b="1" dirty="0"/>
              <a:t>projetar o futuro</a:t>
            </a:r>
            <a:r>
              <a:rPr lang="pt-BR" sz="4000" dirty="0"/>
              <a:t>.</a:t>
            </a:r>
          </a:p>
          <a:p>
            <a:endParaRPr lang="pt-BR" sz="4000" dirty="0"/>
          </a:p>
          <a:p>
            <a:r>
              <a:rPr lang="pt-BR" sz="4000" dirty="0"/>
              <a:t>A reflexão final não é apenas um olhar para trás, mas uma poderosa ferramenta para </a:t>
            </a:r>
            <a:r>
              <a:rPr lang="pt-BR" sz="4000" b="1" dirty="0"/>
              <a:t>integrar aprendizados e transformá-los em </a:t>
            </a:r>
            <a:r>
              <a:rPr lang="pt-BR" sz="4000" b="1" u="sng" dirty="0"/>
              <a:t>ação concreta</a:t>
            </a:r>
            <a:r>
              <a:rPr lang="pt-BR" sz="4000" dirty="0"/>
              <a:t>.</a:t>
            </a:r>
          </a:p>
        </p:txBody>
      </p:sp>
    </p:spTree>
    <p:extLst>
      <p:ext uri="{BB962C8B-B14F-4D97-AF65-F5344CB8AC3E}">
        <p14:creationId xmlns:p14="http://schemas.microsoft.com/office/powerpoint/2010/main" val="259906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2B6DF-E4B7-2588-13B3-AE2657C51C38}"/>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88652A88-4A15-1D89-4E50-6762F68B6EA7}"/>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grpSp>
        <p:nvGrpSpPr>
          <p:cNvPr id="16" name="Agrupar 15">
            <a:extLst>
              <a:ext uri="{FF2B5EF4-FFF2-40B4-BE49-F238E27FC236}">
                <a16:creationId xmlns:a16="http://schemas.microsoft.com/office/drawing/2014/main" id="{DAC132F1-389D-12F7-6798-2F1B6B6B38F6}"/>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455A4C51-5DC4-79AA-D026-E4F894CE4E7D}"/>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33C9C197-2FE6-B034-375C-DACC0F949B4A}"/>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2" name="Retângulo: Cantos Superiores Recortados 11">
            <a:extLst>
              <a:ext uri="{FF2B5EF4-FFF2-40B4-BE49-F238E27FC236}">
                <a16:creationId xmlns:a16="http://schemas.microsoft.com/office/drawing/2014/main" id="{E7B4DD0E-5241-3731-0A35-99CF8E07FADA}"/>
              </a:ext>
            </a:extLst>
          </p:cNvPr>
          <p:cNvSpPr/>
          <p:nvPr/>
        </p:nvSpPr>
        <p:spPr>
          <a:xfrm>
            <a:off x="828590" y="3102942"/>
            <a:ext cx="2573954" cy="260288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Cantos Superiores Recortados 12">
            <a:extLst>
              <a:ext uri="{FF2B5EF4-FFF2-40B4-BE49-F238E27FC236}">
                <a16:creationId xmlns:a16="http://schemas.microsoft.com/office/drawing/2014/main" id="{E30F2C22-DCD3-7ACE-D806-E30F9DA86A8D}"/>
              </a:ext>
            </a:extLst>
          </p:cNvPr>
          <p:cNvSpPr/>
          <p:nvPr/>
        </p:nvSpPr>
        <p:spPr>
          <a:xfrm>
            <a:off x="4459267" y="3102942"/>
            <a:ext cx="2573954" cy="260288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Cantos Superiores Recortados 13">
            <a:extLst>
              <a:ext uri="{FF2B5EF4-FFF2-40B4-BE49-F238E27FC236}">
                <a16:creationId xmlns:a16="http://schemas.microsoft.com/office/drawing/2014/main" id="{5A303145-AA17-17E7-0DDE-4BF499B0D043}"/>
              </a:ext>
            </a:extLst>
          </p:cNvPr>
          <p:cNvSpPr/>
          <p:nvPr/>
        </p:nvSpPr>
        <p:spPr>
          <a:xfrm>
            <a:off x="8089944" y="3102942"/>
            <a:ext cx="2573954" cy="260288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1" name="Google Shape;216;p26">
            <a:extLst>
              <a:ext uri="{FF2B5EF4-FFF2-40B4-BE49-F238E27FC236}">
                <a16:creationId xmlns:a16="http://schemas.microsoft.com/office/drawing/2014/main" id="{130432EF-9FE9-123F-2C95-3825BB1A7BE1}"/>
              </a:ext>
            </a:extLst>
          </p:cNvPr>
          <p:cNvSpPr txBox="1">
            <a:spLocks/>
          </p:cNvSpPr>
          <p:nvPr/>
        </p:nvSpPr>
        <p:spPr>
          <a:xfrm>
            <a:off x="828590" y="3546121"/>
            <a:ext cx="2573954" cy="1680412"/>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QUAL FOI O MAIOR DESAFIO QUE VOCÊ SUPEROU DURANTE ESTE CURSO E O QUE APRENDEU COM ELE?</a:t>
            </a:r>
          </a:p>
        </p:txBody>
      </p:sp>
      <p:sp>
        <p:nvSpPr>
          <p:cNvPr id="22" name="Google Shape;216;p26">
            <a:extLst>
              <a:ext uri="{FF2B5EF4-FFF2-40B4-BE49-F238E27FC236}">
                <a16:creationId xmlns:a16="http://schemas.microsoft.com/office/drawing/2014/main" id="{2846C972-33A9-0A3E-6A70-63D2748435C1}"/>
              </a:ext>
            </a:extLst>
          </p:cNvPr>
          <p:cNvSpPr txBox="1">
            <a:spLocks/>
          </p:cNvSpPr>
          <p:nvPr/>
        </p:nvSpPr>
        <p:spPr>
          <a:xfrm>
            <a:off x="4459267" y="3407622"/>
            <a:ext cx="2573954" cy="1957410"/>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QUAL INSIGHT OU APRENDIZADO FOI MAIS SURPREENDENTE OU TRANSFORMADOR PARA VOCÊ?</a:t>
            </a:r>
          </a:p>
        </p:txBody>
      </p:sp>
      <p:sp>
        <p:nvSpPr>
          <p:cNvPr id="23" name="Google Shape;216;p26">
            <a:extLst>
              <a:ext uri="{FF2B5EF4-FFF2-40B4-BE49-F238E27FC236}">
                <a16:creationId xmlns:a16="http://schemas.microsoft.com/office/drawing/2014/main" id="{6EF08EB3-A4EB-BA65-4BF3-007EBC1026D3}"/>
              </a:ext>
            </a:extLst>
          </p:cNvPr>
          <p:cNvSpPr txBox="1">
            <a:spLocks/>
          </p:cNvSpPr>
          <p:nvPr/>
        </p:nvSpPr>
        <p:spPr>
          <a:xfrm>
            <a:off x="8089944" y="3546121"/>
            <a:ext cx="2573954" cy="1680412"/>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COMO VOCÊ PERCEBE QUE SUA VISÃO SOBRE LIDERANÇA MUDOU DESDE O INÍCIO DO CURSO?</a:t>
            </a:r>
          </a:p>
        </p:txBody>
      </p:sp>
      <p:sp>
        <p:nvSpPr>
          <p:cNvPr id="8" name="Espaço Reservado para Texto 4">
            <a:extLst>
              <a:ext uri="{FF2B5EF4-FFF2-40B4-BE49-F238E27FC236}">
                <a16:creationId xmlns:a16="http://schemas.microsoft.com/office/drawing/2014/main" id="{D9DF641C-993B-049E-1176-50825FA43C8F}"/>
              </a:ext>
            </a:extLst>
          </p:cNvPr>
          <p:cNvSpPr txBox="1">
            <a:spLocks/>
          </p:cNvSpPr>
          <p:nvPr/>
        </p:nvSpPr>
        <p:spPr>
          <a:xfrm>
            <a:off x="866896" y="1593041"/>
            <a:ext cx="13427679"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Dedique um momento para refletir sobre sua jornada de crescimento, os desafios superados e os insights adquiridos ao longo do curso.</a:t>
            </a:r>
          </a:p>
        </p:txBody>
      </p:sp>
      <p:sp>
        <p:nvSpPr>
          <p:cNvPr id="9" name="Retângulo: Cantos Superiores Recortados 8">
            <a:extLst>
              <a:ext uri="{FF2B5EF4-FFF2-40B4-BE49-F238E27FC236}">
                <a16:creationId xmlns:a16="http://schemas.microsoft.com/office/drawing/2014/main" id="{739EDC2C-8233-E747-D6A0-F67D8CF02C49}"/>
              </a:ext>
            </a:extLst>
          </p:cNvPr>
          <p:cNvSpPr/>
          <p:nvPr/>
        </p:nvSpPr>
        <p:spPr>
          <a:xfrm>
            <a:off x="11720621" y="3106487"/>
            <a:ext cx="2573954" cy="260288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Google Shape;216;p26">
            <a:extLst>
              <a:ext uri="{FF2B5EF4-FFF2-40B4-BE49-F238E27FC236}">
                <a16:creationId xmlns:a16="http://schemas.microsoft.com/office/drawing/2014/main" id="{53D861FA-1EE2-CD76-0C94-3E9D10751914}"/>
              </a:ext>
            </a:extLst>
          </p:cNvPr>
          <p:cNvSpPr txBox="1">
            <a:spLocks/>
          </p:cNvSpPr>
          <p:nvPr/>
        </p:nvSpPr>
        <p:spPr>
          <a:xfrm>
            <a:off x="11720621" y="3269123"/>
            <a:ext cx="2573954" cy="2234409"/>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QUE ASPECTO DO SEU DESENVOLVIMENTO COMO LÍDER VOCÊ ESTÁ MAIS ANIMADO PARA CONTINUAR CULTIVANDO?</a:t>
            </a:r>
            <a:endParaRPr lang="pt-BR" sz="1800" dirty="0">
              <a:solidFill>
                <a:srgbClr val="DBE4EF"/>
              </a:solidFill>
              <a:latin typeface="Chakra Petch" panose="00000500000000000000" pitchFamily="2" charset="-34"/>
              <a:cs typeface="Chakra Petch" panose="00000500000000000000" pitchFamily="2" charset="-34"/>
            </a:endParaRPr>
          </a:p>
        </p:txBody>
      </p:sp>
      <p:sp>
        <p:nvSpPr>
          <p:cNvPr id="3" name="Google Shape;249;p30">
            <a:extLst>
              <a:ext uri="{FF2B5EF4-FFF2-40B4-BE49-F238E27FC236}">
                <a16:creationId xmlns:a16="http://schemas.microsoft.com/office/drawing/2014/main" id="{AE1D80FB-9918-CD44-CFCF-2CA396607367}"/>
              </a:ext>
            </a:extLst>
          </p:cNvPr>
          <p:cNvSpPr txBox="1">
            <a:spLocks/>
          </p:cNvSpPr>
          <p:nvPr/>
        </p:nvSpPr>
        <p:spPr>
          <a:xfrm>
            <a:off x="844138" y="289733"/>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REFLEXÃO </a:t>
            </a:r>
            <a:r>
              <a:rPr lang="pt-BR" sz="5400" b="1" dirty="0">
                <a:solidFill>
                  <a:schemeClr val="bg1"/>
                </a:solidFill>
                <a:latin typeface="Chakra Petch" panose="00000500000000000000" pitchFamily="2" charset="-34"/>
                <a:cs typeface="Chakra Petch" panose="00000500000000000000" pitchFamily="2" charset="-34"/>
              </a:rPr>
              <a:t>SOBRE A JORNADA</a:t>
            </a:r>
          </a:p>
        </p:txBody>
      </p:sp>
    </p:spTree>
    <p:extLst>
      <p:ext uri="{BB962C8B-B14F-4D97-AF65-F5344CB8AC3E}">
        <p14:creationId xmlns:p14="http://schemas.microsoft.com/office/powerpoint/2010/main" val="3344064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AC82E142-9996-3362-07D8-0EDBBCB313E4}"/>
            </a:ext>
          </a:extLst>
        </p:cNvPr>
        <p:cNvGrpSpPr/>
        <p:nvPr/>
      </p:nvGrpSpPr>
      <p:grpSpPr>
        <a:xfrm>
          <a:off x="0" y="0"/>
          <a:ext cx="0" cy="0"/>
          <a:chOff x="0" y="0"/>
          <a:chExt cx="0" cy="0"/>
        </a:xfrm>
      </p:grpSpPr>
      <p:sp>
        <p:nvSpPr>
          <p:cNvPr id="2" name="Retângulo: Cantos Superiores Recortados 1">
            <a:extLst>
              <a:ext uri="{FF2B5EF4-FFF2-40B4-BE49-F238E27FC236}">
                <a16:creationId xmlns:a16="http://schemas.microsoft.com/office/drawing/2014/main" id="{E357B965-24ED-7A39-4679-7EF7855D78C0}"/>
              </a:ext>
            </a:extLst>
          </p:cNvPr>
          <p:cNvSpPr/>
          <p:nvPr/>
        </p:nvSpPr>
        <p:spPr>
          <a:xfrm>
            <a:off x="500561" y="206383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Cantos Superiores Recortados 5">
            <a:extLst>
              <a:ext uri="{FF2B5EF4-FFF2-40B4-BE49-F238E27FC236}">
                <a16:creationId xmlns:a16="http://schemas.microsoft.com/office/drawing/2014/main" id="{A50F9F9A-0E70-2E39-245D-44D5DE6371F1}"/>
              </a:ext>
            </a:extLst>
          </p:cNvPr>
          <p:cNvSpPr/>
          <p:nvPr/>
        </p:nvSpPr>
        <p:spPr>
          <a:xfrm>
            <a:off x="3455701" y="206383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Cantos Superiores Recortados 6">
            <a:extLst>
              <a:ext uri="{FF2B5EF4-FFF2-40B4-BE49-F238E27FC236}">
                <a16:creationId xmlns:a16="http://schemas.microsoft.com/office/drawing/2014/main" id="{9E4B98AA-B8AD-CF04-5A60-4F03B1F8BF1A}"/>
              </a:ext>
            </a:extLst>
          </p:cNvPr>
          <p:cNvSpPr/>
          <p:nvPr/>
        </p:nvSpPr>
        <p:spPr>
          <a:xfrm>
            <a:off x="6498071" y="206383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Cantos Superiores Recortados 7">
            <a:extLst>
              <a:ext uri="{FF2B5EF4-FFF2-40B4-BE49-F238E27FC236}">
                <a16:creationId xmlns:a16="http://schemas.microsoft.com/office/drawing/2014/main" id="{5CAE4F8F-2F75-BDBB-2C0B-1696BBCEEC70}"/>
              </a:ext>
            </a:extLst>
          </p:cNvPr>
          <p:cNvSpPr/>
          <p:nvPr/>
        </p:nvSpPr>
        <p:spPr>
          <a:xfrm>
            <a:off x="9506831" y="206383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Google Shape;216;p26">
            <a:extLst>
              <a:ext uri="{FF2B5EF4-FFF2-40B4-BE49-F238E27FC236}">
                <a16:creationId xmlns:a16="http://schemas.microsoft.com/office/drawing/2014/main" id="{17094FBF-83B0-2640-536C-598274530FC7}"/>
              </a:ext>
            </a:extLst>
          </p:cNvPr>
          <p:cNvSpPr txBox="1">
            <a:spLocks/>
          </p:cNvSpPr>
          <p:nvPr/>
        </p:nvSpPr>
        <p:spPr>
          <a:xfrm>
            <a:off x="748032" y="3968098"/>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VOLATILIDADE (VOLATILITY)</a:t>
            </a:r>
          </a:p>
        </p:txBody>
      </p:sp>
      <p:sp>
        <p:nvSpPr>
          <p:cNvPr id="44" name="Google Shape;216;p26">
            <a:extLst>
              <a:ext uri="{FF2B5EF4-FFF2-40B4-BE49-F238E27FC236}">
                <a16:creationId xmlns:a16="http://schemas.microsoft.com/office/drawing/2014/main" id="{55DAC7B8-1303-F7BD-FBCB-CE24A32FD1A0}"/>
              </a:ext>
            </a:extLst>
          </p:cNvPr>
          <p:cNvSpPr txBox="1">
            <a:spLocks/>
          </p:cNvSpPr>
          <p:nvPr/>
        </p:nvSpPr>
        <p:spPr>
          <a:xfrm>
            <a:off x="9577511" y="4023498"/>
            <a:ext cx="2540345" cy="766315"/>
          </a:xfrm>
          <a:prstGeom prst="rect">
            <a:avLst/>
          </a:prstGeom>
          <a:noFill/>
          <a:ln>
            <a:noFill/>
          </a:ln>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1pPr>
            <a:lvl2pPr marR="0" lvl="1"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2pPr>
            <a:lvl3pPr marR="0" lvl="2"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3pPr>
            <a:lvl4pPr marR="0" lvl="3"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4pPr>
            <a:lvl5pPr marR="0" lvl="4"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5pPr>
            <a:lvl6pPr marR="0" lvl="5"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6pPr>
            <a:lvl7pPr marR="0" lvl="6"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7pPr>
            <a:lvl8pPr marR="0" lvl="7"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8pPr>
            <a:lvl9pPr marR="0" lvl="8"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9pPr>
          </a:lstStyle>
          <a:p>
            <a:pPr algn="ctr"/>
            <a:r>
              <a:rPr lang="pt-BR" sz="1800" b="0" dirty="0">
                <a:solidFill>
                  <a:srgbClr val="DBE4EF"/>
                </a:solidFill>
              </a:rPr>
              <a:t>AMBIGUIDADE (AMBIGUITY)</a:t>
            </a:r>
          </a:p>
        </p:txBody>
      </p:sp>
      <p:pic>
        <p:nvPicPr>
          <p:cNvPr id="37" name="Gráfico 36" descr="Explosão estrutura de tópicos">
            <a:extLst>
              <a:ext uri="{FF2B5EF4-FFF2-40B4-BE49-F238E27FC236}">
                <a16:creationId xmlns:a16="http://schemas.microsoft.com/office/drawing/2014/main" id="{44CACA94-E5DD-F07A-025C-F3284B97677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87056" y="2890273"/>
            <a:ext cx="800964" cy="800964"/>
          </a:xfrm>
          <a:prstGeom prst="rect">
            <a:avLst/>
          </a:prstGeom>
        </p:spPr>
      </p:pic>
      <p:pic>
        <p:nvPicPr>
          <p:cNvPr id="39" name="Gráfico 38" descr="Peças de xadrez estrutura de tópicos">
            <a:extLst>
              <a:ext uri="{FF2B5EF4-FFF2-40B4-BE49-F238E27FC236}">
                <a16:creationId xmlns:a16="http://schemas.microsoft.com/office/drawing/2014/main" id="{937DAD4F-5189-F7C0-0E6A-7B52DCA5724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394904" y="2891769"/>
            <a:ext cx="797973" cy="797973"/>
          </a:xfrm>
          <a:prstGeom prst="rect">
            <a:avLst/>
          </a:prstGeom>
        </p:spPr>
      </p:pic>
      <p:pic>
        <p:nvPicPr>
          <p:cNvPr id="3" name="Gráfico 2" descr="Figura de desenho estrutura de tópicos">
            <a:extLst>
              <a:ext uri="{FF2B5EF4-FFF2-40B4-BE49-F238E27FC236}">
                <a16:creationId xmlns:a16="http://schemas.microsoft.com/office/drawing/2014/main" id="{6C5CECEB-6527-4DA1-E022-BD61CE8B22C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315322" y="2840505"/>
            <a:ext cx="921400" cy="921400"/>
          </a:xfrm>
          <a:prstGeom prst="rect">
            <a:avLst/>
          </a:prstGeom>
        </p:spPr>
      </p:pic>
      <p:pic>
        <p:nvPicPr>
          <p:cNvPr id="5" name="Gráfico 4" descr="Garfo na estrada estrutura de tópicos">
            <a:extLst>
              <a:ext uri="{FF2B5EF4-FFF2-40B4-BE49-F238E27FC236}">
                <a16:creationId xmlns:a16="http://schemas.microsoft.com/office/drawing/2014/main" id="{F67C4B35-E38D-17F2-31B6-F2EE0E200D2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351061" y="2840505"/>
            <a:ext cx="905209" cy="905209"/>
          </a:xfrm>
          <a:prstGeom prst="rect">
            <a:avLst/>
          </a:prstGeom>
        </p:spPr>
      </p:pic>
      <p:sp>
        <p:nvSpPr>
          <p:cNvPr id="4" name="Google Shape;216;p26">
            <a:extLst>
              <a:ext uri="{FF2B5EF4-FFF2-40B4-BE49-F238E27FC236}">
                <a16:creationId xmlns:a16="http://schemas.microsoft.com/office/drawing/2014/main" id="{B8234010-32AB-EA8D-C021-C7F23B8FF1F0}"/>
              </a:ext>
            </a:extLst>
          </p:cNvPr>
          <p:cNvSpPr txBox="1">
            <a:spLocks/>
          </p:cNvSpPr>
          <p:nvPr/>
        </p:nvSpPr>
        <p:spPr>
          <a:xfrm>
            <a:off x="3660122" y="3968098"/>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INCERTEZA (UNCERTAINTY)</a:t>
            </a:r>
          </a:p>
        </p:txBody>
      </p:sp>
      <p:sp>
        <p:nvSpPr>
          <p:cNvPr id="9" name="Google Shape;216;p26">
            <a:extLst>
              <a:ext uri="{FF2B5EF4-FFF2-40B4-BE49-F238E27FC236}">
                <a16:creationId xmlns:a16="http://schemas.microsoft.com/office/drawing/2014/main" id="{416A8AAB-BBF1-42FB-6D76-FAA66730FEB7}"/>
              </a:ext>
            </a:extLst>
          </p:cNvPr>
          <p:cNvSpPr txBox="1">
            <a:spLocks/>
          </p:cNvSpPr>
          <p:nvPr/>
        </p:nvSpPr>
        <p:spPr>
          <a:xfrm>
            <a:off x="6665421" y="3968098"/>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COMPLEXIDADE (COMPLEXITY)</a:t>
            </a:r>
          </a:p>
        </p:txBody>
      </p:sp>
      <p:sp>
        <p:nvSpPr>
          <p:cNvPr id="10" name="Google Shape;249;p30">
            <a:extLst>
              <a:ext uri="{FF2B5EF4-FFF2-40B4-BE49-F238E27FC236}">
                <a16:creationId xmlns:a16="http://schemas.microsoft.com/office/drawing/2014/main" id="{75012678-6464-B901-79C0-CE0DF1A0B3EE}"/>
              </a:ext>
            </a:extLst>
          </p:cNvPr>
          <p:cNvSpPr txBox="1">
            <a:spLocks/>
          </p:cNvSpPr>
          <p:nvPr/>
        </p:nvSpPr>
        <p:spPr>
          <a:xfrm>
            <a:off x="1482089" y="396058"/>
            <a:ext cx="9629866"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O CONCEITO </a:t>
            </a:r>
            <a:r>
              <a:rPr lang="pt-BR" sz="5400" b="1" dirty="0">
                <a:solidFill>
                  <a:srgbClr val="2BDEFD"/>
                </a:solidFill>
                <a:latin typeface="Chakra Petch" panose="00000500000000000000" pitchFamily="2" charset="-34"/>
                <a:cs typeface="Chakra Petch" panose="00000500000000000000" pitchFamily="2" charset="-34"/>
              </a:rPr>
              <a:t>VUCA</a:t>
            </a:r>
          </a:p>
        </p:txBody>
      </p:sp>
      <p:sp>
        <p:nvSpPr>
          <p:cNvPr id="11" name="Espaço Reservado para Texto 4">
            <a:extLst>
              <a:ext uri="{FF2B5EF4-FFF2-40B4-BE49-F238E27FC236}">
                <a16:creationId xmlns:a16="http://schemas.microsoft.com/office/drawing/2014/main" id="{9DE8158E-700B-1C4C-ECE8-795D25F142D1}"/>
              </a:ext>
            </a:extLst>
          </p:cNvPr>
          <p:cNvSpPr txBox="1">
            <a:spLocks/>
          </p:cNvSpPr>
          <p:nvPr/>
        </p:nvSpPr>
        <p:spPr>
          <a:xfrm>
            <a:off x="1482089" y="1087405"/>
            <a:ext cx="12425297"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O acrônimo VUCA foi criado pelo Exército dos EUA na década de 1990 para descrever o mundo pós-Guerra Fria, e posteriormente adotado pelo mundo dos negócios.</a:t>
            </a:r>
          </a:p>
        </p:txBody>
      </p:sp>
      <p:sp>
        <p:nvSpPr>
          <p:cNvPr id="15" name="Google Shape;229;p28">
            <a:extLst>
              <a:ext uri="{FF2B5EF4-FFF2-40B4-BE49-F238E27FC236}">
                <a16:creationId xmlns:a16="http://schemas.microsoft.com/office/drawing/2014/main" id="{ADE1FA2F-0EA6-23FC-A43F-5BA2CB863FD5}"/>
              </a:ext>
            </a:extLst>
          </p:cNvPr>
          <p:cNvSpPr txBox="1">
            <a:spLocks/>
          </p:cNvSpPr>
          <p:nvPr/>
        </p:nvSpPr>
        <p:spPr>
          <a:xfrm>
            <a:off x="500561" y="5814093"/>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Mudanças rápidas e imprevisíveis</a:t>
            </a:r>
            <a:r>
              <a:rPr lang="pt-BR" sz="1800" dirty="0">
                <a:solidFill>
                  <a:schemeClr val="bg1"/>
                </a:solidFill>
                <a:latin typeface="Inter"/>
                <a:ea typeface="Inter"/>
                <a:cs typeface="Inter"/>
                <a:sym typeface="Inter"/>
              </a:rPr>
              <a:t>. A natureza e velocidade das mudanças são surpreendentes.</a:t>
            </a:r>
          </a:p>
        </p:txBody>
      </p:sp>
      <p:sp>
        <p:nvSpPr>
          <p:cNvPr id="16" name="Google Shape;229;p28">
            <a:extLst>
              <a:ext uri="{FF2B5EF4-FFF2-40B4-BE49-F238E27FC236}">
                <a16:creationId xmlns:a16="http://schemas.microsoft.com/office/drawing/2014/main" id="{E7BA56F0-1E1C-DE2C-7CCB-DAD7EFD6C44B}"/>
              </a:ext>
            </a:extLst>
          </p:cNvPr>
          <p:cNvSpPr txBox="1">
            <a:spLocks/>
          </p:cNvSpPr>
          <p:nvPr/>
        </p:nvSpPr>
        <p:spPr>
          <a:xfrm>
            <a:off x="3481224" y="5817638"/>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Falta de previsibilidade e perspectivas de surpresas. </a:t>
            </a:r>
            <a:r>
              <a:rPr lang="pt-BR" sz="1800" b="1" dirty="0">
                <a:solidFill>
                  <a:schemeClr val="bg1"/>
                </a:solidFill>
                <a:latin typeface="Inter"/>
                <a:ea typeface="Inter"/>
                <a:cs typeface="Inter"/>
                <a:sym typeface="Inter"/>
              </a:rPr>
              <a:t>Dificuldade em antecipar eventos.</a:t>
            </a:r>
            <a:endParaRPr lang="pt-BR" sz="1800" dirty="0">
              <a:solidFill>
                <a:schemeClr val="bg1"/>
              </a:solidFill>
              <a:latin typeface="Inter"/>
              <a:ea typeface="Inter"/>
              <a:cs typeface="Inter"/>
              <a:sym typeface="Inter"/>
            </a:endParaRPr>
          </a:p>
        </p:txBody>
      </p:sp>
      <p:sp>
        <p:nvSpPr>
          <p:cNvPr id="17" name="Google Shape;229;p28">
            <a:extLst>
              <a:ext uri="{FF2B5EF4-FFF2-40B4-BE49-F238E27FC236}">
                <a16:creationId xmlns:a16="http://schemas.microsoft.com/office/drawing/2014/main" id="{E1433B6A-16F6-8B29-A013-A475C75150CA}"/>
              </a:ext>
            </a:extLst>
          </p:cNvPr>
          <p:cNvSpPr txBox="1">
            <a:spLocks/>
          </p:cNvSpPr>
          <p:nvPr/>
        </p:nvSpPr>
        <p:spPr>
          <a:xfrm>
            <a:off x="6504416" y="5799918"/>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Múltiplos fatores e variáveis interconectadas.</a:t>
            </a:r>
            <a:r>
              <a:rPr lang="pt-BR" sz="1800" dirty="0">
                <a:solidFill>
                  <a:schemeClr val="bg1"/>
                </a:solidFill>
                <a:latin typeface="Inter"/>
                <a:ea typeface="Inter"/>
                <a:cs typeface="Inter"/>
                <a:sym typeface="Inter"/>
              </a:rPr>
              <a:t> Confusão e caos com muitas partes móveis.</a:t>
            </a:r>
          </a:p>
        </p:txBody>
      </p:sp>
      <p:sp>
        <p:nvSpPr>
          <p:cNvPr id="18" name="Google Shape;229;p28">
            <a:extLst>
              <a:ext uri="{FF2B5EF4-FFF2-40B4-BE49-F238E27FC236}">
                <a16:creationId xmlns:a16="http://schemas.microsoft.com/office/drawing/2014/main" id="{67FAB4A8-572B-0C88-BAF9-5196BB6E4546}"/>
              </a:ext>
            </a:extLst>
          </p:cNvPr>
          <p:cNvSpPr txBox="1">
            <a:spLocks/>
          </p:cNvSpPr>
          <p:nvPr/>
        </p:nvSpPr>
        <p:spPr>
          <a:xfrm>
            <a:off x="9527608" y="5679139"/>
            <a:ext cx="2573954"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Falta de clareza sobre eventos e relações causa-efeito nebulosas. </a:t>
            </a:r>
            <a:r>
              <a:rPr lang="pt-BR" sz="1800" dirty="0">
                <a:solidFill>
                  <a:schemeClr val="bg1"/>
                </a:solidFill>
                <a:latin typeface="Inter"/>
                <a:ea typeface="Inter"/>
                <a:cs typeface="Inter"/>
                <a:sym typeface="Inter"/>
              </a:rPr>
              <a:t>"Desconhecidos </a:t>
            </a:r>
            <a:r>
              <a:rPr lang="pt-BR" sz="1800" dirty="0" err="1">
                <a:solidFill>
                  <a:schemeClr val="bg1"/>
                </a:solidFill>
                <a:latin typeface="Inter"/>
                <a:ea typeface="Inter"/>
                <a:cs typeface="Inter"/>
                <a:sym typeface="Inter"/>
              </a:rPr>
              <a:t>desconhecidos</a:t>
            </a:r>
            <a:r>
              <a:rPr lang="pt-BR" sz="1800" dirty="0">
                <a:solidFill>
                  <a:schemeClr val="bg1"/>
                </a:solidFill>
                <a:latin typeface="Inter"/>
                <a:ea typeface="Inter"/>
                <a:cs typeface="Inter"/>
                <a:sym typeface="Inter"/>
              </a:rPr>
              <a:t>".</a:t>
            </a:r>
          </a:p>
        </p:txBody>
      </p:sp>
      <p:grpSp>
        <p:nvGrpSpPr>
          <p:cNvPr id="19" name="Agrupar 18">
            <a:extLst>
              <a:ext uri="{FF2B5EF4-FFF2-40B4-BE49-F238E27FC236}">
                <a16:creationId xmlns:a16="http://schemas.microsoft.com/office/drawing/2014/main" id="{5E0F9105-3E9D-F273-0AEA-504E6102114D}"/>
              </a:ext>
            </a:extLst>
          </p:cNvPr>
          <p:cNvGrpSpPr/>
          <p:nvPr/>
        </p:nvGrpSpPr>
        <p:grpSpPr>
          <a:xfrm>
            <a:off x="11937655" y="6288612"/>
            <a:ext cx="2472112" cy="1447992"/>
            <a:chOff x="11937655" y="6288612"/>
            <a:chExt cx="2472112" cy="1447992"/>
          </a:xfrm>
        </p:grpSpPr>
        <p:sp>
          <p:nvSpPr>
            <p:cNvPr id="20" name="Google Shape;376;p44">
              <a:extLst>
                <a:ext uri="{FF2B5EF4-FFF2-40B4-BE49-F238E27FC236}">
                  <a16:creationId xmlns:a16="http://schemas.microsoft.com/office/drawing/2014/main" id="{C9F47299-6349-0D62-4823-C636172C2209}"/>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23;p41">
              <a:extLst>
                <a:ext uri="{FF2B5EF4-FFF2-40B4-BE49-F238E27FC236}">
                  <a16:creationId xmlns:a16="http://schemas.microsoft.com/office/drawing/2014/main" id="{E2BC8D6A-600E-6B03-0215-17C89CF5D235}"/>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2" name="Google Shape;229;p28">
            <a:extLst>
              <a:ext uri="{FF2B5EF4-FFF2-40B4-BE49-F238E27FC236}">
                <a16:creationId xmlns:a16="http://schemas.microsoft.com/office/drawing/2014/main" id="{55C4AC7C-A010-D3C1-A390-34202BF437DA}"/>
              </a:ext>
            </a:extLst>
          </p:cNvPr>
          <p:cNvSpPr txBox="1">
            <a:spLocks/>
          </p:cNvSpPr>
          <p:nvPr/>
        </p:nvSpPr>
        <p:spPr>
          <a:xfrm>
            <a:off x="220632" y="7721204"/>
            <a:ext cx="11581633" cy="49510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"O modelo VUCA nos ajudou a entender um mundo onde a mudança era a única constante." - Bob Johansen</a:t>
            </a:r>
          </a:p>
        </p:txBody>
      </p:sp>
    </p:spTree>
    <p:extLst>
      <p:ext uri="{BB962C8B-B14F-4D97-AF65-F5344CB8AC3E}">
        <p14:creationId xmlns:p14="http://schemas.microsoft.com/office/powerpoint/2010/main" val="383306551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8D0ED-0D13-C193-31B5-119D4CB8192B}"/>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513E7091-8D87-ABE6-8F0A-CE13AF00F852}"/>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grpSp>
        <p:nvGrpSpPr>
          <p:cNvPr id="16" name="Agrupar 15">
            <a:extLst>
              <a:ext uri="{FF2B5EF4-FFF2-40B4-BE49-F238E27FC236}">
                <a16:creationId xmlns:a16="http://schemas.microsoft.com/office/drawing/2014/main" id="{DA41F51A-BE60-5D16-7A29-BA7B959AB7B0}"/>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2024A08F-ABA5-FEEF-87A2-3FDCA7DC249C}"/>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EC7B65D3-30B8-3255-EDDC-6558676F63DA}"/>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2" name="Retângulo: Cantos Superiores Recortados 11">
            <a:extLst>
              <a:ext uri="{FF2B5EF4-FFF2-40B4-BE49-F238E27FC236}">
                <a16:creationId xmlns:a16="http://schemas.microsoft.com/office/drawing/2014/main" id="{24506EDA-7E85-242A-079B-B8FED0359719}"/>
              </a:ext>
            </a:extLst>
          </p:cNvPr>
          <p:cNvSpPr/>
          <p:nvPr/>
        </p:nvSpPr>
        <p:spPr>
          <a:xfrm>
            <a:off x="828590" y="3102942"/>
            <a:ext cx="2573954" cy="260288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Cantos Superiores Recortados 12">
            <a:extLst>
              <a:ext uri="{FF2B5EF4-FFF2-40B4-BE49-F238E27FC236}">
                <a16:creationId xmlns:a16="http://schemas.microsoft.com/office/drawing/2014/main" id="{64506EF4-D5A3-B0D8-D466-3FED80C7F25A}"/>
              </a:ext>
            </a:extLst>
          </p:cNvPr>
          <p:cNvSpPr/>
          <p:nvPr/>
        </p:nvSpPr>
        <p:spPr>
          <a:xfrm>
            <a:off x="4459267" y="3102942"/>
            <a:ext cx="2573954" cy="260288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Cantos Superiores Recortados 13">
            <a:extLst>
              <a:ext uri="{FF2B5EF4-FFF2-40B4-BE49-F238E27FC236}">
                <a16:creationId xmlns:a16="http://schemas.microsoft.com/office/drawing/2014/main" id="{BC184AE7-F8A3-FFF4-FB88-F5220066DA87}"/>
              </a:ext>
            </a:extLst>
          </p:cNvPr>
          <p:cNvSpPr/>
          <p:nvPr/>
        </p:nvSpPr>
        <p:spPr>
          <a:xfrm>
            <a:off x="8089944" y="3102942"/>
            <a:ext cx="2573954" cy="260288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1" name="Google Shape;216;p26">
            <a:extLst>
              <a:ext uri="{FF2B5EF4-FFF2-40B4-BE49-F238E27FC236}">
                <a16:creationId xmlns:a16="http://schemas.microsoft.com/office/drawing/2014/main" id="{EB640520-26A2-7718-3010-75BAFDE8B087}"/>
              </a:ext>
            </a:extLst>
          </p:cNvPr>
          <p:cNvSpPr txBox="1">
            <a:spLocks/>
          </p:cNvSpPr>
          <p:nvPr/>
        </p:nvSpPr>
        <p:spPr>
          <a:xfrm>
            <a:off x="828590" y="3322562"/>
            <a:ext cx="2573954" cy="2234409"/>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LEITURAS RECOMENDADAS</a:t>
            </a:r>
          </a:p>
          <a:p>
            <a:pPr algn="ctr"/>
            <a:endParaRPr lang="pt-BR" sz="1800" b="1" dirty="0">
              <a:solidFill>
                <a:srgbClr val="DBE4EF"/>
              </a:solidFill>
              <a:latin typeface="Chakra Petch" panose="00000500000000000000" pitchFamily="2" charset="-34"/>
              <a:cs typeface="Chakra Petch" panose="00000500000000000000" pitchFamily="2" charset="-34"/>
            </a:endParaRPr>
          </a:p>
          <a:p>
            <a:pPr algn="ctr"/>
            <a:r>
              <a:rPr lang="pt-BR" sz="1800" dirty="0">
                <a:solidFill>
                  <a:srgbClr val="DBE4EF"/>
                </a:solidFill>
                <a:latin typeface="Chakra Petch" panose="00000500000000000000" pitchFamily="2" charset="-34"/>
                <a:cs typeface="Chakra Petch" panose="00000500000000000000" pitchFamily="2" charset="-34"/>
              </a:rPr>
              <a:t>"Liderança Nível 5" (Jim Collins), "O Monge e o Executivo" (James Hunter)</a:t>
            </a:r>
          </a:p>
        </p:txBody>
      </p:sp>
      <p:sp>
        <p:nvSpPr>
          <p:cNvPr id="22" name="Google Shape;216;p26">
            <a:extLst>
              <a:ext uri="{FF2B5EF4-FFF2-40B4-BE49-F238E27FC236}">
                <a16:creationId xmlns:a16="http://schemas.microsoft.com/office/drawing/2014/main" id="{9DBEDA33-67B7-6F8A-5180-AA51E434B083}"/>
              </a:ext>
            </a:extLst>
          </p:cNvPr>
          <p:cNvSpPr txBox="1">
            <a:spLocks/>
          </p:cNvSpPr>
          <p:nvPr/>
        </p:nvSpPr>
        <p:spPr>
          <a:xfrm>
            <a:off x="4459267" y="3461061"/>
            <a:ext cx="2573954" cy="1957410"/>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COMUNIDADES</a:t>
            </a:r>
          </a:p>
          <a:p>
            <a:pPr algn="ctr"/>
            <a:endParaRPr lang="pt-BR" sz="1800" b="1" dirty="0">
              <a:solidFill>
                <a:srgbClr val="DBE4EF"/>
              </a:solidFill>
              <a:latin typeface="Chakra Petch" panose="00000500000000000000" pitchFamily="2" charset="-34"/>
              <a:cs typeface="Chakra Petch" panose="00000500000000000000" pitchFamily="2" charset="-34"/>
            </a:endParaRPr>
          </a:p>
          <a:p>
            <a:pPr algn="ctr"/>
            <a:r>
              <a:rPr lang="pt-BR" sz="1800" dirty="0">
                <a:solidFill>
                  <a:srgbClr val="DBE4EF"/>
                </a:solidFill>
                <a:latin typeface="Chakra Petch" panose="00000500000000000000" pitchFamily="2" charset="-34"/>
                <a:cs typeface="Chakra Petch" panose="00000500000000000000" pitchFamily="2" charset="-34"/>
              </a:rPr>
              <a:t>Grupos de liderança, fóruns online, associações profissionais</a:t>
            </a:r>
          </a:p>
        </p:txBody>
      </p:sp>
      <p:sp>
        <p:nvSpPr>
          <p:cNvPr id="23" name="Google Shape;216;p26">
            <a:extLst>
              <a:ext uri="{FF2B5EF4-FFF2-40B4-BE49-F238E27FC236}">
                <a16:creationId xmlns:a16="http://schemas.microsoft.com/office/drawing/2014/main" id="{6889B400-9913-04EF-5507-095ACEA1F562}"/>
              </a:ext>
            </a:extLst>
          </p:cNvPr>
          <p:cNvSpPr txBox="1">
            <a:spLocks/>
          </p:cNvSpPr>
          <p:nvPr/>
        </p:nvSpPr>
        <p:spPr>
          <a:xfrm>
            <a:off x="8089944" y="3461061"/>
            <a:ext cx="2573954" cy="1957410"/>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MENTORIA</a:t>
            </a:r>
          </a:p>
          <a:p>
            <a:pPr algn="ctr"/>
            <a:endParaRPr lang="pt-BR" sz="1800" b="1" dirty="0">
              <a:solidFill>
                <a:srgbClr val="DBE4EF"/>
              </a:solidFill>
              <a:latin typeface="Chakra Petch" panose="00000500000000000000" pitchFamily="2" charset="-34"/>
              <a:cs typeface="Chakra Petch" panose="00000500000000000000" pitchFamily="2" charset="-34"/>
            </a:endParaRPr>
          </a:p>
          <a:p>
            <a:pPr algn="ctr"/>
            <a:r>
              <a:rPr lang="pt-BR" sz="1800" dirty="0">
                <a:solidFill>
                  <a:srgbClr val="DBE4EF"/>
                </a:solidFill>
                <a:latin typeface="Chakra Petch" panose="00000500000000000000" pitchFamily="2" charset="-34"/>
                <a:cs typeface="Chakra Petch" panose="00000500000000000000" pitchFamily="2" charset="-34"/>
              </a:rPr>
              <a:t>Busque mentores experientes e ofereça-se como mentor para outros</a:t>
            </a:r>
          </a:p>
        </p:txBody>
      </p:sp>
      <p:sp>
        <p:nvSpPr>
          <p:cNvPr id="8" name="Espaço Reservado para Texto 4">
            <a:extLst>
              <a:ext uri="{FF2B5EF4-FFF2-40B4-BE49-F238E27FC236}">
                <a16:creationId xmlns:a16="http://schemas.microsoft.com/office/drawing/2014/main" id="{6910E29C-F593-613F-ED80-D3F9FF1A6B95}"/>
              </a:ext>
            </a:extLst>
          </p:cNvPr>
          <p:cNvSpPr txBox="1">
            <a:spLocks/>
          </p:cNvSpPr>
          <p:nvPr/>
        </p:nvSpPr>
        <p:spPr>
          <a:xfrm>
            <a:off x="866896" y="1805691"/>
            <a:ext cx="13427679"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O aprendizado de liderança é uma jornada contínua. Após este curso, é importante manter o </a:t>
            </a:r>
            <a:r>
              <a:rPr lang="pt-BR" sz="2400" b="1" dirty="0"/>
              <a:t>compromisso com seu desenvolvimento</a:t>
            </a:r>
            <a:r>
              <a:rPr lang="pt-BR" sz="2400" dirty="0"/>
              <a:t> e buscar novas oportunidades de crescimento.</a:t>
            </a:r>
          </a:p>
        </p:txBody>
      </p:sp>
      <p:sp>
        <p:nvSpPr>
          <p:cNvPr id="9" name="Retângulo: Cantos Superiores Recortados 8">
            <a:extLst>
              <a:ext uri="{FF2B5EF4-FFF2-40B4-BE49-F238E27FC236}">
                <a16:creationId xmlns:a16="http://schemas.microsoft.com/office/drawing/2014/main" id="{CF746B33-4F43-52DF-0372-A108310A991A}"/>
              </a:ext>
            </a:extLst>
          </p:cNvPr>
          <p:cNvSpPr/>
          <p:nvPr/>
        </p:nvSpPr>
        <p:spPr>
          <a:xfrm>
            <a:off x="11720621" y="3106487"/>
            <a:ext cx="2573954" cy="2602885"/>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Google Shape;216;p26">
            <a:extLst>
              <a:ext uri="{FF2B5EF4-FFF2-40B4-BE49-F238E27FC236}">
                <a16:creationId xmlns:a16="http://schemas.microsoft.com/office/drawing/2014/main" id="{D75C4EE1-3BB8-9161-1516-B829889E20F7}"/>
              </a:ext>
            </a:extLst>
          </p:cNvPr>
          <p:cNvSpPr txBox="1">
            <a:spLocks/>
          </p:cNvSpPr>
          <p:nvPr/>
        </p:nvSpPr>
        <p:spPr>
          <a:xfrm>
            <a:off x="11720621" y="3599560"/>
            <a:ext cx="2573954" cy="1680412"/>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CURSOS AVANÇADOS</a:t>
            </a:r>
          </a:p>
          <a:p>
            <a:pPr algn="ctr"/>
            <a:endParaRPr lang="pt-BR" sz="1800" b="1" dirty="0">
              <a:solidFill>
                <a:srgbClr val="DBE4EF"/>
              </a:solidFill>
              <a:latin typeface="Chakra Petch" panose="00000500000000000000" pitchFamily="2" charset="-34"/>
              <a:cs typeface="Chakra Petch" panose="00000500000000000000" pitchFamily="2" charset="-34"/>
            </a:endParaRPr>
          </a:p>
          <a:p>
            <a:pPr algn="ctr"/>
            <a:r>
              <a:rPr lang="pt-BR" sz="1800" dirty="0">
                <a:solidFill>
                  <a:srgbClr val="DBE4EF"/>
                </a:solidFill>
                <a:latin typeface="Chakra Petch" panose="00000500000000000000" pitchFamily="2" charset="-34"/>
                <a:cs typeface="Chakra Petch" panose="00000500000000000000" pitchFamily="2" charset="-34"/>
              </a:rPr>
              <a:t>Especializações em áreas específicas de liderança e gestão</a:t>
            </a:r>
          </a:p>
        </p:txBody>
      </p:sp>
      <p:sp>
        <p:nvSpPr>
          <p:cNvPr id="3" name="Google Shape;249;p30">
            <a:extLst>
              <a:ext uri="{FF2B5EF4-FFF2-40B4-BE49-F238E27FC236}">
                <a16:creationId xmlns:a16="http://schemas.microsoft.com/office/drawing/2014/main" id="{BA4DF9BA-FF20-001C-2261-33836EB34F68}"/>
              </a:ext>
            </a:extLst>
          </p:cNvPr>
          <p:cNvSpPr txBox="1">
            <a:spLocks/>
          </p:cNvSpPr>
          <p:nvPr/>
        </p:nvSpPr>
        <p:spPr>
          <a:xfrm>
            <a:off x="844138" y="289733"/>
            <a:ext cx="12425297" cy="1641200"/>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PRÓXIMOS PASSOS </a:t>
            </a:r>
            <a:r>
              <a:rPr lang="pt-BR" sz="5400" b="1" dirty="0">
                <a:solidFill>
                  <a:schemeClr val="bg1"/>
                </a:solidFill>
                <a:latin typeface="Chakra Petch" panose="00000500000000000000" pitchFamily="2" charset="-34"/>
                <a:cs typeface="Chakra Petch" panose="00000500000000000000" pitchFamily="2" charset="-34"/>
              </a:rPr>
              <a:t>NA CARREIRA DE LIDERANÇA</a:t>
            </a:r>
          </a:p>
        </p:txBody>
      </p:sp>
    </p:spTree>
    <p:extLst>
      <p:ext uri="{BB962C8B-B14F-4D97-AF65-F5344CB8AC3E}">
        <p14:creationId xmlns:p14="http://schemas.microsoft.com/office/powerpoint/2010/main" val="17707823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778EB-9753-173C-09E2-01EF9A238C85}"/>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1166BCBB-2968-2405-0F0B-47CCCC5DC9C9}"/>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grpSp>
        <p:nvGrpSpPr>
          <p:cNvPr id="16" name="Agrupar 15">
            <a:extLst>
              <a:ext uri="{FF2B5EF4-FFF2-40B4-BE49-F238E27FC236}">
                <a16:creationId xmlns:a16="http://schemas.microsoft.com/office/drawing/2014/main" id="{F55006CD-CA8F-0BC1-C2AA-67E30BC09542}"/>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F93E1E57-1927-0913-6C15-AC2369EA7F7E}"/>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ECAD3DF8-38FC-FDF9-8442-8CC608DC033A}"/>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8" name="Espaço Reservado para Texto 4">
            <a:extLst>
              <a:ext uri="{FF2B5EF4-FFF2-40B4-BE49-F238E27FC236}">
                <a16:creationId xmlns:a16="http://schemas.microsoft.com/office/drawing/2014/main" id="{6F30D4E7-3C6C-4CB9-8256-0D7B24F2087E}"/>
              </a:ext>
            </a:extLst>
          </p:cNvPr>
          <p:cNvSpPr txBox="1">
            <a:spLocks/>
          </p:cNvSpPr>
          <p:nvPr/>
        </p:nvSpPr>
        <p:spPr>
          <a:xfrm>
            <a:off x="982088" y="1931582"/>
            <a:ext cx="13427679" cy="317276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Chegamos ao fim desta jornada de desenvolvimento, mas este é apenas o começo da sua trajetória como</a:t>
            </a:r>
            <a:r>
              <a:rPr lang="pt-BR" b="1" dirty="0"/>
              <a:t> líder transformador.</a:t>
            </a:r>
          </a:p>
          <a:p>
            <a:endParaRPr lang="pt-BR" dirty="0"/>
          </a:p>
          <a:p>
            <a:r>
              <a:rPr lang="pt-BR" dirty="0"/>
              <a:t>Leve consigo não apenas as ferramentas e conhecimentos adquiridos, mas também a </a:t>
            </a:r>
            <a:r>
              <a:rPr lang="pt-BR" b="1" dirty="0"/>
              <a:t>mentalidade de crescimento</a:t>
            </a:r>
            <a:r>
              <a:rPr lang="pt-BR" dirty="0"/>
              <a:t> contínuo e o compromisso com o desenvolvimento de pessoas e organizações.</a:t>
            </a:r>
          </a:p>
        </p:txBody>
      </p:sp>
      <p:sp>
        <p:nvSpPr>
          <p:cNvPr id="4" name="Google Shape;249;p30">
            <a:extLst>
              <a:ext uri="{FF2B5EF4-FFF2-40B4-BE49-F238E27FC236}">
                <a16:creationId xmlns:a16="http://schemas.microsoft.com/office/drawing/2014/main" id="{350EBBA7-7672-77A5-78AB-B1EA340C166E}"/>
              </a:ext>
            </a:extLst>
          </p:cNvPr>
          <p:cNvSpPr txBox="1">
            <a:spLocks/>
          </p:cNvSpPr>
          <p:nvPr/>
        </p:nvSpPr>
        <p:spPr>
          <a:xfrm>
            <a:off x="844138" y="289733"/>
            <a:ext cx="12425297" cy="1641200"/>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TRANSFORMANDO APRENDIZADO EM </a:t>
            </a:r>
            <a:r>
              <a:rPr lang="pt-BR" sz="5400" b="1" dirty="0">
                <a:solidFill>
                  <a:srgbClr val="2BDEFD"/>
                </a:solidFill>
                <a:latin typeface="Chakra Petch" panose="00000500000000000000" pitchFamily="2" charset="-34"/>
                <a:cs typeface="Chakra Petch" panose="00000500000000000000" pitchFamily="2" charset="-34"/>
              </a:rPr>
              <a:t>IMPACTO</a:t>
            </a:r>
            <a:endParaRPr lang="pt-BR" sz="5400" b="1" dirty="0">
              <a:solidFill>
                <a:schemeClr val="bg1"/>
              </a:solidFill>
              <a:latin typeface="Chakra Petch" panose="00000500000000000000" pitchFamily="2" charset="-34"/>
              <a:cs typeface="Chakra Petch" panose="00000500000000000000" pitchFamily="2" charset="-34"/>
            </a:endParaRPr>
          </a:p>
        </p:txBody>
      </p:sp>
      <p:sp>
        <p:nvSpPr>
          <p:cNvPr id="5" name="Google Shape;229;p28">
            <a:extLst>
              <a:ext uri="{FF2B5EF4-FFF2-40B4-BE49-F238E27FC236}">
                <a16:creationId xmlns:a16="http://schemas.microsoft.com/office/drawing/2014/main" id="{ABBF07C3-FFEE-0642-1304-3041BD14290E}"/>
              </a:ext>
            </a:extLst>
          </p:cNvPr>
          <p:cNvSpPr txBox="1">
            <a:spLocks/>
          </p:cNvSpPr>
          <p:nvPr/>
        </p:nvSpPr>
        <p:spPr>
          <a:xfrm>
            <a:off x="1388131" y="5464748"/>
            <a:ext cx="10250228" cy="114143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3000" i="1" dirty="0">
                <a:solidFill>
                  <a:schemeClr val="bg1"/>
                </a:solidFill>
                <a:latin typeface="Inter"/>
                <a:ea typeface="Inter"/>
                <a:cs typeface="Inter"/>
                <a:sym typeface="Inter"/>
              </a:rPr>
              <a:t>"A verdadeira liderança não é sobre ser o melhor. É sobre tornar todos ao seu redor melhores.“ - Robin Sharma</a:t>
            </a:r>
          </a:p>
        </p:txBody>
      </p:sp>
      <p:sp>
        <p:nvSpPr>
          <p:cNvPr id="6" name="Espaço Reservado para Texto 4">
            <a:extLst>
              <a:ext uri="{FF2B5EF4-FFF2-40B4-BE49-F238E27FC236}">
                <a16:creationId xmlns:a16="http://schemas.microsoft.com/office/drawing/2014/main" id="{057AE078-32A9-BCA2-0768-C41FB00335CF}"/>
              </a:ext>
            </a:extLst>
          </p:cNvPr>
          <p:cNvSpPr txBox="1">
            <a:spLocks/>
          </p:cNvSpPr>
          <p:nvPr/>
        </p:nvSpPr>
        <p:spPr>
          <a:xfrm>
            <a:off x="982088" y="6966589"/>
            <a:ext cx="10656271"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b="1" dirty="0"/>
              <a:t>Aplique</a:t>
            </a:r>
            <a:r>
              <a:rPr lang="pt-BR" dirty="0"/>
              <a:t> o que aprendeu e </a:t>
            </a:r>
            <a:r>
              <a:rPr lang="pt-BR" b="1" dirty="0"/>
              <a:t>transforme o mundo ao seu redor!</a:t>
            </a:r>
          </a:p>
        </p:txBody>
      </p:sp>
    </p:spTree>
    <p:extLst>
      <p:ext uri="{BB962C8B-B14F-4D97-AF65-F5344CB8AC3E}">
        <p14:creationId xmlns:p14="http://schemas.microsoft.com/office/powerpoint/2010/main" val="1775141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783281DF-C017-42E7-63A8-F70827FE8019}"/>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29F1C03F-5282-FD8D-67FD-50B2CB6C643B}"/>
              </a:ext>
            </a:extLst>
          </p:cNvPr>
          <p:cNvSpPr txBox="1">
            <a:spLocks noGrp="1"/>
          </p:cNvSpPr>
          <p:nvPr>
            <p:ph type="title"/>
          </p:nvPr>
        </p:nvSpPr>
        <p:spPr>
          <a:xfrm>
            <a:off x="1151999" y="2185520"/>
            <a:ext cx="10555813" cy="1071014"/>
          </a:xfrm>
          <a:prstGeom prst="rect">
            <a:avLst/>
          </a:prstGeom>
        </p:spPr>
        <p:txBody>
          <a:bodyPr spcFirstLastPara="1" wrap="square" lIns="0" tIns="146280" rIns="146280" bIns="146280" anchor="t" anchorCtr="0">
            <a:spAutoFit/>
          </a:bodyPr>
          <a:lstStyle/>
          <a:p>
            <a:r>
              <a:rPr lang="pt-BR" dirty="0"/>
              <a:t>APRESENTAÇÃO</a:t>
            </a:r>
            <a:endParaRPr lang="pt-BR" dirty="0">
              <a:solidFill>
                <a:srgbClr val="2BDEFD"/>
              </a:solidFill>
            </a:endParaRPr>
          </a:p>
        </p:txBody>
      </p:sp>
      <p:sp>
        <p:nvSpPr>
          <p:cNvPr id="223" name="Google Shape;223;p27">
            <a:extLst>
              <a:ext uri="{FF2B5EF4-FFF2-40B4-BE49-F238E27FC236}">
                <a16:creationId xmlns:a16="http://schemas.microsoft.com/office/drawing/2014/main" id="{F923341C-A96A-68B1-CA41-D27C31551CBF}"/>
              </a:ext>
            </a:extLst>
          </p:cNvPr>
          <p:cNvSpPr txBox="1">
            <a:spLocks noGrp="1"/>
          </p:cNvSpPr>
          <p:nvPr>
            <p:ph type="title" idx="2"/>
          </p:nvPr>
        </p:nvSpPr>
        <p:spPr>
          <a:xfrm>
            <a:off x="1152000" y="1412240"/>
            <a:ext cx="8250240" cy="738615"/>
          </a:xfrm>
          <a:prstGeom prst="rect">
            <a:avLst/>
          </a:prstGeom>
        </p:spPr>
        <p:txBody>
          <a:bodyPr spcFirstLastPara="1" wrap="square" lIns="0" tIns="146280" rIns="146280" bIns="146280" anchor="t" anchorCtr="0">
            <a:spAutoFit/>
          </a:bodyPr>
          <a:lstStyle/>
          <a:p>
            <a:r>
              <a:rPr lang="pt-BR" dirty="0">
                <a:solidFill>
                  <a:srgbClr val="2BDEFD"/>
                </a:solidFill>
              </a:rPr>
              <a:t>// Aula 1.1 _</a:t>
            </a:r>
            <a:endParaRPr dirty="0">
              <a:solidFill>
                <a:srgbClr val="2BDEFD"/>
              </a:solidFill>
            </a:endParaRPr>
          </a:p>
        </p:txBody>
      </p:sp>
      <p:grpSp>
        <p:nvGrpSpPr>
          <p:cNvPr id="4" name="Agrupar 3">
            <a:extLst>
              <a:ext uri="{FF2B5EF4-FFF2-40B4-BE49-F238E27FC236}">
                <a16:creationId xmlns:a16="http://schemas.microsoft.com/office/drawing/2014/main" id="{24DA55B8-F211-C7E2-81D9-B2E516B3BBE0}"/>
              </a:ext>
            </a:extLst>
          </p:cNvPr>
          <p:cNvGrpSpPr/>
          <p:nvPr/>
        </p:nvGrpSpPr>
        <p:grpSpPr>
          <a:xfrm>
            <a:off x="11937655" y="6288612"/>
            <a:ext cx="2472112" cy="1447992"/>
            <a:chOff x="11937655" y="6288612"/>
            <a:chExt cx="2472112" cy="1447992"/>
          </a:xfrm>
        </p:grpSpPr>
        <p:sp>
          <p:nvSpPr>
            <p:cNvPr id="5" name="Google Shape;376;p44">
              <a:extLst>
                <a:ext uri="{FF2B5EF4-FFF2-40B4-BE49-F238E27FC236}">
                  <a16:creationId xmlns:a16="http://schemas.microsoft.com/office/drawing/2014/main" id="{48EF63D3-7CEF-1831-986C-3D3409A2E1B3}"/>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3;p41">
              <a:extLst>
                <a:ext uri="{FF2B5EF4-FFF2-40B4-BE49-F238E27FC236}">
                  <a16:creationId xmlns:a16="http://schemas.microsoft.com/office/drawing/2014/main" id="{020D4AAB-10F0-0777-3982-C414B3D4F636}"/>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199052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8CE1A3D5-661E-1B46-AC9A-298598995B3A}"/>
            </a:ext>
          </a:extLst>
        </p:cNvPr>
        <p:cNvGrpSpPr/>
        <p:nvPr/>
      </p:nvGrpSpPr>
      <p:grpSpPr>
        <a:xfrm>
          <a:off x="0" y="0"/>
          <a:ext cx="0" cy="0"/>
          <a:chOff x="0" y="0"/>
          <a:chExt cx="0" cy="0"/>
        </a:xfrm>
      </p:grpSpPr>
      <p:sp>
        <p:nvSpPr>
          <p:cNvPr id="2" name="Retângulo: Cantos Superiores Recortados 1">
            <a:extLst>
              <a:ext uri="{FF2B5EF4-FFF2-40B4-BE49-F238E27FC236}">
                <a16:creationId xmlns:a16="http://schemas.microsoft.com/office/drawing/2014/main" id="{F9E85006-2CB4-74E0-5CBD-F6517F14762B}"/>
              </a:ext>
            </a:extLst>
          </p:cNvPr>
          <p:cNvSpPr/>
          <p:nvPr/>
        </p:nvSpPr>
        <p:spPr>
          <a:xfrm>
            <a:off x="500561" y="206383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Cantos Superiores Recortados 5">
            <a:extLst>
              <a:ext uri="{FF2B5EF4-FFF2-40B4-BE49-F238E27FC236}">
                <a16:creationId xmlns:a16="http://schemas.microsoft.com/office/drawing/2014/main" id="{A562AD62-44F0-3234-A8F8-4767146C0A68}"/>
              </a:ext>
            </a:extLst>
          </p:cNvPr>
          <p:cNvSpPr/>
          <p:nvPr/>
        </p:nvSpPr>
        <p:spPr>
          <a:xfrm>
            <a:off x="3455701" y="206383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Cantos Superiores Recortados 6">
            <a:extLst>
              <a:ext uri="{FF2B5EF4-FFF2-40B4-BE49-F238E27FC236}">
                <a16:creationId xmlns:a16="http://schemas.microsoft.com/office/drawing/2014/main" id="{AB02D7BB-C0C2-FCB4-0744-444CD66B7C1E}"/>
              </a:ext>
            </a:extLst>
          </p:cNvPr>
          <p:cNvSpPr/>
          <p:nvPr/>
        </p:nvSpPr>
        <p:spPr>
          <a:xfrm>
            <a:off x="6498071" y="206383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Cantos Superiores Recortados 7">
            <a:extLst>
              <a:ext uri="{FF2B5EF4-FFF2-40B4-BE49-F238E27FC236}">
                <a16:creationId xmlns:a16="http://schemas.microsoft.com/office/drawing/2014/main" id="{AB570ADB-8AB8-453C-3F26-EE8A25DCC922}"/>
              </a:ext>
            </a:extLst>
          </p:cNvPr>
          <p:cNvSpPr/>
          <p:nvPr/>
        </p:nvSpPr>
        <p:spPr>
          <a:xfrm>
            <a:off x="9506831" y="206383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Google Shape;216;p26">
            <a:extLst>
              <a:ext uri="{FF2B5EF4-FFF2-40B4-BE49-F238E27FC236}">
                <a16:creationId xmlns:a16="http://schemas.microsoft.com/office/drawing/2014/main" id="{05191212-9F3B-C486-5EBA-819691463512}"/>
              </a:ext>
            </a:extLst>
          </p:cNvPr>
          <p:cNvSpPr txBox="1">
            <a:spLocks/>
          </p:cNvSpPr>
          <p:nvPr/>
        </p:nvSpPr>
        <p:spPr>
          <a:xfrm>
            <a:off x="748032" y="3968098"/>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FRÁGIL </a:t>
            </a:r>
          </a:p>
          <a:p>
            <a:pPr algn="ctr"/>
            <a:r>
              <a:rPr lang="pt-BR" sz="1800" dirty="0">
                <a:solidFill>
                  <a:srgbClr val="DBE4EF"/>
                </a:solidFill>
                <a:latin typeface="Chakra Petch" panose="00000500000000000000" pitchFamily="2" charset="-34"/>
                <a:cs typeface="Chakra Petch" panose="00000500000000000000" pitchFamily="2" charset="-34"/>
              </a:rPr>
              <a:t>(BRITTLE)</a:t>
            </a:r>
          </a:p>
        </p:txBody>
      </p:sp>
      <p:sp>
        <p:nvSpPr>
          <p:cNvPr id="44" name="Google Shape;216;p26">
            <a:extLst>
              <a:ext uri="{FF2B5EF4-FFF2-40B4-BE49-F238E27FC236}">
                <a16:creationId xmlns:a16="http://schemas.microsoft.com/office/drawing/2014/main" id="{30C2B9B7-2128-33F7-C3F1-04679712C3F8}"/>
              </a:ext>
            </a:extLst>
          </p:cNvPr>
          <p:cNvSpPr txBox="1">
            <a:spLocks/>
          </p:cNvSpPr>
          <p:nvPr/>
        </p:nvSpPr>
        <p:spPr>
          <a:xfrm>
            <a:off x="9577511" y="4023498"/>
            <a:ext cx="2540345" cy="766315"/>
          </a:xfrm>
          <a:prstGeom prst="rect">
            <a:avLst/>
          </a:prstGeom>
          <a:noFill/>
          <a:ln>
            <a:noFill/>
          </a:ln>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1pPr>
            <a:lvl2pPr marR="0" lvl="1"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2pPr>
            <a:lvl3pPr marR="0" lvl="2"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3pPr>
            <a:lvl4pPr marR="0" lvl="3"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4pPr>
            <a:lvl5pPr marR="0" lvl="4"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5pPr>
            <a:lvl6pPr marR="0" lvl="5"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6pPr>
            <a:lvl7pPr marR="0" lvl="6"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7pPr>
            <a:lvl8pPr marR="0" lvl="7"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8pPr>
            <a:lvl9pPr marR="0" lvl="8"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9pPr>
          </a:lstStyle>
          <a:p>
            <a:pPr algn="ctr"/>
            <a:r>
              <a:rPr lang="pt-BR" sz="1800" b="0" dirty="0">
                <a:solidFill>
                  <a:srgbClr val="DBE4EF"/>
                </a:solidFill>
              </a:rPr>
              <a:t>INCOMPREENSÍVEL (INCOMPREHENSIBLE)</a:t>
            </a:r>
          </a:p>
        </p:txBody>
      </p:sp>
      <p:pic>
        <p:nvPicPr>
          <p:cNvPr id="37" name="Gráfico 36" descr="Ovo de dinossauro estrutura de tópicos">
            <a:extLst>
              <a:ext uri="{FF2B5EF4-FFF2-40B4-BE49-F238E27FC236}">
                <a16:creationId xmlns:a16="http://schemas.microsoft.com/office/drawing/2014/main" id="{B56B70D7-A984-D5B5-432F-25CE10B90C4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87056" y="2890273"/>
            <a:ext cx="800964" cy="800964"/>
          </a:xfrm>
          <a:prstGeom prst="rect">
            <a:avLst/>
          </a:prstGeom>
        </p:spPr>
      </p:pic>
      <p:pic>
        <p:nvPicPr>
          <p:cNvPr id="39" name="Gráfico 38" descr="Varinha mágica automática estrutura de tópicos">
            <a:extLst>
              <a:ext uri="{FF2B5EF4-FFF2-40B4-BE49-F238E27FC236}">
                <a16:creationId xmlns:a16="http://schemas.microsoft.com/office/drawing/2014/main" id="{2FCD6120-E4E3-53AA-8B29-1E0D18D8CF0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448696" y="2869694"/>
            <a:ext cx="797973" cy="797973"/>
          </a:xfrm>
          <a:prstGeom prst="rect">
            <a:avLst/>
          </a:prstGeom>
        </p:spPr>
      </p:pic>
      <p:pic>
        <p:nvPicPr>
          <p:cNvPr id="3" name="Gráfico 2" descr="Cabeça com engrenagens estrutura de tópicos">
            <a:extLst>
              <a:ext uri="{FF2B5EF4-FFF2-40B4-BE49-F238E27FC236}">
                <a16:creationId xmlns:a16="http://schemas.microsoft.com/office/drawing/2014/main" id="{179BAEB3-9D68-B2F9-B6B3-67CABBA074A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315322" y="2840505"/>
            <a:ext cx="921400" cy="921400"/>
          </a:xfrm>
          <a:prstGeom prst="rect">
            <a:avLst/>
          </a:prstGeom>
        </p:spPr>
      </p:pic>
      <p:pic>
        <p:nvPicPr>
          <p:cNvPr id="5" name="Gráfico 4" descr="Perdido estrutura de tópicos">
            <a:extLst>
              <a:ext uri="{FF2B5EF4-FFF2-40B4-BE49-F238E27FC236}">
                <a16:creationId xmlns:a16="http://schemas.microsoft.com/office/drawing/2014/main" id="{252F7E1D-6AC8-B1A6-0213-83305D713AF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332442" y="2823220"/>
            <a:ext cx="905209" cy="905209"/>
          </a:xfrm>
          <a:prstGeom prst="rect">
            <a:avLst/>
          </a:prstGeom>
        </p:spPr>
      </p:pic>
      <p:sp>
        <p:nvSpPr>
          <p:cNvPr id="4" name="Google Shape;216;p26">
            <a:extLst>
              <a:ext uri="{FF2B5EF4-FFF2-40B4-BE49-F238E27FC236}">
                <a16:creationId xmlns:a16="http://schemas.microsoft.com/office/drawing/2014/main" id="{510FF471-BE67-6237-2C35-8844456A31C6}"/>
              </a:ext>
            </a:extLst>
          </p:cNvPr>
          <p:cNvSpPr txBox="1">
            <a:spLocks/>
          </p:cNvSpPr>
          <p:nvPr/>
        </p:nvSpPr>
        <p:spPr>
          <a:xfrm>
            <a:off x="3660122" y="3968098"/>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ANSIOSO </a:t>
            </a:r>
          </a:p>
          <a:p>
            <a:pPr algn="ctr"/>
            <a:r>
              <a:rPr lang="pt-BR" sz="1800" dirty="0">
                <a:solidFill>
                  <a:srgbClr val="DBE4EF"/>
                </a:solidFill>
                <a:latin typeface="Chakra Petch" panose="00000500000000000000" pitchFamily="2" charset="-34"/>
                <a:cs typeface="Chakra Petch" panose="00000500000000000000" pitchFamily="2" charset="-34"/>
              </a:rPr>
              <a:t>(ANXIOUS)</a:t>
            </a:r>
          </a:p>
        </p:txBody>
      </p:sp>
      <p:sp>
        <p:nvSpPr>
          <p:cNvPr id="9" name="Google Shape;216;p26">
            <a:extLst>
              <a:ext uri="{FF2B5EF4-FFF2-40B4-BE49-F238E27FC236}">
                <a16:creationId xmlns:a16="http://schemas.microsoft.com/office/drawing/2014/main" id="{E5E12D98-D345-CF1E-4AE5-BC5476CC9602}"/>
              </a:ext>
            </a:extLst>
          </p:cNvPr>
          <p:cNvSpPr txBox="1">
            <a:spLocks/>
          </p:cNvSpPr>
          <p:nvPr/>
        </p:nvSpPr>
        <p:spPr>
          <a:xfrm>
            <a:off x="6665421" y="3968098"/>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NÃO-LINEAR (NONLINEAR)</a:t>
            </a:r>
          </a:p>
        </p:txBody>
      </p:sp>
      <p:sp>
        <p:nvSpPr>
          <p:cNvPr id="10" name="Google Shape;249;p30">
            <a:extLst>
              <a:ext uri="{FF2B5EF4-FFF2-40B4-BE49-F238E27FC236}">
                <a16:creationId xmlns:a16="http://schemas.microsoft.com/office/drawing/2014/main" id="{1EE54752-D8CD-7BB2-C8C4-689C0A98F1FE}"/>
              </a:ext>
            </a:extLst>
          </p:cNvPr>
          <p:cNvSpPr txBox="1">
            <a:spLocks/>
          </p:cNvSpPr>
          <p:nvPr/>
        </p:nvSpPr>
        <p:spPr>
          <a:xfrm>
            <a:off x="1482089" y="396058"/>
            <a:ext cx="9629866"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O CONCEITO </a:t>
            </a:r>
            <a:r>
              <a:rPr lang="pt-BR" sz="5400" b="1" dirty="0">
                <a:solidFill>
                  <a:srgbClr val="2BDEFD"/>
                </a:solidFill>
                <a:latin typeface="Chakra Petch" panose="00000500000000000000" pitchFamily="2" charset="-34"/>
                <a:cs typeface="Chakra Petch" panose="00000500000000000000" pitchFamily="2" charset="-34"/>
              </a:rPr>
              <a:t>BANI</a:t>
            </a:r>
          </a:p>
        </p:txBody>
      </p:sp>
      <p:sp>
        <p:nvSpPr>
          <p:cNvPr id="11" name="Espaço Reservado para Texto 4">
            <a:extLst>
              <a:ext uri="{FF2B5EF4-FFF2-40B4-BE49-F238E27FC236}">
                <a16:creationId xmlns:a16="http://schemas.microsoft.com/office/drawing/2014/main" id="{7527D17B-548B-F0AA-A941-D9987F2A753D}"/>
              </a:ext>
            </a:extLst>
          </p:cNvPr>
          <p:cNvSpPr txBox="1">
            <a:spLocks/>
          </p:cNvSpPr>
          <p:nvPr/>
        </p:nvSpPr>
        <p:spPr>
          <a:xfrm>
            <a:off x="1482089" y="1087405"/>
            <a:ext cx="13148311"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O acrônimo BANI foi proposto por Jamais </a:t>
            </a:r>
            <a:r>
              <a:rPr lang="pt-BR" sz="2400" dirty="0" err="1"/>
              <a:t>Cascio</a:t>
            </a:r>
            <a:r>
              <a:rPr lang="pt-BR" sz="2400" dirty="0"/>
              <a:t> em 2020 como uma evolução do VUCA, para melhor descrever o mundo pós-pandemia, </a:t>
            </a:r>
            <a:r>
              <a:rPr lang="pt-BR" sz="2400" dirty="0" err="1"/>
              <a:t>hiperconectado</a:t>
            </a:r>
            <a:r>
              <a:rPr lang="pt-BR" sz="2400" dirty="0"/>
              <a:t> e em crise climática.</a:t>
            </a:r>
          </a:p>
        </p:txBody>
      </p:sp>
      <p:sp>
        <p:nvSpPr>
          <p:cNvPr id="15" name="Google Shape;229;p28">
            <a:extLst>
              <a:ext uri="{FF2B5EF4-FFF2-40B4-BE49-F238E27FC236}">
                <a16:creationId xmlns:a16="http://schemas.microsoft.com/office/drawing/2014/main" id="{AB1BAFE2-FCFF-BB95-DE12-05BA0AAA5EEB}"/>
              </a:ext>
            </a:extLst>
          </p:cNvPr>
          <p:cNvSpPr txBox="1">
            <a:spLocks/>
          </p:cNvSpPr>
          <p:nvPr/>
        </p:nvSpPr>
        <p:spPr>
          <a:xfrm>
            <a:off x="500561" y="5398595"/>
            <a:ext cx="2573954" cy="243410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Sistemas aparentemente fortes podem quebrar repentinamente, sem aviso. </a:t>
            </a:r>
            <a:r>
              <a:rPr lang="pt-BR" sz="1800" b="1" dirty="0">
                <a:solidFill>
                  <a:schemeClr val="bg1"/>
                </a:solidFill>
                <a:latin typeface="Inter"/>
                <a:ea typeface="Inter"/>
                <a:cs typeface="Inter"/>
                <a:sym typeface="Inter"/>
              </a:rPr>
              <a:t>Não há degradação gradual, apenas colapso súbito.</a:t>
            </a:r>
          </a:p>
        </p:txBody>
      </p:sp>
      <p:sp>
        <p:nvSpPr>
          <p:cNvPr id="16" name="Google Shape;229;p28">
            <a:extLst>
              <a:ext uri="{FF2B5EF4-FFF2-40B4-BE49-F238E27FC236}">
                <a16:creationId xmlns:a16="http://schemas.microsoft.com/office/drawing/2014/main" id="{0BD65BFC-A3FE-19E1-56C0-8C8FC4918925}"/>
              </a:ext>
            </a:extLst>
          </p:cNvPr>
          <p:cNvSpPr txBox="1">
            <a:spLocks/>
          </p:cNvSpPr>
          <p:nvPr/>
        </p:nvSpPr>
        <p:spPr>
          <a:xfrm>
            <a:off x="3481224" y="5679139"/>
            <a:ext cx="2573954"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Sensação constante de preocupação e impotência</a:t>
            </a:r>
            <a:r>
              <a:rPr lang="pt-BR" sz="1800" dirty="0">
                <a:solidFill>
                  <a:schemeClr val="bg1"/>
                </a:solidFill>
                <a:latin typeface="Inter"/>
                <a:ea typeface="Inter"/>
                <a:cs typeface="Inter"/>
                <a:sym typeface="Inter"/>
              </a:rPr>
              <a:t>. Mesmo com dados, não conseguimos tomar decisões confiantes.</a:t>
            </a:r>
          </a:p>
        </p:txBody>
      </p:sp>
      <p:sp>
        <p:nvSpPr>
          <p:cNvPr id="17" name="Google Shape;229;p28">
            <a:extLst>
              <a:ext uri="{FF2B5EF4-FFF2-40B4-BE49-F238E27FC236}">
                <a16:creationId xmlns:a16="http://schemas.microsoft.com/office/drawing/2014/main" id="{8A99A62D-56DC-B98C-A858-61E5A6F36E0D}"/>
              </a:ext>
            </a:extLst>
          </p:cNvPr>
          <p:cNvSpPr txBox="1">
            <a:spLocks/>
          </p:cNvSpPr>
          <p:nvPr/>
        </p:nvSpPr>
        <p:spPr>
          <a:xfrm>
            <a:off x="6504416" y="5661419"/>
            <a:ext cx="2573954"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Causa e efeito desproporcionais. </a:t>
            </a:r>
            <a:r>
              <a:rPr lang="pt-BR" sz="1800" dirty="0">
                <a:solidFill>
                  <a:schemeClr val="bg1"/>
                </a:solidFill>
                <a:latin typeface="Inter"/>
                <a:ea typeface="Inter"/>
                <a:cs typeface="Inter"/>
                <a:sym typeface="Inter"/>
              </a:rPr>
              <a:t>Pequenas ações podem ter consequências enormes e vice-versa.</a:t>
            </a:r>
          </a:p>
        </p:txBody>
      </p:sp>
      <p:sp>
        <p:nvSpPr>
          <p:cNvPr id="18" name="Google Shape;229;p28">
            <a:extLst>
              <a:ext uri="{FF2B5EF4-FFF2-40B4-BE49-F238E27FC236}">
                <a16:creationId xmlns:a16="http://schemas.microsoft.com/office/drawing/2014/main" id="{CED1BDB4-44E3-2F83-3198-E198E8C56554}"/>
              </a:ext>
            </a:extLst>
          </p:cNvPr>
          <p:cNvSpPr txBox="1">
            <a:spLocks/>
          </p:cNvSpPr>
          <p:nvPr/>
        </p:nvSpPr>
        <p:spPr>
          <a:xfrm>
            <a:off x="9400018" y="5679140"/>
            <a:ext cx="2573954"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Não podemos processar ou entender completamente o que está acontecendo. </a:t>
            </a:r>
            <a:r>
              <a:rPr lang="pt-BR" sz="1800" b="1" dirty="0">
                <a:solidFill>
                  <a:schemeClr val="bg1"/>
                </a:solidFill>
                <a:latin typeface="Inter"/>
                <a:ea typeface="Inter"/>
                <a:cs typeface="Inter"/>
                <a:sym typeface="Inter"/>
              </a:rPr>
              <a:t>A lógica tradicional falha.</a:t>
            </a:r>
          </a:p>
        </p:txBody>
      </p:sp>
      <p:grpSp>
        <p:nvGrpSpPr>
          <p:cNvPr id="19" name="Agrupar 18">
            <a:extLst>
              <a:ext uri="{FF2B5EF4-FFF2-40B4-BE49-F238E27FC236}">
                <a16:creationId xmlns:a16="http://schemas.microsoft.com/office/drawing/2014/main" id="{4DDF95AC-CC5F-AD99-35CA-7E507DA0F212}"/>
              </a:ext>
            </a:extLst>
          </p:cNvPr>
          <p:cNvGrpSpPr/>
          <p:nvPr/>
        </p:nvGrpSpPr>
        <p:grpSpPr>
          <a:xfrm>
            <a:off x="11937655" y="6288612"/>
            <a:ext cx="2472112" cy="1447992"/>
            <a:chOff x="11937655" y="6288612"/>
            <a:chExt cx="2472112" cy="1447992"/>
          </a:xfrm>
        </p:grpSpPr>
        <p:sp>
          <p:nvSpPr>
            <p:cNvPr id="20" name="Google Shape;376;p44">
              <a:extLst>
                <a:ext uri="{FF2B5EF4-FFF2-40B4-BE49-F238E27FC236}">
                  <a16:creationId xmlns:a16="http://schemas.microsoft.com/office/drawing/2014/main" id="{B855572B-BBDC-F043-9BC1-673BCE239586}"/>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23;p41">
              <a:extLst>
                <a:ext uri="{FF2B5EF4-FFF2-40B4-BE49-F238E27FC236}">
                  <a16:creationId xmlns:a16="http://schemas.microsoft.com/office/drawing/2014/main" id="{0209577A-E4AD-7C18-A86E-1B184E564289}"/>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2" name="Google Shape;229;p28">
            <a:extLst>
              <a:ext uri="{FF2B5EF4-FFF2-40B4-BE49-F238E27FC236}">
                <a16:creationId xmlns:a16="http://schemas.microsoft.com/office/drawing/2014/main" id="{FAEB45EA-46B2-C6D9-2083-6A2B19487501}"/>
              </a:ext>
            </a:extLst>
          </p:cNvPr>
          <p:cNvSpPr txBox="1">
            <a:spLocks/>
          </p:cNvSpPr>
          <p:nvPr/>
        </p:nvSpPr>
        <p:spPr>
          <a:xfrm>
            <a:off x="0" y="7721204"/>
            <a:ext cx="14630400" cy="49510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"BANI não é apenas uma evolução do VUCA, mas uma nova lente para enxergar um mundo fundamentalmente diferente." - Jamais </a:t>
            </a:r>
            <a:r>
              <a:rPr lang="pt-BR" sz="1800" i="1" dirty="0" err="1">
                <a:solidFill>
                  <a:schemeClr val="bg1"/>
                </a:solidFill>
                <a:latin typeface="Inter"/>
                <a:ea typeface="Inter"/>
                <a:cs typeface="Inter"/>
                <a:sym typeface="Inter"/>
              </a:rPr>
              <a:t>Cascio</a:t>
            </a:r>
            <a:endParaRPr lang="pt-BR" sz="1800" i="1" dirty="0">
              <a:solidFill>
                <a:schemeClr val="bg1"/>
              </a:solidFill>
              <a:latin typeface="Inter"/>
              <a:ea typeface="Inter"/>
              <a:cs typeface="Inter"/>
              <a:sym typeface="Inter"/>
            </a:endParaRPr>
          </a:p>
        </p:txBody>
      </p:sp>
    </p:spTree>
    <p:extLst>
      <p:ext uri="{BB962C8B-B14F-4D97-AF65-F5344CB8AC3E}">
        <p14:creationId xmlns:p14="http://schemas.microsoft.com/office/powerpoint/2010/main" val="4257249757"/>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738FC-A073-D155-56B0-C63CEB20B628}"/>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8B98FBBB-B343-2883-8434-AD30B059583B}"/>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42E809A0-5B40-EE48-1203-C1093F062B3B}"/>
              </a:ext>
            </a:extLst>
          </p:cNvPr>
          <p:cNvSpPr txBox="1">
            <a:spLocks/>
          </p:cNvSpPr>
          <p:nvPr/>
        </p:nvSpPr>
        <p:spPr>
          <a:xfrm>
            <a:off x="1482089" y="396058"/>
            <a:ext cx="9629866"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DE</a:t>
            </a:r>
            <a:r>
              <a:rPr lang="pt-BR" sz="5400" b="1" dirty="0">
                <a:solidFill>
                  <a:schemeClr val="bg1"/>
                </a:solidFill>
                <a:latin typeface="Chakra Petch" panose="00000500000000000000" pitchFamily="2" charset="-34"/>
                <a:cs typeface="Chakra Petch" panose="00000500000000000000" pitchFamily="2" charset="-34"/>
              </a:rPr>
              <a:t> VUCA </a:t>
            </a:r>
            <a:r>
              <a:rPr lang="pt-BR" sz="5400" b="1" dirty="0">
                <a:solidFill>
                  <a:srgbClr val="2BDEFD"/>
                </a:solidFill>
                <a:latin typeface="Chakra Petch" panose="00000500000000000000" pitchFamily="2" charset="-34"/>
                <a:cs typeface="Chakra Petch" panose="00000500000000000000" pitchFamily="2" charset="-34"/>
              </a:rPr>
              <a:t>PARA</a:t>
            </a:r>
            <a:r>
              <a:rPr lang="pt-BR" sz="5400" b="1" dirty="0">
                <a:solidFill>
                  <a:schemeClr val="bg1"/>
                </a:solidFill>
                <a:latin typeface="Chakra Petch" panose="00000500000000000000" pitchFamily="2" charset="-34"/>
                <a:cs typeface="Chakra Petch" panose="00000500000000000000" pitchFamily="2" charset="-34"/>
              </a:rPr>
              <a:t> BANI</a:t>
            </a:r>
            <a:endParaRPr lang="pt-BR" sz="5400" b="1" dirty="0">
              <a:solidFill>
                <a:srgbClr val="2BDEFD"/>
              </a:solidFill>
              <a:latin typeface="Chakra Petch" panose="00000500000000000000" pitchFamily="2" charset="-34"/>
              <a:cs typeface="Chakra Petch" panose="00000500000000000000" pitchFamily="2" charset="-34"/>
            </a:endParaRPr>
          </a:p>
        </p:txBody>
      </p:sp>
      <p:grpSp>
        <p:nvGrpSpPr>
          <p:cNvPr id="16" name="Agrupar 15">
            <a:extLst>
              <a:ext uri="{FF2B5EF4-FFF2-40B4-BE49-F238E27FC236}">
                <a16:creationId xmlns:a16="http://schemas.microsoft.com/office/drawing/2014/main" id="{A625AA25-9FBF-4617-F89A-74A6EB434E0B}"/>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3485D080-D331-7E27-57E2-376C92956797}"/>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DEB6F3C5-8B96-8326-E61E-0A9981302656}"/>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1B6ADF71-422D-7F02-89DB-BC87D1C0C540}"/>
              </a:ext>
            </a:extLst>
          </p:cNvPr>
          <p:cNvSpPr txBox="1">
            <a:spLocks/>
          </p:cNvSpPr>
          <p:nvPr/>
        </p:nvSpPr>
        <p:spPr>
          <a:xfrm>
            <a:off x="1482089" y="1088862"/>
            <a:ext cx="12425297" cy="218787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 transição do VUCA para o BANI reflete a evolução da nossa realidade, que se tornou ainda mais desafiadora após eventos como a pandemia global, crises climáticas e transformação digital acelerada.</a:t>
            </a:r>
          </a:p>
        </p:txBody>
      </p:sp>
      <p:sp>
        <p:nvSpPr>
          <p:cNvPr id="15" name="Google Shape;229;p28">
            <a:extLst>
              <a:ext uri="{FF2B5EF4-FFF2-40B4-BE49-F238E27FC236}">
                <a16:creationId xmlns:a16="http://schemas.microsoft.com/office/drawing/2014/main" id="{21C2541F-3458-BF4D-7BD7-55F391506400}"/>
              </a:ext>
            </a:extLst>
          </p:cNvPr>
          <p:cNvSpPr txBox="1">
            <a:spLocks/>
          </p:cNvSpPr>
          <p:nvPr/>
        </p:nvSpPr>
        <p:spPr>
          <a:xfrm>
            <a:off x="1388131" y="7199935"/>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"Não é que o VUCA esteja errado, é que o BANI captura melhor a essência do nosso tempo." - Jamais </a:t>
            </a:r>
            <a:r>
              <a:rPr lang="pt-BR" sz="1800" i="1" dirty="0" err="1">
                <a:solidFill>
                  <a:schemeClr val="bg1"/>
                </a:solidFill>
                <a:latin typeface="Inter"/>
                <a:ea typeface="Inter"/>
                <a:cs typeface="Inter"/>
                <a:sym typeface="Inter"/>
              </a:rPr>
              <a:t>Cascio</a:t>
            </a:r>
            <a:endParaRPr lang="pt-BR" sz="1800" i="1" dirty="0">
              <a:solidFill>
                <a:schemeClr val="bg1"/>
              </a:solidFill>
              <a:latin typeface="Inter"/>
              <a:ea typeface="Inter"/>
              <a:cs typeface="Inter"/>
              <a:sym typeface="Inter"/>
            </a:endParaRPr>
          </a:p>
        </p:txBody>
      </p:sp>
      <p:graphicFrame>
        <p:nvGraphicFramePr>
          <p:cNvPr id="6" name="Tabela 5">
            <a:extLst>
              <a:ext uri="{FF2B5EF4-FFF2-40B4-BE49-F238E27FC236}">
                <a16:creationId xmlns:a16="http://schemas.microsoft.com/office/drawing/2014/main" id="{1374BA44-262E-0474-FA82-5414CCC59856}"/>
              </a:ext>
            </a:extLst>
          </p:cNvPr>
          <p:cNvGraphicFramePr>
            <a:graphicFrameLocks noGrp="1"/>
          </p:cNvGraphicFramePr>
          <p:nvPr>
            <p:extLst>
              <p:ext uri="{D42A27DB-BD31-4B8C-83A1-F6EECF244321}">
                <p14:modId xmlns:p14="http://schemas.microsoft.com/office/powerpoint/2010/main" val="3747895610"/>
              </p:ext>
            </p:extLst>
          </p:nvPr>
        </p:nvGraphicFramePr>
        <p:xfrm>
          <a:off x="2158141" y="3432711"/>
          <a:ext cx="9629866" cy="3559688"/>
        </p:xfrm>
        <a:graphic>
          <a:graphicData uri="http://schemas.openxmlformats.org/drawingml/2006/table">
            <a:tbl>
              <a:tblPr firstRow="1" bandRow="1">
                <a:tableStyleId>{8FD4443E-F989-4FC4-A0C8-D5A2AF1F390B}</a:tableStyleId>
              </a:tblPr>
              <a:tblGrid>
                <a:gridCol w="4814933">
                  <a:extLst>
                    <a:ext uri="{9D8B030D-6E8A-4147-A177-3AD203B41FA5}">
                      <a16:colId xmlns:a16="http://schemas.microsoft.com/office/drawing/2014/main" val="1331279255"/>
                    </a:ext>
                  </a:extLst>
                </a:gridCol>
                <a:gridCol w="4814933">
                  <a:extLst>
                    <a:ext uri="{9D8B030D-6E8A-4147-A177-3AD203B41FA5}">
                      <a16:colId xmlns:a16="http://schemas.microsoft.com/office/drawing/2014/main" val="3150578361"/>
                    </a:ext>
                  </a:extLst>
                </a:gridCol>
              </a:tblGrid>
              <a:tr h="560456">
                <a:tc>
                  <a:txBody>
                    <a:bodyPr/>
                    <a:lstStyle/>
                    <a:p>
                      <a:pPr algn="ctr"/>
                      <a:r>
                        <a:rPr lang="pt-BR" dirty="0"/>
                        <a:t>VUCA (1990s)</a:t>
                      </a:r>
                    </a:p>
                  </a:txBody>
                  <a:tcPr anchor="ctr">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tc>
                  <a:txBody>
                    <a:bodyPr/>
                    <a:lstStyle/>
                    <a:p>
                      <a:pPr algn="ctr"/>
                      <a:r>
                        <a:rPr lang="pt-BR" dirty="0"/>
                        <a:t>BANI (2020+)</a:t>
                      </a:r>
                    </a:p>
                  </a:txBody>
                  <a:tcPr anchor="ctr">
                    <a:lnL w="12700" cap="flat" cmpd="sng" algn="ctr">
                      <a:solidFill>
                        <a:srgbClr val="01080E"/>
                      </a:solidFill>
                      <a:prstDash val="solid"/>
                      <a:round/>
                      <a:headEnd type="none" w="med" len="med"/>
                      <a:tailEnd type="none" w="med" len="med"/>
                    </a:lnL>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extLst>
                  <a:ext uri="{0D108BD9-81ED-4DB2-BD59-A6C34878D82A}">
                    <a16:rowId xmlns:a16="http://schemas.microsoft.com/office/drawing/2014/main" val="3504500025"/>
                  </a:ext>
                </a:extLst>
              </a:tr>
              <a:tr h="560456">
                <a:tc>
                  <a:txBody>
                    <a:bodyPr/>
                    <a:lstStyle/>
                    <a:p>
                      <a:r>
                        <a:rPr lang="pt-BR" dirty="0"/>
                        <a:t>Volatilidade: Mudanças rápidas, mas ainda previsíveis em certo grau</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pt-BR" dirty="0"/>
                        <a:t>Fragilidade: Sistemas que podem colapsar completamente sem aviso</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9737291"/>
                  </a:ext>
                </a:extLst>
              </a:tr>
              <a:tr h="560456">
                <a:tc>
                  <a:txBody>
                    <a:bodyPr/>
                    <a:lstStyle/>
                    <a:p>
                      <a:r>
                        <a:rPr lang="pt-BR" dirty="0"/>
                        <a:t>Incerteza: Falta de previsibilidade, mas ainda analisável</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pt-BR" dirty="0"/>
                        <a:t>Ansiedade: Paralisia decisória mesmo com abundância de dados</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2638961"/>
                  </a:ext>
                </a:extLst>
              </a:tr>
              <a:tr h="560456">
                <a:tc>
                  <a:txBody>
                    <a:bodyPr/>
                    <a:lstStyle/>
                    <a:p>
                      <a:r>
                        <a:rPr lang="pt-BR" dirty="0"/>
                        <a:t>Complexidade: Muitas variáveis interconectadas, mas mapeáveis</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pt-BR" dirty="0"/>
                        <a:t>Não-linearidade: Relações causa-efeito desproporcionais e imprevisíveis</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902948"/>
                  </a:ext>
                </a:extLst>
              </a:tr>
              <a:tr h="560456">
                <a:tc>
                  <a:txBody>
                    <a:bodyPr/>
                    <a:lstStyle/>
                    <a:p>
                      <a:r>
                        <a:rPr lang="pt-BR" dirty="0"/>
                        <a:t>Ambiguidade: Falta de clareza, mas ainda interpretável</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pt-BR" dirty="0"/>
                        <a:t>Incompreensibilidade: Situações que desafiam a lógica e o entendimento</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4053396"/>
                  </a:ext>
                </a:extLst>
              </a:tr>
            </a:tbl>
          </a:graphicData>
        </a:graphic>
      </p:graphicFrame>
    </p:spTree>
    <p:extLst>
      <p:ext uri="{BB962C8B-B14F-4D97-AF65-F5344CB8AC3E}">
        <p14:creationId xmlns:p14="http://schemas.microsoft.com/office/powerpoint/2010/main" val="14720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EA3DB-D13F-80BA-36FD-3447A5E57FA9}"/>
            </a:ext>
          </a:extLst>
        </p:cNvPr>
        <p:cNvGrpSpPr/>
        <p:nvPr/>
      </p:nvGrpSpPr>
      <p:grpSpPr>
        <a:xfrm>
          <a:off x="0" y="0"/>
          <a:ext cx="0" cy="0"/>
          <a:chOff x="0" y="0"/>
          <a:chExt cx="0" cy="0"/>
        </a:xfrm>
      </p:grpSpPr>
      <p:grpSp>
        <p:nvGrpSpPr>
          <p:cNvPr id="2" name="Group 34">
            <a:extLst>
              <a:ext uri="{FF2B5EF4-FFF2-40B4-BE49-F238E27FC236}">
                <a16:creationId xmlns:a16="http://schemas.microsoft.com/office/drawing/2014/main" id="{03CFEFFE-3301-6DD5-2114-6F80CF150D82}"/>
              </a:ext>
            </a:extLst>
          </p:cNvPr>
          <p:cNvGrpSpPr/>
          <p:nvPr/>
        </p:nvGrpSpPr>
        <p:grpSpPr>
          <a:xfrm>
            <a:off x="1320631" y="2112728"/>
            <a:ext cx="11989138" cy="3910247"/>
            <a:chOff x="0" y="0"/>
            <a:chExt cx="15985517" cy="5213663"/>
          </a:xfrm>
        </p:grpSpPr>
        <p:sp>
          <p:nvSpPr>
            <p:cNvPr id="3" name="Freeform 35">
              <a:extLst>
                <a:ext uri="{FF2B5EF4-FFF2-40B4-BE49-F238E27FC236}">
                  <a16:creationId xmlns:a16="http://schemas.microsoft.com/office/drawing/2014/main" id="{8E580B90-308A-B8B6-BC5C-D44066FD8807}"/>
                </a:ext>
              </a:extLst>
            </p:cNvPr>
            <p:cNvSpPr/>
            <p:nvPr/>
          </p:nvSpPr>
          <p:spPr>
            <a:xfrm>
              <a:off x="0" y="0"/>
              <a:ext cx="15985516" cy="5213663"/>
            </a:xfrm>
            <a:custGeom>
              <a:avLst/>
              <a:gdLst/>
              <a:ahLst/>
              <a:cxnLst/>
              <a:rect l="l" t="t" r="r" b="b"/>
              <a:pathLst>
                <a:path w="15985516" h="5213663">
                  <a:moveTo>
                    <a:pt x="0" y="0"/>
                  </a:moveTo>
                  <a:lnTo>
                    <a:pt x="15985516" y="0"/>
                  </a:lnTo>
                  <a:lnTo>
                    <a:pt x="15985516" y="5213663"/>
                  </a:lnTo>
                  <a:lnTo>
                    <a:pt x="0" y="5213663"/>
                  </a:lnTo>
                  <a:close/>
                </a:path>
              </a:pathLst>
            </a:custGeom>
            <a:solidFill>
              <a:srgbClr val="2BDEFD">
                <a:alpha val="0"/>
              </a:srgbClr>
            </a:solidFill>
          </p:spPr>
          <p:txBody>
            <a:bodyPr/>
            <a:lstStyle/>
            <a:p>
              <a:endParaRPr lang="pt-BR" sz="8000"/>
            </a:p>
          </p:txBody>
        </p:sp>
        <p:sp>
          <p:nvSpPr>
            <p:cNvPr id="4" name="TextBox 36">
              <a:extLst>
                <a:ext uri="{FF2B5EF4-FFF2-40B4-BE49-F238E27FC236}">
                  <a16:creationId xmlns:a16="http://schemas.microsoft.com/office/drawing/2014/main" id="{127FF4EA-C15E-957E-63EF-0902829832F2}"/>
                </a:ext>
              </a:extLst>
            </p:cNvPr>
            <p:cNvSpPr txBox="1"/>
            <p:nvPr/>
          </p:nvSpPr>
          <p:spPr>
            <a:xfrm>
              <a:off x="0" y="123825"/>
              <a:ext cx="15985517" cy="5089838"/>
            </a:xfrm>
            <a:prstGeom prst="rect">
              <a:avLst/>
            </a:prstGeom>
          </p:spPr>
          <p:txBody>
            <a:bodyPr lIns="0" tIns="0" rIns="0" bIns="0" rtlCol="0" anchor="ctr"/>
            <a:lstStyle/>
            <a:p>
              <a:pPr algn="ctr">
                <a:lnSpc>
                  <a:spcPts val="10799"/>
                </a:lnSpc>
              </a:pPr>
              <a:r>
                <a:rPr lang="pt-BR" sz="5400" b="1" dirty="0">
                  <a:solidFill>
                    <a:srgbClr val="DBE4EF"/>
                  </a:solidFill>
                  <a:latin typeface="Chakra Petch Bold"/>
                  <a:ea typeface="Chakra Petch Bold"/>
                  <a:cs typeface="Chakra Petch Bold"/>
                  <a:sym typeface="Chakra Petch Bold"/>
                </a:rPr>
                <a:t>POR QUE A </a:t>
              </a:r>
              <a:r>
                <a:rPr lang="pt-BR" sz="5400" b="1" dirty="0">
                  <a:solidFill>
                    <a:srgbClr val="2BDEFD"/>
                  </a:solidFill>
                  <a:latin typeface="Chakra Petch Bold"/>
                  <a:cs typeface="Chakra Petch Bold"/>
                  <a:sym typeface="Chakra Petch Bold"/>
                </a:rPr>
                <a:t>TRANSIÇÃO</a:t>
              </a:r>
              <a:r>
                <a:rPr lang="pt-BR" sz="5400" b="1" dirty="0">
                  <a:solidFill>
                    <a:srgbClr val="DBE4EF"/>
                  </a:solidFill>
                  <a:latin typeface="Chakra Petch Bold"/>
                  <a:ea typeface="Chakra Petch Bold"/>
                  <a:cs typeface="Chakra Petch Bold"/>
                  <a:sym typeface="Chakra Petch Bold"/>
                </a:rPr>
                <a:t>?</a:t>
              </a:r>
            </a:p>
            <a:p>
              <a:pPr algn="ctr">
                <a:lnSpc>
                  <a:spcPts val="10799"/>
                </a:lnSpc>
              </a:pPr>
              <a:r>
                <a:rPr lang="pt-BR" sz="3600" b="1" dirty="0">
                  <a:solidFill>
                    <a:srgbClr val="DBE4EF"/>
                  </a:solidFill>
                  <a:latin typeface="Chakra Petch Bold"/>
                  <a:ea typeface="Chakra Petch Bold"/>
                  <a:cs typeface="Chakra Petch Bold"/>
                  <a:sym typeface="Chakra Petch Bold"/>
                </a:rPr>
                <a:t>O VUCA AINDA DESCREVE DESAFIOS IMPORTANTES, MAS O BANI CAPTURA MELHOR A </a:t>
              </a:r>
              <a:r>
                <a:rPr lang="pt-BR" sz="3600" b="1" dirty="0">
                  <a:solidFill>
                    <a:srgbClr val="2BDEFD"/>
                  </a:solidFill>
                  <a:latin typeface="Chakra Petch Bold"/>
                  <a:cs typeface="Chakra Petch Bold"/>
                  <a:sym typeface="Chakra Petch Bold"/>
                </a:rPr>
                <a:t>NATUREZA DISRUPTIVA, CAÓTICA E ÀS VEZES IRRACIONAL </a:t>
              </a:r>
              <a:r>
                <a:rPr lang="pt-BR" sz="3600" b="1" dirty="0">
                  <a:solidFill>
                    <a:srgbClr val="DBE4EF"/>
                  </a:solidFill>
                  <a:latin typeface="Chakra Petch Bold"/>
                  <a:ea typeface="Chakra Petch Bold"/>
                  <a:cs typeface="Chakra Petch Bold"/>
                  <a:sym typeface="Chakra Petch Bold"/>
                </a:rPr>
                <a:t>DO MUNDO ATUAL.</a:t>
              </a:r>
              <a:endParaRPr lang="en-US" sz="3600" b="1" dirty="0">
                <a:solidFill>
                  <a:srgbClr val="DBE4EF"/>
                </a:solidFill>
                <a:latin typeface="Chakra Petch Bold"/>
                <a:ea typeface="Chakra Petch Bold"/>
                <a:cs typeface="Chakra Petch Bold"/>
                <a:sym typeface="Chakra Petch Bold"/>
              </a:endParaRPr>
            </a:p>
          </p:txBody>
        </p:sp>
      </p:grpSp>
      <p:grpSp>
        <p:nvGrpSpPr>
          <p:cNvPr id="12" name="Agrupar 11">
            <a:extLst>
              <a:ext uri="{FF2B5EF4-FFF2-40B4-BE49-F238E27FC236}">
                <a16:creationId xmlns:a16="http://schemas.microsoft.com/office/drawing/2014/main" id="{BA194A7F-CAC8-A186-D736-1B1045C1CB1F}"/>
              </a:ext>
            </a:extLst>
          </p:cNvPr>
          <p:cNvGrpSpPr/>
          <p:nvPr/>
        </p:nvGrpSpPr>
        <p:grpSpPr>
          <a:xfrm>
            <a:off x="11937655" y="6288612"/>
            <a:ext cx="2472112" cy="1447992"/>
            <a:chOff x="11937655" y="6288612"/>
            <a:chExt cx="2472112" cy="1447992"/>
          </a:xfrm>
        </p:grpSpPr>
        <p:sp>
          <p:nvSpPr>
            <p:cNvPr id="13" name="Google Shape;376;p44">
              <a:extLst>
                <a:ext uri="{FF2B5EF4-FFF2-40B4-BE49-F238E27FC236}">
                  <a16:creationId xmlns:a16="http://schemas.microsoft.com/office/drawing/2014/main" id="{4E517F1E-60A7-C729-F3D9-BEE7EBEDD068}"/>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23;p41">
              <a:extLst>
                <a:ext uri="{FF2B5EF4-FFF2-40B4-BE49-F238E27FC236}">
                  <a16:creationId xmlns:a16="http://schemas.microsoft.com/office/drawing/2014/main" id="{3C807264-C75E-6CD1-740E-BC92A546CE77}"/>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212649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715612B9-CA45-FAB9-9379-52C822C44CC1}"/>
            </a:ext>
          </a:extLst>
        </p:cNvPr>
        <p:cNvGrpSpPr/>
        <p:nvPr/>
      </p:nvGrpSpPr>
      <p:grpSpPr>
        <a:xfrm>
          <a:off x="0" y="0"/>
          <a:ext cx="0" cy="0"/>
          <a:chOff x="0" y="0"/>
          <a:chExt cx="0" cy="0"/>
        </a:xfrm>
      </p:grpSpPr>
      <p:sp>
        <p:nvSpPr>
          <p:cNvPr id="2" name="Retângulo: Cantos Superiores Recortados 1">
            <a:extLst>
              <a:ext uri="{FF2B5EF4-FFF2-40B4-BE49-F238E27FC236}">
                <a16:creationId xmlns:a16="http://schemas.microsoft.com/office/drawing/2014/main" id="{F6813779-21D9-4593-20EA-513F526E0767}"/>
              </a:ext>
            </a:extLst>
          </p:cNvPr>
          <p:cNvSpPr/>
          <p:nvPr/>
        </p:nvSpPr>
        <p:spPr>
          <a:xfrm>
            <a:off x="500561" y="189371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Cantos Superiores Recortados 5">
            <a:extLst>
              <a:ext uri="{FF2B5EF4-FFF2-40B4-BE49-F238E27FC236}">
                <a16:creationId xmlns:a16="http://schemas.microsoft.com/office/drawing/2014/main" id="{FBB8E741-F254-1B93-0F31-B518ADD9A963}"/>
              </a:ext>
            </a:extLst>
          </p:cNvPr>
          <p:cNvSpPr/>
          <p:nvPr/>
        </p:nvSpPr>
        <p:spPr>
          <a:xfrm>
            <a:off x="3455701" y="189371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Cantos Superiores Recortados 6">
            <a:extLst>
              <a:ext uri="{FF2B5EF4-FFF2-40B4-BE49-F238E27FC236}">
                <a16:creationId xmlns:a16="http://schemas.microsoft.com/office/drawing/2014/main" id="{22F0A8B5-6B07-0EBD-B38E-83C1CE999E74}"/>
              </a:ext>
            </a:extLst>
          </p:cNvPr>
          <p:cNvSpPr/>
          <p:nvPr/>
        </p:nvSpPr>
        <p:spPr>
          <a:xfrm>
            <a:off x="6498071" y="189371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Cantos Superiores Recortados 7">
            <a:extLst>
              <a:ext uri="{FF2B5EF4-FFF2-40B4-BE49-F238E27FC236}">
                <a16:creationId xmlns:a16="http://schemas.microsoft.com/office/drawing/2014/main" id="{22F93F91-7702-BB07-1ABC-5CA42F092DE9}"/>
              </a:ext>
            </a:extLst>
          </p:cNvPr>
          <p:cNvSpPr/>
          <p:nvPr/>
        </p:nvSpPr>
        <p:spPr>
          <a:xfrm>
            <a:off x="9506831" y="189371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Google Shape;216;p26">
            <a:extLst>
              <a:ext uri="{FF2B5EF4-FFF2-40B4-BE49-F238E27FC236}">
                <a16:creationId xmlns:a16="http://schemas.microsoft.com/office/drawing/2014/main" id="{101FA7BF-7061-D567-0900-EF4C3403BE95}"/>
              </a:ext>
            </a:extLst>
          </p:cNvPr>
          <p:cNvSpPr txBox="1">
            <a:spLocks/>
          </p:cNvSpPr>
          <p:nvPr/>
        </p:nvSpPr>
        <p:spPr>
          <a:xfrm>
            <a:off x="748032" y="3797978"/>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FRÁGIL </a:t>
            </a:r>
          </a:p>
          <a:p>
            <a:pPr algn="ctr"/>
            <a:r>
              <a:rPr lang="pt-BR" sz="1800" dirty="0">
                <a:solidFill>
                  <a:srgbClr val="DBE4EF"/>
                </a:solidFill>
                <a:latin typeface="Chakra Petch" panose="00000500000000000000" pitchFamily="2" charset="-34"/>
                <a:cs typeface="Chakra Petch" panose="00000500000000000000" pitchFamily="2" charset="-34"/>
              </a:rPr>
              <a:t>(BRITTLE)</a:t>
            </a:r>
          </a:p>
        </p:txBody>
      </p:sp>
      <p:sp>
        <p:nvSpPr>
          <p:cNvPr id="44" name="Google Shape;216;p26">
            <a:extLst>
              <a:ext uri="{FF2B5EF4-FFF2-40B4-BE49-F238E27FC236}">
                <a16:creationId xmlns:a16="http://schemas.microsoft.com/office/drawing/2014/main" id="{06F7740B-2F90-44F2-51CB-20592A04E171}"/>
              </a:ext>
            </a:extLst>
          </p:cNvPr>
          <p:cNvSpPr txBox="1">
            <a:spLocks/>
          </p:cNvSpPr>
          <p:nvPr/>
        </p:nvSpPr>
        <p:spPr>
          <a:xfrm>
            <a:off x="9577511" y="3853378"/>
            <a:ext cx="2540345" cy="766315"/>
          </a:xfrm>
          <a:prstGeom prst="rect">
            <a:avLst/>
          </a:prstGeom>
          <a:noFill/>
          <a:ln>
            <a:noFill/>
          </a:ln>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1pPr>
            <a:lvl2pPr marR="0" lvl="1"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2pPr>
            <a:lvl3pPr marR="0" lvl="2"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3pPr>
            <a:lvl4pPr marR="0" lvl="3"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4pPr>
            <a:lvl5pPr marR="0" lvl="4"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5pPr>
            <a:lvl6pPr marR="0" lvl="5"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6pPr>
            <a:lvl7pPr marR="0" lvl="6"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7pPr>
            <a:lvl8pPr marR="0" lvl="7"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8pPr>
            <a:lvl9pPr marR="0" lvl="8"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9pPr>
          </a:lstStyle>
          <a:p>
            <a:pPr algn="ctr"/>
            <a:r>
              <a:rPr lang="pt-BR" sz="1800" b="0" dirty="0">
                <a:solidFill>
                  <a:srgbClr val="DBE4EF"/>
                </a:solidFill>
              </a:rPr>
              <a:t>INCOMPREENSÍVEL (INCOMPREHENSIBLE)</a:t>
            </a:r>
          </a:p>
        </p:txBody>
      </p:sp>
      <p:pic>
        <p:nvPicPr>
          <p:cNvPr id="37" name="Gráfico 36" descr="Ovo de dinossauro estrutura de tópicos">
            <a:extLst>
              <a:ext uri="{FF2B5EF4-FFF2-40B4-BE49-F238E27FC236}">
                <a16:creationId xmlns:a16="http://schemas.microsoft.com/office/drawing/2014/main" id="{2A66A3DA-5D8C-1F9F-32E0-2F0F5F96AA2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87056" y="2720153"/>
            <a:ext cx="800964" cy="800964"/>
          </a:xfrm>
          <a:prstGeom prst="rect">
            <a:avLst/>
          </a:prstGeom>
        </p:spPr>
      </p:pic>
      <p:pic>
        <p:nvPicPr>
          <p:cNvPr id="39" name="Gráfico 38" descr="Varinha mágica automática estrutura de tópicos">
            <a:extLst>
              <a:ext uri="{FF2B5EF4-FFF2-40B4-BE49-F238E27FC236}">
                <a16:creationId xmlns:a16="http://schemas.microsoft.com/office/drawing/2014/main" id="{30DB509C-F793-2A04-0AEC-C198AFC93C9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448696" y="2699574"/>
            <a:ext cx="797973" cy="797973"/>
          </a:xfrm>
          <a:prstGeom prst="rect">
            <a:avLst/>
          </a:prstGeom>
        </p:spPr>
      </p:pic>
      <p:pic>
        <p:nvPicPr>
          <p:cNvPr id="3" name="Gráfico 2" descr="Cabeça com engrenagens estrutura de tópicos">
            <a:extLst>
              <a:ext uri="{FF2B5EF4-FFF2-40B4-BE49-F238E27FC236}">
                <a16:creationId xmlns:a16="http://schemas.microsoft.com/office/drawing/2014/main" id="{83DB3A78-EFB5-1AA0-A06D-41B1A8A0714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315322" y="2670385"/>
            <a:ext cx="921400" cy="921400"/>
          </a:xfrm>
          <a:prstGeom prst="rect">
            <a:avLst/>
          </a:prstGeom>
        </p:spPr>
      </p:pic>
      <p:pic>
        <p:nvPicPr>
          <p:cNvPr id="5" name="Gráfico 4" descr="Perdido estrutura de tópicos">
            <a:extLst>
              <a:ext uri="{FF2B5EF4-FFF2-40B4-BE49-F238E27FC236}">
                <a16:creationId xmlns:a16="http://schemas.microsoft.com/office/drawing/2014/main" id="{D1AF8D1C-81A7-9B13-876A-3364627D29D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332442" y="2653100"/>
            <a:ext cx="905209" cy="905209"/>
          </a:xfrm>
          <a:prstGeom prst="rect">
            <a:avLst/>
          </a:prstGeom>
        </p:spPr>
      </p:pic>
      <p:sp>
        <p:nvSpPr>
          <p:cNvPr id="4" name="Google Shape;216;p26">
            <a:extLst>
              <a:ext uri="{FF2B5EF4-FFF2-40B4-BE49-F238E27FC236}">
                <a16:creationId xmlns:a16="http://schemas.microsoft.com/office/drawing/2014/main" id="{C48AD42B-2588-BA93-691F-8D6087455FC9}"/>
              </a:ext>
            </a:extLst>
          </p:cNvPr>
          <p:cNvSpPr txBox="1">
            <a:spLocks/>
          </p:cNvSpPr>
          <p:nvPr/>
        </p:nvSpPr>
        <p:spPr>
          <a:xfrm>
            <a:off x="3660122" y="3797978"/>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ANSIOSO </a:t>
            </a:r>
          </a:p>
          <a:p>
            <a:pPr algn="ctr"/>
            <a:r>
              <a:rPr lang="pt-BR" sz="1800" dirty="0">
                <a:solidFill>
                  <a:srgbClr val="DBE4EF"/>
                </a:solidFill>
                <a:latin typeface="Chakra Petch" panose="00000500000000000000" pitchFamily="2" charset="-34"/>
                <a:cs typeface="Chakra Petch" panose="00000500000000000000" pitchFamily="2" charset="-34"/>
              </a:rPr>
              <a:t>(ANXIOUS)</a:t>
            </a:r>
          </a:p>
        </p:txBody>
      </p:sp>
      <p:sp>
        <p:nvSpPr>
          <p:cNvPr id="9" name="Google Shape;216;p26">
            <a:extLst>
              <a:ext uri="{FF2B5EF4-FFF2-40B4-BE49-F238E27FC236}">
                <a16:creationId xmlns:a16="http://schemas.microsoft.com/office/drawing/2014/main" id="{9C4BEEBE-0F2F-5744-8967-16BCCBB8C1DA}"/>
              </a:ext>
            </a:extLst>
          </p:cNvPr>
          <p:cNvSpPr txBox="1">
            <a:spLocks/>
          </p:cNvSpPr>
          <p:nvPr/>
        </p:nvSpPr>
        <p:spPr>
          <a:xfrm>
            <a:off x="6665421" y="3797978"/>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NÃO-LINEAR (NONLINEAR)</a:t>
            </a:r>
          </a:p>
        </p:txBody>
      </p:sp>
      <p:sp>
        <p:nvSpPr>
          <p:cNvPr id="10" name="Google Shape;249;p30">
            <a:extLst>
              <a:ext uri="{FF2B5EF4-FFF2-40B4-BE49-F238E27FC236}">
                <a16:creationId xmlns:a16="http://schemas.microsoft.com/office/drawing/2014/main" id="{AD6ACDD9-16FF-2116-27D6-545741013C6D}"/>
              </a:ext>
            </a:extLst>
          </p:cNvPr>
          <p:cNvSpPr txBox="1">
            <a:spLocks/>
          </p:cNvSpPr>
          <p:nvPr/>
        </p:nvSpPr>
        <p:spPr>
          <a:xfrm>
            <a:off x="1482088" y="396058"/>
            <a:ext cx="12318971"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DESAFIOS </a:t>
            </a:r>
            <a:r>
              <a:rPr lang="pt-BR" sz="5400" b="1" dirty="0">
                <a:solidFill>
                  <a:schemeClr val="bg1"/>
                </a:solidFill>
                <a:latin typeface="Chakra Petch" panose="00000500000000000000" pitchFamily="2" charset="-34"/>
                <a:cs typeface="Chakra Petch" panose="00000500000000000000" pitchFamily="2" charset="-34"/>
              </a:rPr>
              <a:t>DA LIDERANÇA BANI</a:t>
            </a:r>
            <a:endParaRPr lang="pt-BR" sz="5400" b="1" dirty="0">
              <a:solidFill>
                <a:srgbClr val="2BDEFD"/>
              </a:solidFill>
              <a:latin typeface="Chakra Petch" panose="00000500000000000000" pitchFamily="2" charset="-34"/>
              <a:cs typeface="Chakra Petch" panose="00000500000000000000" pitchFamily="2" charset="-34"/>
            </a:endParaRPr>
          </a:p>
        </p:txBody>
      </p:sp>
      <p:sp>
        <p:nvSpPr>
          <p:cNvPr id="11" name="Espaço Reservado para Texto 4">
            <a:extLst>
              <a:ext uri="{FF2B5EF4-FFF2-40B4-BE49-F238E27FC236}">
                <a16:creationId xmlns:a16="http://schemas.microsoft.com/office/drawing/2014/main" id="{0C7F45F6-388F-6A9A-061A-3B0D5FFC20C4}"/>
              </a:ext>
            </a:extLst>
          </p:cNvPr>
          <p:cNvSpPr txBox="1">
            <a:spLocks/>
          </p:cNvSpPr>
          <p:nvPr/>
        </p:nvSpPr>
        <p:spPr>
          <a:xfrm>
            <a:off x="1482089" y="1087405"/>
            <a:ext cx="13148311"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O mundo BANI apresenta desafios específicos que exigem novas abordagens dos líderes.</a:t>
            </a:r>
          </a:p>
          <a:p>
            <a:endParaRPr lang="pt-BR" sz="2400" dirty="0"/>
          </a:p>
        </p:txBody>
      </p:sp>
      <p:sp>
        <p:nvSpPr>
          <p:cNvPr id="15" name="Google Shape;229;p28">
            <a:extLst>
              <a:ext uri="{FF2B5EF4-FFF2-40B4-BE49-F238E27FC236}">
                <a16:creationId xmlns:a16="http://schemas.microsoft.com/office/drawing/2014/main" id="{D0640EF8-6404-4165-C75D-8A8B2605D3E9}"/>
              </a:ext>
            </a:extLst>
          </p:cNvPr>
          <p:cNvSpPr txBox="1">
            <a:spLocks/>
          </p:cNvSpPr>
          <p:nvPr/>
        </p:nvSpPr>
        <p:spPr>
          <a:xfrm>
            <a:off x="500561" y="5366974"/>
            <a:ext cx="2573954" cy="2157102"/>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Sistemas robustos podem colapsar subitamente. Líderes precisam </a:t>
            </a:r>
            <a:r>
              <a:rPr lang="pt-BR" sz="1800" b="1" dirty="0">
                <a:solidFill>
                  <a:schemeClr val="bg1"/>
                </a:solidFill>
                <a:latin typeface="Inter"/>
                <a:ea typeface="Inter"/>
                <a:cs typeface="Inter"/>
                <a:sym typeface="Inter"/>
              </a:rPr>
              <a:t>identificar pontos de fragilidade e desenvolver planos de contingência.</a:t>
            </a:r>
          </a:p>
        </p:txBody>
      </p:sp>
      <p:sp>
        <p:nvSpPr>
          <p:cNvPr id="16" name="Google Shape;229;p28">
            <a:extLst>
              <a:ext uri="{FF2B5EF4-FFF2-40B4-BE49-F238E27FC236}">
                <a16:creationId xmlns:a16="http://schemas.microsoft.com/office/drawing/2014/main" id="{379BD1F8-D896-8082-C894-074CE84A1028}"/>
              </a:ext>
            </a:extLst>
          </p:cNvPr>
          <p:cNvSpPr txBox="1">
            <a:spLocks/>
          </p:cNvSpPr>
          <p:nvPr/>
        </p:nvSpPr>
        <p:spPr>
          <a:xfrm>
            <a:off x="3481224" y="5370519"/>
            <a:ext cx="2573954" cy="2157102"/>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Excesso de informações gera ansiedade nas equipes. Líderes precisam </a:t>
            </a:r>
            <a:r>
              <a:rPr lang="pt-BR" sz="1800" b="1" dirty="0">
                <a:solidFill>
                  <a:schemeClr val="bg1"/>
                </a:solidFill>
                <a:latin typeface="Inter"/>
                <a:ea typeface="Inter"/>
                <a:cs typeface="Inter"/>
                <a:sym typeface="Inter"/>
              </a:rPr>
              <a:t>criar ambientes seguros e filtrar o que realmente importa.</a:t>
            </a:r>
          </a:p>
        </p:txBody>
      </p:sp>
      <p:sp>
        <p:nvSpPr>
          <p:cNvPr id="17" name="Google Shape;229;p28">
            <a:extLst>
              <a:ext uri="{FF2B5EF4-FFF2-40B4-BE49-F238E27FC236}">
                <a16:creationId xmlns:a16="http://schemas.microsoft.com/office/drawing/2014/main" id="{D64F1425-42AE-5B13-4D33-4F6C014DBDAA}"/>
              </a:ext>
            </a:extLst>
          </p:cNvPr>
          <p:cNvSpPr txBox="1">
            <a:spLocks/>
          </p:cNvSpPr>
          <p:nvPr/>
        </p:nvSpPr>
        <p:spPr>
          <a:xfrm>
            <a:off x="6504416" y="5214300"/>
            <a:ext cx="2573954" cy="243410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Pequenas ações podem ter consequências desproporcionais. Líderes precisam </a:t>
            </a:r>
            <a:r>
              <a:rPr lang="pt-BR" sz="1800" b="1" dirty="0">
                <a:solidFill>
                  <a:schemeClr val="bg1"/>
                </a:solidFill>
                <a:latin typeface="Inter"/>
                <a:ea typeface="Inter"/>
                <a:cs typeface="Inter"/>
                <a:sym typeface="Inter"/>
              </a:rPr>
              <a:t>adotar abordagens experimentais e adaptativas.</a:t>
            </a:r>
          </a:p>
        </p:txBody>
      </p:sp>
      <p:sp>
        <p:nvSpPr>
          <p:cNvPr id="18" name="Google Shape;229;p28">
            <a:extLst>
              <a:ext uri="{FF2B5EF4-FFF2-40B4-BE49-F238E27FC236}">
                <a16:creationId xmlns:a16="http://schemas.microsoft.com/office/drawing/2014/main" id="{63C25827-04E4-B64A-D263-60C8179A2D5A}"/>
              </a:ext>
            </a:extLst>
          </p:cNvPr>
          <p:cNvSpPr txBox="1">
            <a:spLocks/>
          </p:cNvSpPr>
          <p:nvPr/>
        </p:nvSpPr>
        <p:spPr>
          <a:xfrm>
            <a:off x="9400018" y="5370520"/>
            <a:ext cx="2573954" cy="2157102"/>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Situações que desafiam a lógica. Líderes precisam </a:t>
            </a:r>
            <a:r>
              <a:rPr lang="pt-BR" sz="1800" b="1" dirty="0">
                <a:solidFill>
                  <a:schemeClr val="bg1"/>
                </a:solidFill>
                <a:latin typeface="Inter"/>
                <a:ea typeface="Inter"/>
                <a:cs typeface="Inter"/>
                <a:sym typeface="Inter"/>
              </a:rPr>
              <a:t>desenvolver conforto com a ambiguidade e decidir sem ter todas as respostas.</a:t>
            </a:r>
          </a:p>
        </p:txBody>
      </p:sp>
      <p:grpSp>
        <p:nvGrpSpPr>
          <p:cNvPr id="19" name="Agrupar 18">
            <a:extLst>
              <a:ext uri="{FF2B5EF4-FFF2-40B4-BE49-F238E27FC236}">
                <a16:creationId xmlns:a16="http://schemas.microsoft.com/office/drawing/2014/main" id="{6BCB13D2-1460-185E-2A14-004AC1916936}"/>
              </a:ext>
            </a:extLst>
          </p:cNvPr>
          <p:cNvGrpSpPr/>
          <p:nvPr/>
        </p:nvGrpSpPr>
        <p:grpSpPr>
          <a:xfrm>
            <a:off x="11937655" y="6288612"/>
            <a:ext cx="2472112" cy="1447992"/>
            <a:chOff x="11937655" y="6288612"/>
            <a:chExt cx="2472112" cy="1447992"/>
          </a:xfrm>
        </p:grpSpPr>
        <p:sp>
          <p:nvSpPr>
            <p:cNvPr id="20" name="Google Shape;376;p44">
              <a:extLst>
                <a:ext uri="{FF2B5EF4-FFF2-40B4-BE49-F238E27FC236}">
                  <a16:creationId xmlns:a16="http://schemas.microsoft.com/office/drawing/2014/main" id="{1CB508E4-D97C-5905-2A34-2D7C34F15432}"/>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23;p41">
              <a:extLst>
                <a:ext uri="{FF2B5EF4-FFF2-40B4-BE49-F238E27FC236}">
                  <a16:creationId xmlns:a16="http://schemas.microsoft.com/office/drawing/2014/main" id="{00907325-CEEF-9234-FE1E-C1F116D66B27}"/>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2" name="Google Shape;229;p28">
            <a:extLst>
              <a:ext uri="{FF2B5EF4-FFF2-40B4-BE49-F238E27FC236}">
                <a16:creationId xmlns:a16="http://schemas.microsoft.com/office/drawing/2014/main" id="{CE4E0D66-7E8F-297F-AD37-001FBEB48530}"/>
              </a:ext>
            </a:extLst>
          </p:cNvPr>
          <p:cNvSpPr txBox="1">
            <a:spLocks/>
          </p:cNvSpPr>
          <p:nvPr/>
        </p:nvSpPr>
        <p:spPr>
          <a:xfrm>
            <a:off x="0" y="7721204"/>
            <a:ext cx="14630400" cy="49510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i="1" dirty="0">
                <a:solidFill>
                  <a:schemeClr val="bg1"/>
                </a:solidFill>
                <a:latin typeface="Inter"/>
                <a:ea typeface="Inter"/>
                <a:cs typeface="Inter"/>
                <a:sym typeface="Inter"/>
              </a:rPr>
              <a:t>"No mundo BANI, os líderes não são aqueles que têm todas as respostas, mas aqueles que sabem fazer as perguntas certas."</a:t>
            </a:r>
          </a:p>
        </p:txBody>
      </p:sp>
    </p:spTree>
    <p:extLst>
      <p:ext uri="{BB962C8B-B14F-4D97-AF65-F5344CB8AC3E}">
        <p14:creationId xmlns:p14="http://schemas.microsoft.com/office/powerpoint/2010/main" val="139884821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D22AD480-5106-6E01-61CA-D7B9151090F8}"/>
            </a:ext>
          </a:extLst>
        </p:cNvPr>
        <p:cNvGrpSpPr/>
        <p:nvPr/>
      </p:nvGrpSpPr>
      <p:grpSpPr>
        <a:xfrm>
          <a:off x="0" y="0"/>
          <a:ext cx="0" cy="0"/>
          <a:chOff x="0" y="0"/>
          <a:chExt cx="0" cy="0"/>
        </a:xfrm>
      </p:grpSpPr>
      <p:sp>
        <p:nvSpPr>
          <p:cNvPr id="2" name="Retângulo: Cantos Superiores Recortados 1">
            <a:extLst>
              <a:ext uri="{FF2B5EF4-FFF2-40B4-BE49-F238E27FC236}">
                <a16:creationId xmlns:a16="http://schemas.microsoft.com/office/drawing/2014/main" id="{FE9FFF12-09F0-5E52-E0F5-F103A043CF43}"/>
              </a:ext>
            </a:extLst>
          </p:cNvPr>
          <p:cNvSpPr/>
          <p:nvPr/>
        </p:nvSpPr>
        <p:spPr>
          <a:xfrm>
            <a:off x="500561" y="2170161"/>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Cantos Superiores Recortados 5">
            <a:extLst>
              <a:ext uri="{FF2B5EF4-FFF2-40B4-BE49-F238E27FC236}">
                <a16:creationId xmlns:a16="http://schemas.microsoft.com/office/drawing/2014/main" id="{80E9E244-A4F5-E76D-3020-BA231DBCB0DC}"/>
              </a:ext>
            </a:extLst>
          </p:cNvPr>
          <p:cNvSpPr/>
          <p:nvPr/>
        </p:nvSpPr>
        <p:spPr>
          <a:xfrm>
            <a:off x="3455701" y="2170161"/>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Cantos Superiores Recortados 6">
            <a:extLst>
              <a:ext uri="{FF2B5EF4-FFF2-40B4-BE49-F238E27FC236}">
                <a16:creationId xmlns:a16="http://schemas.microsoft.com/office/drawing/2014/main" id="{FF4E8D32-26E4-A7F4-314D-8CA69CA42ED5}"/>
              </a:ext>
            </a:extLst>
          </p:cNvPr>
          <p:cNvSpPr/>
          <p:nvPr/>
        </p:nvSpPr>
        <p:spPr>
          <a:xfrm>
            <a:off x="6498071" y="2170161"/>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Cantos Superiores Recortados 7">
            <a:extLst>
              <a:ext uri="{FF2B5EF4-FFF2-40B4-BE49-F238E27FC236}">
                <a16:creationId xmlns:a16="http://schemas.microsoft.com/office/drawing/2014/main" id="{441A6841-2AB0-9F1E-CD19-B7118E988F4D}"/>
              </a:ext>
            </a:extLst>
          </p:cNvPr>
          <p:cNvSpPr/>
          <p:nvPr/>
        </p:nvSpPr>
        <p:spPr>
          <a:xfrm>
            <a:off x="9506831" y="2170161"/>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Google Shape;216;p26">
            <a:extLst>
              <a:ext uri="{FF2B5EF4-FFF2-40B4-BE49-F238E27FC236}">
                <a16:creationId xmlns:a16="http://schemas.microsoft.com/office/drawing/2014/main" id="{B9885314-CEB3-87C2-59E5-6BD545DE33B0}"/>
              </a:ext>
            </a:extLst>
          </p:cNvPr>
          <p:cNvSpPr txBox="1">
            <a:spLocks/>
          </p:cNvSpPr>
          <p:nvPr/>
        </p:nvSpPr>
        <p:spPr>
          <a:xfrm>
            <a:off x="748032" y="4074423"/>
            <a:ext cx="2239253" cy="1403413"/>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FRÁGIL </a:t>
            </a:r>
          </a:p>
          <a:p>
            <a:pPr algn="ctr"/>
            <a:endParaRPr lang="pt-BR" sz="1800" dirty="0">
              <a:solidFill>
                <a:srgbClr val="DBE4EF"/>
              </a:solidFill>
              <a:latin typeface="Chakra Petch" panose="00000500000000000000" pitchFamily="2" charset="-34"/>
              <a:cs typeface="Chakra Petch" panose="00000500000000000000" pitchFamily="2" charset="-34"/>
            </a:endParaRPr>
          </a:p>
          <a:p>
            <a:pPr algn="ctr"/>
            <a:r>
              <a:rPr lang="pt-BR" sz="1800" b="1" dirty="0">
                <a:solidFill>
                  <a:srgbClr val="DBE4EF"/>
                </a:solidFill>
                <a:latin typeface="Chakra Petch" panose="00000500000000000000" pitchFamily="2" charset="-34"/>
                <a:cs typeface="Chakra Petch" panose="00000500000000000000" pitchFamily="2" charset="-34"/>
              </a:rPr>
              <a:t>CADEIAS DE SUPRIMENTOS</a:t>
            </a:r>
          </a:p>
        </p:txBody>
      </p:sp>
      <p:sp>
        <p:nvSpPr>
          <p:cNvPr id="44" name="Google Shape;216;p26">
            <a:extLst>
              <a:ext uri="{FF2B5EF4-FFF2-40B4-BE49-F238E27FC236}">
                <a16:creationId xmlns:a16="http://schemas.microsoft.com/office/drawing/2014/main" id="{F5F241F3-3FF3-C3C2-6653-07CA7D842CD9}"/>
              </a:ext>
            </a:extLst>
          </p:cNvPr>
          <p:cNvSpPr txBox="1">
            <a:spLocks/>
          </p:cNvSpPr>
          <p:nvPr/>
        </p:nvSpPr>
        <p:spPr>
          <a:xfrm>
            <a:off x="9577511" y="4129823"/>
            <a:ext cx="2540345" cy="1001764"/>
          </a:xfrm>
          <a:prstGeom prst="rect">
            <a:avLst/>
          </a:prstGeom>
          <a:noFill/>
          <a:ln>
            <a:noFill/>
          </a:ln>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1pPr>
            <a:lvl2pPr marR="0" lvl="1"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2pPr>
            <a:lvl3pPr marR="0" lvl="2"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3pPr>
            <a:lvl4pPr marR="0" lvl="3"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4pPr>
            <a:lvl5pPr marR="0" lvl="4"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5pPr>
            <a:lvl6pPr marR="0" lvl="5"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6pPr>
            <a:lvl7pPr marR="0" lvl="6"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7pPr>
            <a:lvl8pPr marR="0" lvl="7"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8pPr>
            <a:lvl9pPr marR="0" lvl="8"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9pPr>
          </a:lstStyle>
          <a:p>
            <a:pPr algn="ctr"/>
            <a:r>
              <a:rPr lang="pt-BR" sz="1800" b="0" dirty="0">
                <a:solidFill>
                  <a:srgbClr val="DBE4EF"/>
                </a:solidFill>
              </a:rPr>
              <a:t>INCOMPREENSÍVEL</a:t>
            </a:r>
          </a:p>
          <a:p>
            <a:pPr algn="ctr"/>
            <a:endParaRPr lang="pt-BR" sz="1800" dirty="0">
              <a:solidFill>
                <a:srgbClr val="DBE4EF"/>
              </a:solidFill>
            </a:endParaRPr>
          </a:p>
          <a:p>
            <a:pPr algn="ctr"/>
            <a:r>
              <a:rPr lang="pt-BR" sz="1800" dirty="0">
                <a:solidFill>
                  <a:srgbClr val="DBE4EF"/>
                </a:solidFill>
              </a:rPr>
              <a:t> IA GENERATIVA</a:t>
            </a:r>
          </a:p>
        </p:txBody>
      </p:sp>
      <p:pic>
        <p:nvPicPr>
          <p:cNvPr id="37" name="Gráfico 36" descr="Ovo de dinossauro estrutura de tópicos">
            <a:extLst>
              <a:ext uri="{FF2B5EF4-FFF2-40B4-BE49-F238E27FC236}">
                <a16:creationId xmlns:a16="http://schemas.microsoft.com/office/drawing/2014/main" id="{D42D68C0-1716-12DE-B0D9-422796A1CFF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87056" y="2996598"/>
            <a:ext cx="800964" cy="800964"/>
          </a:xfrm>
          <a:prstGeom prst="rect">
            <a:avLst/>
          </a:prstGeom>
        </p:spPr>
      </p:pic>
      <p:pic>
        <p:nvPicPr>
          <p:cNvPr id="39" name="Gráfico 38" descr="Varinha mágica automática estrutura de tópicos">
            <a:extLst>
              <a:ext uri="{FF2B5EF4-FFF2-40B4-BE49-F238E27FC236}">
                <a16:creationId xmlns:a16="http://schemas.microsoft.com/office/drawing/2014/main" id="{466B8257-E03E-00F8-453D-A7338A47A42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448696" y="2976019"/>
            <a:ext cx="797973" cy="797973"/>
          </a:xfrm>
          <a:prstGeom prst="rect">
            <a:avLst/>
          </a:prstGeom>
        </p:spPr>
      </p:pic>
      <p:pic>
        <p:nvPicPr>
          <p:cNvPr id="3" name="Gráfico 2" descr="Cabeça com engrenagens estrutura de tópicos">
            <a:extLst>
              <a:ext uri="{FF2B5EF4-FFF2-40B4-BE49-F238E27FC236}">
                <a16:creationId xmlns:a16="http://schemas.microsoft.com/office/drawing/2014/main" id="{7EF2EAA1-8B42-5C9C-4075-E685563E635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315322" y="2946830"/>
            <a:ext cx="921400" cy="921400"/>
          </a:xfrm>
          <a:prstGeom prst="rect">
            <a:avLst/>
          </a:prstGeom>
        </p:spPr>
      </p:pic>
      <p:pic>
        <p:nvPicPr>
          <p:cNvPr id="5" name="Gráfico 4" descr="Perdido estrutura de tópicos">
            <a:extLst>
              <a:ext uri="{FF2B5EF4-FFF2-40B4-BE49-F238E27FC236}">
                <a16:creationId xmlns:a16="http://schemas.microsoft.com/office/drawing/2014/main" id="{784FDE35-46D1-73C5-8911-78D7ABE9FDB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332442" y="2929545"/>
            <a:ext cx="905209" cy="905209"/>
          </a:xfrm>
          <a:prstGeom prst="rect">
            <a:avLst/>
          </a:prstGeom>
        </p:spPr>
      </p:pic>
      <p:sp>
        <p:nvSpPr>
          <p:cNvPr id="4" name="Google Shape;216;p26">
            <a:extLst>
              <a:ext uri="{FF2B5EF4-FFF2-40B4-BE49-F238E27FC236}">
                <a16:creationId xmlns:a16="http://schemas.microsoft.com/office/drawing/2014/main" id="{95512D4B-8893-7C80-18B5-53E527A3C1B6}"/>
              </a:ext>
            </a:extLst>
          </p:cNvPr>
          <p:cNvSpPr txBox="1">
            <a:spLocks/>
          </p:cNvSpPr>
          <p:nvPr/>
        </p:nvSpPr>
        <p:spPr>
          <a:xfrm>
            <a:off x="3660122" y="4074423"/>
            <a:ext cx="2239253" cy="1403413"/>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ANSIOSO </a:t>
            </a:r>
          </a:p>
          <a:p>
            <a:pPr algn="ctr"/>
            <a:endParaRPr lang="pt-BR" sz="1800" dirty="0">
              <a:solidFill>
                <a:srgbClr val="DBE4EF"/>
              </a:solidFill>
              <a:latin typeface="Chakra Petch" panose="00000500000000000000" pitchFamily="2" charset="-34"/>
              <a:cs typeface="Chakra Petch" panose="00000500000000000000" pitchFamily="2" charset="-34"/>
            </a:endParaRPr>
          </a:p>
          <a:p>
            <a:pPr algn="ctr"/>
            <a:r>
              <a:rPr lang="pt-BR" sz="1800" b="1" dirty="0">
                <a:solidFill>
                  <a:srgbClr val="DBE4EF"/>
                </a:solidFill>
                <a:latin typeface="Chakra Petch" panose="00000500000000000000" pitchFamily="2" charset="-34"/>
                <a:cs typeface="Chakra Petch" panose="00000500000000000000" pitchFamily="2" charset="-34"/>
              </a:rPr>
              <a:t>SOBRECARGA INFORMACIONAL</a:t>
            </a:r>
          </a:p>
        </p:txBody>
      </p:sp>
      <p:sp>
        <p:nvSpPr>
          <p:cNvPr id="9" name="Google Shape;216;p26">
            <a:extLst>
              <a:ext uri="{FF2B5EF4-FFF2-40B4-BE49-F238E27FC236}">
                <a16:creationId xmlns:a16="http://schemas.microsoft.com/office/drawing/2014/main" id="{C70A6994-1421-FAA7-5D00-A09AA5839A07}"/>
              </a:ext>
            </a:extLst>
          </p:cNvPr>
          <p:cNvSpPr txBox="1">
            <a:spLocks/>
          </p:cNvSpPr>
          <p:nvPr/>
        </p:nvSpPr>
        <p:spPr>
          <a:xfrm>
            <a:off x="6665421" y="4074423"/>
            <a:ext cx="2239253" cy="1126414"/>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NÃO-LINEAR</a:t>
            </a:r>
          </a:p>
          <a:p>
            <a:pPr algn="ctr"/>
            <a:endParaRPr lang="pt-BR" sz="1800" dirty="0">
              <a:solidFill>
                <a:srgbClr val="DBE4EF"/>
              </a:solidFill>
              <a:latin typeface="Chakra Petch" panose="00000500000000000000" pitchFamily="2" charset="-34"/>
              <a:cs typeface="Chakra Petch" panose="00000500000000000000" pitchFamily="2" charset="-34"/>
            </a:endParaRPr>
          </a:p>
          <a:p>
            <a:pPr algn="ctr"/>
            <a:r>
              <a:rPr lang="pt-BR" sz="1800" b="1" dirty="0">
                <a:solidFill>
                  <a:srgbClr val="DBE4EF"/>
                </a:solidFill>
                <a:latin typeface="Chakra Petch" panose="00000500000000000000" pitchFamily="2" charset="-34"/>
                <a:cs typeface="Chakra Petch" panose="00000500000000000000" pitchFamily="2" charset="-34"/>
              </a:rPr>
              <a:t> EFEITOS VIRAIS</a:t>
            </a:r>
          </a:p>
        </p:txBody>
      </p:sp>
      <p:sp>
        <p:nvSpPr>
          <p:cNvPr id="10" name="Google Shape;249;p30">
            <a:extLst>
              <a:ext uri="{FF2B5EF4-FFF2-40B4-BE49-F238E27FC236}">
                <a16:creationId xmlns:a16="http://schemas.microsoft.com/office/drawing/2014/main" id="{2F0C4F44-160A-1C1E-8B79-1B5BF48916C7}"/>
              </a:ext>
            </a:extLst>
          </p:cNvPr>
          <p:cNvSpPr txBox="1">
            <a:spLocks/>
          </p:cNvSpPr>
          <p:nvPr/>
        </p:nvSpPr>
        <p:spPr>
          <a:xfrm>
            <a:off x="1482088" y="396058"/>
            <a:ext cx="12318971"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EXEMPLOS </a:t>
            </a:r>
            <a:r>
              <a:rPr lang="pt-BR" sz="5400" b="1" dirty="0">
                <a:solidFill>
                  <a:schemeClr val="bg1"/>
                </a:solidFill>
                <a:latin typeface="Chakra Petch" panose="00000500000000000000" pitchFamily="2" charset="-34"/>
                <a:cs typeface="Chakra Petch" panose="00000500000000000000" pitchFamily="2" charset="-34"/>
              </a:rPr>
              <a:t>PRÁTICOS</a:t>
            </a:r>
            <a:endParaRPr lang="pt-BR" sz="5400" b="1" dirty="0">
              <a:solidFill>
                <a:srgbClr val="2BDEFD"/>
              </a:solidFill>
              <a:latin typeface="Chakra Petch" panose="00000500000000000000" pitchFamily="2" charset="-34"/>
              <a:cs typeface="Chakra Petch" panose="00000500000000000000" pitchFamily="2" charset="-34"/>
            </a:endParaRPr>
          </a:p>
        </p:txBody>
      </p:sp>
      <p:sp>
        <p:nvSpPr>
          <p:cNvPr id="11" name="Espaço Reservado para Texto 4">
            <a:extLst>
              <a:ext uri="{FF2B5EF4-FFF2-40B4-BE49-F238E27FC236}">
                <a16:creationId xmlns:a16="http://schemas.microsoft.com/office/drawing/2014/main" id="{8448E53A-87C8-1BB7-CD54-463538CA6149}"/>
              </a:ext>
            </a:extLst>
          </p:cNvPr>
          <p:cNvSpPr txBox="1">
            <a:spLocks/>
          </p:cNvSpPr>
          <p:nvPr/>
        </p:nvSpPr>
        <p:spPr>
          <a:xfrm>
            <a:off x="1482089" y="1087405"/>
            <a:ext cx="13148311"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Situações reais que ilustram os desafios BANI para a liderança. Vejam como os elementos do BANI se manifestam em situações reais que os líderes enfrentam no dia a dia organizacional. </a:t>
            </a:r>
          </a:p>
        </p:txBody>
      </p:sp>
      <p:sp>
        <p:nvSpPr>
          <p:cNvPr id="15" name="Google Shape;229;p28">
            <a:extLst>
              <a:ext uri="{FF2B5EF4-FFF2-40B4-BE49-F238E27FC236}">
                <a16:creationId xmlns:a16="http://schemas.microsoft.com/office/drawing/2014/main" id="{04B390EF-1247-3E4D-AC25-74781273ADF0}"/>
              </a:ext>
            </a:extLst>
          </p:cNvPr>
          <p:cNvSpPr txBox="1">
            <a:spLocks/>
          </p:cNvSpPr>
          <p:nvPr/>
        </p:nvSpPr>
        <p:spPr>
          <a:xfrm>
            <a:off x="500561" y="5540730"/>
            <a:ext cx="2573954"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Cadeias de suprimentos globais que pareciam robustas colapsaram durante a pandemia. Líderes precisaram </a:t>
            </a:r>
            <a:r>
              <a:rPr lang="pt-BR" sz="1500" b="1" dirty="0">
                <a:solidFill>
                  <a:schemeClr val="bg1"/>
                </a:solidFill>
                <a:latin typeface="Inter"/>
                <a:ea typeface="Inter"/>
                <a:cs typeface="Inter"/>
                <a:sym typeface="Inter"/>
              </a:rPr>
              <a:t>repensar estratégias de fornecimento e criar redundâncias.</a:t>
            </a:r>
          </a:p>
        </p:txBody>
      </p:sp>
      <p:sp>
        <p:nvSpPr>
          <p:cNvPr id="16" name="Google Shape;229;p28">
            <a:extLst>
              <a:ext uri="{FF2B5EF4-FFF2-40B4-BE49-F238E27FC236}">
                <a16:creationId xmlns:a16="http://schemas.microsoft.com/office/drawing/2014/main" id="{E91D8F91-E01F-DAFF-EC38-E37DD64855F2}"/>
              </a:ext>
            </a:extLst>
          </p:cNvPr>
          <p:cNvSpPr txBox="1">
            <a:spLocks/>
          </p:cNvSpPr>
          <p:nvPr/>
        </p:nvSpPr>
        <p:spPr>
          <a:xfrm>
            <a:off x="3481224" y="5659692"/>
            <a:ext cx="2573954" cy="183393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Equipes paralisadas pelo excesso de dados e métricas contraditórias. Líderes precisam </a:t>
            </a:r>
            <a:r>
              <a:rPr lang="pt-BR" sz="1500" b="1" dirty="0">
                <a:solidFill>
                  <a:schemeClr val="bg1"/>
                </a:solidFill>
                <a:latin typeface="Inter"/>
                <a:ea typeface="Inter"/>
                <a:cs typeface="Inter"/>
                <a:sym typeface="Inter"/>
              </a:rPr>
              <a:t>criar filtros e priorizar informações para permitir decisões eficazes.</a:t>
            </a:r>
          </a:p>
        </p:txBody>
      </p:sp>
      <p:sp>
        <p:nvSpPr>
          <p:cNvPr id="17" name="Google Shape;229;p28">
            <a:extLst>
              <a:ext uri="{FF2B5EF4-FFF2-40B4-BE49-F238E27FC236}">
                <a16:creationId xmlns:a16="http://schemas.microsoft.com/office/drawing/2014/main" id="{7B8BC791-C122-FB06-4098-C5201ABF8405}"/>
              </a:ext>
            </a:extLst>
          </p:cNvPr>
          <p:cNvSpPr txBox="1">
            <a:spLocks/>
          </p:cNvSpPr>
          <p:nvPr/>
        </p:nvSpPr>
        <p:spPr>
          <a:xfrm>
            <a:off x="6504416" y="5641973"/>
            <a:ext cx="2573954" cy="183393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Um comentário nas redes sociais pode se tornar uma crise de reputação global em horas. Líderes precisam </a:t>
            </a:r>
            <a:r>
              <a:rPr lang="pt-BR" sz="1500" b="1" dirty="0">
                <a:solidFill>
                  <a:schemeClr val="bg1"/>
                </a:solidFill>
                <a:latin typeface="Inter"/>
                <a:ea typeface="Inter"/>
                <a:cs typeface="Inter"/>
                <a:sym typeface="Inter"/>
              </a:rPr>
              <a:t>desenvolver capacidade de resposta rápida e adaptativa.</a:t>
            </a:r>
          </a:p>
        </p:txBody>
      </p:sp>
      <p:sp>
        <p:nvSpPr>
          <p:cNvPr id="18" name="Google Shape;229;p28">
            <a:extLst>
              <a:ext uri="{FF2B5EF4-FFF2-40B4-BE49-F238E27FC236}">
                <a16:creationId xmlns:a16="http://schemas.microsoft.com/office/drawing/2014/main" id="{09E0CE1F-B211-4D61-B68C-39B41E512DE6}"/>
              </a:ext>
            </a:extLst>
          </p:cNvPr>
          <p:cNvSpPr txBox="1">
            <a:spLocks/>
          </p:cNvSpPr>
          <p:nvPr/>
        </p:nvSpPr>
        <p:spPr>
          <a:xfrm>
            <a:off x="9400018" y="5659693"/>
            <a:ext cx="2573954" cy="183393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Algoritmos de IA tomam decisões que nem seus criadores conseguem explicar completamente. Líderes precisam </a:t>
            </a:r>
            <a:r>
              <a:rPr lang="pt-BR" sz="1500" b="1" dirty="0">
                <a:solidFill>
                  <a:schemeClr val="bg1"/>
                </a:solidFill>
                <a:latin typeface="Inter"/>
                <a:ea typeface="Inter"/>
                <a:cs typeface="Inter"/>
                <a:sym typeface="Inter"/>
              </a:rPr>
              <a:t>equilibrar inovação com governança responsável.</a:t>
            </a:r>
          </a:p>
        </p:txBody>
      </p:sp>
      <p:grpSp>
        <p:nvGrpSpPr>
          <p:cNvPr id="19" name="Agrupar 18">
            <a:extLst>
              <a:ext uri="{FF2B5EF4-FFF2-40B4-BE49-F238E27FC236}">
                <a16:creationId xmlns:a16="http://schemas.microsoft.com/office/drawing/2014/main" id="{85C57E0F-B15A-2F2F-220E-F9ED2684DCEF}"/>
              </a:ext>
            </a:extLst>
          </p:cNvPr>
          <p:cNvGrpSpPr/>
          <p:nvPr/>
        </p:nvGrpSpPr>
        <p:grpSpPr>
          <a:xfrm>
            <a:off x="11937655" y="6288612"/>
            <a:ext cx="2472112" cy="1447992"/>
            <a:chOff x="11937655" y="6288612"/>
            <a:chExt cx="2472112" cy="1447992"/>
          </a:xfrm>
        </p:grpSpPr>
        <p:sp>
          <p:nvSpPr>
            <p:cNvPr id="20" name="Google Shape;376;p44">
              <a:extLst>
                <a:ext uri="{FF2B5EF4-FFF2-40B4-BE49-F238E27FC236}">
                  <a16:creationId xmlns:a16="http://schemas.microsoft.com/office/drawing/2014/main" id="{898BC12B-0501-9E4E-10E2-EB73B0BA6FF3}"/>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23;p41">
              <a:extLst>
                <a:ext uri="{FF2B5EF4-FFF2-40B4-BE49-F238E27FC236}">
                  <a16:creationId xmlns:a16="http://schemas.microsoft.com/office/drawing/2014/main" id="{2F9E2CF6-3C28-9CFE-0780-A0DA54968485}"/>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2" name="Google Shape;229;p28">
            <a:extLst>
              <a:ext uri="{FF2B5EF4-FFF2-40B4-BE49-F238E27FC236}">
                <a16:creationId xmlns:a16="http://schemas.microsoft.com/office/drawing/2014/main" id="{78EF013F-4F48-7C6C-F433-ED806D8C884F}"/>
              </a:ext>
            </a:extLst>
          </p:cNvPr>
          <p:cNvSpPr txBox="1">
            <a:spLocks/>
          </p:cNvSpPr>
          <p:nvPr/>
        </p:nvSpPr>
        <p:spPr>
          <a:xfrm>
            <a:off x="0" y="7721204"/>
            <a:ext cx="14630400" cy="49510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i="1" dirty="0">
                <a:solidFill>
                  <a:schemeClr val="bg1"/>
                </a:solidFill>
                <a:latin typeface="Inter"/>
                <a:ea typeface="Inter"/>
                <a:cs typeface="Inter"/>
                <a:sym typeface="Inter"/>
              </a:rPr>
              <a:t>"Os desafios do mundo BANI não são teóricos - eles se manifestam diariamente nas decisões que os líderes precisam tomar."</a:t>
            </a:r>
          </a:p>
        </p:txBody>
      </p:sp>
    </p:spTree>
    <p:extLst>
      <p:ext uri="{BB962C8B-B14F-4D97-AF65-F5344CB8AC3E}">
        <p14:creationId xmlns:p14="http://schemas.microsoft.com/office/powerpoint/2010/main" val="4022107013"/>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FAAA2-5A0E-D74E-FA5A-8F681A8FDDD4}"/>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A62549C3-9866-516D-878A-7DFB2DB2013D}"/>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6D787B41-5020-B859-56DA-D8EA8D232624}"/>
              </a:ext>
            </a:extLst>
          </p:cNvPr>
          <p:cNvSpPr txBox="1">
            <a:spLocks/>
          </p:cNvSpPr>
          <p:nvPr/>
        </p:nvSpPr>
        <p:spPr>
          <a:xfrm>
            <a:off x="929198" y="396058"/>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OPORTUNIDADES</a:t>
            </a:r>
            <a:r>
              <a:rPr lang="pt-BR" sz="5400" b="1" dirty="0">
                <a:solidFill>
                  <a:schemeClr val="bg1"/>
                </a:solidFill>
                <a:latin typeface="Chakra Petch" panose="00000500000000000000" pitchFamily="2" charset="-34"/>
                <a:cs typeface="Chakra Petch" panose="00000500000000000000" pitchFamily="2" charset="-34"/>
              </a:rPr>
              <a:t> NA ADVERSIDADE</a:t>
            </a:r>
            <a:endParaRPr lang="pt-BR" sz="5400" b="1" dirty="0">
              <a:solidFill>
                <a:srgbClr val="2BDEFD"/>
              </a:solidFill>
              <a:latin typeface="Chakra Petch" panose="00000500000000000000" pitchFamily="2" charset="-34"/>
              <a:cs typeface="Chakra Petch" panose="00000500000000000000" pitchFamily="2" charset="-34"/>
            </a:endParaRPr>
          </a:p>
        </p:txBody>
      </p:sp>
      <p:grpSp>
        <p:nvGrpSpPr>
          <p:cNvPr id="16" name="Agrupar 15">
            <a:extLst>
              <a:ext uri="{FF2B5EF4-FFF2-40B4-BE49-F238E27FC236}">
                <a16:creationId xmlns:a16="http://schemas.microsoft.com/office/drawing/2014/main" id="{C556C5D0-CC00-6230-CEAD-1132DC6BD8BC}"/>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D6F22324-4A24-8559-B120-FF8D3F656530}"/>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3340C82A-2BE0-A5E4-14D6-3364526E4636}"/>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94D86141-EEA1-4ADA-DD17-188FE5E8F12E}"/>
              </a:ext>
            </a:extLst>
          </p:cNvPr>
          <p:cNvSpPr txBox="1">
            <a:spLocks/>
          </p:cNvSpPr>
          <p:nvPr/>
        </p:nvSpPr>
        <p:spPr>
          <a:xfrm>
            <a:off x="929199" y="1037373"/>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O mundo BANI não apresenta apenas desafios, mas também oportunidades significativas para líderes que adotam uma mentalidade de crescimento e inovação.</a:t>
            </a:r>
          </a:p>
        </p:txBody>
      </p:sp>
      <p:sp>
        <p:nvSpPr>
          <p:cNvPr id="15" name="Google Shape;229;p28">
            <a:extLst>
              <a:ext uri="{FF2B5EF4-FFF2-40B4-BE49-F238E27FC236}">
                <a16:creationId xmlns:a16="http://schemas.microsoft.com/office/drawing/2014/main" id="{A1E5C482-7F83-AC65-9A17-2226FB8B6951}"/>
              </a:ext>
            </a:extLst>
          </p:cNvPr>
          <p:cNvSpPr txBox="1">
            <a:spLocks/>
          </p:cNvSpPr>
          <p:nvPr/>
        </p:nvSpPr>
        <p:spPr>
          <a:xfrm>
            <a:off x="1388131" y="7338434"/>
            <a:ext cx="10250228" cy="49510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"Em meio ao caos, também há oportunidade." - Sun </a:t>
            </a:r>
            <a:r>
              <a:rPr lang="pt-BR" sz="1800" i="1" dirty="0" err="1">
                <a:solidFill>
                  <a:schemeClr val="bg1"/>
                </a:solidFill>
                <a:latin typeface="Inter"/>
                <a:ea typeface="Inter"/>
                <a:cs typeface="Inter"/>
                <a:sym typeface="Inter"/>
              </a:rPr>
              <a:t>Tzu</a:t>
            </a:r>
            <a:endParaRPr lang="pt-BR" sz="1800" i="1" dirty="0">
              <a:solidFill>
                <a:schemeClr val="bg1"/>
              </a:solidFill>
              <a:latin typeface="Inter"/>
              <a:ea typeface="Inter"/>
              <a:cs typeface="Inter"/>
              <a:sym typeface="Inter"/>
            </a:endParaRPr>
          </a:p>
        </p:txBody>
      </p:sp>
      <p:graphicFrame>
        <p:nvGraphicFramePr>
          <p:cNvPr id="6" name="Tabela 5">
            <a:extLst>
              <a:ext uri="{FF2B5EF4-FFF2-40B4-BE49-F238E27FC236}">
                <a16:creationId xmlns:a16="http://schemas.microsoft.com/office/drawing/2014/main" id="{87837D0B-F266-B11B-6689-5E3167088276}"/>
              </a:ext>
            </a:extLst>
          </p:cNvPr>
          <p:cNvGraphicFramePr>
            <a:graphicFrameLocks noGrp="1"/>
          </p:cNvGraphicFramePr>
          <p:nvPr>
            <p:extLst>
              <p:ext uri="{D42A27DB-BD31-4B8C-83A1-F6EECF244321}">
                <p14:modId xmlns:p14="http://schemas.microsoft.com/office/powerpoint/2010/main" val="4027387637"/>
              </p:ext>
            </p:extLst>
          </p:nvPr>
        </p:nvGraphicFramePr>
        <p:xfrm>
          <a:off x="759078" y="2778532"/>
          <a:ext cx="6297400" cy="1474856"/>
        </p:xfrm>
        <a:graphic>
          <a:graphicData uri="http://schemas.openxmlformats.org/drawingml/2006/table">
            <a:tbl>
              <a:tblPr firstRow="1" bandRow="1">
                <a:tableStyleId>{8FD4443E-F989-4FC4-A0C8-D5A2AF1F390B}</a:tableStyleId>
              </a:tblPr>
              <a:tblGrid>
                <a:gridCol w="3148700">
                  <a:extLst>
                    <a:ext uri="{9D8B030D-6E8A-4147-A177-3AD203B41FA5}">
                      <a16:colId xmlns:a16="http://schemas.microsoft.com/office/drawing/2014/main" val="1331279255"/>
                    </a:ext>
                  </a:extLst>
                </a:gridCol>
                <a:gridCol w="3148700">
                  <a:extLst>
                    <a:ext uri="{9D8B030D-6E8A-4147-A177-3AD203B41FA5}">
                      <a16:colId xmlns:a16="http://schemas.microsoft.com/office/drawing/2014/main" val="3150578361"/>
                    </a:ext>
                  </a:extLst>
                </a:gridCol>
              </a:tblGrid>
              <a:tr h="560456">
                <a:tc>
                  <a:txBody>
                    <a:bodyPr/>
                    <a:lstStyle/>
                    <a:p>
                      <a:r>
                        <a:rPr lang="pt-BR" sz="1800" dirty="0"/>
                        <a:t>Da Fragilidade...</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pt-BR" sz="1800" dirty="0"/>
                        <a:t>à Resiliência</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9737291"/>
                  </a:ext>
                </a:extLst>
              </a:tr>
              <a:tr h="560456">
                <a:tc gridSpan="2">
                  <a:txBody>
                    <a:bodyPr/>
                    <a:lstStyle/>
                    <a:p>
                      <a:r>
                        <a:rPr lang="pt-BR" sz="1800" dirty="0"/>
                        <a:t>Identificar pontos de fragilidade permite </a:t>
                      </a:r>
                      <a:r>
                        <a:rPr lang="pt-BR" sz="1800" b="1" dirty="0"/>
                        <a:t>construir sistemas mais resilientes e adaptáveis</a:t>
                      </a:r>
                      <a:r>
                        <a:rPr lang="pt-BR" sz="1800" dirty="0"/>
                        <a:t>, com redundâncias estratégicas e capacidade de recuperação rápida.</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dirty="0"/>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2638961"/>
                  </a:ext>
                </a:extLst>
              </a:tr>
            </a:tbl>
          </a:graphicData>
        </a:graphic>
      </p:graphicFrame>
      <p:graphicFrame>
        <p:nvGraphicFramePr>
          <p:cNvPr id="3" name="Tabela 2">
            <a:extLst>
              <a:ext uri="{FF2B5EF4-FFF2-40B4-BE49-F238E27FC236}">
                <a16:creationId xmlns:a16="http://schemas.microsoft.com/office/drawing/2014/main" id="{9BD11878-2B02-3FD8-32C6-1E2BB91F1A55}"/>
              </a:ext>
            </a:extLst>
          </p:cNvPr>
          <p:cNvGraphicFramePr>
            <a:graphicFrameLocks noGrp="1"/>
          </p:cNvGraphicFramePr>
          <p:nvPr>
            <p:extLst>
              <p:ext uri="{D42A27DB-BD31-4B8C-83A1-F6EECF244321}">
                <p14:modId xmlns:p14="http://schemas.microsoft.com/office/powerpoint/2010/main" val="2750810648"/>
              </p:ext>
            </p:extLst>
          </p:nvPr>
        </p:nvGraphicFramePr>
        <p:xfrm>
          <a:off x="759078" y="4596156"/>
          <a:ext cx="6297400" cy="1474856"/>
        </p:xfrm>
        <a:graphic>
          <a:graphicData uri="http://schemas.openxmlformats.org/drawingml/2006/table">
            <a:tbl>
              <a:tblPr firstRow="1" bandRow="1">
                <a:tableStyleId>{8FD4443E-F989-4FC4-A0C8-D5A2AF1F390B}</a:tableStyleId>
              </a:tblPr>
              <a:tblGrid>
                <a:gridCol w="3148700">
                  <a:extLst>
                    <a:ext uri="{9D8B030D-6E8A-4147-A177-3AD203B41FA5}">
                      <a16:colId xmlns:a16="http://schemas.microsoft.com/office/drawing/2014/main" val="1331279255"/>
                    </a:ext>
                  </a:extLst>
                </a:gridCol>
                <a:gridCol w="3148700">
                  <a:extLst>
                    <a:ext uri="{9D8B030D-6E8A-4147-A177-3AD203B41FA5}">
                      <a16:colId xmlns:a16="http://schemas.microsoft.com/office/drawing/2014/main" val="3150578361"/>
                    </a:ext>
                  </a:extLst>
                </a:gridCol>
              </a:tblGrid>
              <a:tr h="560456">
                <a:tc>
                  <a:txBody>
                    <a:bodyPr/>
                    <a:lstStyle/>
                    <a:p>
                      <a:r>
                        <a:rPr lang="pt-BR" sz="1800" dirty="0"/>
                        <a:t>Da Ansiedade...</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pt-BR" sz="1800" dirty="0"/>
                        <a:t>à Empatia</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9737291"/>
                  </a:ext>
                </a:extLst>
              </a:tr>
              <a:tr h="560456">
                <a:tc gridSpan="2">
                  <a:txBody>
                    <a:bodyPr/>
                    <a:lstStyle/>
                    <a:p>
                      <a:r>
                        <a:rPr lang="pt-BR" sz="1800" dirty="0"/>
                        <a:t>A ansiedade coletiva cria oportunidades para desenvolver </a:t>
                      </a:r>
                      <a:r>
                        <a:rPr lang="pt-BR" sz="1800" b="1" dirty="0"/>
                        <a:t>culturas organizacionais mais humanas</a:t>
                      </a:r>
                      <a:r>
                        <a:rPr lang="pt-BR" sz="1800" dirty="0"/>
                        <a:t>, com foco em bem-estar e propósito compartilhado.</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dirty="0"/>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2638961"/>
                  </a:ext>
                </a:extLst>
              </a:tr>
            </a:tbl>
          </a:graphicData>
        </a:graphic>
      </p:graphicFrame>
      <p:graphicFrame>
        <p:nvGraphicFramePr>
          <p:cNvPr id="4" name="Tabela 3">
            <a:extLst>
              <a:ext uri="{FF2B5EF4-FFF2-40B4-BE49-F238E27FC236}">
                <a16:creationId xmlns:a16="http://schemas.microsoft.com/office/drawing/2014/main" id="{0BEBFB4D-AE56-18EC-5A3C-6E083A4FE6E9}"/>
              </a:ext>
            </a:extLst>
          </p:cNvPr>
          <p:cNvGraphicFramePr>
            <a:graphicFrameLocks noGrp="1"/>
          </p:cNvGraphicFramePr>
          <p:nvPr>
            <p:extLst>
              <p:ext uri="{D42A27DB-BD31-4B8C-83A1-F6EECF244321}">
                <p14:modId xmlns:p14="http://schemas.microsoft.com/office/powerpoint/2010/main" val="3814175848"/>
              </p:ext>
            </p:extLst>
          </p:nvPr>
        </p:nvGraphicFramePr>
        <p:xfrm>
          <a:off x="7695049" y="2803342"/>
          <a:ext cx="6297400" cy="1474856"/>
        </p:xfrm>
        <a:graphic>
          <a:graphicData uri="http://schemas.openxmlformats.org/drawingml/2006/table">
            <a:tbl>
              <a:tblPr firstRow="1" bandRow="1">
                <a:tableStyleId>{8FD4443E-F989-4FC4-A0C8-D5A2AF1F390B}</a:tableStyleId>
              </a:tblPr>
              <a:tblGrid>
                <a:gridCol w="3148700">
                  <a:extLst>
                    <a:ext uri="{9D8B030D-6E8A-4147-A177-3AD203B41FA5}">
                      <a16:colId xmlns:a16="http://schemas.microsoft.com/office/drawing/2014/main" val="1331279255"/>
                    </a:ext>
                  </a:extLst>
                </a:gridCol>
                <a:gridCol w="3148700">
                  <a:extLst>
                    <a:ext uri="{9D8B030D-6E8A-4147-A177-3AD203B41FA5}">
                      <a16:colId xmlns:a16="http://schemas.microsoft.com/office/drawing/2014/main" val="3150578361"/>
                    </a:ext>
                  </a:extLst>
                </a:gridCol>
              </a:tblGrid>
              <a:tr h="560456">
                <a:tc>
                  <a:txBody>
                    <a:bodyPr/>
                    <a:lstStyle/>
                    <a:p>
                      <a:r>
                        <a:rPr lang="pt-BR" sz="1800" dirty="0"/>
                        <a:t>Da Não-Linearidade...</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pt-BR" sz="1800" dirty="0"/>
                        <a:t>à Experimentação</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9737291"/>
                  </a:ext>
                </a:extLst>
              </a:tr>
              <a:tr h="560456">
                <a:tc gridSpan="2">
                  <a:txBody>
                    <a:bodyPr/>
                    <a:lstStyle/>
                    <a:p>
                      <a:r>
                        <a:rPr lang="pt-BR" sz="1800" dirty="0"/>
                        <a:t>Ambientes não-lineares favorecem a </a:t>
                      </a:r>
                      <a:r>
                        <a:rPr lang="pt-BR" sz="1800" b="1" dirty="0"/>
                        <a:t>experimentação ágil e ciclos curtos de aprendizado,</a:t>
                      </a:r>
                      <a:r>
                        <a:rPr lang="pt-BR" sz="1800" dirty="0"/>
                        <a:t> permitindo inovação contínua e adaptação rápida.</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dirty="0"/>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2638961"/>
                  </a:ext>
                </a:extLst>
              </a:tr>
            </a:tbl>
          </a:graphicData>
        </a:graphic>
      </p:graphicFrame>
      <p:graphicFrame>
        <p:nvGraphicFramePr>
          <p:cNvPr id="7" name="Tabela 6">
            <a:extLst>
              <a:ext uri="{FF2B5EF4-FFF2-40B4-BE49-F238E27FC236}">
                <a16:creationId xmlns:a16="http://schemas.microsoft.com/office/drawing/2014/main" id="{5E270579-F421-5961-0977-C98535659706}"/>
              </a:ext>
            </a:extLst>
          </p:cNvPr>
          <p:cNvGraphicFramePr>
            <a:graphicFrameLocks noGrp="1"/>
          </p:cNvGraphicFramePr>
          <p:nvPr>
            <p:extLst>
              <p:ext uri="{D42A27DB-BD31-4B8C-83A1-F6EECF244321}">
                <p14:modId xmlns:p14="http://schemas.microsoft.com/office/powerpoint/2010/main" val="3918267995"/>
              </p:ext>
            </p:extLst>
          </p:nvPr>
        </p:nvGraphicFramePr>
        <p:xfrm>
          <a:off x="7695049" y="4620966"/>
          <a:ext cx="6297400" cy="1474856"/>
        </p:xfrm>
        <a:graphic>
          <a:graphicData uri="http://schemas.openxmlformats.org/drawingml/2006/table">
            <a:tbl>
              <a:tblPr firstRow="1" bandRow="1">
                <a:tableStyleId>{8FD4443E-F989-4FC4-A0C8-D5A2AF1F390B}</a:tableStyleId>
              </a:tblPr>
              <a:tblGrid>
                <a:gridCol w="3148700">
                  <a:extLst>
                    <a:ext uri="{9D8B030D-6E8A-4147-A177-3AD203B41FA5}">
                      <a16:colId xmlns:a16="http://schemas.microsoft.com/office/drawing/2014/main" val="1331279255"/>
                    </a:ext>
                  </a:extLst>
                </a:gridCol>
                <a:gridCol w="3148700">
                  <a:extLst>
                    <a:ext uri="{9D8B030D-6E8A-4147-A177-3AD203B41FA5}">
                      <a16:colId xmlns:a16="http://schemas.microsoft.com/office/drawing/2014/main" val="3150578361"/>
                    </a:ext>
                  </a:extLst>
                </a:gridCol>
              </a:tblGrid>
              <a:tr h="560456">
                <a:tc>
                  <a:txBody>
                    <a:bodyPr/>
                    <a:lstStyle/>
                    <a:p>
                      <a:r>
                        <a:rPr lang="pt-BR" sz="1800" dirty="0"/>
                        <a:t>Da Incompreensibilidade ...</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pt-BR" sz="1800" dirty="0"/>
                        <a:t>à Curiosidade</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9737291"/>
                  </a:ext>
                </a:extLst>
              </a:tr>
              <a:tr h="560456">
                <a:tc gridSpan="2">
                  <a:txBody>
                    <a:bodyPr/>
                    <a:lstStyle/>
                    <a:p>
                      <a:r>
                        <a:rPr lang="pt-BR" sz="1800" dirty="0"/>
                        <a:t>O desconhecido estimula a curiosidade e o questionamento de paradigmas estabelecidos, abrindo </a:t>
                      </a:r>
                      <a:r>
                        <a:rPr lang="pt-BR" sz="1800" b="1" dirty="0"/>
                        <a:t>espaço para soluções verdadeiramente inovadoras.</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dirty="0"/>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2638961"/>
                  </a:ext>
                </a:extLst>
              </a:tr>
            </a:tbl>
          </a:graphicData>
        </a:graphic>
      </p:graphicFrame>
    </p:spTree>
    <p:extLst>
      <p:ext uri="{BB962C8B-B14F-4D97-AF65-F5344CB8AC3E}">
        <p14:creationId xmlns:p14="http://schemas.microsoft.com/office/powerpoint/2010/main" val="419814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ED04F-F338-2B61-87BC-BB53438037CE}"/>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8B52A828-7E3D-29F3-4239-A053B2C39A6A}"/>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0" name="Google Shape;229;p28">
            <a:extLst>
              <a:ext uri="{FF2B5EF4-FFF2-40B4-BE49-F238E27FC236}">
                <a16:creationId xmlns:a16="http://schemas.microsoft.com/office/drawing/2014/main" id="{47928BC9-AB76-C496-AE22-12F8439AD98C}"/>
              </a:ext>
            </a:extLst>
          </p:cNvPr>
          <p:cNvSpPr txBox="1">
            <a:spLocks/>
          </p:cNvSpPr>
          <p:nvPr/>
        </p:nvSpPr>
        <p:spPr>
          <a:xfrm>
            <a:off x="1471607" y="2826789"/>
            <a:ext cx="4036056"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b="1" dirty="0">
                <a:solidFill>
                  <a:schemeClr val="bg1"/>
                </a:solidFill>
                <a:latin typeface="Inter"/>
                <a:ea typeface="Inter"/>
                <a:cs typeface="Inter"/>
                <a:sym typeface="Inter"/>
              </a:rPr>
              <a:t>Clareza em Meio ao Caos</a:t>
            </a:r>
          </a:p>
          <a:p>
            <a:pPr>
              <a:lnSpc>
                <a:spcPct val="100000"/>
              </a:lnSpc>
              <a:spcBef>
                <a:spcPts val="0"/>
              </a:spcBef>
            </a:pPr>
            <a:r>
              <a:rPr lang="pt-BR" sz="1800" dirty="0">
                <a:solidFill>
                  <a:schemeClr val="bg1"/>
                </a:solidFill>
                <a:latin typeface="Inter"/>
                <a:ea typeface="Inter"/>
                <a:cs typeface="Inter"/>
                <a:sym typeface="Inter"/>
              </a:rPr>
              <a:t>Estabeleça visão e valores claros que sirvam como bússola para a equipe, mesmo quando o caminho específico não está claro.</a:t>
            </a:r>
          </a:p>
        </p:txBody>
      </p:sp>
      <p:sp>
        <p:nvSpPr>
          <p:cNvPr id="2" name="Google Shape;249;p30">
            <a:extLst>
              <a:ext uri="{FF2B5EF4-FFF2-40B4-BE49-F238E27FC236}">
                <a16:creationId xmlns:a16="http://schemas.microsoft.com/office/drawing/2014/main" id="{16F9445B-F87C-C85C-335C-1990F776F0FB}"/>
              </a:ext>
            </a:extLst>
          </p:cNvPr>
          <p:cNvSpPr txBox="1">
            <a:spLocks/>
          </p:cNvSpPr>
          <p:nvPr/>
        </p:nvSpPr>
        <p:spPr>
          <a:xfrm>
            <a:off x="1482089" y="396058"/>
            <a:ext cx="12170116"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ESTRATÉGIAS</a:t>
            </a:r>
            <a:r>
              <a:rPr lang="pt-BR" sz="5400" b="1" dirty="0">
                <a:solidFill>
                  <a:schemeClr val="bg1"/>
                </a:solidFill>
                <a:latin typeface="Chakra Petch" panose="00000500000000000000" pitchFamily="2" charset="-34"/>
                <a:cs typeface="Chakra Petch" panose="00000500000000000000" pitchFamily="2" charset="-34"/>
              </a:rPr>
              <a:t> PARA NAVEGAR</a:t>
            </a:r>
            <a:endParaRPr lang="pt-BR" sz="5400" b="1" dirty="0">
              <a:solidFill>
                <a:srgbClr val="2BDEFD"/>
              </a:solidFill>
              <a:latin typeface="Chakra Petch" panose="00000500000000000000" pitchFamily="2" charset="-34"/>
              <a:cs typeface="Chakra Petch" panose="00000500000000000000" pitchFamily="2" charset="-34"/>
            </a:endParaRPr>
          </a:p>
        </p:txBody>
      </p:sp>
      <p:grpSp>
        <p:nvGrpSpPr>
          <p:cNvPr id="16" name="Agrupar 15">
            <a:extLst>
              <a:ext uri="{FF2B5EF4-FFF2-40B4-BE49-F238E27FC236}">
                <a16:creationId xmlns:a16="http://schemas.microsoft.com/office/drawing/2014/main" id="{86C2A199-92AC-9DD7-5978-5406844640AC}"/>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3F8C5F1E-016F-BABD-7870-DF095C05EEED}"/>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803738AB-970C-49D7-4CC4-CC78248930C8}"/>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30957D1A-3C9E-5684-7340-C7E81B24402B}"/>
              </a:ext>
            </a:extLst>
          </p:cNvPr>
          <p:cNvSpPr txBox="1">
            <a:spLocks/>
          </p:cNvSpPr>
          <p:nvPr/>
        </p:nvSpPr>
        <p:spPr>
          <a:xfrm>
            <a:off x="1482089" y="994843"/>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Líderes podem adotar estratégias específicas para navegar com eficácia no ambiente BANI e </a:t>
            </a:r>
            <a:r>
              <a:rPr lang="pt-BR" b="1" dirty="0"/>
              <a:t>transformar desafios em oportunidades.</a:t>
            </a:r>
          </a:p>
        </p:txBody>
      </p:sp>
      <p:sp>
        <p:nvSpPr>
          <p:cNvPr id="7" name="Google Shape;229;p28">
            <a:extLst>
              <a:ext uri="{FF2B5EF4-FFF2-40B4-BE49-F238E27FC236}">
                <a16:creationId xmlns:a16="http://schemas.microsoft.com/office/drawing/2014/main" id="{BA08C875-70B6-DCCD-1B25-D3320AEEC6B6}"/>
              </a:ext>
            </a:extLst>
          </p:cNvPr>
          <p:cNvSpPr txBox="1">
            <a:spLocks/>
          </p:cNvSpPr>
          <p:nvPr/>
        </p:nvSpPr>
        <p:spPr>
          <a:xfrm>
            <a:off x="1471607" y="4903401"/>
            <a:ext cx="4036056"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b="1" dirty="0">
                <a:solidFill>
                  <a:schemeClr val="bg1"/>
                </a:solidFill>
                <a:latin typeface="Inter"/>
                <a:ea typeface="Inter"/>
                <a:cs typeface="Inter"/>
                <a:sym typeface="Inter"/>
              </a:rPr>
              <a:t>Redes de Apoio</a:t>
            </a:r>
          </a:p>
          <a:p>
            <a:pPr>
              <a:lnSpc>
                <a:spcPct val="100000"/>
              </a:lnSpc>
              <a:spcBef>
                <a:spcPts val="0"/>
              </a:spcBef>
            </a:pPr>
            <a:r>
              <a:rPr lang="pt-BR" sz="1800" dirty="0">
                <a:solidFill>
                  <a:schemeClr val="bg1"/>
                </a:solidFill>
                <a:latin typeface="Inter"/>
                <a:ea typeface="Inter"/>
                <a:cs typeface="Inter"/>
                <a:sym typeface="Inter"/>
              </a:rPr>
              <a:t>Construa redes diversas de colaboração e apoio, conectando-se com outros líderes, mentores e especialistas para obter novas perspectivas.</a:t>
            </a:r>
          </a:p>
        </p:txBody>
      </p:sp>
      <p:sp>
        <p:nvSpPr>
          <p:cNvPr id="10" name="Google Shape;229;p28">
            <a:extLst>
              <a:ext uri="{FF2B5EF4-FFF2-40B4-BE49-F238E27FC236}">
                <a16:creationId xmlns:a16="http://schemas.microsoft.com/office/drawing/2014/main" id="{88114437-05B2-FB1B-2368-E2736DBC37C2}"/>
              </a:ext>
            </a:extLst>
          </p:cNvPr>
          <p:cNvSpPr txBox="1">
            <a:spLocks/>
          </p:cNvSpPr>
          <p:nvPr/>
        </p:nvSpPr>
        <p:spPr>
          <a:xfrm>
            <a:off x="6119257" y="2826789"/>
            <a:ext cx="4036056"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b="1" dirty="0">
                <a:solidFill>
                  <a:schemeClr val="bg1"/>
                </a:solidFill>
                <a:latin typeface="Inter"/>
                <a:ea typeface="Inter"/>
                <a:cs typeface="Inter"/>
                <a:sym typeface="Inter"/>
              </a:rPr>
              <a:t>Experimentação Contínua</a:t>
            </a:r>
          </a:p>
          <a:p>
            <a:pPr>
              <a:lnSpc>
                <a:spcPct val="100000"/>
              </a:lnSpc>
              <a:spcBef>
                <a:spcPts val="0"/>
              </a:spcBef>
            </a:pPr>
            <a:r>
              <a:rPr lang="pt-BR" sz="1800" dirty="0">
                <a:solidFill>
                  <a:schemeClr val="bg1"/>
                </a:solidFill>
                <a:latin typeface="Inter"/>
                <a:ea typeface="Inter"/>
                <a:cs typeface="Inter"/>
                <a:sym typeface="Inter"/>
              </a:rPr>
              <a:t>Adote ciclos curtos de experimentação, aprendizado e adaptação. Valorize o fracasso como fonte de aprendizado e não como erro a ser punido.</a:t>
            </a:r>
          </a:p>
        </p:txBody>
      </p:sp>
      <p:sp>
        <p:nvSpPr>
          <p:cNvPr id="14" name="Google Shape;229;p28">
            <a:extLst>
              <a:ext uri="{FF2B5EF4-FFF2-40B4-BE49-F238E27FC236}">
                <a16:creationId xmlns:a16="http://schemas.microsoft.com/office/drawing/2014/main" id="{DAEDB9D6-95FB-C611-8C79-1A6B04EEC412}"/>
              </a:ext>
            </a:extLst>
          </p:cNvPr>
          <p:cNvSpPr txBox="1">
            <a:spLocks/>
          </p:cNvSpPr>
          <p:nvPr/>
        </p:nvSpPr>
        <p:spPr>
          <a:xfrm>
            <a:off x="6119257" y="4903401"/>
            <a:ext cx="4036056"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b="1" dirty="0">
                <a:solidFill>
                  <a:schemeClr val="bg1"/>
                </a:solidFill>
                <a:latin typeface="Inter"/>
                <a:ea typeface="Inter"/>
                <a:cs typeface="Inter"/>
                <a:sym typeface="Inter"/>
              </a:rPr>
              <a:t>Humildade e Curiosidade</a:t>
            </a:r>
            <a:br>
              <a:rPr lang="pt-BR" sz="1800" dirty="0">
                <a:solidFill>
                  <a:schemeClr val="bg1"/>
                </a:solidFill>
                <a:latin typeface="Inter"/>
                <a:ea typeface="Inter"/>
                <a:cs typeface="Inter"/>
                <a:sym typeface="Inter"/>
              </a:rPr>
            </a:br>
            <a:r>
              <a:rPr lang="pt-BR" sz="1800" dirty="0">
                <a:solidFill>
                  <a:schemeClr val="bg1"/>
                </a:solidFill>
                <a:latin typeface="Inter"/>
                <a:ea typeface="Inter"/>
                <a:cs typeface="Inter"/>
                <a:sym typeface="Inter"/>
              </a:rPr>
              <a:t>Cultive uma mentalidade de aprendiz, reconhecendo que não há respostas definitivas e que o aprendizado contínuo é essencial.</a:t>
            </a:r>
          </a:p>
        </p:txBody>
      </p:sp>
      <p:sp>
        <p:nvSpPr>
          <p:cNvPr id="15" name="Google Shape;229;p28">
            <a:extLst>
              <a:ext uri="{FF2B5EF4-FFF2-40B4-BE49-F238E27FC236}">
                <a16:creationId xmlns:a16="http://schemas.microsoft.com/office/drawing/2014/main" id="{EC4B2F57-4994-1E9C-93F9-E8C788FB59A1}"/>
              </a:ext>
            </a:extLst>
          </p:cNvPr>
          <p:cNvSpPr txBox="1">
            <a:spLocks/>
          </p:cNvSpPr>
          <p:nvPr/>
        </p:nvSpPr>
        <p:spPr>
          <a:xfrm>
            <a:off x="1388131" y="7199935"/>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"A verdadeira navegação não consiste em seguir um único caminho, mas em criar o seu próprio." - William Arruda</a:t>
            </a:r>
          </a:p>
        </p:txBody>
      </p:sp>
      <p:sp>
        <p:nvSpPr>
          <p:cNvPr id="3" name="Google Shape;229;p28">
            <a:extLst>
              <a:ext uri="{FF2B5EF4-FFF2-40B4-BE49-F238E27FC236}">
                <a16:creationId xmlns:a16="http://schemas.microsoft.com/office/drawing/2014/main" id="{FA043FBD-F83A-2E80-7E14-E1E9CC9AD858}"/>
              </a:ext>
            </a:extLst>
          </p:cNvPr>
          <p:cNvSpPr txBox="1">
            <a:spLocks/>
          </p:cNvSpPr>
          <p:nvPr/>
        </p:nvSpPr>
        <p:spPr>
          <a:xfrm>
            <a:off x="10575521" y="2826789"/>
            <a:ext cx="4036056"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b="1" dirty="0">
                <a:solidFill>
                  <a:schemeClr val="bg1"/>
                </a:solidFill>
                <a:latin typeface="Inter"/>
                <a:ea typeface="Inter"/>
                <a:cs typeface="Inter"/>
                <a:sym typeface="Inter"/>
              </a:rPr>
              <a:t>Liderança Distribuída</a:t>
            </a:r>
          </a:p>
          <a:p>
            <a:pPr>
              <a:lnSpc>
                <a:spcPct val="100000"/>
              </a:lnSpc>
              <a:spcBef>
                <a:spcPts val="0"/>
              </a:spcBef>
            </a:pPr>
            <a:r>
              <a:rPr lang="pt-BR" sz="1800" dirty="0">
                <a:solidFill>
                  <a:schemeClr val="bg1"/>
                </a:solidFill>
                <a:latin typeface="Inter"/>
                <a:ea typeface="Inter"/>
                <a:cs typeface="Inter"/>
                <a:sym typeface="Inter"/>
              </a:rPr>
              <a:t>Distribua a tomada de decisões e empodere equipes autônomas capazes de responder rapidamente às mudanças locais.</a:t>
            </a:r>
          </a:p>
        </p:txBody>
      </p:sp>
      <p:pic>
        <p:nvPicPr>
          <p:cNvPr id="4" name="Image 1" descr="preencoded.png">
            <a:extLst>
              <a:ext uri="{FF2B5EF4-FFF2-40B4-BE49-F238E27FC236}">
                <a16:creationId xmlns:a16="http://schemas.microsoft.com/office/drawing/2014/main" id="{53C80BE9-7ABC-50B6-902C-34A474F831A6}"/>
              </a:ext>
            </a:extLst>
          </p:cNvPr>
          <p:cNvPicPr>
            <a:picLocks noChangeAspect="1"/>
          </p:cNvPicPr>
          <p:nvPr/>
        </p:nvPicPr>
        <p:blipFill>
          <a:blip r:embed="rId3"/>
          <a:stretch>
            <a:fillRect/>
          </a:stretch>
        </p:blipFill>
        <p:spPr>
          <a:xfrm>
            <a:off x="860013" y="2916271"/>
            <a:ext cx="517006" cy="517006"/>
          </a:xfrm>
          <a:prstGeom prst="rect">
            <a:avLst/>
          </a:prstGeom>
        </p:spPr>
      </p:pic>
      <p:pic>
        <p:nvPicPr>
          <p:cNvPr id="12" name="Image 2" descr="preencoded.png">
            <a:extLst>
              <a:ext uri="{FF2B5EF4-FFF2-40B4-BE49-F238E27FC236}">
                <a16:creationId xmlns:a16="http://schemas.microsoft.com/office/drawing/2014/main" id="{D7A9CC5B-BA9C-9AB8-3352-4C920AEE06E4}"/>
              </a:ext>
            </a:extLst>
          </p:cNvPr>
          <p:cNvPicPr>
            <a:picLocks noChangeAspect="1"/>
          </p:cNvPicPr>
          <p:nvPr/>
        </p:nvPicPr>
        <p:blipFill>
          <a:blip r:embed="rId4"/>
          <a:stretch>
            <a:fillRect/>
          </a:stretch>
        </p:blipFill>
        <p:spPr>
          <a:xfrm>
            <a:off x="730762" y="5155000"/>
            <a:ext cx="646257" cy="517006"/>
          </a:xfrm>
          <a:prstGeom prst="rect">
            <a:avLst/>
          </a:prstGeom>
        </p:spPr>
      </p:pic>
      <p:pic>
        <p:nvPicPr>
          <p:cNvPr id="13" name="Image 3" descr="preencoded.png">
            <a:extLst>
              <a:ext uri="{FF2B5EF4-FFF2-40B4-BE49-F238E27FC236}">
                <a16:creationId xmlns:a16="http://schemas.microsoft.com/office/drawing/2014/main" id="{C6B11F27-E882-B144-FFFE-1C912250F997}"/>
              </a:ext>
            </a:extLst>
          </p:cNvPr>
          <p:cNvPicPr>
            <a:picLocks noChangeAspect="1"/>
          </p:cNvPicPr>
          <p:nvPr/>
        </p:nvPicPr>
        <p:blipFill>
          <a:blip r:embed="rId5"/>
          <a:stretch>
            <a:fillRect/>
          </a:stretch>
        </p:blipFill>
        <p:spPr>
          <a:xfrm>
            <a:off x="5498096" y="2919185"/>
            <a:ext cx="517006" cy="517006"/>
          </a:xfrm>
          <a:prstGeom prst="rect">
            <a:avLst/>
          </a:prstGeom>
        </p:spPr>
      </p:pic>
      <p:pic>
        <p:nvPicPr>
          <p:cNvPr id="19" name="Image 4" descr="preencoded.png">
            <a:extLst>
              <a:ext uri="{FF2B5EF4-FFF2-40B4-BE49-F238E27FC236}">
                <a16:creationId xmlns:a16="http://schemas.microsoft.com/office/drawing/2014/main" id="{8894DEFD-33BE-9F6F-5F04-A704AC902F3B}"/>
              </a:ext>
            </a:extLst>
          </p:cNvPr>
          <p:cNvPicPr>
            <a:picLocks noChangeAspect="1"/>
          </p:cNvPicPr>
          <p:nvPr/>
        </p:nvPicPr>
        <p:blipFill>
          <a:blip r:embed="rId6"/>
          <a:stretch>
            <a:fillRect/>
          </a:stretch>
        </p:blipFill>
        <p:spPr>
          <a:xfrm>
            <a:off x="5467264" y="5039405"/>
            <a:ext cx="517006" cy="517006"/>
          </a:xfrm>
          <a:prstGeom prst="rect">
            <a:avLst/>
          </a:prstGeom>
        </p:spPr>
      </p:pic>
      <p:pic>
        <p:nvPicPr>
          <p:cNvPr id="21" name="Image 5" descr="preencoded.png">
            <a:extLst>
              <a:ext uri="{FF2B5EF4-FFF2-40B4-BE49-F238E27FC236}">
                <a16:creationId xmlns:a16="http://schemas.microsoft.com/office/drawing/2014/main" id="{702CA8E0-428A-9257-711B-FAA5E8288C51}"/>
              </a:ext>
            </a:extLst>
          </p:cNvPr>
          <p:cNvPicPr>
            <a:picLocks noChangeAspect="1"/>
          </p:cNvPicPr>
          <p:nvPr/>
        </p:nvPicPr>
        <p:blipFill>
          <a:blip r:embed="rId7"/>
          <a:stretch>
            <a:fillRect/>
          </a:stretch>
        </p:blipFill>
        <p:spPr>
          <a:xfrm>
            <a:off x="9850206" y="2951782"/>
            <a:ext cx="646257" cy="517006"/>
          </a:xfrm>
          <a:prstGeom prst="rect">
            <a:avLst/>
          </a:prstGeom>
        </p:spPr>
      </p:pic>
    </p:spTree>
    <p:extLst>
      <p:ext uri="{BB962C8B-B14F-4D97-AF65-F5344CB8AC3E}">
        <p14:creationId xmlns:p14="http://schemas.microsoft.com/office/powerpoint/2010/main" val="21166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F607C-2230-ABE1-3F47-02FF334BFF86}"/>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5898943C-F873-2001-562E-BF2D2D1C814D}"/>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0" name="Google Shape;229;p28">
            <a:extLst>
              <a:ext uri="{FF2B5EF4-FFF2-40B4-BE49-F238E27FC236}">
                <a16:creationId xmlns:a16="http://schemas.microsoft.com/office/drawing/2014/main" id="{A663B77D-2547-E946-5CD6-8C9BE3DDD0E4}"/>
              </a:ext>
            </a:extLst>
          </p:cNvPr>
          <p:cNvSpPr txBox="1">
            <a:spLocks/>
          </p:cNvSpPr>
          <p:nvPr/>
        </p:nvSpPr>
        <p:spPr>
          <a:xfrm>
            <a:off x="3008080" y="3658132"/>
            <a:ext cx="4036056" cy="2157102"/>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b="1" dirty="0">
                <a:solidFill>
                  <a:schemeClr val="bg1"/>
                </a:solidFill>
                <a:latin typeface="Inter"/>
                <a:ea typeface="Inter"/>
                <a:cs typeface="Inter"/>
                <a:sym typeface="Inter"/>
              </a:rPr>
              <a:t>Desenvolvendo Resiliência</a:t>
            </a:r>
          </a:p>
          <a:p>
            <a:pPr marL="285750" indent="-285750">
              <a:lnSpc>
                <a:spcPct val="100000"/>
              </a:lnSpc>
              <a:spcBef>
                <a:spcPts val="0"/>
              </a:spcBef>
              <a:buFont typeface="Arial" panose="020B0604020202020204" pitchFamily="34" charset="0"/>
              <a:buChar char="•"/>
            </a:pPr>
            <a:r>
              <a:rPr lang="pt-BR" sz="1800" dirty="0">
                <a:solidFill>
                  <a:schemeClr val="bg1"/>
                </a:solidFill>
                <a:latin typeface="Inter"/>
                <a:ea typeface="Inter"/>
                <a:cs typeface="Inter"/>
                <a:sym typeface="Inter"/>
              </a:rPr>
              <a:t>Cultive autoconsciência e autorregulação emocional</a:t>
            </a:r>
          </a:p>
          <a:p>
            <a:pPr marL="285750" indent="-285750">
              <a:lnSpc>
                <a:spcPct val="100000"/>
              </a:lnSpc>
              <a:spcBef>
                <a:spcPts val="0"/>
              </a:spcBef>
              <a:buFont typeface="Arial" panose="020B0604020202020204" pitchFamily="34" charset="0"/>
              <a:buChar char="•"/>
            </a:pPr>
            <a:r>
              <a:rPr lang="pt-BR" sz="1800" dirty="0">
                <a:solidFill>
                  <a:schemeClr val="bg1"/>
                </a:solidFill>
                <a:latin typeface="Inter"/>
                <a:ea typeface="Inter"/>
                <a:cs typeface="Inter"/>
                <a:sym typeface="Inter"/>
              </a:rPr>
              <a:t>Estabeleça rotinas de bem-estar físico e mental</a:t>
            </a:r>
          </a:p>
          <a:p>
            <a:pPr marL="285750" indent="-285750">
              <a:lnSpc>
                <a:spcPct val="100000"/>
              </a:lnSpc>
              <a:spcBef>
                <a:spcPts val="0"/>
              </a:spcBef>
              <a:buFont typeface="Arial" panose="020B0604020202020204" pitchFamily="34" charset="0"/>
              <a:buChar char="•"/>
            </a:pPr>
            <a:r>
              <a:rPr lang="pt-BR" sz="1800" dirty="0">
                <a:solidFill>
                  <a:schemeClr val="bg1"/>
                </a:solidFill>
                <a:latin typeface="Inter"/>
                <a:ea typeface="Inter"/>
                <a:cs typeface="Inter"/>
                <a:sym typeface="Inter"/>
              </a:rPr>
              <a:t>Construa uma rede de apoio pessoal e profissional</a:t>
            </a:r>
          </a:p>
        </p:txBody>
      </p:sp>
      <p:sp>
        <p:nvSpPr>
          <p:cNvPr id="2" name="Google Shape;249;p30">
            <a:extLst>
              <a:ext uri="{FF2B5EF4-FFF2-40B4-BE49-F238E27FC236}">
                <a16:creationId xmlns:a16="http://schemas.microsoft.com/office/drawing/2014/main" id="{76277CC9-887F-8F72-E233-0296C584539A}"/>
              </a:ext>
            </a:extLst>
          </p:cNvPr>
          <p:cNvSpPr txBox="1">
            <a:spLocks/>
          </p:cNvSpPr>
          <p:nvPr/>
        </p:nvSpPr>
        <p:spPr>
          <a:xfrm>
            <a:off x="1482089" y="396058"/>
            <a:ext cx="12170116"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RESILIÊNCIA</a:t>
            </a:r>
            <a:r>
              <a:rPr lang="pt-BR" sz="5400" b="1" dirty="0">
                <a:solidFill>
                  <a:schemeClr val="bg1"/>
                </a:solidFill>
                <a:latin typeface="Chakra Petch" panose="00000500000000000000" pitchFamily="2" charset="-34"/>
                <a:cs typeface="Chakra Petch" panose="00000500000000000000" pitchFamily="2" charset="-34"/>
              </a:rPr>
              <a:t> E ADAPTABILIDADE</a:t>
            </a:r>
          </a:p>
        </p:txBody>
      </p:sp>
      <p:grpSp>
        <p:nvGrpSpPr>
          <p:cNvPr id="16" name="Agrupar 15">
            <a:extLst>
              <a:ext uri="{FF2B5EF4-FFF2-40B4-BE49-F238E27FC236}">
                <a16:creationId xmlns:a16="http://schemas.microsoft.com/office/drawing/2014/main" id="{38C65F68-05C8-73AA-2D7F-81749E4EDB8A}"/>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358BDC4D-681A-E3C6-ADC2-6C9C2E46DCC9}"/>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6D2D5F11-F266-6699-937D-515758320DD6}"/>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0DCA674F-F0DE-A4D8-B83A-9B3425285FA7}"/>
              </a:ext>
            </a:extLst>
          </p:cNvPr>
          <p:cNvSpPr txBox="1">
            <a:spLocks/>
          </p:cNvSpPr>
          <p:nvPr/>
        </p:nvSpPr>
        <p:spPr>
          <a:xfrm>
            <a:off x="1482089" y="1046332"/>
            <a:ext cx="12425297" cy="218787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Resiliência e adaptabilidade são competências fundamentais para líderes que desejam prosperar em ambientes BANI, permitindo não apenas sobreviver, mas transformar desafios em oportunidades.</a:t>
            </a:r>
          </a:p>
        </p:txBody>
      </p:sp>
      <p:sp>
        <p:nvSpPr>
          <p:cNvPr id="7" name="Google Shape;229;p28">
            <a:extLst>
              <a:ext uri="{FF2B5EF4-FFF2-40B4-BE49-F238E27FC236}">
                <a16:creationId xmlns:a16="http://schemas.microsoft.com/office/drawing/2014/main" id="{3E7CD0FF-41C9-531F-0C4D-A7483F6F16F5}"/>
              </a:ext>
            </a:extLst>
          </p:cNvPr>
          <p:cNvSpPr txBox="1">
            <a:spLocks/>
          </p:cNvSpPr>
          <p:nvPr/>
        </p:nvSpPr>
        <p:spPr>
          <a:xfrm>
            <a:off x="8560815" y="3658132"/>
            <a:ext cx="4036056" cy="243410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b="1" dirty="0">
                <a:solidFill>
                  <a:schemeClr val="bg1"/>
                </a:solidFill>
                <a:latin typeface="Inter"/>
                <a:ea typeface="Inter"/>
                <a:cs typeface="Inter"/>
                <a:sym typeface="Inter"/>
              </a:rPr>
              <a:t>Cultivando Adaptabilidade</a:t>
            </a:r>
          </a:p>
          <a:p>
            <a:pPr marL="285750" indent="-285750">
              <a:lnSpc>
                <a:spcPct val="100000"/>
              </a:lnSpc>
              <a:spcBef>
                <a:spcPts val="0"/>
              </a:spcBef>
              <a:buFont typeface="Arial" panose="020B0604020202020204" pitchFamily="34" charset="0"/>
              <a:buChar char="•"/>
            </a:pPr>
            <a:r>
              <a:rPr lang="pt-BR" sz="1800" dirty="0">
                <a:solidFill>
                  <a:schemeClr val="bg1"/>
                </a:solidFill>
                <a:latin typeface="Inter"/>
                <a:ea typeface="Inter"/>
                <a:cs typeface="Inter"/>
                <a:sym typeface="Inter"/>
              </a:rPr>
              <a:t>Pratique a mentalidade de crescimento e aprendizado contínuo</a:t>
            </a:r>
          </a:p>
          <a:p>
            <a:pPr marL="285750" indent="-285750">
              <a:lnSpc>
                <a:spcPct val="100000"/>
              </a:lnSpc>
              <a:spcBef>
                <a:spcPts val="0"/>
              </a:spcBef>
              <a:buFont typeface="Arial" panose="020B0604020202020204" pitchFamily="34" charset="0"/>
              <a:buChar char="•"/>
            </a:pPr>
            <a:r>
              <a:rPr lang="pt-BR" sz="1800" dirty="0">
                <a:solidFill>
                  <a:schemeClr val="bg1"/>
                </a:solidFill>
                <a:latin typeface="Inter"/>
                <a:ea typeface="Inter"/>
                <a:cs typeface="Inter"/>
                <a:sym typeface="Inter"/>
              </a:rPr>
              <a:t>Exponha-se deliberadamente a situações novas e desafiadoras</a:t>
            </a:r>
          </a:p>
          <a:p>
            <a:pPr marL="285750" indent="-285750">
              <a:lnSpc>
                <a:spcPct val="100000"/>
              </a:lnSpc>
              <a:spcBef>
                <a:spcPts val="0"/>
              </a:spcBef>
              <a:buFont typeface="Arial" panose="020B0604020202020204" pitchFamily="34" charset="0"/>
              <a:buChar char="•"/>
            </a:pPr>
            <a:r>
              <a:rPr lang="pt-BR" sz="1800" dirty="0">
                <a:solidFill>
                  <a:schemeClr val="bg1"/>
                </a:solidFill>
                <a:latin typeface="Inter"/>
                <a:ea typeface="Inter"/>
                <a:cs typeface="Inter"/>
                <a:sym typeface="Inter"/>
              </a:rPr>
              <a:t>Desenvolva pensamento sistêmico e capacidade de improvisação</a:t>
            </a:r>
          </a:p>
        </p:txBody>
      </p:sp>
      <p:sp>
        <p:nvSpPr>
          <p:cNvPr id="15" name="Google Shape;229;p28">
            <a:extLst>
              <a:ext uri="{FF2B5EF4-FFF2-40B4-BE49-F238E27FC236}">
                <a16:creationId xmlns:a16="http://schemas.microsoft.com/office/drawing/2014/main" id="{DB4B9309-FF2A-FF92-24A9-9D042B632099}"/>
              </a:ext>
            </a:extLst>
          </p:cNvPr>
          <p:cNvSpPr txBox="1">
            <a:spLocks/>
          </p:cNvSpPr>
          <p:nvPr/>
        </p:nvSpPr>
        <p:spPr>
          <a:xfrm>
            <a:off x="1388131" y="7199935"/>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"É na adversidade que descobrimos não apenas quem somos, mas quem podemos nos tornar." - Carol Dweck</a:t>
            </a:r>
          </a:p>
        </p:txBody>
      </p:sp>
      <p:pic>
        <p:nvPicPr>
          <p:cNvPr id="6" name="Image 1" descr="preencoded.png">
            <a:extLst>
              <a:ext uri="{FF2B5EF4-FFF2-40B4-BE49-F238E27FC236}">
                <a16:creationId xmlns:a16="http://schemas.microsoft.com/office/drawing/2014/main" id="{BA50DA1A-4913-02FE-7F06-5C89D38E7A39}"/>
              </a:ext>
            </a:extLst>
          </p:cNvPr>
          <p:cNvPicPr>
            <a:picLocks noChangeAspect="1"/>
          </p:cNvPicPr>
          <p:nvPr/>
        </p:nvPicPr>
        <p:blipFill>
          <a:blip r:embed="rId3">
            <a:duotone>
              <a:prstClr val="black"/>
              <a:srgbClr val="2BDEFD">
                <a:tint val="45000"/>
                <a:satMod val="400000"/>
              </a:srgbClr>
            </a:duotone>
          </a:blip>
          <a:stretch>
            <a:fillRect/>
          </a:stretch>
        </p:blipFill>
        <p:spPr>
          <a:xfrm>
            <a:off x="2199611" y="3723447"/>
            <a:ext cx="618466" cy="618466"/>
          </a:xfrm>
          <a:prstGeom prst="rect">
            <a:avLst/>
          </a:prstGeom>
        </p:spPr>
      </p:pic>
      <p:pic>
        <p:nvPicPr>
          <p:cNvPr id="8" name="Image 5" descr="preencoded.png">
            <a:extLst>
              <a:ext uri="{FF2B5EF4-FFF2-40B4-BE49-F238E27FC236}">
                <a16:creationId xmlns:a16="http://schemas.microsoft.com/office/drawing/2014/main" id="{CCB951E3-01FE-E3A3-7618-B96DF8682C90}"/>
              </a:ext>
            </a:extLst>
          </p:cNvPr>
          <p:cNvPicPr>
            <a:picLocks noChangeAspect="1"/>
          </p:cNvPicPr>
          <p:nvPr/>
        </p:nvPicPr>
        <p:blipFill>
          <a:blip r:embed="rId4">
            <a:duotone>
              <a:prstClr val="black"/>
              <a:srgbClr val="2BDEFD">
                <a:tint val="45000"/>
                <a:satMod val="400000"/>
              </a:srgbClr>
            </a:duotone>
          </a:blip>
          <a:stretch>
            <a:fillRect/>
          </a:stretch>
        </p:blipFill>
        <p:spPr>
          <a:xfrm>
            <a:off x="7809813" y="3723447"/>
            <a:ext cx="618466" cy="618466"/>
          </a:xfrm>
          <a:prstGeom prst="rect">
            <a:avLst/>
          </a:prstGeom>
        </p:spPr>
      </p:pic>
    </p:spTree>
    <p:extLst>
      <p:ext uri="{BB962C8B-B14F-4D97-AF65-F5344CB8AC3E}">
        <p14:creationId xmlns:p14="http://schemas.microsoft.com/office/powerpoint/2010/main" val="73466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9552F-0DF9-92A2-AD7F-24114F5F81DF}"/>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70C66266-0316-44B3-C03B-3D5530E62FC9}"/>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0" name="Google Shape;229;p28">
            <a:extLst>
              <a:ext uri="{FF2B5EF4-FFF2-40B4-BE49-F238E27FC236}">
                <a16:creationId xmlns:a16="http://schemas.microsoft.com/office/drawing/2014/main" id="{5D2073CD-ADCE-AE0F-250A-C8A6C2772EAC}"/>
              </a:ext>
            </a:extLst>
          </p:cNvPr>
          <p:cNvSpPr txBox="1">
            <a:spLocks/>
          </p:cNvSpPr>
          <p:nvPr/>
        </p:nvSpPr>
        <p:spPr>
          <a:xfrm>
            <a:off x="1051689" y="3836104"/>
            <a:ext cx="4036056"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b="1" dirty="0">
                <a:solidFill>
                  <a:schemeClr val="bg1"/>
                </a:solidFill>
                <a:latin typeface="Inter"/>
                <a:ea typeface="Inter"/>
                <a:cs typeface="Inter"/>
                <a:sym typeface="Inter"/>
              </a:rPr>
              <a:t>A transição do VUCA para o BANI reflete a evolução da nossa realidade para um mundo mais frágil, ansioso, não-linear e incompreensível</a:t>
            </a:r>
          </a:p>
        </p:txBody>
      </p:sp>
      <p:grpSp>
        <p:nvGrpSpPr>
          <p:cNvPr id="16" name="Agrupar 15">
            <a:extLst>
              <a:ext uri="{FF2B5EF4-FFF2-40B4-BE49-F238E27FC236}">
                <a16:creationId xmlns:a16="http://schemas.microsoft.com/office/drawing/2014/main" id="{7A51675B-C1BA-6920-19E1-8B077C7A0376}"/>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2772FC16-F548-CEBF-968F-2F6C61B0DF12}"/>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2124696C-2104-DADD-13AF-61F1B9827F31}"/>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1F4F5DEB-ACD5-5B5F-5EE8-671C9224E2F5}"/>
              </a:ext>
            </a:extLst>
          </p:cNvPr>
          <p:cNvSpPr txBox="1">
            <a:spLocks/>
          </p:cNvSpPr>
          <p:nvPr/>
        </p:nvSpPr>
        <p:spPr>
          <a:xfrm>
            <a:off x="831487" y="503779"/>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Compreender e navegar no mundo BANI não é apenas um desafio, mas uma oportunidade para desenvolver uma liderança mais humana, adaptável e impactante.</a:t>
            </a:r>
          </a:p>
        </p:txBody>
      </p:sp>
      <p:sp>
        <p:nvSpPr>
          <p:cNvPr id="15" name="Google Shape;229;p28">
            <a:extLst>
              <a:ext uri="{FF2B5EF4-FFF2-40B4-BE49-F238E27FC236}">
                <a16:creationId xmlns:a16="http://schemas.microsoft.com/office/drawing/2014/main" id="{019867C9-FDEE-7503-B93C-938ED02A5E0E}"/>
              </a:ext>
            </a:extLst>
          </p:cNvPr>
          <p:cNvSpPr txBox="1">
            <a:spLocks/>
          </p:cNvSpPr>
          <p:nvPr/>
        </p:nvSpPr>
        <p:spPr>
          <a:xfrm>
            <a:off x="1388131" y="7199935"/>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"O futuro pertence àqueles que não apenas se adaptam à mudança, mas que a abraçam e a utilizam como catalisador para o crescimento." - Jamais </a:t>
            </a:r>
            <a:r>
              <a:rPr lang="pt-BR" sz="1800" i="1" dirty="0" err="1">
                <a:solidFill>
                  <a:schemeClr val="bg1"/>
                </a:solidFill>
                <a:latin typeface="Inter"/>
                <a:ea typeface="Inter"/>
                <a:cs typeface="Inter"/>
                <a:sym typeface="Inter"/>
              </a:rPr>
              <a:t>Cascio</a:t>
            </a:r>
            <a:endParaRPr lang="pt-BR" sz="1800" i="1" dirty="0">
              <a:solidFill>
                <a:schemeClr val="bg1"/>
              </a:solidFill>
              <a:latin typeface="Inter"/>
              <a:ea typeface="Inter"/>
              <a:cs typeface="Inter"/>
              <a:sym typeface="Inter"/>
            </a:endParaRPr>
          </a:p>
        </p:txBody>
      </p:sp>
      <p:sp>
        <p:nvSpPr>
          <p:cNvPr id="3" name="Google Shape;229;p28">
            <a:extLst>
              <a:ext uri="{FF2B5EF4-FFF2-40B4-BE49-F238E27FC236}">
                <a16:creationId xmlns:a16="http://schemas.microsoft.com/office/drawing/2014/main" id="{757111C4-E76C-C672-F7BF-5640DD6A1DB0}"/>
              </a:ext>
            </a:extLst>
          </p:cNvPr>
          <p:cNvSpPr txBox="1">
            <a:spLocks/>
          </p:cNvSpPr>
          <p:nvPr/>
        </p:nvSpPr>
        <p:spPr>
          <a:xfrm>
            <a:off x="5635306" y="3836104"/>
            <a:ext cx="4036056"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b="1" dirty="0">
                <a:solidFill>
                  <a:schemeClr val="bg1"/>
                </a:solidFill>
                <a:latin typeface="Inter"/>
                <a:ea typeface="Inter"/>
                <a:cs typeface="Inter"/>
                <a:sym typeface="Inter"/>
              </a:rPr>
              <a:t>Os desafios do BANI exigem novas abordagens de liderança, focadas em resiliência, empatia, experimentação e conforto com a ambiguidade</a:t>
            </a:r>
          </a:p>
        </p:txBody>
      </p:sp>
      <p:sp>
        <p:nvSpPr>
          <p:cNvPr id="4" name="Google Shape;229;p28">
            <a:extLst>
              <a:ext uri="{FF2B5EF4-FFF2-40B4-BE49-F238E27FC236}">
                <a16:creationId xmlns:a16="http://schemas.microsoft.com/office/drawing/2014/main" id="{42C16F34-7230-CFF8-C15E-0645D9D87E5F}"/>
              </a:ext>
            </a:extLst>
          </p:cNvPr>
          <p:cNvSpPr txBox="1">
            <a:spLocks/>
          </p:cNvSpPr>
          <p:nvPr/>
        </p:nvSpPr>
        <p:spPr>
          <a:xfrm>
            <a:off x="10218923" y="3836104"/>
            <a:ext cx="4036056"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b="1" dirty="0">
                <a:solidFill>
                  <a:schemeClr val="bg1"/>
                </a:solidFill>
                <a:latin typeface="Inter"/>
                <a:ea typeface="Inter"/>
                <a:cs typeface="Inter"/>
                <a:sym typeface="Inter"/>
              </a:rPr>
              <a:t>Cada dimensão do BANI também apresenta oportunidades para inovação, crescimento e desenvolvimento de novas competências</a:t>
            </a:r>
          </a:p>
        </p:txBody>
      </p:sp>
      <p:pic>
        <p:nvPicPr>
          <p:cNvPr id="9" name="Image 1" descr="preencoded.png">
            <a:extLst>
              <a:ext uri="{FF2B5EF4-FFF2-40B4-BE49-F238E27FC236}">
                <a16:creationId xmlns:a16="http://schemas.microsoft.com/office/drawing/2014/main" id="{436725CE-9555-5F5A-DA10-45331820F204}"/>
              </a:ext>
            </a:extLst>
          </p:cNvPr>
          <p:cNvPicPr>
            <a:picLocks noChangeAspect="1"/>
          </p:cNvPicPr>
          <p:nvPr/>
        </p:nvPicPr>
        <p:blipFill>
          <a:blip r:embed="rId3"/>
          <a:stretch>
            <a:fillRect/>
          </a:stretch>
        </p:blipFill>
        <p:spPr>
          <a:xfrm>
            <a:off x="2297540" y="2771542"/>
            <a:ext cx="926001" cy="926001"/>
          </a:xfrm>
          <a:prstGeom prst="rect">
            <a:avLst/>
          </a:prstGeom>
        </p:spPr>
      </p:pic>
      <p:pic>
        <p:nvPicPr>
          <p:cNvPr id="10" name="Image 3" descr="preencoded.png">
            <a:extLst>
              <a:ext uri="{FF2B5EF4-FFF2-40B4-BE49-F238E27FC236}">
                <a16:creationId xmlns:a16="http://schemas.microsoft.com/office/drawing/2014/main" id="{93F3D11C-3CDA-EF2C-634B-8AE39F661188}"/>
              </a:ext>
            </a:extLst>
          </p:cNvPr>
          <p:cNvPicPr>
            <a:picLocks noChangeAspect="1"/>
          </p:cNvPicPr>
          <p:nvPr/>
        </p:nvPicPr>
        <p:blipFill>
          <a:blip r:embed="rId4"/>
          <a:stretch>
            <a:fillRect/>
          </a:stretch>
        </p:blipFill>
        <p:spPr>
          <a:xfrm>
            <a:off x="11638359" y="2771543"/>
            <a:ext cx="694501" cy="926001"/>
          </a:xfrm>
          <a:prstGeom prst="rect">
            <a:avLst/>
          </a:prstGeom>
        </p:spPr>
      </p:pic>
      <p:pic>
        <p:nvPicPr>
          <p:cNvPr id="11" name="Image 2" descr="preencoded.png">
            <a:extLst>
              <a:ext uri="{FF2B5EF4-FFF2-40B4-BE49-F238E27FC236}">
                <a16:creationId xmlns:a16="http://schemas.microsoft.com/office/drawing/2014/main" id="{94E99E5B-1C1C-A221-C6BE-8DE96051FFAF}"/>
              </a:ext>
            </a:extLst>
          </p:cNvPr>
          <p:cNvPicPr>
            <a:picLocks noChangeAspect="1"/>
          </p:cNvPicPr>
          <p:nvPr/>
        </p:nvPicPr>
        <p:blipFill>
          <a:blip r:embed="rId5"/>
          <a:stretch>
            <a:fillRect/>
          </a:stretch>
        </p:blipFill>
        <p:spPr>
          <a:xfrm>
            <a:off x="6967950" y="2771543"/>
            <a:ext cx="926000" cy="926000"/>
          </a:xfrm>
          <a:prstGeom prst="rect">
            <a:avLst/>
          </a:prstGeom>
        </p:spPr>
      </p:pic>
    </p:spTree>
    <p:extLst>
      <p:ext uri="{BB962C8B-B14F-4D97-AF65-F5344CB8AC3E}">
        <p14:creationId xmlns:p14="http://schemas.microsoft.com/office/powerpoint/2010/main" val="234903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82EFE14B-1417-1845-5215-5A65F99F762B}"/>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C73DA4EA-E5EC-6279-F7CF-C4B44BB16CF8}"/>
              </a:ext>
            </a:extLst>
          </p:cNvPr>
          <p:cNvSpPr txBox="1">
            <a:spLocks noGrp="1"/>
          </p:cNvSpPr>
          <p:nvPr>
            <p:ph type="title"/>
          </p:nvPr>
        </p:nvSpPr>
        <p:spPr>
          <a:xfrm>
            <a:off x="1151999" y="2185520"/>
            <a:ext cx="11607071" cy="1846611"/>
          </a:xfrm>
          <a:prstGeom prst="rect">
            <a:avLst/>
          </a:prstGeom>
        </p:spPr>
        <p:txBody>
          <a:bodyPr spcFirstLastPara="1" wrap="square" lIns="0" tIns="146280" rIns="146280" bIns="146280" anchor="t" anchorCtr="0">
            <a:spAutoFit/>
          </a:bodyPr>
          <a:lstStyle/>
          <a:p>
            <a:r>
              <a:rPr lang="pt-BR" dirty="0"/>
              <a:t>SEU MAPA DE LIDERANÇA: </a:t>
            </a:r>
            <a:r>
              <a:rPr lang="pt-BR" dirty="0">
                <a:solidFill>
                  <a:srgbClr val="2BDEFD"/>
                </a:solidFill>
              </a:rPr>
              <a:t>MOTIVADORES E MEDOS</a:t>
            </a:r>
            <a:endParaRPr lang="pt-BR" dirty="0"/>
          </a:p>
        </p:txBody>
      </p:sp>
      <p:sp>
        <p:nvSpPr>
          <p:cNvPr id="223" name="Google Shape;223;p27">
            <a:extLst>
              <a:ext uri="{FF2B5EF4-FFF2-40B4-BE49-F238E27FC236}">
                <a16:creationId xmlns:a16="http://schemas.microsoft.com/office/drawing/2014/main" id="{3B673A8A-C12E-DC3F-9B64-CA15E3E189E7}"/>
              </a:ext>
            </a:extLst>
          </p:cNvPr>
          <p:cNvSpPr txBox="1">
            <a:spLocks noGrp="1"/>
          </p:cNvSpPr>
          <p:nvPr>
            <p:ph type="title" idx="2"/>
          </p:nvPr>
        </p:nvSpPr>
        <p:spPr>
          <a:xfrm>
            <a:off x="1152000" y="1412240"/>
            <a:ext cx="8250240" cy="738615"/>
          </a:xfrm>
          <a:prstGeom prst="rect">
            <a:avLst/>
          </a:prstGeom>
        </p:spPr>
        <p:txBody>
          <a:bodyPr spcFirstLastPara="1" wrap="square" lIns="0" tIns="146280" rIns="146280" bIns="146280" anchor="t" anchorCtr="0">
            <a:spAutoFit/>
          </a:bodyPr>
          <a:lstStyle/>
          <a:p>
            <a:r>
              <a:rPr lang="pt-BR" dirty="0">
                <a:solidFill>
                  <a:srgbClr val="2BDEFD"/>
                </a:solidFill>
              </a:rPr>
              <a:t>// Aula 1.4 _</a:t>
            </a:r>
            <a:endParaRPr dirty="0">
              <a:solidFill>
                <a:srgbClr val="2BDEFD"/>
              </a:solidFill>
            </a:endParaRPr>
          </a:p>
        </p:txBody>
      </p:sp>
      <p:grpSp>
        <p:nvGrpSpPr>
          <p:cNvPr id="4" name="Agrupar 3">
            <a:extLst>
              <a:ext uri="{FF2B5EF4-FFF2-40B4-BE49-F238E27FC236}">
                <a16:creationId xmlns:a16="http://schemas.microsoft.com/office/drawing/2014/main" id="{8A41AE94-FEEF-CA1B-A4A0-85189C38F6CD}"/>
              </a:ext>
            </a:extLst>
          </p:cNvPr>
          <p:cNvGrpSpPr/>
          <p:nvPr/>
        </p:nvGrpSpPr>
        <p:grpSpPr>
          <a:xfrm>
            <a:off x="11937655" y="6288612"/>
            <a:ext cx="2472112" cy="1447992"/>
            <a:chOff x="11937655" y="6288612"/>
            <a:chExt cx="2472112" cy="1447992"/>
          </a:xfrm>
        </p:grpSpPr>
        <p:sp>
          <p:nvSpPr>
            <p:cNvPr id="5" name="Google Shape;376;p44">
              <a:extLst>
                <a:ext uri="{FF2B5EF4-FFF2-40B4-BE49-F238E27FC236}">
                  <a16:creationId xmlns:a16="http://schemas.microsoft.com/office/drawing/2014/main" id="{DD8ECCFA-0A5C-BEAF-E2F0-844AF95E3F4A}"/>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3;p41">
              <a:extLst>
                <a:ext uri="{FF2B5EF4-FFF2-40B4-BE49-F238E27FC236}">
                  <a16:creationId xmlns:a16="http://schemas.microsoft.com/office/drawing/2014/main" id="{1F710EB8-F099-E05A-85F2-2163FD7C11E9}"/>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327768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6">
          <a:extLst>
            <a:ext uri="{FF2B5EF4-FFF2-40B4-BE49-F238E27FC236}">
              <a16:creationId xmlns:a16="http://schemas.microsoft.com/office/drawing/2014/main" id="{CBC45884-A4EA-A1A1-0A4C-CA3019B364A2}"/>
            </a:ext>
          </a:extLst>
        </p:cNvPr>
        <p:cNvGrpSpPr/>
        <p:nvPr/>
      </p:nvGrpSpPr>
      <p:grpSpPr>
        <a:xfrm>
          <a:off x="0" y="0"/>
          <a:ext cx="0" cy="0"/>
          <a:chOff x="0" y="0"/>
          <a:chExt cx="0" cy="0"/>
        </a:xfrm>
      </p:grpSpPr>
      <p:pic>
        <p:nvPicPr>
          <p:cNvPr id="4" name="Espaço Reservado para Imagem 8">
            <a:extLst>
              <a:ext uri="{FF2B5EF4-FFF2-40B4-BE49-F238E27FC236}">
                <a16:creationId xmlns:a16="http://schemas.microsoft.com/office/drawing/2014/main" id="{3C638E47-C156-9DCF-D5D4-9D2DA1C507DF}"/>
              </a:ext>
            </a:extLst>
          </p:cNvPr>
          <p:cNvPicPr>
            <a:picLocks noChangeAspect="1"/>
          </p:cNvPicPr>
          <p:nvPr/>
        </p:nvPicPr>
        <p:blipFill>
          <a:blip r:embed="rId3"/>
          <a:srcRect t="5644" b="5644"/>
          <a:stretch/>
        </p:blipFill>
        <p:spPr>
          <a:xfrm>
            <a:off x="848231" y="605121"/>
            <a:ext cx="5275033" cy="7019355"/>
          </a:xfrm>
          <a:prstGeom prst="snip2DiagRect">
            <a:avLst>
              <a:gd name="adj1" fmla="val 0"/>
              <a:gd name="adj2" fmla="val 15730"/>
            </a:avLst>
          </a:prstGeom>
          <a:ln>
            <a:solidFill>
              <a:srgbClr val="2BDEFD"/>
            </a:solidFill>
          </a:ln>
        </p:spPr>
      </p:pic>
      <p:grpSp>
        <p:nvGrpSpPr>
          <p:cNvPr id="7" name="Google Shape;465;p34">
            <a:extLst>
              <a:ext uri="{FF2B5EF4-FFF2-40B4-BE49-F238E27FC236}">
                <a16:creationId xmlns:a16="http://schemas.microsoft.com/office/drawing/2014/main" id="{E9381C21-3F06-5531-727C-1124F7DE33D5}"/>
              </a:ext>
            </a:extLst>
          </p:cNvPr>
          <p:cNvGrpSpPr/>
          <p:nvPr/>
        </p:nvGrpSpPr>
        <p:grpSpPr>
          <a:xfrm>
            <a:off x="13132413" y="576013"/>
            <a:ext cx="921520" cy="249686"/>
            <a:chOff x="7753075" y="465125"/>
            <a:chExt cx="1056208" cy="230100"/>
          </a:xfrm>
          <a:solidFill>
            <a:srgbClr val="2BDEFD"/>
          </a:solidFill>
        </p:grpSpPr>
        <p:sp>
          <p:nvSpPr>
            <p:cNvPr id="12" name="Google Shape;466;p34">
              <a:extLst>
                <a:ext uri="{FF2B5EF4-FFF2-40B4-BE49-F238E27FC236}">
                  <a16:creationId xmlns:a16="http://schemas.microsoft.com/office/drawing/2014/main" id="{FED29969-A290-B3A3-3F85-8B53D9F5162E}"/>
                </a:ext>
              </a:extLst>
            </p:cNvPr>
            <p:cNvSpPr/>
            <p:nvPr/>
          </p:nvSpPr>
          <p:spPr>
            <a:xfrm>
              <a:off x="8574383" y="465125"/>
              <a:ext cx="234900" cy="230100"/>
            </a:xfrm>
            <a:prstGeom prst="parallelogram">
              <a:avLst>
                <a:gd name="adj" fmla="val 70447"/>
              </a:avLst>
            </a:prstGeom>
            <a:grpFill/>
            <a:ln>
              <a:noFill/>
            </a:ln>
          </p:spPr>
          <p:txBody>
            <a:bodyPr spcFirstLastPara="1" wrap="square" lIns="146280" tIns="146280" rIns="146280" bIns="146280" anchor="ctr" anchorCtr="0">
              <a:noAutofit/>
            </a:bodyPr>
            <a:lstStyle/>
            <a:p>
              <a:endParaRPr sz="2880">
                <a:solidFill>
                  <a:srgbClr val="F0A096"/>
                </a:solidFill>
              </a:endParaRPr>
            </a:p>
          </p:txBody>
        </p:sp>
        <p:sp>
          <p:nvSpPr>
            <p:cNvPr id="13" name="Google Shape;467;p34">
              <a:extLst>
                <a:ext uri="{FF2B5EF4-FFF2-40B4-BE49-F238E27FC236}">
                  <a16:creationId xmlns:a16="http://schemas.microsoft.com/office/drawing/2014/main" id="{0FA115E9-CD20-314C-218E-68A8CD244F96}"/>
                </a:ext>
              </a:extLst>
            </p:cNvPr>
            <p:cNvSpPr/>
            <p:nvPr/>
          </p:nvSpPr>
          <p:spPr>
            <a:xfrm>
              <a:off x="8437499" y="465125"/>
              <a:ext cx="234900" cy="230100"/>
            </a:xfrm>
            <a:prstGeom prst="parallelogram">
              <a:avLst>
                <a:gd name="adj" fmla="val 70447"/>
              </a:avLst>
            </a:prstGeom>
            <a:grpFill/>
            <a:ln>
              <a:noFill/>
            </a:ln>
          </p:spPr>
          <p:txBody>
            <a:bodyPr spcFirstLastPara="1" wrap="square" lIns="146280" tIns="146280" rIns="146280" bIns="146280" anchor="ctr" anchorCtr="0">
              <a:noAutofit/>
            </a:bodyPr>
            <a:lstStyle/>
            <a:p>
              <a:endParaRPr sz="2880">
                <a:solidFill>
                  <a:srgbClr val="F0A096"/>
                </a:solidFill>
              </a:endParaRPr>
            </a:p>
          </p:txBody>
        </p:sp>
        <p:sp>
          <p:nvSpPr>
            <p:cNvPr id="14" name="Google Shape;468;p34">
              <a:extLst>
                <a:ext uri="{FF2B5EF4-FFF2-40B4-BE49-F238E27FC236}">
                  <a16:creationId xmlns:a16="http://schemas.microsoft.com/office/drawing/2014/main" id="{6477C3B3-C249-58EE-088F-62B56CF3A839}"/>
                </a:ext>
              </a:extLst>
            </p:cNvPr>
            <p:cNvSpPr/>
            <p:nvPr/>
          </p:nvSpPr>
          <p:spPr>
            <a:xfrm>
              <a:off x="8300614" y="465125"/>
              <a:ext cx="234900" cy="230100"/>
            </a:xfrm>
            <a:prstGeom prst="parallelogram">
              <a:avLst>
                <a:gd name="adj" fmla="val 70447"/>
              </a:avLst>
            </a:prstGeom>
            <a:grpFill/>
            <a:ln>
              <a:noFill/>
            </a:ln>
          </p:spPr>
          <p:txBody>
            <a:bodyPr spcFirstLastPara="1" wrap="square" lIns="146280" tIns="146280" rIns="146280" bIns="146280" anchor="ctr" anchorCtr="0">
              <a:noAutofit/>
            </a:bodyPr>
            <a:lstStyle/>
            <a:p>
              <a:endParaRPr sz="2880">
                <a:solidFill>
                  <a:srgbClr val="F0A096"/>
                </a:solidFill>
              </a:endParaRPr>
            </a:p>
          </p:txBody>
        </p:sp>
        <p:sp>
          <p:nvSpPr>
            <p:cNvPr id="15" name="Google Shape;469;p34">
              <a:extLst>
                <a:ext uri="{FF2B5EF4-FFF2-40B4-BE49-F238E27FC236}">
                  <a16:creationId xmlns:a16="http://schemas.microsoft.com/office/drawing/2014/main" id="{33D82E8B-61B2-CE34-B09F-7D7CAE5E13C6}"/>
                </a:ext>
              </a:extLst>
            </p:cNvPr>
            <p:cNvSpPr/>
            <p:nvPr/>
          </p:nvSpPr>
          <p:spPr>
            <a:xfrm>
              <a:off x="8163729" y="465125"/>
              <a:ext cx="234900" cy="230100"/>
            </a:xfrm>
            <a:prstGeom prst="parallelogram">
              <a:avLst>
                <a:gd name="adj" fmla="val 70447"/>
              </a:avLst>
            </a:prstGeom>
            <a:grpFill/>
            <a:ln>
              <a:noFill/>
            </a:ln>
          </p:spPr>
          <p:txBody>
            <a:bodyPr spcFirstLastPara="1" wrap="square" lIns="146280" tIns="146280" rIns="146280" bIns="146280" anchor="ctr" anchorCtr="0">
              <a:noAutofit/>
            </a:bodyPr>
            <a:lstStyle/>
            <a:p>
              <a:endParaRPr sz="2880">
                <a:solidFill>
                  <a:srgbClr val="F0A096"/>
                </a:solidFill>
              </a:endParaRPr>
            </a:p>
          </p:txBody>
        </p:sp>
        <p:sp>
          <p:nvSpPr>
            <p:cNvPr id="16" name="Google Shape;470;p34">
              <a:extLst>
                <a:ext uri="{FF2B5EF4-FFF2-40B4-BE49-F238E27FC236}">
                  <a16:creationId xmlns:a16="http://schemas.microsoft.com/office/drawing/2014/main" id="{C1321CCF-E12C-5E29-E523-0CDE5BC28CB7}"/>
                </a:ext>
              </a:extLst>
            </p:cNvPr>
            <p:cNvSpPr/>
            <p:nvPr/>
          </p:nvSpPr>
          <p:spPr>
            <a:xfrm>
              <a:off x="8026844" y="465125"/>
              <a:ext cx="234900" cy="230100"/>
            </a:xfrm>
            <a:prstGeom prst="parallelogram">
              <a:avLst>
                <a:gd name="adj" fmla="val 70447"/>
              </a:avLst>
            </a:prstGeom>
            <a:grpFill/>
            <a:ln>
              <a:noFill/>
            </a:ln>
          </p:spPr>
          <p:txBody>
            <a:bodyPr spcFirstLastPara="1" wrap="square" lIns="146280" tIns="146280" rIns="146280" bIns="146280" anchor="ctr" anchorCtr="0">
              <a:noAutofit/>
            </a:bodyPr>
            <a:lstStyle/>
            <a:p>
              <a:endParaRPr sz="2880">
                <a:solidFill>
                  <a:srgbClr val="F0A096"/>
                </a:solidFill>
              </a:endParaRPr>
            </a:p>
          </p:txBody>
        </p:sp>
        <p:sp>
          <p:nvSpPr>
            <p:cNvPr id="17" name="Google Shape;471;p34">
              <a:extLst>
                <a:ext uri="{FF2B5EF4-FFF2-40B4-BE49-F238E27FC236}">
                  <a16:creationId xmlns:a16="http://schemas.microsoft.com/office/drawing/2014/main" id="{1880FAFA-DF3B-8EE3-427D-5639E39428F4}"/>
                </a:ext>
              </a:extLst>
            </p:cNvPr>
            <p:cNvSpPr/>
            <p:nvPr/>
          </p:nvSpPr>
          <p:spPr>
            <a:xfrm>
              <a:off x="7889960" y="465125"/>
              <a:ext cx="234900" cy="230100"/>
            </a:xfrm>
            <a:prstGeom prst="parallelogram">
              <a:avLst>
                <a:gd name="adj" fmla="val 70447"/>
              </a:avLst>
            </a:prstGeom>
            <a:grpFill/>
            <a:ln>
              <a:noFill/>
            </a:ln>
          </p:spPr>
          <p:txBody>
            <a:bodyPr spcFirstLastPara="1" wrap="square" lIns="146280" tIns="146280" rIns="146280" bIns="146280" anchor="ctr" anchorCtr="0">
              <a:noAutofit/>
            </a:bodyPr>
            <a:lstStyle/>
            <a:p>
              <a:endParaRPr sz="2880">
                <a:solidFill>
                  <a:srgbClr val="F0A096"/>
                </a:solidFill>
              </a:endParaRPr>
            </a:p>
          </p:txBody>
        </p:sp>
        <p:sp>
          <p:nvSpPr>
            <p:cNvPr id="18" name="Google Shape;472;p34">
              <a:extLst>
                <a:ext uri="{FF2B5EF4-FFF2-40B4-BE49-F238E27FC236}">
                  <a16:creationId xmlns:a16="http://schemas.microsoft.com/office/drawing/2014/main" id="{C69B924A-7B21-B18E-8A54-80B4B174CEF8}"/>
                </a:ext>
              </a:extLst>
            </p:cNvPr>
            <p:cNvSpPr/>
            <p:nvPr/>
          </p:nvSpPr>
          <p:spPr>
            <a:xfrm>
              <a:off x="7753075" y="465125"/>
              <a:ext cx="234900" cy="230100"/>
            </a:xfrm>
            <a:prstGeom prst="parallelogram">
              <a:avLst>
                <a:gd name="adj" fmla="val 70447"/>
              </a:avLst>
            </a:prstGeom>
            <a:grpFill/>
            <a:ln>
              <a:noFill/>
            </a:ln>
          </p:spPr>
          <p:txBody>
            <a:bodyPr spcFirstLastPara="1" wrap="square" lIns="146280" tIns="146280" rIns="146280" bIns="146280" anchor="ctr" anchorCtr="0">
              <a:noAutofit/>
            </a:bodyPr>
            <a:lstStyle/>
            <a:p>
              <a:endParaRPr sz="2880">
                <a:solidFill>
                  <a:srgbClr val="F0A096"/>
                </a:solidFill>
              </a:endParaRPr>
            </a:p>
          </p:txBody>
        </p:sp>
      </p:grpSp>
      <p:grpSp>
        <p:nvGrpSpPr>
          <p:cNvPr id="27" name="Group 63">
            <a:extLst>
              <a:ext uri="{FF2B5EF4-FFF2-40B4-BE49-F238E27FC236}">
                <a16:creationId xmlns:a16="http://schemas.microsoft.com/office/drawing/2014/main" id="{02EC3FEC-5C04-7A61-268D-0E6A47DB259A}"/>
              </a:ext>
            </a:extLst>
          </p:cNvPr>
          <p:cNvGrpSpPr/>
          <p:nvPr/>
        </p:nvGrpSpPr>
        <p:grpSpPr>
          <a:xfrm rot="16200000" flipH="1">
            <a:off x="848231" y="7308580"/>
            <a:ext cx="290618" cy="290618"/>
            <a:chOff x="4794103" y="1588576"/>
            <a:chExt cx="1242488" cy="1242488"/>
          </a:xfrm>
        </p:grpSpPr>
        <p:sp>
          <p:nvSpPr>
            <p:cNvPr id="28" name="Freeform 50">
              <a:extLst>
                <a:ext uri="{FF2B5EF4-FFF2-40B4-BE49-F238E27FC236}">
                  <a16:creationId xmlns:a16="http://schemas.microsoft.com/office/drawing/2014/main" id="{8870763C-DA05-84EA-9D4F-121F3DEF763D}"/>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a:solidFill>
                <a:srgbClr val="DBE4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59">
              <a:extLst>
                <a:ext uri="{FF2B5EF4-FFF2-40B4-BE49-F238E27FC236}">
                  <a16:creationId xmlns:a16="http://schemas.microsoft.com/office/drawing/2014/main" id="{B2980416-980F-7C97-4385-C389E26FE44C}"/>
                </a:ext>
              </a:extLst>
            </p:cNvPr>
            <p:cNvCxnSpPr>
              <a:cxnSpLocks/>
            </p:cNvCxnSpPr>
            <p:nvPr/>
          </p:nvCxnSpPr>
          <p:spPr>
            <a:xfrm flipV="1">
              <a:off x="4794103" y="1588577"/>
              <a:ext cx="1242488" cy="1242487"/>
            </a:xfrm>
            <a:prstGeom prst="line">
              <a:avLst/>
            </a:prstGeom>
            <a:ln w="12700">
              <a:solidFill>
                <a:srgbClr val="DBE4EF"/>
              </a:solidFill>
            </a:ln>
          </p:spPr>
          <p:style>
            <a:lnRef idx="1">
              <a:schemeClr val="accent1"/>
            </a:lnRef>
            <a:fillRef idx="0">
              <a:schemeClr val="accent1"/>
            </a:fillRef>
            <a:effectRef idx="0">
              <a:schemeClr val="accent1"/>
            </a:effectRef>
            <a:fontRef idx="minor">
              <a:schemeClr val="tx1"/>
            </a:fontRef>
          </p:style>
        </p:cxnSp>
      </p:grpSp>
      <p:sp>
        <p:nvSpPr>
          <p:cNvPr id="20" name="Rounded Rectangle 66">
            <a:extLst>
              <a:ext uri="{FF2B5EF4-FFF2-40B4-BE49-F238E27FC236}">
                <a16:creationId xmlns:a16="http://schemas.microsoft.com/office/drawing/2014/main" id="{3CE69640-37F7-4FDC-2B23-F8B5D7AC0FAC}"/>
              </a:ext>
            </a:extLst>
          </p:cNvPr>
          <p:cNvSpPr/>
          <p:nvPr/>
        </p:nvSpPr>
        <p:spPr>
          <a:xfrm flipV="1">
            <a:off x="1054184" y="760724"/>
            <a:ext cx="761814" cy="390895"/>
          </a:xfrm>
          <a:prstGeom prst="snip1Rect">
            <a:avLst>
              <a:gd name="adj" fmla="val 25891"/>
            </a:avLst>
          </a:prstGeom>
          <a:solidFill>
            <a:srgbClr val="2BDEFD">
              <a:alpha val="50196"/>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2160" dirty="0"/>
          </a:p>
        </p:txBody>
      </p:sp>
      <p:sp>
        <p:nvSpPr>
          <p:cNvPr id="30" name="Subtitle 4">
            <a:extLst>
              <a:ext uri="{FF2B5EF4-FFF2-40B4-BE49-F238E27FC236}">
                <a16:creationId xmlns:a16="http://schemas.microsoft.com/office/drawing/2014/main" id="{2AC8ADE3-F56F-D7E0-3671-1D14732E8E45}"/>
              </a:ext>
            </a:extLst>
          </p:cNvPr>
          <p:cNvSpPr txBox="1">
            <a:spLocks/>
          </p:cNvSpPr>
          <p:nvPr/>
        </p:nvSpPr>
        <p:spPr>
          <a:xfrm>
            <a:off x="1130330" y="809968"/>
            <a:ext cx="744173" cy="29240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solidFill>
                  <a:schemeClr val="bg1"/>
                </a:solidFill>
                <a:latin typeface="Chakra Petch" panose="00000500000000000000" pitchFamily="2" charset="-34"/>
                <a:cs typeface="Chakra Petch" panose="00000500000000000000" pitchFamily="2" charset="-34"/>
              </a:rPr>
              <a:t>alura</a:t>
            </a:r>
          </a:p>
        </p:txBody>
      </p:sp>
      <p:sp>
        <p:nvSpPr>
          <p:cNvPr id="2" name="Retângulo: Cantos Superiores Recortados 1">
            <a:extLst>
              <a:ext uri="{FF2B5EF4-FFF2-40B4-BE49-F238E27FC236}">
                <a16:creationId xmlns:a16="http://schemas.microsoft.com/office/drawing/2014/main" id="{D608394B-B469-31B7-6077-A406675CF58C}"/>
              </a:ext>
            </a:extLst>
          </p:cNvPr>
          <p:cNvSpPr/>
          <p:nvPr/>
        </p:nvSpPr>
        <p:spPr>
          <a:xfrm>
            <a:off x="798706" y="1557020"/>
            <a:ext cx="99050" cy="610870"/>
          </a:xfrm>
          <a:prstGeom prst="snip2SameRect">
            <a:avLst>
              <a:gd name="adj1" fmla="val 30130"/>
              <a:gd name="adj2" fmla="val 26926"/>
            </a:avLst>
          </a:prstGeom>
          <a:solidFill>
            <a:srgbClr val="2BD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Google Shape;419;p32">
            <a:extLst>
              <a:ext uri="{FF2B5EF4-FFF2-40B4-BE49-F238E27FC236}">
                <a16:creationId xmlns:a16="http://schemas.microsoft.com/office/drawing/2014/main" id="{EA2E6ACB-E95C-6CD0-49CB-BA03905AB356}"/>
              </a:ext>
            </a:extLst>
          </p:cNvPr>
          <p:cNvSpPr txBox="1"/>
          <p:nvPr/>
        </p:nvSpPr>
        <p:spPr>
          <a:xfrm>
            <a:off x="6422560" y="935149"/>
            <a:ext cx="7987207" cy="4431983"/>
          </a:xfrm>
          <a:prstGeom prst="rect">
            <a:avLst/>
          </a:prstGeom>
          <a:noFill/>
          <a:ln>
            <a:noFill/>
          </a:ln>
        </p:spPr>
        <p:txBody>
          <a:bodyPr spcFirstLastPara="1" wrap="square" lIns="0" tIns="0" rIns="0" bIns="0" anchor="ctr" anchorCtr="0">
            <a:spAutoFit/>
          </a:bodyPr>
          <a:lstStyle/>
          <a:p>
            <a:pPr marL="660400" indent="-457200">
              <a:buClr>
                <a:srgbClr val="2BDEFD"/>
              </a:buClr>
              <a:buSzPts val="1600"/>
              <a:buFont typeface="Wingdings" panose="05000000000000000000" pitchFamily="2" charset="2"/>
              <a:buChar char="ü"/>
            </a:pPr>
            <a:r>
              <a:rPr lang="pt-BR" sz="2400" dirty="0">
                <a:latin typeface="Chakra Petch"/>
                <a:ea typeface="Chakra Petch"/>
                <a:cs typeface="Chakra Petch"/>
                <a:sym typeface="Chakra Petch"/>
              </a:rPr>
              <a:t>+20 anos de experiência em estratégia, inovação e transformação organizacional</a:t>
            </a:r>
          </a:p>
          <a:p>
            <a:pPr marL="660400" indent="-457200">
              <a:buClr>
                <a:srgbClr val="2BDEFD"/>
              </a:buClr>
              <a:buSzPts val="1600"/>
              <a:buFont typeface="Wingdings" panose="05000000000000000000" pitchFamily="2" charset="2"/>
              <a:buChar char="ü"/>
            </a:pPr>
            <a:r>
              <a:rPr lang="pt-BR" sz="2400" dirty="0">
                <a:latin typeface="Chakra Petch"/>
                <a:ea typeface="Chakra Petch"/>
                <a:cs typeface="Chakra Petch"/>
                <a:sym typeface="Chakra Petch"/>
              </a:rPr>
              <a:t>COO da </a:t>
            </a:r>
            <a:r>
              <a:rPr lang="pt-BR" sz="2400" dirty="0" err="1">
                <a:latin typeface="Chakra Petch"/>
                <a:ea typeface="Chakra Petch"/>
                <a:cs typeface="Chakra Petch"/>
                <a:sym typeface="Chakra Petch"/>
              </a:rPr>
              <a:t>Bolder</a:t>
            </a:r>
            <a:r>
              <a:rPr lang="pt-BR" sz="2400" dirty="0">
                <a:latin typeface="Chakra Petch"/>
                <a:ea typeface="Chakra Petch"/>
                <a:cs typeface="Chakra Petch"/>
                <a:sym typeface="Chakra Petch"/>
              </a:rPr>
              <a:t>, com projetos para Embraer, Suzano, banco BV, dentre outros</a:t>
            </a:r>
          </a:p>
          <a:p>
            <a:pPr marL="660400" indent="-457200">
              <a:buClr>
                <a:srgbClr val="2BDEFD"/>
              </a:buClr>
              <a:buSzPts val="1600"/>
              <a:buFont typeface="Wingdings" panose="05000000000000000000" pitchFamily="2" charset="2"/>
              <a:buChar char="ü"/>
            </a:pPr>
            <a:r>
              <a:rPr lang="pt-BR" sz="2400" dirty="0">
                <a:latin typeface="Chakra Petch"/>
                <a:ea typeface="Chakra Petch"/>
                <a:cs typeface="Chakra Petch"/>
                <a:sym typeface="Chakra Petch"/>
              </a:rPr>
              <a:t>Board </a:t>
            </a:r>
            <a:r>
              <a:rPr lang="pt-BR" sz="2400" dirty="0" err="1">
                <a:latin typeface="Chakra Petch"/>
                <a:ea typeface="Chakra Petch"/>
                <a:cs typeface="Chakra Petch"/>
                <a:sym typeface="Chakra Petch"/>
              </a:rPr>
              <a:t>Advisor</a:t>
            </a:r>
            <a:r>
              <a:rPr lang="pt-BR" sz="2400" dirty="0">
                <a:latin typeface="Chakra Petch"/>
                <a:ea typeface="Chakra Petch"/>
                <a:cs typeface="Chakra Petch"/>
                <a:sym typeface="Chakra Petch"/>
              </a:rPr>
              <a:t> e colunista de negócios (HSM Management)</a:t>
            </a:r>
          </a:p>
          <a:p>
            <a:pPr marL="660400" indent="-457200">
              <a:buClr>
                <a:srgbClr val="2BDEFD"/>
              </a:buClr>
              <a:buSzPts val="1600"/>
              <a:buFont typeface="Wingdings" panose="05000000000000000000" pitchFamily="2" charset="2"/>
              <a:buChar char="ü"/>
            </a:pPr>
            <a:r>
              <a:rPr lang="pt-BR" sz="2400" dirty="0">
                <a:latin typeface="Chakra Petch"/>
                <a:ea typeface="Chakra Petch"/>
                <a:cs typeface="Chakra Petch"/>
                <a:sym typeface="Chakra Petch"/>
              </a:rPr>
              <a:t>Professor na FIAP (MBA &amp; Pós-Tech) e mentor na </a:t>
            </a:r>
            <a:r>
              <a:rPr lang="pt-BR" sz="2400" dirty="0" err="1">
                <a:latin typeface="Chakra Petch"/>
                <a:ea typeface="Chakra Petch"/>
                <a:cs typeface="Chakra Petch"/>
                <a:sym typeface="Chakra Petch"/>
              </a:rPr>
              <a:t>ABStartups</a:t>
            </a:r>
            <a:endParaRPr lang="pt-BR" sz="2400" dirty="0">
              <a:latin typeface="Chakra Petch"/>
              <a:ea typeface="Chakra Petch"/>
              <a:cs typeface="Chakra Petch"/>
              <a:sym typeface="Chakra Petch"/>
            </a:endParaRPr>
          </a:p>
          <a:p>
            <a:pPr marL="660400" indent="-457200">
              <a:buClr>
                <a:srgbClr val="2BDEFD"/>
              </a:buClr>
              <a:buSzPts val="1600"/>
              <a:buFont typeface="Wingdings" panose="05000000000000000000" pitchFamily="2" charset="2"/>
              <a:buChar char="ü"/>
            </a:pPr>
            <a:r>
              <a:rPr lang="pt-BR" sz="2400" dirty="0">
                <a:latin typeface="Chakra Petch"/>
                <a:ea typeface="Chakra Petch"/>
                <a:cs typeface="Chakra Petch"/>
                <a:sym typeface="Chakra Petch"/>
              </a:rPr>
              <a:t>Certificado </a:t>
            </a:r>
            <a:r>
              <a:rPr lang="pt-BR" sz="2400" dirty="0" err="1">
                <a:latin typeface="Chakra Petch"/>
                <a:ea typeface="Chakra Petch"/>
                <a:cs typeface="Chakra Petch"/>
                <a:sym typeface="Chakra Petch"/>
              </a:rPr>
              <a:t>GoNew</a:t>
            </a:r>
            <a:r>
              <a:rPr lang="pt-BR" sz="2400" dirty="0">
                <a:latin typeface="Chakra Petch"/>
                <a:ea typeface="Chakra Petch"/>
                <a:cs typeface="Chakra Petch"/>
                <a:sym typeface="Chakra Petch"/>
              </a:rPr>
              <a:t> </a:t>
            </a:r>
            <a:r>
              <a:rPr lang="pt-BR" sz="2400" dirty="0" err="1">
                <a:latin typeface="Chakra Petch"/>
                <a:ea typeface="Chakra Petch"/>
                <a:cs typeface="Chakra Petch"/>
                <a:sym typeface="Chakra Petch"/>
              </a:rPr>
              <a:t>Innovation</a:t>
            </a:r>
            <a:r>
              <a:rPr lang="pt-BR" sz="2400" dirty="0">
                <a:latin typeface="Chakra Petch"/>
                <a:ea typeface="Chakra Petch"/>
                <a:cs typeface="Chakra Petch"/>
                <a:sym typeface="Chakra Petch"/>
              </a:rPr>
              <a:t> </a:t>
            </a:r>
            <a:r>
              <a:rPr lang="pt-BR" sz="2400" dirty="0" err="1">
                <a:latin typeface="Chakra Petch"/>
                <a:ea typeface="Chakra Petch"/>
                <a:cs typeface="Chakra Petch"/>
                <a:sym typeface="Chakra Petch"/>
              </a:rPr>
              <a:t>Advisor</a:t>
            </a:r>
            <a:r>
              <a:rPr lang="pt-BR" sz="2400" dirty="0">
                <a:latin typeface="Chakra Petch"/>
                <a:ea typeface="Chakra Petch"/>
                <a:cs typeface="Chakra Petch"/>
                <a:sym typeface="Chakra Petch"/>
              </a:rPr>
              <a:t> &amp; ISO 56.002 Lead </a:t>
            </a:r>
            <a:r>
              <a:rPr lang="pt-BR" sz="2400" dirty="0" err="1">
                <a:latin typeface="Chakra Petch"/>
                <a:ea typeface="Chakra Petch"/>
                <a:cs typeface="Chakra Petch"/>
                <a:sym typeface="Chakra Petch"/>
              </a:rPr>
              <a:t>Implementer</a:t>
            </a:r>
            <a:endParaRPr lang="pt-BR" sz="2400" dirty="0">
              <a:latin typeface="Chakra Petch"/>
              <a:ea typeface="Chakra Petch"/>
              <a:cs typeface="Chakra Petch"/>
              <a:sym typeface="Chakra Petch"/>
            </a:endParaRPr>
          </a:p>
          <a:p>
            <a:pPr marL="660400" indent="-457200">
              <a:buClr>
                <a:srgbClr val="2BDEFD"/>
              </a:buClr>
              <a:buSzPts val="1600"/>
              <a:buFont typeface="Wingdings" panose="05000000000000000000" pitchFamily="2" charset="2"/>
              <a:buChar char="ü"/>
            </a:pPr>
            <a:r>
              <a:rPr lang="pt-BR" sz="2400" dirty="0">
                <a:latin typeface="Chakra Petch"/>
                <a:ea typeface="Chakra Petch"/>
                <a:cs typeface="Chakra Petch"/>
                <a:sym typeface="Chakra Petch"/>
              </a:rPr>
              <a:t>Reconhecido LinkedIn Top Voice em Cultura e Inovação</a:t>
            </a:r>
            <a:endParaRPr sz="2400" dirty="0">
              <a:latin typeface="Chakra Petch"/>
              <a:ea typeface="Chakra Petch"/>
              <a:cs typeface="Chakra Petch"/>
              <a:sym typeface="Chakra Petch"/>
            </a:endParaRPr>
          </a:p>
        </p:txBody>
      </p:sp>
      <p:grpSp>
        <p:nvGrpSpPr>
          <p:cNvPr id="8" name="Agrupar 7">
            <a:extLst>
              <a:ext uri="{FF2B5EF4-FFF2-40B4-BE49-F238E27FC236}">
                <a16:creationId xmlns:a16="http://schemas.microsoft.com/office/drawing/2014/main" id="{7F6A4EFF-B20D-C13B-B30F-1CDE72232A83}"/>
              </a:ext>
            </a:extLst>
          </p:cNvPr>
          <p:cNvGrpSpPr/>
          <p:nvPr/>
        </p:nvGrpSpPr>
        <p:grpSpPr>
          <a:xfrm>
            <a:off x="11937655" y="6288612"/>
            <a:ext cx="2472112" cy="1447992"/>
            <a:chOff x="11937655" y="6288612"/>
            <a:chExt cx="2472112" cy="1447992"/>
          </a:xfrm>
        </p:grpSpPr>
        <p:sp>
          <p:nvSpPr>
            <p:cNvPr id="9" name="Google Shape;376;p44">
              <a:extLst>
                <a:ext uri="{FF2B5EF4-FFF2-40B4-BE49-F238E27FC236}">
                  <a16:creationId xmlns:a16="http://schemas.microsoft.com/office/drawing/2014/main" id="{4250966C-405B-3EFF-258D-37E6EFDDB66C}"/>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23;p41">
              <a:extLst>
                <a:ext uri="{FF2B5EF4-FFF2-40B4-BE49-F238E27FC236}">
                  <a16:creationId xmlns:a16="http://schemas.microsoft.com/office/drawing/2014/main" id="{AE2D937A-55ED-EDEF-437A-CC24EB4D22AD}"/>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pic>
        <p:nvPicPr>
          <p:cNvPr id="5" name="Imagem 4" descr="Código QR&#10;&#10;O conteúdo gerado por IA pode estar incorreto.">
            <a:extLst>
              <a:ext uri="{FF2B5EF4-FFF2-40B4-BE49-F238E27FC236}">
                <a16:creationId xmlns:a16="http://schemas.microsoft.com/office/drawing/2014/main" id="{C9B965A1-78CD-7505-45BF-4DA8B16452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5314" y="5664842"/>
            <a:ext cx="2087969" cy="2087969"/>
          </a:xfrm>
          <a:prstGeom prst="rect">
            <a:avLst/>
          </a:prstGeom>
        </p:spPr>
      </p:pic>
      <p:sp>
        <p:nvSpPr>
          <p:cNvPr id="19" name="CaixaDeTexto 18">
            <a:extLst>
              <a:ext uri="{FF2B5EF4-FFF2-40B4-BE49-F238E27FC236}">
                <a16:creationId xmlns:a16="http://schemas.microsoft.com/office/drawing/2014/main" id="{70EE729B-526E-5E64-7420-F0771FBD4E32}"/>
              </a:ext>
            </a:extLst>
          </p:cNvPr>
          <p:cNvSpPr txBox="1"/>
          <p:nvPr/>
        </p:nvSpPr>
        <p:spPr>
          <a:xfrm>
            <a:off x="8809608" y="6737983"/>
            <a:ext cx="2472112" cy="923330"/>
          </a:xfrm>
          <a:prstGeom prst="rect">
            <a:avLst/>
          </a:prstGeom>
          <a:noFill/>
        </p:spPr>
        <p:txBody>
          <a:bodyPr wrap="square">
            <a:spAutoFit/>
          </a:bodyPr>
          <a:lstStyle/>
          <a:p>
            <a:r>
              <a:rPr lang="en-US" dirty="0">
                <a:latin typeface="Chakra Petch"/>
                <a:cs typeface="Chakra Petch"/>
              </a:rPr>
              <a:t>Let’s connect and build what’s next... TOGETHER.</a:t>
            </a:r>
            <a:endParaRPr lang="pt-BR" dirty="0">
              <a:latin typeface="Chakra Petch"/>
              <a:cs typeface="Chakra Petch"/>
            </a:endParaRPr>
          </a:p>
        </p:txBody>
      </p:sp>
      <p:pic>
        <p:nvPicPr>
          <p:cNvPr id="1026" name="Picture 2" descr="Linkedin - ícones de mídia social grátis">
            <a:extLst>
              <a:ext uri="{FF2B5EF4-FFF2-40B4-BE49-F238E27FC236}">
                <a16:creationId xmlns:a16="http://schemas.microsoft.com/office/drawing/2014/main" id="{9C1A06E4-ED45-F1F5-1106-795D26874E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8594" y="5655609"/>
            <a:ext cx="900223" cy="900223"/>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66">
            <a:extLst>
              <a:ext uri="{FF2B5EF4-FFF2-40B4-BE49-F238E27FC236}">
                <a16:creationId xmlns:a16="http://schemas.microsoft.com/office/drawing/2014/main" id="{FA1F1E46-9D2D-2ED5-EA16-E1174FE45C55}"/>
              </a:ext>
            </a:extLst>
          </p:cNvPr>
          <p:cNvSpPr/>
          <p:nvPr/>
        </p:nvSpPr>
        <p:spPr>
          <a:xfrm flipV="1">
            <a:off x="3771419" y="7102066"/>
            <a:ext cx="2221726" cy="413028"/>
          </a:xfrm>
          <a:prstGeom prst="snip1Rect">
            <a:avLst>
              <a:gd name="adj" fmla="val 25891"/>
            </a:avLst>
          </a:prstGeom>
          <a:solidFill>
            <a:srgbClr val="2BDEFD">
              <a:alpha val="50196"/>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2160" dirty="0"/>
          </a:p>
        </p:txBody>
      </p:sp>
      <p:grpSp>
        <p:nvGrpSpPr>
          <p:cNvPr id="22" name="Group 68">
            <a:extLst>
              <a:ext uri="{FF2B5EF4-FFF2-40B4-BE49-F238E27FC236}">
                <a16:creationId xmlns:a16="http://schemas.microsoft.com/office/drawing/2014/main" id="{73784085-8689-7C44-6907-0B3CB6EB424F}"/>
              </a:ext>
            </a:extLst>
          </p:cNvPr>
          <p:cNvGrpSpPr/>
          <p:nvPr/>
        </p:nvGrpSpPr>
        <p:grpSpPr>
          <a:xfrm>
            <a:off x="5709738" y="7245419"/>
            <a:ext cx="120653" cy="120653"/>
            <a:chOff x="4794097" y="1588576"/>
            <a:chExt cx="1242493" cy="1242490"/>
          </a:xfrm>
        </p:grpSpPr>
        <p:sp>
          <p:nvSpPr>
            <p:cNvPr id="23" name="Freeform 70">
              <a:extLst>
                <a:ext uri="{FF2B5EF4-FFF2-40B4-BE49-F238E27FC236}">
                  <a16:creationId xmlns:a16="http://schemas.microsoft.com/office/drawing/2014/main" id="{3C3F5F63-06C6-0871-7A77-6DCCFA236C4B}"/>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cxnSp>
          <p:nvCxnSpPr>
            <p:cNvPr id="24" name="Straight Connector 71">
              <a:extLst>
                <a:ext uri="{FF2B5EF4-FFF2-40B4-BE49-F238E27FC236}">
                  <a16:creationId xmlns:a16="http://schemas.microsoft.com/office/drawing/2014/main" id="{8BA12BBE-D5FE-E4B3-D7E0-4B5FA5B96C71}"/>
                </a:ext>
              </a:extLst>
            </p:cNvPr>
            <p:cNvCxnSpPr>
              <a:cxnSpLocks/>
            </p:cNvCxnSpPr>
            <p:nvPr/>
          </p:nvCxnSpPr>
          <p:spPr>
            <a:xfrm flipV="1">
              <a:off x="4794097" y="1588576"/>
              <a:ext cx="1242490" cy="12424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reeform 31">
            <a:extLst>
              <a:ext uri="{FF2B5EF4-FFF2-40B4-BE49-F238E27FC236}">
                <a16:creationId xmlns:a16="http://schemas.microsoft.com/office/drawing/2014/main" id="{9C6D13E6-0A28-292D-B7A2-D996F21FCCCE}"/>
              </a:ext>
            </a:extLst>
          </p:cNvPr>
          <p:cNvSpPr/>
          <p:nvPr/>
        </p:nvSpPr>
        <p:spPr>
          <a:xfrm>
            <a:off x="3880857" y="7209637"/>
            <a:ext cx="172379" cy="172379"/>
          </a:xfrm>
          <a:custGeom>
            <a:avLst/>
            <a:gdLst/>
            <a:ahLst/>
            <a:cxnLst/>
            <a:rect l="l" t="t" r="r" b="b"/>
            <a:pathLst>
              <a:path w="229839" h="229839">
                <a:moveTo>
                  <a:pt x="0" y="0"/>
                </a:moveTo>
                <a:lnTo>
                  <a:pt x="229839" y="0"/>
                </a:lnTo>
                <a:lnTo>
                  <a:pt x="229839" y="229839"/>
                </a:lnTo>
                <a:lnTo>
                  <a:pt x="0" y="2298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sp>
        <p:nvSpPr>
          <p:cNvPr id="26" name="TextBox 32">
            <a:extLst>
              <a:ext uri="{FF2B5EF4-FFF2-40B4-BE49-F238E27FC236}">
                <a16:creationId xmlns:a16="http://schemas.microsoft.com/office/drawing/2014/main" id="{0C2B504E-6C2B-BDD4-7CAA-90FBCAA4BF36}"/>
              </a:ext>
            </a:extLst>
          </p:cNvPr>
          <p:cNvSpPr txBox="1"/>
          <p:nvPr/>
        </p:nvSpPr>
        <p:spPr>
          <a:xfrm>
            <a:off x="4136290" y="7223332"/>
            <a:ext cx="1573448" cy="170496"/>
          </a:xfrm>
          <a:prstGeom prst="rect">
            <a:avLst/>
          </a:prstGeom>
        </p:spPr>
        <p:txBody>
          <a:bodyPr lIns="0" tIns="0" rIns="0" bIns="0" rtlCol="0" anchor="t">
            <a:spAutoFit/>
          </a:bodyPr>
          <a:lstStyle/>
          <a:p>
            <a:pPr algn="l">
              <a:lnSpc>
                <a:spcPts val="1376"/>
              </a:lnSpc>
            </a:pPr>
            <a:r>
              <a:rPr lang="en-US" sz="983" dirty="0">
                <a:solidFill>
                  <a:schemeClr val="bg1"/>
                </a:solidFill>
                <a:latin typeface="Chakra Petch"/>
                <a:ea typeface="Chakra Petch"/>
                <a:cs typeface="Chakra Petch"/>
                <a:sym typeface="Chakra Petch"/>
              </a:rPr>
              <a:t>IMAGEM GERADA COM I.A.</a:t>
            </a:r>
          </a:p>
        </p:txBody>
      </p:sp>
    </p:spTree>
    <p:extLst>
      <p:ext uri="{BB962C8B-B14F-4D97-AF65-F5344CB8AC3E}">
        <p14:creationId xmlns:p14="http://schemas.microsoft.com/office/powerpoint/2010/main" val="107564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8E8BB-5B16-118D-F21C-173F6939BE50}"/>
            </a:ext>
          </a:extLst>
        </p:cNvPr>
        <p:cNvGrpSpPr/>
        <p:nvPr/>
      </p:nvGrpSpPr>
      <p:grpSpPr>
        <a:xfrm>
          <a:off x="0" y="0"/>
          <a:ext cx="0" cy="0"/>
          <a:chOff x="0" y="0"/>
          <a:chExt cx="0" cy="0"/>
        </a:xfrm>
      </p:grpSpPr>
      <p:sp>
        <p:nvSpPr>
          <p:cNvPr id="20" name="Google Shape;229;p28">
            <a:extLst>
              <a:ext uri="{FF2B5EF4-FFF2-40B4-BE49-F238E27FC236}">
                <a16:creationId xmlns:a16="http://schemas.microsoft.com/office/drawing/2014/main" id="{9FA88AF9-46AC-9357-BA0F-F7C6FF529D48}"/>
              </a:ext>
            </a:extLst>
          </p:cNvPr>
          <p:cNvSpPr txBox="1">
            <a:spLocks/>
          </p:cNvSpPr>
          <p:nvPr/>
        </p:nvSpPr>
        <p:spPr>
          <a:xfrm>
            <a:off x="1051689" y="4846471"/>
            <a:ext cx="4036056"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dirty="0">
                <a:solidFill>
                  <a:schemeClr val="bg1"/>
                </a:solidFill>
                <a:latin typeface="Inter"/>
                <a:ea typeface="Inter"/>
                <a:cs typeface="Inter"/>
                <a:sym typeface="Inter"/>
              </a:rPr>
              <a:t>Liderar é uma </a:t>
            </a:r>
            <a:r>
              <a:rPr lang="pt-BR" sz="1800" b="1" dirty="0">
                <a:solidFill>
                  <a:schemeClr val="bg1"/>
                </a:solidFill>
                <a:latin typeface="Inter"/>
                <a:ea typeface="Inter"/>
                <a:cs typeface="Inter"/>
                <a:sym typeface="Inter"/>
              </a:rPr>
              <a:t>jornada de autoconhecimento </a:t>
            </a:r>
            <a:r>
              <a:rPr lang="pt-BR" sz="1800" dirty="0">
                <a:solidFill>
                  <a:schemeClr val="bg1"/>
                </a:solidFill>
                <a:latin typeface="Inter"/>
                <a:ea typeface="Inter"/>
                <a:cs typeface="Inter"/>
                <a:sym typeface="Inter"/>
              </a:rPr>
              <a:t>que começa com entender suas motivações internas</a:t>
            </a:r>
          </a:p>
        </p:txBody>
      </p:sp>
      <p:grpSp>
        <p:nvGrpSpPr>
          <p:cNvPr id="16" name="Agrupar 15">
            <a:extLst>
              <a:ext uri="{FF2B5EF4-FFF2-40B4-BE49-F238E27FC236}">
                <a16:creationId xmlns:a16="http://schemas.microsoft.com/office/drawing/2014/main" id="{BC45F038-5CA5-6334-D21E-14C59A2209E4}"/>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FB56F5CA-4F38-1F7D-E4A4-8DE212D13117}"/>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CAABF13C-4BA6-5410-1C44-E54D29512735}"/>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9AC87A4B-A0DF-3C1C-9356-0E0FE8EB0FE2}"/>
              </a:ext>
            </a:extLst>
          </p:cNvPr>
          <p:cNvSpPr txBox="1">
            <a:spLocks/>
          </p:cNvSpPr>
          <p:nvPr/>
        </p:nvSpPr>
        <p:spPr>
          <a:xfrm>
            <a:off x="1482089" y="1289361"/>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 liderança é, antes de tudo, uma </a:t>
            </a:r>
            <a:r>
              <a:rPr lang="pt-BR" b="1" dirty="0"/>
              <a:t>escolha pessoal </a:t>
            </a:r>
            <a:r>
              <a:rPr lang="pt-BR" dirty="0"/>
              <a:t>que transcende títulos e posições hierárquicas. É um compromisso com o desenvolvimento próprio e dos outros.</a:t>
            </a:r>
          </a:p>
        </p:txBody>
      </p:sp>
      <p:sp>
        <p:nvSpPr>
          <p:cNvPr id="15" name="Google Shape;229;p28">
            <a:extLst>
              <a:ext uri="{FF2B5EF4-FFF2-40B4-BE49-F238E27FC236}">
                <a16:creationId xmlns:a16="http://schemas.microsoft.com/office/drawing/2014/main" id="{749C6FEA-EF83-AD0E-C1F5-43C33CC1A615}"/>
              </a:ext>
            </a:extLst>
          </p:cNvPr>
          <p:cNvSpPr txBox="1">
            <a:spLocks/>
          </p:cNvSpPr>
          <p:nvPr/>
        </p:nvSpPr>
        <p:spPr>
          <a:xfrm>
            <a:off x="1388131" y="7199935"/>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"O caminho da Liderança é uma escolha pessoal que exige maturidade e sabedoria." - Alfredo Martini</a:t>
            </a:r>
          </a:p>
        </p:txBody>
      </p:sp>
      <p:sp>
        <p:nvSpPr>
          <p:cNvPr id="3" name="Google Shape;229;p28">
            <a:extLst>
              <a:ext uri="{FF2B5EF4-FFF2-40B4-BE49-F238E27FC236}">
                <a16:creationId xmlns:a16="http://schemas.microsoft.com/office/drawing/2014/main" id="{9F607F19-1ED3-6D22-6458-D4FBF016A4CF}"/>
              </a:ext>
            </a:extLst>
          </p:cNvPr>
          <p:cNvSpPr txBox="1">
            <a:spLocks/>
          </p:cNvSpPr>
          <p:nvPr/>
        </p:nvSpPr>
        <p:spPr>
          <a:xfrm>
            <a:off x="5635306" y="4846471"/>
            <a:ext cx="4036056"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b="1" dirty="0">
                <a:solidFill>
                  <a:schemeClr val="bg1"/>
                </a:solidFill>
                <a:latin typeface="Inter"/>
                <a:ea typeface="Inter"/>
                <a:cs typeface="Inter"/>
                <a:sym typeface="Inter"/>
              </a:rPr>
              <a:t>Reconhecer os medos</a:t>
            </a:r>
            <a:r>
              <a:rPr lang="pt-BR" sz="1800" dirty="0">
                <a:solidFill>
                  <a:schemeClr val="bg1"/>
                </a:solidFill>
                <a:latin typeface="Inter"/>
                <a:ea typeface="Inter"/>
                <a:cs typeface="Inter"/>
                <a:sym typeface="Inter"/>
              </a:rPr>
              <a:t> associados à liderança é tão importante quanto </a:t>
            </a:r>
            <a:r>
              <a:rPr lang="pt-BR" sz="1800" b="1" dirty="0">
                <a:solidFill>
                  <a:schemeClr val="bg1"/>
                </a:solidFill>
                <a:latin typeface="Inter"/>
                <a:ea typeface="Inter"/>
                <a:cs typeface="Inter"/>
                <a:sym typeface="Inter"/>
              </a:rPr>
              <a:t>identificar os motivadores</a:t>
            </a:r>
          </a:p>
        </p:txBody>
      </p:sp>
      <p:sp>
        <p:nvSpPr>
          <p:cNvPr id="4" name="Google Shape;229;p28">
            <a:extLst>
              <a:ext uri="{FF2B5EF4-FFF2-40B4-BE49-F238E27FC236}">
                <a16:creationId xmlns:a16="http://schemas.microsoft.com/office/drawing/2014/main" id="{69E89446-02CA-15FF-E67E-AC74C1FF88C6}"/>
              </a:ext>
            </a:extLst>
          </p:cNvPr>
          <p:cNvSpPr txBox="1">
            <a:spLocks/>
          </p:cNvSpPr>
          <p:nvPr/>
        </p:nvSpPr>
        <p:spPr>
          <a:xfrm>
            <a:off x="10218923" y="4846471"/>
            <a:ext cx="4036056"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dirty="0">
                <a:solidFill>
                  <a:schemeClr val="bg1"/>
                </a:solidFill>
                <a:latin typeface="Inter"/>
                <a:ea typeface="Inter"/>
                <a:cs typeface="Inter"/>
                <a:sym typeface="Inter"/>
              </a:rPr>
              <a:t>A decisão de liderar exige maturidade e sabedoria para </a:t>
            </a:r>
            <a:r>
              <a:rPr lang="pt-BR" sz="1800" b="1" dirty="0">
                <a:solidFill>
                  <a:schemeClr val="bg1"/>
                </a:solidFill>
                <a:latin typeface="Inter"/>
                <a:ea typeface="Inter"/>
                <a:cs typeface="Inter"/>
                <a:sym typeface="Inter"/>
              </a:rPr>
              <a:t>equilibrar responsabilidades e desafios</a:t>
            </a:r>
          </a:p>
        </p:txBody>
      </p:sp>
      <p:sp>
        <p:nvSpPr>
          <p:cNvPr id="2" name="Google Shape;249;p30">
            <a:extLst>
              <a:ext uri="{FF2B5EF4-FFF2-40B4-BE49-F238E27FC236}">
                <a16:creationId xmlns:a16="http://schemas.microsoft.com/office/drawing/2014/main" id="{ACAE9E12-A3B6-B8A1-6882-8D7E377FFCD5}"/>
              </a:ext>
            </a:extLst>
          </p:cNvPr>
          <p:cNvSpPr txBox="1">
            <a:spLocks/>
          </p:cNvSpPr>
          <p:nvPr/>
        </p:nvSpPr>
        <p:spPr>
          <a:xfrm>
            <a:off x="1482089" y="396058"/>
            <a:ext cx="12170116"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A </a:t>
            </a:r>
            <a:r>
              <a:rPr lang="pt-BR" sz="5400" b="1" dirty="0">
                <a:solidFill>
                  <a:srgbClr val="2BDEFD"/>
                </a:solidFill>
                <a:latin typeface="Chakra Petch" panose="00000500000000000000" pitchFamily="2" charset="-34"/>
                <a:cs typeface="Chakra Petch" panose="00000500000000000000" pitchFamily="2" charset="-34"/>
              </a:rPr>
              <a:t>DECISÃO</a:t>
            </a:r>
            <a:r>
              <a:rPr lang="pt-BR" sz="5400" b="1" dirty="0">
                <a:solidFill>
                  <a:schemeClr val="bg1"/>
                </a:solidFill>
                <a:latin typeface="Chakra Petch" panose="00000500000000000000" pitchFamily="2" charset="-34"/>
                <a:cs typeface="Chakra Petch" panose="00000500000000000000" pitchFamily="2" charset="-34"/>
              </a:rPr>
              <a:t> DE LIDERAR</a:t>
            </a:r>
            <a:endParaRPr lang="pt-BR" sz="5400" b="1" dirty="0">
              <a:solidFill>
                <a:srgbClr val="2BDEFD"/>
              </a:solidFill>
              <a:latin typeface="Chakra Petch" panose="00000500000000000000" pitchFamily="2" charset="-34"/>
              <a:cs typeface="Chakra Petch" panose="00000500000000000000" pitchFamily="2" charset="-34"/>
            </a:endParaRPr>
          </a:p>
        </p:txBody>
      </p:sp>
      <p:pic>
        <p:nvPicPr>
          <p:cNvPr id="6" name="Image 1" descr="preencoded.png">
            <a:extLst>
              <a:ext uri="{FF2B5EF4-FFF2-40B4-BE49-F238E27FC236}">
                <a16:creationId xmlns:a16="http://schemas.microsoft.com/office/drawing/2014/main" id="{D5A8AD5B-6281-C9B9-BA2F-21AADBB3A7AB}"/>
              </a:ext>
            </a:extLst>
          </p:cNvPr>
          <p:cNvPicPr>
            <a:picLocks noChangeAspect="1"/>
          </p:cNvPicPr>
          <p:nvPr/>
        </p:nvPicPr>
        <p:blipFill>
          <a:blip r:embed="rId3"/>
          <a:stretch>
            <a:fillRect/>
          </a:stretch>
        </p:blipFill>
        <p:spPr>
          <a:xfrm>
            <a:off x="2393449" y="3657752"/>
            <a:ext cx="914096" cy="914096"/>
          </a:xfrm>
          <a:prstGeom prst="rect">
            <a:avLst/>
          </a:prstGeom>
        </p:spPr>
      </p:pic>
      <p:pic>
        <p:nvPicPr>
          <p:cNvPr id="7" name="Image 3" descr="preencoded.png">
            <a:extLst>
              <a:ext uri="{FF2B5EF4-FFF2-40B4-BE49-F238E27FC236}">
                <a16:creationId xmlns:a16="http://schemas.microsoft.com/office/drawing/2014/main" id="{8ECB64EB-CE48-89B9-71DC-86A5E1A64AE8}"/>
              </a:ext>
            </a:extLst>
          </p:cNvPr>
          <p:cNvPicPr>
            <a:picLocks noChangeAspect="1"/>
          </p:cNvPicPr>
          <p:nvPr/>
        </p:nvPicPr>
        <p:blipFill>
          <a:blip r:embed="rId4"/>
          <a:stretch>
            <a:fillRect/>
          </a:stretch>
        </p:blipFill>
        <p:spPr>
          <a:xfrm>
            <a:off x="11551379" y="3657752"/>
            <a:ext cx="685572" cy="914096"/>
          </a:xfrm>
          <a:prstGeom prst="rect">
            <a:avLst/>
          </a:prstGeom>
        </p:spPr>
      </p:pic>
      <p:pic>
        <p:nvPicPr>
          <p:cNvPr id="8" name="Image 2" descr="preencoded.png">
            <a:extLst>
              <a:ext uri="{FF2B5EF4-FFF2-40B4-BE49-F238E27FC236}">
                <a16:creationId xmlns:a16="http://schemas.microsoft.com/office/drawing/2014/main" id="{2D5EF565-2E04-3936-86B2-2D2B7E7610ED}"/>
              </a:ext>
            </a:extLst>
          </p:cNvPr>
          <p:cNvPicPr>
            <a:picLocks noChangeAspect="1"/>
          </p:cNvPicPr>
          <p:nvPr/>
        </p:nvPicPr>
        <p:blipFill>
          <a:blip r:embed="rId5"/>
          <a:stretch>
            <a:fillRect/>
          </a:stretch>
        </p:blipFill>
        <p:spPr>
          <a:xfrm>
            <a:off x="6858156" y="3657753"/>
            <a:ext cx="1142612" cy="914095"/>
          </a:xfrm>
          <a:prstGeom prst="rect">
            <a:avLst/>
          </a:prstGeom>
        </p:spPr>
      </p:pic>
    </p:spTree>
    <p:extLst>
      <p:ext uri="{BB962C8B-B14F-4D97-AF65-F5344CB8AC3E}">
        <p14:creationId xmlns:p14="http://schemas.microsoft.com/office/powerpoint/2010/main" val="85875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6F761-D720-AA29-F52C-A432070A9612}"/>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FA39AF73-D665-A29E-C03D-C05DC3E7D839}"/>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6A80BA35-8273-7F36-0694-B92A76AFC2D0}"/>
              </a:ext>
            </a:extLst>
          </p:cNvPr>
          <p:cNvSpPr txBox="1">
            <a:spLocks/>
          </p:cNvSpPr>
          <p:nvPr/>
        </p:nvSpPr>
        <p:spPr>
          <a:xfrm>
            <a:off x="907933" y="396058"/>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LIDERANÇA: </a:t>
            </a:r>
            <a:r>
              <a:rPr lang="pt-BR" sz="5400" b="1" dirty="0">
                <a:solidFill>
                  <a:srgbClr val="2BDEFD"/>
                </a:solidFill>
                <a:latin typeface="Chakra Petch" panose="00000500000000000000" pitchFamily="2" charset="-34"/>
                <a:cs typeface="Chakra Petch" panose="00000500000000000000" pitchFamily="2" charset="-34"/>
              </a:rPr>
              <a:t>MUITO ALÉM DO CARGO</a:t>
            </a:r>
          </a:p>
        </p:txBody>
      </p:sp>
      <p:grpSp>
        <p:nvGrpSpPr>
          <p:cNvPr id="16" name="Agrupar 15">
            <a:extLst>
              <a:ext uri="{FF2B5EF4-FFF2-40B4-BE49-F238E27FC236}">
                <a16:creationId xmlns:a16="http://schemas.microsoft.com/office/drawing/2014/main" id="{51E139D8-A25E-2F4C-ADF2-DFEC9C99157A}"/>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699C923C-DB19-CFD3-9804-DEAA81AFBDAE}"/>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F013211C-7081-8AAA-43DC-3AF98B33999D}"/>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5129D59E-CD92-AC7D-5A7D-16A8A6063FD2}"/>
              </a:ext>
            </a:extLst>
          </p:cNvPr>
          <p:cNvSpPr txBox="1">
            <a:spLocks/>
          </p:cNvSpPr>
          <p:nvPr/>
        </p:nvSpPr>
        <p:spPr>
          <a:xfrm>
            <a:off x="907934" y="1335083"/>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b="1" dirty="0"/>
              <a:t>Liderar é mudar, impactar, desenvolver e </a:t>
            </a:r>
            <a:r>
              <a:rPr lang="pt-BR" b="1" u="sng" dirty="0"/>
              <a:t>transformar pessoas</a:t>
            </a:r>
            <a:r>
              <a:rPr lang="pt-BR" dirty="0"/>
              <a:t> a longo prazo, independentemente da posição formal que você ocupa.</a:t>
            </a:r>
          </a:p>
        </p:txBody>
      </p:sp>
      <p:sp>
        <p:nvSpPr>
          <p:cNvPr id="15" name="Google Shape;229;p28">
            <a:extLst>
              <a:ext uri="{FF2B5EF4-FFF2-40B4-BE49-F238E27FC236}">
                <a16:creationId xmlns:a16="http://schemas.microsoft.com/office/drawing/2014/main" id="{859D5186-EA2D-2F21-B001-535DF4FBF547}"/>
              </a:ext>
            </a:extLst>
          </p:cNvPr>
          <p:cNvSpPr txBox="1">
            <a:spLocks/>
          </p:cNvSpPr>
          <p:nvPr/>
        </p:nvSpPr>
        <p:spPr>
          <a:xfrm>
            <a:off x="1388131" y="7338434"/>
            <a:ext cx="10250228" cy="49510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"Liderança não é sobre ser o melhor. É sobre tornar os outros melhores." - Sheryl </a:t>
            </a:r>
            <a:r>
              <a:rPr lang="pt-BR" sz="1800" i="1" dirty="0" err="1">
                <a:solidFill>
                  <a:schemeClr val="bg1"/>
                </a:solidFill>
                <a:latin typeface="Inter"/>
                <a:ea typeface="Inter"/>
                <a:cs typeface="Inter"/>
                <a:sym typeface="Inter"/>
              </a:rPr>
              <a:t>Sandberg</a:t>
            </a:r>
            <a:endParaRPr lang="pt-BR" sz="1800" i="1" dirty="0">
              <a:solidFill>
                <a:schemeClr val="bg1"/>
              </a:solidFill>
              <a:latin typeface="Inter"/>
              <a:ea typeface="Inter"/>
              <a:cs typeface="Inter"/>
              <a:sym typeface="Inter"/>
            </a:endParaRPr>
          </a:p>
        </p:txBody>
      </p:sp>
      <p:graphicFrame>
        <p:nvGraphicFramePr>
          <p:cNvPr id="6" name="Tabela 5">
            <a:extLst>
              <a:ext uri="{FF2B5EF4-FFF2-40B4-BE49-F238E27FC236}">
                <a16:creationId xmlns:a16="http://schemas.microsoft.com/office/drawing/2014/main" id="{D1D6E9A4-666F-94D0-AA9C-9C0CACFF9A34}"/>
              </a:ext>
            </a:extLst>
          </p:cNvPr>
          <p:cNvGraphicFramePr>
            <a:graphicFrameLocks noGrp="1"/>
          </p:cNvGraphicFramePr>
          <p:nvPr>
            <p:extLst>
              <p:ext uri="{D42A27DB-BD31-4B8C-83A1-F6EECF244321}">
                <p14:modId xmlns:p14="http://schemas.microsoft.com/office/powerpoint/2010/main" val="3011053981"/>
              </p:ext>
            </p:extLst>
          </p:nvPr>
        </p:nvGraphicFramePr>
        <p:xfrm>
          <a:off x="2158141" y="3432711"/>
          <a:ext cx="9629866" cy="2241824"/>
        </p:xfrm>
        <a:graphic>
          <a:graphicData uri="http://schemas.openxmlformats.org/drawingml/2006/table">
            <a:tbl>
              <a:tblPr firstRow="1" bandRow="1">
                <a:tableStyleId>{8FD4443E-F989-4FC4-A0C8-D5A2AF1F390B}</a:tableStyleId>
              </a:tblPr>
              <a:tblGrid>
                <a:gridCol w="4814933">
                  <a:extLst>
                    <a:ext uri="{9D8B030D-6E8A-4147-A177-3AD203B41FA5}">
                      <a16:colId xmlns:a16="http://schemas.microsoft.com/office/drawing/2014/main" val="1331279255"/>
                    </a:ext>
                  </a:extLst>
                </a:gridCol>
                <a:gridCol w="4814933">
                  <a:extLst>
                    <a:ext uri="{9D8B030D-6E8A-4147-A177-3AD203B41FA5}">
                      <a16:colId xmlns:a16="http://schemas.microsoft.com/office/drawing/2014/main" val="3150578361"/>
                    </a:ext>
                  </a:extLst>
                </a:gridCol>
              </a:tblGrid>
              <a:tr h="560456">
                <a:tc>
                  <a:txBody>
                    <a:bodyPr/>
                    <a:lstStyle/>
                    <a:p>
                      <a:pPr algn="ctr"/>
                      <a:r>
                        <a:rPr lang="pt-BR" dirty="0"/>
                        <a:t>LIDERANÇA COMO CARGO</a:t>
                      </a:r>
                    </a:p>
                  </a:txBody>
                  <a:tcPr anchor="ctr">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tc>
                  <a:txBody>
                    <a:bodyPr/>
                    <a:lstStyle/>
                    <a:p>
                      <a:pPr algn="ctr"/>
                      <a:r>
                        <a:rPr lang="pt-BR" dirty="0"/>
                        <a:t>LIDERANÇA COMO ESCOLHA</a:t>
                      </a:r>
                    </a:p>
                  </a:txBody>
                  <a:tcPr anchor="ctr">
                    <a:lnL w="12700" cap="flat" cmpd="sng" algn="ctr">
                      <a:solidFill>
                        <a:srgbClr val="01080E"/>
                      </a:solidFill>
                      <a:prstDash val="solid"/>
                      <a:round/>
                      <a:headEnd type="none" w="med" len="med"/>
                      <a:tailEnd type="none" w="med" len="med"/>
                    </a:lnL>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extLst>
                  <a:ext uri="{0D108BD9-81ED-4DB2-BD59-A6C34878D82A}">
                    <a16:rowId xmlns:a16="http://schemas.microsoft.com/office/drawing/2014/main" val="3504500025"/>
                  </a:ext>
                </a:extLst>
              </a:tr>
              <a:tr h="560456">
                <a:tc>
                  <a:txBody>
                    <a:bodyPr/>
                    <a:lstStyle/>
                    <a:p>
                      <a:pPr algn="ctr"/>
                      <a:r>
                        <a:rPr lang="pt-BR" dirty="0"/>
                        <a:t>Foco em autoridade formal</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Baseada em influência e exemplo</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9737291"/>
                  </a:ext>
                </a:extLst>
              </a:tr>
              <a:tr h="560456">
                <a:tc>
                  <a:txBody>
                    <a:bodyPr/>
                    <a:lstStyle/>
                    <a:p>
                      <a:pPr algn="ctr"/>
                      <a:r>
                        <a:rPr lang="pt-BR" dirty="0"/>
                        <a:t>Orientada a resultados imediatos</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Foco no desenvolvimento contínuo</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2638961"/>
                  </a:ext>
                </a:extLst>
              </a:tr>
              <a:tr h="560456">
                <a:tc>
                  <a:txBody>
                    <a:bodyPr/>
                    <a:lstStyle/>
                    <a:p>
                      <a:pPr algn="ctr"/>
                      <a:r>
                        <a:rPr lang="pt-BR" dirty="0"/>
                        <a:t>Gerencia recursos e processos</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Inspira e transforma pessoas</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902948"/>
                  </a:ext>
                </a:extLst>
              </a:tr>
            </a:tbl>
          </a:graphicData>
        </a:graphic>
      </p:graphicFrame>
    </p:spTree>
    <p:extLst>
      <p:ext uri="{BB962C8B-B14F-4D97-AF65-F5344CB8AC3E}">
        <p14:creationId xmlns:p14="http://schemas.microsoft.com/office/powerpoint/2010/main" val="240457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0E5FF781-058B-B7FA-B967-6C0012F3D3CE}"/>
            </a:ext>
          </a:extLst>
        </p:cNvPr>
        <p:cNvGrpSpPr/>
        <p:nvPr/>
      </p:nvGrpSpPr>
      <p:grpSpPr>
        <a:xfrm>
          <a:off x="0" y="0"/>
          <a:ext cx="0" cy="0"/>
          <a:chOff x="0" y="0"/>
          <a:chExt cx="0" cy="0"/>
        </a:xfrm>
      </p:grpSpPr>
      <p:sp>
        <p:nvSpPr>
          <p:cNvPr id="2" name="Retângulo: Cantos Superiores Recortados 1">
            <a:extLst>
              <a:ext uri="{FF2B5EF4-FFF2-40B4-BE49-F238E27FC236}">
                <a16:creationId xmlns:a16="http://schemas.microsoft.com/office/drawing/2014/main" id="{F6FFBD2B-6550-F4AA-AAFF-686F717549E0}"/>
              </a:ext>
            </a:extLst>
          </p:cNvPr>
          <p:cNvSpPr/>
          <p:nvPr/>
        </p:nvSpPr>
        <p:spPr>
          <a:xfrm>
            <a:off x="500561" y="210636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Cantos Superiores Recortados 5">
            <a:extLst>
              <a:ext uri="{FF2B5EF4-FFF2-40B4-BE49-F238E27FC236}">
                <a16:creationId xmlns:a16="http://schemas.microsoft.com/office/drawing/2014/main" id="{F5A5777F-CF8B-93D3-6934-B3B0FCED42BD}"/>
              </a:ext>
            </a:extLst>
          </p:cNvPr>
          <p:cNvSpPr/>
          <p:nvPr/>
        </p:nvSpPr>
        <p:spPr>
          <a:xfrm>
            <a:off x="3455701" y="210636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Cantos Superiores Recortados 6">
            <a:extLst>
              <a:ext uri="{FF2B5EF4-FFF2-40B4-BE49-F238E27FC236}">
                <a16:creationId xmlns:a16="http://schemas.microsoft.com/office/drawing/2014/main" id="{6EC7B269-7D3A-724F-38F0-2BC502B3B861}"/>
              </a:ext>
            </a:extLst>
          </p:cNvPr>
          <p:cNvSpPr/>
          <p:nvPr/>
        </p:nvSpPr>
        <p:spPr>
          <a:xfrm>
            <a:off x="6498071" y="210636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Cantos Superiores Recortados 7">
            <a:extLst>
              <a:ext uri="{FF2B5EF4-FFF2-40B4-BE49-F238E27FC236}">
                <a16:creationId xmlns:a16="http://schemas.microsoft.com/office/drawing/2014/main" id="{005F3879-F93F-05BD-CF6F-E2DF84972AA1}"/>
              </a:ext>
            </a:extLst>
          </p:cNvPr>
          <p:cNvSpPr/>
          <p:nvPr/>
        </p:nvSpPr>
        <p:spPr>
          <a:xfrm>
            <a:off x="9506831" y="210636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Google Shape;216;p26">
            <a:extLst>
              <a:ext uri="{FF2B5EF4-FFF2-40B4-BE49-F238E27FC236}">
                <a16:creationId xmlns:a16="http://schemas.microsoft.com/office/drawing/2014/main" id="{15AE6B97-A9A5-51AC-E97F-E6B49BB0FF5D}"/>
              </a:ext>
            </a:extLst>
          </p:cNvPr>
          <p:cNvSpPr txBox="1">
            <a:spLocks/>
          </p:cNvSpPr>
          <p:nvPr/>
        </p:nvSpPr>
        <p:spPr>
          <a:xfrm>
            <a:off x="748032" y="4010628"/>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IMPACTO</a:t>
            </a:r>
          </a:p>
        </p:txBody>
      </p:sp>
      <p:sp>
        <p:nvSpPr>
          <p:cNvPr id="44" name="Google Shape;216;p26">
            <a:extLst>
              <a:ext uri="{FF2B5EF4-FFF2-40B4-BE49-F238E27FC236}">
                <a16:creationId xmlns:a16="http://schemas.microsoft.com/office/drawing/2014/main" id="{D66CF354-3C2A-06E0-58A4-76C58C8D7C90}"/>
              </a:ext>
            </a:extLst>
          </p:cNvPr>
          <p:cNvSpPr txBox="1">
            <a:spLocks/>
          </p:cNvSpPr>
          <p:nvPr/>
        </p:nvSpPr>
        <p:spPr>
          <a:xfrm>
            <a:off x="9577511" y="4066028"/>
            <a:ext cx="2540345" cy="530866"/>
          </a:xfrm>
          <a:prstGeom prst="rect">
            <a:avLst/>
          </a:prstGeom>
          <a:noFill/>
          <a:ln>
            <a:noFill/>
          </a:ln>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1pPr>
            <a:lvl2pPr marR="0" lvl="1"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2pPr>
            <a:lvl3pPr marR="0" lvl="2"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3pPr>
            <a:lvl4pPr marR="0" lvl="3"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4pPr>
            <a:lvl5pPr marR="0" lvl="4"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5pPr>
            <a:lvl6pPr marR="0" lvl="5"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6pPr>
            <a:lvl7pPr marR="0" lvl="6"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7pPr>
            <a:lvl8pPr marR="0" lvl="7"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8pPr>
            <a:lvl9pPr marR="0" lvl="8"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9pPr>
          </a:lstStyle>
          <a:p>
            <a:pPr algn="ctr"/>
            <a:r>
              <a:rPr lang="pt-BR" sz="1800" b="0" dirty="0">
                <a:solidFill>
                  <a:srgbClr val="DBE4EF"/>
                </a:solidFill>
              </a:rPr>
              <a:t>RECONHECIMENTO</a:t>
            </a:r>
          </a:p>
        </p:txBody>
      </p:sp>
      <p:pic>
        <p:nvPicPr>
          <p:cNvPr id="37" name="Gráfico 36" descr="Ovo de dinossauro estrutura de tópicos">
            <a:extLst>
              <a:ext uri="{FF2B5EF4-FFF2-40B4-BE49-F238E27FC236}">
                <a16:creationId xmlns:a16="http://schemas.microsoft.com/office/drawing/2014/main" id="{5CD79112-4FDE-3DBA-ACF2-135C9B2A88A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87056" y="2932803"/>
            <a:ext cx="800964" cy="800964"/>
          </a:xfrm>
          <a:prstGeom prst="rect">
            <a:avLst/>
          </a:prstGeom>
        </p:spPr>
      </p:pic>
      <p:pic>
        <p:nvPicPr>
          <p:cNvPr id="39" name="Gráfico 38" descr="Varinha mágica automática estrutura de tópicos">
            <a:extLst>
              <a:ext uri="{FF2B5EF4-FFF2-40B4-BE49-F238E27FC236}">
                <a16:creationId xmlns:a16="http://schemas.microsoft.com/office/drawing/2014/main" id="{24B6EF54-6C5A-FE90-8DBB-C42B7778FE1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448696" y="2912224"/>
            <a:ext cx="797973" cy="797973"/>
          </a:xfrm>
          <a:prstGeom prst="rect">
            <a:avLst/>
          </a:prstGeom>
        </p:spPr>
      </p:pic>
      <p:pic>
        <p:nvPicPr>
          <p:cNvPr id="3" name="Gráfico 2" descr="Cabeça com engrenagens estrutura de tópicos">
            <a:extLst>
              <a:ext uri="{FF2B5EF4-FFF2-40B4-BE49-F238E27FC236}">
                <a16:creationId xmlns:a16="http://schemas.microsoft.com/office/drawing/2014/main" id="{54354F96-D346-81AC-5356-945BB2B0DA2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315322" y="2883035"/>
            <a:ext cx="921400" cy="921400"/>
          </a:xfrm>
          <a:prstGeom prst="rect">
            <a:avLst/>
          </a:prstGeom>
        </p:spPr>
      </p:pic>
      <p:pic>
        <p:nvPicPr>
          <p:cNvPr id="5" name="Gráfico 4" descr="Perdido estrutura de tópicos">
            <a:extLst>
              <a:ext uri="{FF2B5EF4-FFF2-40B4-BE49-F238E27FC236}">
                <a16:creationId xmlns:a16="http://schemas.microsoft.com/office/drawing/2014/main" id="{FE622B12-7F3E-4BCF-6370-3944E9FB36B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332442" y="2865750"/>
            <a:ext cx="905209" cy="905209"/>
          </a:xfrm>
          <a:prstGeom prst="rect">
            <a:avLst/>
          </a:prstGeom>
        </p:spPr>
      </p:pic>
      <p:sp>
        <p:nvSpPr>
          <p:cNvPr id="4" name="Google Shape;216;p26">
            <a:extLst>
              <a:ext uri="{FF2B5EF4-FFF2-40B4-BE49-F238E27FC236}">
                <a16:creationId xmlns:a16="http://schemas.microsoft.com/office/drawing/2014/main" id="{98872EF0-F5B7-E1C3-C131-6DABBAFFDEA6}"/>
              </a:ext>
            </a:extLst>
          </p:cNvPr>
          <p:cNvSpPr txBox="1">
            <a:spLocks/>
          </p:cNvSpPr>
          <p:nvPr/>
        </p:nvSpPr>
        <p:spPr>
          <a:xfrm>
            <a:off x="3660122" y="4010628"/>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DESENVOLVIMENTO DE PESSOAS</a:t>
            </a:r>
          </a:p>
        </p:txBody>
      </p:sp>
      <p:sp>
        <p:nvSpPr>
          <p:cNvPr id="9" name="Google Shape;216;p26">
            <a:extLst>
              <a:ext uri="{FF2B5EF4-FFF2-40B4-BE49-F238E27FC236}">
                <a16:creationId xmlns:a16="http://schemas.microsoft.com/office/drawing/2014/main" id="{5F3C1E0E-02B2-B55C-14FE-31BEAEE5941B}"/>
              </a:ext>
            </a:extLst>
          </p:cNvPr>
          <p:cNvSpPr txBox="1">
            <a:spLocks/>
          </p:cNvSpPr>
          <p:nvPr/>
        </p:nvSpPr>
        <p:spPr>
          <a:xfrm>
            <a:off x="6665421" y="4010628"/>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INOVAÇÃO</a:t>
            </a:r>
          </a:p>
        </p:txBody>
      </p:sp>
      <p:sp>
        <p:nvSpPr>
          <p:cNvPr id="10" name="Google Shape;249;p30">
            <a:extLst>
              <a:ext uri="{FF2B5EF4-FFF2-40B4-BE49-F238E27FC236}">
                <a16:creationId xmlns:a16="http://schemas.microsoft.com/office/drawing/2014/main" id="{AF18D4BD-E0A4-6664-6F12-843BC5618C59}"/>
              </a:ext>
            </a:extLst>
          </p:cNvPr>
          <p:cNvSpPr txBox="1">
            <a:spLocks/>
          </p:cNvSpPr>
          <p:nvPr/>
        </p:nvSpPr>
        <p:spPr>
          <a:xfrm>
            <a:off x="1482088" y="396058"/>
            <a:ext cx="12318971"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MAPEANDO SEUS </a:t>
            </a:r>
            <a:r>
              <a:rPr lang="pt-BR" sz="5400" b="1" dirty="0">
                <a:solidFill>
                  <a:srgbClr val="2BDEFD"/>
                </a:solidFill>
                <a:latin typeface="Chakra Petch" panose="00000500000000000000" pitchFamily="2" charset="-34"/>
                <a:cs typeface="Chakra Petch" panose="00000500000000000000" pitchFamily="2" charset="-34"/>
              </a:rPr>
              <a:t>MOTIVADORES</a:t>
            </a:r>
          </a:p>
        </p:txBody>
      </p:sp>
      <p:sp>
        <p:nvSpPr>
          <p:cNvPr id="11" name="Espaço Reservado para Texto 4">
            <a:extLst>
              <a:ext uri="{FF2B5EF4-FFF2-40B4-BE49-F238E27FC236}">
                <a16:creationId xmlns:a16="http://schemas.microsoft.com/office/drawing/2014/main" id="{D2362F70-23FA-2E97-CE46-5361A0E51253}"/>
              </a:ext>
            </a:extLst>
          </p:cNvPr>
          <p:cNvSpPr txBox="1">
            <a:spLocks/>
          </p:cNvSpPr>
          <p:nvPr/>
        </p:nvSpPr>
        <p:spPr>
          <a:xfrm>
            <a:off x="1482089" y="1087405"/>
            <a:ext cx="13148311"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Identificar seus </a:t>
            </a:r>
            <a:r>
              <a:rPr lang="pt-BR" sz="2400" b="1" dirty="0"/>
              <a:t>motivadores intrínsecos </a:t>
            </a:r>
            <a:r>
              <a:rPr lang="pt-BR" sz="2400" dirty="0"/>
              <a:t>é essencial para uma liderança autêntica e sustentável.</a:t>
            </a:r>
          </a:p>
        </p:txBody>
      </p:sp>
      <p:sp>
        <p:nvSpPr>
          <p:cNvPr id="15" name="Google Shape;229;p28">
            <a:extLst>
              <a:ext uri="{FF2B5EF4-FFF2-40B4-BE49-F238E27FC236}">
                <a16:creationId xmlns:a16="http://schemas.microsoft.com/office/drawing/2014/main" id="{FF85C8F7-9DC6-E554-D33C-A63FC423CD5A}"/>
              </a:ext>
            </a:extLst>
          </p:cNvPr>
          <p:cNvSpPr txBox="1">
            <a:spLocks/>
          </p:cNvSpPr>
          <p:nvPr/>
        </p:nvSpPr>
        <p:spPr>
          <a:xfrm>
            <a:off x="500561" y="5697412"/>
            <a:ext cx="2573954"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Desejo de fazer a diferença</a:t>
            </a:r>
            <a:r>
              <a:rPr lang="pt-BR" sz="1800" dirty="0">
                <a:solidFill>
                  <a:schemeClr val="bg1"/>
                </a:solidFill>
                <a:latin typeface="Inter"/>
                <a:ea typeface="Inter"/>
                <a:cs typeface="Inter"/>
                <a:sym typeface="Inter"/>
              </a:rPr>
              <a:t>, transformar realidades e deixar um legado positivo.</a:t>
            </a:r>
          </a:p>
        </p:txBody>
      </p:sp>
      <p:sp>
        <p:nvSpPr>
          <p:cNvPr id="16" name="Google Shape;229;p28">
            <a:extLst>
              <a:ext uri="{FF2B5EF4-FFF2-40B4-BE49-F238E27FC236}">
                <a16:creationId xmlns:a16="http://schemas.microsoft.com/office/drawing/2014/main" id="{099C8A95-7313-A63C-C722-C615551AF798}"/>
              </a:ext>
            </a:extLst>
          </p:cNvPr>
          <p:cNvSpPr txBox="1">
            <a:spLocks/>
          </p:cNvSpPr>
          <p:nvPr/>
        </p:nvSpPr>
        <p:spPr>
          <a:xfrm>
            <a:off x="3481224" y="5697412"/>
            <a:ext cx="2573954"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Satisfação em ver o </a:t>
            </a:r>
            <a:r>
              <a:rPr lang="pt-BR" sz="1800" b="1" dirty="0">
                <a:solidFill>
                  <a:schemeClr val="bg1"/>
                </a:solidFill>
                <a:latin typeface="Inter"/>
                <a:ea typeface="Inter"/>
                <a:cs typeface="Inter"/>
                <a:sym typeface="Inter"/>
              </a:rPr>
              <a:t>crescimento e a evolução de indivíduos e equipes.</a:t>
            </a:r>
          </a:p>
        </p:txBody>
      </p:sp>
      <p:sp>
        <p:nvSpPr>
          <p:cNvPr id="17" name="Google Shape;229;p28">
            <a:extLst>
              <a:ext uri="{FF2B5EF4-FFF2-40B4-BE49-F238E27FC236}">
                <a16:creationId xmlns:a16="http://schemas.microsoft.com/office/drawing/2014/main" id="{261A41A0-1DEE-04FE-004A-070E8843FD18}"/>
              </a:ext>
            </a:extLst>
          </p:cNvPr>
          <p:cNvSpPr txBox="1">
            <a:spLocks/>
          </p:cNvSpPr>
          <p:nvPr/>
        </p:nvSpPr>
        <p:spPr>
          <a:xfrm>
            <a:off x="6504416" y="5697412"/>
            <a:ext cx="2573954"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Entusiasmo por criar, implementar novas ideias e </a:t>
            </a:r>
            <a:r>
              <a:rPr lang="pt-BR" sz="1800" b="1" dirty="0">
                <a:solidFill>
                  <a:schemeClr val="bg1"/>
                </a:solidFill>
                <a:latin typeface="Inter"/>
                <a:ea typeface="Inter"/>
                <a:cs typeface="Inter"/>
                <a:sym typeface="Inter"/>
              </a:rPr>
              <a:t>promover mudanças positivas</a:t>
            </a:r>
            <a:r>
              <a:rPr lang="pt-BR" sz="1800" dirty="0">
                <a:solidFill>
                  <a:schemeClr val="bg1"/>
                </a:solidFill>
                <a:latin typeface="Inter"/>
                <a:ea typeface="Inter"/>
                <a:cs typeface="Inter"/>
                <a:sym typeface="Inter"/>
              </a:rPr>
              <a:t>.</a:t>
            </a:r>
          </a:p>
        </p:txBody>
      </p:sp>
      <p:sp>
        <p:nvSpPr>
          <p:cNvPr id="18" name="Google Shape;229;p28">
            <a:extLst>
              <a:ext uri="{FF2B5EF4-FFF2-40B4-BE49-F238E27FC236}">
                <a16:creationId xmlns:a16="http://schemas.microsoft.com/office/drawing/2014/main" id="{D4CB24B6-EA4E-3146-2329-5B20EF6D0D24}"/>
              </a:ext>
            </a:extLst>
          </p:cNvPr>
          <p:cNvSpPr txBox="1">
            <a:spLocks/>
          </p:cNvSpPr>
          <p:nvPr/>
        </p:nvSpPr>
        <p:spPr>
          <a:xfrm>
            <a:off x="9400018" y="5697412"/>
            <a:ext cx="2573954"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Valorização das </a:t>
            </a:r>
            <a:r>
              <a:rPr lang="pt-BR" sz="1800" b="1" dirty="0">
                <a:solidFill>
                  <a:schemeClr val="bg1"/>
                </a:solidFill>
                <a:latin typeface="Inter"/>
                <a:ea typeface="Inter"/>
                <a:cs typeface="Inter"/>
                <a:sym typeface="Inter"/>
              </a:rPr>
              <a:t>conquistas e contribuições por pares e organização</a:t>
            </a:r>
            <a:r>
              <a:rPr lang="pt-BR" sz="1800" dirty="0">
                <a:solidFill>
                  <a:schemeClr val="bg1"/>
                </a:solidFill>
                <a:latin typeface="Inter"/>
                <a:ea typeface="Inter"/>
                <a:cs typeface="Inter"/>
                <a:sym typeface="Inter"/>
              </a:rPr>
              <a:t>.</a:t>
            </a:r>
          </a:p>
        </p:txBody>
      </p:sp>
      <p:grpSp>
        <p:nvGrpSpPr>
          <p:cNvPr id="19" name="Agrupar 18">
            <a:extLst>
              <a:ext uri="{FF2B5EF4-FFF2-40B4-BE49-F238E27FC236}">
                <a16:creationId xmlns:a16="http://schemas.microsoft.com/office/drawing/2014/main" id="{577CE428-07CD-12FC-9250-8AB5678DF1E5}"/>
              </a:ext>
            </a:extLst>
          </p:cNvPr>
          <p:cNvGrpSpPr/>
          <p:nvPr/>
        </p:nvGrpSpPr>
        <p:grpSpPr>
          <a:xfrm>
            <a:off x="11937655" y="6288612"/>
            <a:ext cx="2472112" cy="1447992"/>
            <a:chOff x="11937655" y="6288612"/>
            <a:chExt cx="2472112" cy="1447992"/>
          </a:xfrm>
        </p:grpSpPr>
        <p:sp>
          <p:nvSpPr>
            <p:cNvPr id="20" name="Google Shape;376;p44">
              <a:extLst>
                <a:ext uri="{FF2B5EF4-FFF2-40B4-BE49-F238E27FC236}">
                  <a16:creationId xmlns:a16="http://schemas.microsoft.com/office/drawing/2014/main" id="{7516499E-4A6A-F363-9095-5A62BDE7A037}"/>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23;p41">
              <a:extLst>
                <a:ext uri="{FF2B5EF4-FFF2-40B4-BE49-F238E27FC236}">
                  <a16:creationId xmlns:a16="http://schemas.microsoft.com/office/drawing/2014/main" id="{BDB07BA3-577D-EBC0-A8F1-CB802F9A267A}"/>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2" name="Google Shape;229;p28">
            <a:extLst>
              <a:ext uri="{FF2B5EF4-FFF2-40B4-BE49-F238E27FC236}">
                <a16:creationId xmlns:a16="http://schemas.microsoft.com/office/drawing/2014/main" id="{7867521B-2938-BFAA-B74C-5BD2447DC5F9}"/>
              </a:ext>
            </a:extLst>
          </p:cNvPr>
          <p:cNvSpPr txBox="1">
            <a:spLocks/>
          </p:cNvSpPr>
          <p:nvPr/>
        </p:nvSpPr>
        <p:spPr>
          <a:xfrm>
            <a:off x="0" y="7721204"/>
            <a:ext cx="14630400" cy="49510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i="1" dirty="0">
                <a:solidFill>
                  <a:schemeClr val="bg1"/>
                </a:solidFill>
                <a:latin typeface="Inter"/>
                <a:ea typeface="Inter"/>
                <a:cs typeface="Inter"/>
                <a:sym typeface="Inter"/>
              </a:rPr>
              <a:t>"Quando você conhece seu 'porquê', o 'como' se torna mais claro." - Simon </a:t>
            </a:r>
            <a:r>
              <a:rPr lang="pt-BR" sz="1800" i="1" dirty="0" err="1">
                <a:solidFill>
                  <a:schemeClr val="bg1"/>
                </a:solidFill>
                <a:latin typeface="Inter"/>
                <a:ea typeface="Inter"/>
                <a:cs typeface="Inter"/>
                <a:sym typeface="Inter"/>
              </a:rPr>
              <a:t>Sinek</a:t>
            </a:r>
            <a:endParaRPr lang="pt-BR" sz="1800" i="1" dirty="0">
              <a:solidFill>
                <a:schemeClr val="bg1"/>
              </a:solidFill>
              <a:latin typeface="Inter"/>
              <a:ea typeface="Inter"/>
              <a:cs typeface="Inter"/>
              <a:sym typeface="Inter"/>
            </a:endParaRPr>
          </a:p>
        </p:txBody>
      </p:sp>
    </p:spTree>
    <p:extLst>
      <p:ext uri="{BB962C8B-B14F-4D97-AF65-F5344CB8AC3E}">
        <p14:creationId xmlns:p14="http://schemas.microsoft.com/office/powerpoint/2010/main" val="302463297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C687F-94FC-2063-210A-FA708C2CFD15}"/>
            </a:ext>
          </a:extLst>
        </p:cNvPr>
        <p:cNvGrpSpPr/>
        <p:nvPr/>
      </p:nvGrpSpPr>
      <p:grpSpPr>
        <a:xfrm>
          <a:off x="0" y="0"/>
          <a:ext cx="0" cy="0"/>
          <a:chOff x="0" y="0"/>
          <a:chExt cx="0" cy="0"/>
        </a:xfrm>
      </p:grpSpPr>
      <p:sp>
        <p:nvSpPr>
          <p:cNvPr id="20" name="Google Shape;229;p28">
            <a:extLst>
              <a:ext uri="{FF2B5EF4-FFF2-40B4-BE49-F238E27FC236}">
                <a16:creationId xmlns:a16="http://schemas.microsoft.com/office/drawing/2014/main" id="{5058DF58-381E-EF50-0382-D6B7A83C1C98}"/>
              </a:ext>
            </a:extLst>
          </p:cNvPr>
          <p:cNvSpPr txBox="1">
            <a:spLocks/>
          </p:cNvSpPr>
          <p:nvPr/>
        </p:nvSpPr>
        <p:spPr>
          <a:xfrm>
            <a:off x="1923558" y="2951336"/>
            <a:ext cx="4036056" cy="58744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PASSO A PASSO</a:t>
            </a:r>
          </a:p>
        </p:txBody>
      </p:sp>
      <p:grpSp>
        <p:nvGrpSpPr>
          <p:cNvPr id="16" name="Agrupar 15">
            <a:extLst>
              <a:ext uri="{FF2B5EF4-FFF2-40B4-BE49-F238E27FC236}">
                <a16:creationId xmlns:a16="http://schemas.microsoft.com/office/drawing/2014/main" id="{9D0A089B-AC85-CE41-44A2-5D5DFB99CD0A}"/>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7E43C454-ED83-D3D8-91C2-BED166D04E0C}"/>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B60BE8A7-CEA1-1ED8-F910-7673CDCE50B1}"/>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B91441BE-E802-D243-3EF2-BB00C36FF2E7}"/>
              </a:ext>
            </a:extLst>
          </p:cNvPr>
          <p:cNvSpPr txBox="1">
            <a:spLocks/>
          </p:cNvSpPr>
          <p:nvPr/>
        </p:nvSpPr>
        <p:spPr>
          <a:xfrm>
            <a:off x="748414" y="919827"/>
            <a:ext cx="12425297"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Este exercício prático ajudará você a </a:t>
            </a:r>
            <a:r>
              <a:rPr lang="pt-BR" b="1" dirty="0"/>
              <a:t>identificar e priorizar </a:t>
            </a:r>
            <a:r>
              <a:rPr lang="pt-BR" dirty="0"/>
              <a:t>seus motivadores pessoais de liderança.</a:t>
            </a:r>
          </a:p>
        </p:txBody>
      </p:sp>
      <p:sp>
        <p:nvSpPr>
          <p:cNvPr id="15" name="Google Shape;229;p28">
            <a:extLst>
              <a:ext uri="{FF2B5EF4-FFF2-40B4-BE49-F238E27FC236}">
                <a16:creationId xmlns:a16="http://schemas.microsoft.com/office/drawing/2014/main" id="{431F3798-1B7B-09C3-E908-7747E438CD37}"/>
              </a:ext>
            </a:extLst>
          </p:cNvPr>
          <p:cNvSpPr txBox="1">
            <a:spLocks/>
          </p:cNvSpPr>
          <p:nvPr/>
        </p:nvSpPr>
        <p:spPr>
          <a:xfrm>
            <a:off x="1388131" y="7338434"/>
            <a:ext cx="10250228" cy="49510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"O autoconhecimento é o primeiro passo para uma liderança autêntica."</a:t>
            </a:r>
          </a:p>
        </p:txBody>
      </p:sp>
      <p:sp>
        <p:nvSpPr>
          <p:cNvPr id="2" name="Google Shape;249;p30">
            <a:extLst>
              <a:ext uri="{FF2B5EF4-FFF2-40B4-BE49-F238E27FC236}">
                <a16:creationId xmlns:a16="http://schemas.microsoft.com/office/drawing/2014/main" id="{50A21402-E471-172D-89FF-3559F969426E}"/>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rgbClr val="2BDEFD"/>
                </a:solidFill>
                <a:latin typeface="Chakra Petch" panose="00000500000000000000" pitchFamily="2" charset="-34"/>
                <a:cs typeface="Chakra Petch" panose="00000500000000000000" pitchFamily="2" charset="-34"/>
              </a:rPr>
              <a:t>EXERCÍCIO:</a:t>
            </a:r>
            <a:r>
              <a:rPr lang="pt-BR" sz="4000" b="1" dirty="0">
                <a:solidFill>
                  <a:schemeClr val="bg1"/>
                </a:solidFill>
                <a:latin typeface="Chakra Petch" panose="00000500000000000000" pitchFamily="2" charset="-34"/>
                <a:cs typeface="Chakra Petch" panose="00000500000000000000" pitchFamily="2" charset="-34"/>
              </a:rPr>
              <a:t> IDENTIFICANDO SEUS MOTIVADORES</a:t>
            </a:r>
            <a:endParaRPr lang="pt-BR" sz="4000" b="1" dirty="0">
              <a:solidFill>
                <a:srgbClr val="2BDEFD"/>
              </a:solidFill>
              <a:latin typeface="Chakra Petch" panose="00000500000000000000" pitchFamily="2" charset="-34"/>
              <a:cs typeface="Chakra Petch" panose="00000500000000000000" pitchFamily="2" charset="-34"/>
            </a:endParaRPr>
          </a:p>
        </p:txBody>
      </p:sp>
      <p:pic>
        <p:nvPicPr>
          <p:cNvPr id="6" name="Image 1" descr="preencoded.png">
            <a:extLst>
              <a:ext uri="{FF2B5EF4-FFF2-40B4-BE49-F238E27FC236}">
                <a16:creationId xmlns:a16="http://schemas.microsoft.com/office/drawing/2014/main" id="{558618FC-3B0A-CB3D-EE44-2E0F752F2A5C}"/>
              </a:ext>
            </a:extLst>
          </p:cNvPr>
          <p:cNvPicPr>
            <a:picLocks noChangeAspect="1"/>
          </p:cNvPicPr>
          <p:nvPr/>
        </p:nvPicPr>
        <p:blipFill>
          <a:blip r:embed="rId3"/>
          <a:stretch>
            <a:fillRect/>
          </a:stretch>
        </p:blipFill>
        <p:spPr>
          <a:xfrm>
            <a:off x="812209" y="2788008"/>
            <a:ext cx="914096" cy="914096"/>
          </a:xfrm>
          <a:prstGeom prst="rect">
            <a:avLst/>
          </a:prstGeom>
        </p:spPr>
      </p:pic>
      <p:sp>
        <p:nvSpPr>
          <p:cNvPr id="9" name="Google Shape;229;p28">
            <a:extLst>
              <a:ext uri="{FF2B5EF4-FFF2-40B4-BE49-F238E27FC236}">
                <a16:creationId xmlns:a16="http://schemas.microsoft.com/office/drawing/2014/main" id="{8E46034C-DCFA-2BC5-7429-6DFEB00267AD}"/>
              </a:ext>
            </a:extLst>
          </p:cNvPr>
          <p:cNvSpPr txBox="1">
            <a:spLocks/>
          </p:cNvSpPr>
          <p:nvPr/>
        </p:nvSpPr>
        <p:spPr>
          <a:xfrm>
            <a:off x="844139" y="3776532"/>
            <a:ext cx="6348571" cy="2157102"/>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marL="342900" indent="-342900">
              <a:lnSpc>
                <a:spcPct val="100000"/>
              </a:lnSpc>
              <a:spcBef>
                <a:spcPts val="0"/>
              </a:spcBef>
              <a:buFont typeface="+mj-lt"/>
              <a:buAutoNum type="arabicPeriod"/>
            </a:pPr>
            <a:r>
              <a:rPr lang="pt-BR" sz="1800" dirty="0">
                <a:solidFill>
                  <a:schemeClr val="bg1"/>
                </a:solidFill>
                <a:latin typeface="Inter"/>
                <a:ea typeface="Inter"/>
                <a:cs typeface="Inter"/>
                <a:sym typeface="Inter"/>
              </a:rPr>
              <a:t>Liste todos os possíveis motivadores que te impulsionam a liderar (mínimo 5)</a:t>
            </a:r>
          </a:p>
          <a:p>
            <a:pPr marL="342900" indent="-342900">
              <a:lnSpc>
                <a:spcPct val="100000"/>
              </a:lnSpc>
              <a:spcBef>
                <a:spcPts val="0"/>
              </a:spcBef>
              <a:buFont typeface="+mj-lt"/>
              <a:buAutoNum type="arabicPeriod"/>
            </a:pPr>
            <a:r>
              <a:rPr lang="pt-BR" sz="1800" dirty="0">
                <a:solidFill>
                  <a:schemeClr val="bg1"/>
                </a:solidFill>
                <a:latin typeface="Inter"/>
                <a:ea typeface="Inter"/>
                <a:cs typeface="Inter"/>
                <a:sym typeface="Inter"/>
              </a:rPr>
              <a:t>Classifique cada motivador em uma escala de 1-10 conforme sua importância</a:t>
            </a:r>
          </a:p>
          <a:p>
            <a:pPr marL="342900" indent="-342900">
              <a:lnSpc>
                <a:spcPct val="100000"/>
              </a:lnSpc>
              <a:spcBef>
                <a:spcPts val="0"/>
              </a:spcBef>
              <a:buFont typeface="+mj-lt"/>
              <a:buAutoNum type="arabicPeriod"/>
            </a:pPr>
            <a:r>
              <a:rPr lang="pt-BR" sz="1800" dirty="0">
                <a:solidFill>
                  <a:schemeClr val="bg1"/>
                </a:solidFill>
                <a:latin typeface="Inter"/>
                <a:ea typeface="Inter"/>
                <a:cs typeface="Inter"/>
                <a:sym typeface="Inter"/>
              </a:rPr>
              <a:t>Identifique os 3 motivadores com maior pontuação</a:t>
            </a:r>
          </a:p>
          <a:p>
            <a:pPr marL="342900" indent="-342900">
              <a:lnSpc>
                <a:spcPct val="100000"/>
              </a:lnSpc>
              <a:spcBef>
                <a:spcPts val="0"/>
              </a:spcBef>
              <a:buFont typeface="+mj-lt"/>
              <a:buAutoNum type="arabicPeriod"/>
            </a:pPr>
            <a:r>
              <a:rPr lang="pt-BR" sz="1800" dirty="0">
                <a:solidFill>
                  <a:schemeClr val="bg1"/>
                </a:solidFill>
                <a:latin typeface="Inter"/>
                <a:ea typeface="Inter"/>
                <a:cs typeface="Inter"/>
                <a:sym typeface="Inter"/>
              </a:rPr>
              <a:t>Reflita sobre como esses motivadores se manifestam em suas ações diárias</a:t>
            </a:r>
          </a:p>
        </p:txBody>
      </p:sp>
      <p:sp>
        <p:nvSpPr>
          <p:cNvPr id="10" name="Retângulo: Cantos Superiores Recortados 9">
            <a:extLst>
              <a:ext uri="{FF2B5EF4-FFF2-40B4-BE49-F238E27FC236}">
                <a16:creationId xmlns:a16="http://schemas.microsoft.com/office/drawing/2014/main" id="{86EA4CF8-F7FF-B0BC-3A39-10847AC605DB}"/>
              </a:ext>
            </a:extLst>
          </p:cNvPr>
          <p:cNvSpPr/>
          <p:nvPr/>
        </p:nvSpPr>
        <p:spPr>
          <a:xfrm>
            <a:off x="7090667" y="2591027"/>
            <a:ext cx="7083599"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Gráfico 10" descr="Cabeça com engrenagens estrutura de tópicos">
            <a:extLst>
              <a:ext uri="{FF2B5EF4-FFF2-40B4-BE49-F238E27FC236}">
                <a16:creationId xmlns:a16="http://schemas.microsoft.com/office/drawing/2014/main" id="{7B09F28B-3583-C5B4-B783-C16D4570559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415486" y="2772047"/>
            <a:ext cx="921400" cy="921400"/>
          </a:xfrm>
          <a:prstGeom prst="rect">
            <a:avLst/>
          </a:prstGeom>
        </p:spPr>
      </p:pic>
      <p:sp>
        <p:nvSpPr>
          <p:cNvPr id="12" name="Google Shape;216;p26">
            <a:extLst>
              <a:ext uri="{FF2B5EF4-FFF2-40B4-BE49-F238E27FC236}">
                <a16:creationId xmlns:a16="http://schemas.microsoft.com/office/drawing/2014/main" id="{FA3F8FF9-6678-EFE4-8497-831150829784}"/>
              </a:ext>
            </a:extLst>
          </p:cNvPr>
          <p:cNvSpPr txBox="1">
            <a:spLocks/>
          </p:cNvSpPr>
          <p:nvPr/>
        </p:nvSpPr>
        <p:spPr>
          <a:xfrm>
            <a:off x="7978448" y="2909439"/>
            <a:ext cx="5308035" cy="664749"/>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400" b="1" dirty="0">
                <a:solidFill>
                  <a:srgbClr val="DBE4EF"/>
                </a:solidFill>
                <a:latin typeface="Chakra Petch" panose="00000500000000000000" pitchFamily="2" charset="-34"/>
                <a:cs typeface="Chakra Petch" panose="00000500000000000000" pitchFamily="2" charset="-34"/>
              </a:rPr>
              <a:t>PERGUNTAS PARA REFLEXÃO</a:t>
            </a:r>
          </a:p>
        </p:txBody>
      </p:sp>
      <p:sp>
        <p:nvSpPr>
          <p:cNvPr id="13" name="Google Shape;229;p28">
            <a:extLst>
              <a:ext uri="{FF2B5EF4-FFF2-40B4-BE49-F238E27FC236}">
                <a16:creationId xmlns:a16="http://schemas.microsoft.com/office/drawing/2014/main" id="{20AC4506-C740-0408-CDCE-0FD641768D6B}"/>
              </a:ext>
            </a:extLst>
          </p:cNvPr>
          <p:cNvSpPr txBox="1">
            <a:spLocks/>
          </p:cNvSpPr>
          <p:nvPr/>
        </p:nvSpPr>
        <p:spPr>
          <a:xfrm>
            <a:off x="7565281" y="3892600"/>
            <a:ext cx="6348569"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marL="285750" indent="-285750">
              <a:lnSpc>
                <a:spcPct val="100000"/>
              </a:lnSpc>
              <a:spcBef>
                <a:spcPts val="0"/>
              </a:spcBef>
              <a:buFont typeface="Arial" panose="020B0604020202020204" pitchFamily="34" charset="0"/>
              <a:buChar char="•"/>
            </a:pPr>
            <a:r>
              <a:rPr lang="pt-BR" sz="1800" dirty="0">
                <a:solidFill>
                  <a:schemeClr val="bg1"/>
                </a:solidFill>
                <a:latin typeface="Inter"/>
                <a:ea typeface="Inter"/>
                <a:cs typeface="Inter"/>
                <a:sym typeface="Inter"/>
              </a:rPr>
              <a:t>O que me faz</a:t>
            </a:r>
            <a:r>
              <a:rPr lang="pt-BR" sz="1800" b="1" dirty="0">
                <a:solidFill>
                  <a:schemeClr val="bg1"/>
                </a:solidFill>
                <a:latin typeface="Inter"/>
                <a:ea typeface="Inter"/>
                <a:cs typeface="Inter"/>
                <a:sym typeface="Inter"/>
              </a:rPr>
              <a:t> sentir realizado </a:t>
            </a:r>
            <a:r>
              <a:rPr lang="pt-BR" sz="1800" dirty="0">
                <a:solidFill>
                  <a:schemeClr val="bg1"/>
                </a:solidFill>
                <a:latin typeface="Inter"/>
                <a:ea typeface="Inter"/>
                <a:cs typeface="Inter"/>
                <a:sym typeface="Inter"/>
              </a:rPr>
              <a:t>como líder?</a:t>
            </a:r>
          </a:p>
          <a:p>
            <a:pPr>
              <a:lnSpc>
                <a:spcPct val="100000"/>
              </a:lnSpc>
              <a:spcBef>
                <a:spcPts val="0"/>
              </a:spcBef>
            </a:pPr>
            <a:endParaRPr lang="pt-BR" sz="1800" dirty="0">
              <a:solidFill>
                <a:schemeClr val="bg1"/>
              </a:solidFill>
              <a:latin typeface="Inter"/>
              <a:ea typeface="Inter"/>
              <a:cs typeface="Inter"/>
              <a:sym typeface="Inter"/>
            </a:endParaRPr>
          </a:p>
          <a:p>
            <a:pPr marL="285750" indent="-285750">
              <a:lnSpc>
                <a:spcPct val="100000"/>
              </a:lnSpc>
              <a:spcBef>
                <a:spcPts val="0"/>
              </a:spcBef>
              <a:buFont typeface="Arial" panose="020B0604020202020204" pitchFamily="34" charset="0"/>
              <a:buChar char="•"/>
            </a:pPr>
            <a:r>
              <a:rPr lang="pt-BR" sz="1800" b="1" dirty="0">
                <a:solidFill>
                  <a:schemeClr val="bg1"/>
                </a:solidFill>
                <a:latin typeface="Inter"/>
                <a:ea typeface="Inter"/>
                <a:cs typeface="Inter"/>
                <a:sym typeface="Inter"/>
              </a:rPr>
              <a:t>Quais momentos </a:t>
            </a:r>
            <a:r>
              <a:rPr lang="pt-BR" sz="1800" dirty="0">
                <a:solidFill>
                  <a:schemeClr val="bg1"/>
                </a:solidFill>
                <a:latin typeface="Inter"/>
                <a:ea typeface="Inter"/>
                <a:cs typeface="Inter"/>
                <a:sym typeface="Inter"/>
              </a:rPr>
              <a:t>de liderança me trouxeram </a:t>
            </a:r>
            <a:r>
              <a:rPr lang="pt-BR" sz="1800" b="1" dirty="0">
                <a:solidFill>
                  <a:schemeClr val="bg1"/>
                </a:solidFill>
                <a:latin typeface="Inter"/>
                <a:ea typeface="Inter"/>
                <a:cs typeface="Inter"/>
                <a:sym typeface="Inter"/>
              </a:rPr>
              <a:t>maior satisfação</a:t>
            </a:r>
            <a:r>
              <a:rPr lang="pt-BR" sz="1800" dirty="0">
                <a:solidFill>
                  <a:schemeClr val="bg1"/>
                </a:solidFill>
                <a:latin typeface="Inter"/>
                <a:ea typeface="Inter"/>
                <a:cs typeface="Inter"/>
                <a:sym typeface="Inter"/>
              </a:rPr>
              <a:t>?</a:t>
            </a:r>
          </a:p>
        </p:txBody>
      </p:sp>
    </p:spTree>
    <p:extLst>
      <p:ext uri="{BB962C8B-B14F-4D97-AF65-F5344CB8AC3E}">
        <p14:creationId xmlns:p14="http://schemas.microsoft.com/office/powerpoint/2010/main" val="336751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9F091-D11A-8647-B42B-307351A52053}"/>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D3DC5884-72C5-CF4C-8D79-1060FEE0B47E}"/>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0" name="Google Shape;229;p28">
            <a:extLst>
              <a:ext uri="{FF2B5EF4-FFF2-40B4-BE49-F238E27FC236}">
                <a16:creationId xmlns:a16="http://schemas.microsoft.com/office/drawing/2014/main" id="{F084F6AC-FACF-BE90-52D0-DF87F6FDE9DC}"/>
              </a:ext>
            </a:extLst>
          </p:cNvPr>
          <p:cNvSpPr txBox="1">
            <a:spLocks/>
          </p:cNvSpPr>
          <p:nvPr/>
        </p:nvSpPr>
        <p:spPr>
          <a:xfrm>
            <a:off x="2233716" y="2356139"/>
            <a:ext cx="4868833"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Medo de Falhar</a:t>
            </a:r>
          </a:p>
          <a:p>
            <a:pPr>
              <a:lnSpc>
                <a:spcPct val="100000"/>
              </a:lnSpc>
              <a:spcBef>
                <a:spcPts val="0"/>
              </a:spcBef>
            </a:pPr>
            <a:r>
              <a:rPr lang="pt-BR" sz="2400" dirty="0">
                <a:solidFill>
                  <a:schemeClr val="bg1"/>
                </a:solidFill>
                <a:latin typeface="Inter"/>
                <a:ea typeface="Inter"/>
                <a:cs typeface="Inter"/>
                <a:sym typeface="Inter"/>
              </a:rPr>
              <a:t>Receio de tomar decisões erradas, não atingir resultados esperados ou decepcionar a equipe e superiores.</a:t>
            </a:r>
          </a:p>
        </p:txBody>
      </p:sp>
      <p:sp>
        <p:nvSpPr>
          <p:cNvPr id="2" name="Google Shape;249;p30">
            <a:extLst>
              <a:ext uri="{FF2B5EF4-FFF2-40B4-BE49-F238E27FC236}">
                <a16:creationId xmlns:a16="http://schemas.microsoft.com/office/drawing/2014/main" id="{82E64180-4B7D-CCE1-8671-8EBAD9E55240}"/>
              </a:ext>
            </a:extLst>
          </p:cNvPr>
          <p:cNvSpPr txBox="1">
            <a:spLocks/>
          </p:cNvSpPr>
          <p:nvPr/>
        </p:nvSpPr>
        <p:spPr>
          <a:xfrm>
            <a:off x="1482089" y="396058"/>
            <a:ext cx="1134077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rgbClr val="2BDEFD"/>
                </a:solidFill>
                <a:latin typeface="Chakra Petch" panose="00000500000000000000" pitchFamily="2" charset="-34"/>
                <a:cs typeface="Chakra Petch" panose="00000500000000000000" pitchFamily="2" charset="-34"/>
              </a:rPr>
              <a:t>ENFRENTANDO </a:t>
            </a:r>
            <a:r>
              <a:rPr lang="pt-BR" sz="4000" b="1" dirty="0">
                <a:solidFill>
                  <a:schemeClr val="bg1"/>
                </a:solidFill>
                <a:latin typeface="Chakra Petch" panose="00000500000000000000" pitchFamily="2" charset="-34"/>
                <a:cs typeface="Chakra Petch" panose="00000500000000000000" pitchFamily="2" charset="-34"/>
              </a:rPr>
              <a:t>SEUS MEDOS</a:t>
            </a:r>
            <a:endParaRPr lang="pt-BR" sz="4000" b="1" dirty="0">
              <a:solidFill>
                <a:srgbClr val="2BDEFD"/>
              </a:solidFill>
              <a:latin typeface="Chakra Petch" panose="00000500000000000000" pitchFamily="2" charset="-34"/>
              <a:cs typeface="Chakra Petch" panose="00000500000000000000" pitchFamily="2" charset="-34"/>
            </a:endParaRPr>
          </a:p>
        </p:txBody>
      </p:sp>
      <p:grpSp>
        <p:nvGrpSpPr>
          <p:cNvPr id="16" name="Agrupar 15">
            <a:extLst>
              <a:ext uri="{FF2B5EF4-FFF2-40B4-BE49-F238E27FC236}">
                <a16:creationId xmlns:a16="http://schemas.microsoft.com/office/drawing/2014/main" id="{69CEEFFC-4156-3C84-22F4-7E28DE5B5C7B}"/>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58884778-E707-570E-9172-DDCF5ABA48A3}"/>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A327E89B-8DC0-B2BE-D8D0-34733A240BBD}"/>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2D2977BE-D856-38D5-66B7-8BB034301F45}"/>
              </a:ext>
            </a:extLst>
          </p:cNvPr>
          <p:cNvSpPr txBox="1">
            <a:spLocks/>
          </p:cNvSpPr>
          <p:nvPr/>
        </p:nvSpPr>
        <p:spPr>
          <a:xfrm>
            <a:off x="1482089" y="1050996"/>
            <a:ext cx="12425297"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Os </a:t>
            </a:r>
            <a:r>
              <a:rPr lang="pt-BR" b="1" dirty="0"/>
              <a:t>medos associados à liderança</a:t>
            </a:r>
            <a:r>
              <a:rPr lang="pt-BR" dirty="0"/>
              <a:t> são naturais e comuns, mas quando não reconhecidos podem limitar seu potencial e impacto.</a:t>
            </a:r>
          </a:p>
        </p:txBody>
      </p:sp>
      <p:sp>
        <p:nvSpPr>
          <p:cNvPr id="10" name="Google Shape;229;p28">
            <a:extLst>
              <a:ext uri="{FF2B5EF4-FFF2-40B4-BE49-F238E27FC236}">
                <a16:creationId xmlns:a16="http://schemas.microsoft.com/office/drawing/2014/main" id="{29F92421-412A-3A0E-4DFA-52CB795307AC}"/>
              </a:ext>
            </a:extLst>
          </p:cNvPr>
          <p:cNvSpPr txBox="1">
            <a:spLocks/>
          </p:cNvSpPr>
          <p:nvPr/>
        </p:nvSpPr>
        <p:spPr>
          <a:xfrm>
            <a:off x="8066092" y="2356139"/>
            <a:ext cx="4868833"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Sobrecarga</a:t>
            </a:r>
          </a:p>
          <a:p>
            <a:pPr>
              <a:lnSpc>
                <a:spcPct val="100000"/>
              </a:lnSpc>
              <a:spcBef>
                <a:spcPts val="0"/>
              </a:spcBef>
            </a:pPr>
            <a:r>
              <a:rPr lang="pt-BR" sz="2400" dirty="0">
                <a:solidFill>
                  <a:schemeClr val="bg1"/>
                </a:solidFill>
                <a:latin typeface="Inter"/>
                <a:ea typeface="Inter"/>
                <a:cs typeface="Inter"/>
                <a:sym typeface="Inter"/>
              </a:rPr>
              <a:t>Apreensão quanto ao excesso de responsabilidades, pressão constante e dificuldade em equilibrar demandas.</a:t>
            </a:r>
          </a:p>
        </p:txBody>
      </p:sp>
      <p:sp>
        <p:nvSpPr>
          <p:cNvPr id="15" name="Google Shape;229;p28">
            <a:extLst>
              <a:ext uri="{FF2B5EF4-FFF2-40B4-BE49-F238E27FC236}">
                <a16:creationId xmlns:a16="http://schemas.microsoft.com/office/drawing/2014/main" id="{CC0D5104-CEA7-BAB5-6E53-C7E3820FC10F}"/>
              </a:ext>
            </a:extLst>
          </p:cNvPr>
          <p:cNvSpPr txBox="1">
            <a:spLocks/>
          </p:cNvSpPr>
          <p:nvPr/>
        </p:nvSpPr>
        <p:spPr>
          <a:xfrm>
            <a:off x="1388131" y="7199935"/>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"Reconhecer seus medos é o primeiro passo para transformá-los em oportunidades de crescimento."</a:t>
            </a:r>
          </a:p>
        </p:txBody>
      </p:sp>
      <p:sp>
        <p:nvSpPr>
          <p:cNvPr id="11" name="Google Shape;229;p28">
            <a:extLst>
              <a:ext uri="{FF2B5EF4-FFF2-40B4-BE49-F238E27FC236}">
                <a16:creationId xmlns:a16="http://schemas.microsoft.com/office/drawing/2014/main" id="{19060787-23A3-3746-1185-686CD8054DC8}"/>
              </a:ext>
            </a:extLst>
          </p:cNvPr>
          <p:cNvSpPr txBox="1">
            <a:spLocks/>
          </p:cNvSpPr>
          <p:nvPr/>
        </p:nvSpPr>
        <p:spPr>
          <a:xfrm>
            <a:off x="2237261" y="4522006"/>
            <a:ext cx="4868833"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Não Ser Aceito</a:t>
            </a:r>
          </a:p>
          <a:p>
            <a:pPr>
              <a:lnSpc>
                <a:spcPct val="100000"/>
              </a:lnSpc>
              <a:spcBef>
                <a:spcPts val="0"/>
              </a:spcBef>
            </a:pPr>
            <a:r>
              <a:rPr lang="pt-BR" sz="2400" dirty="0">
                <a:solidFill>
                  <a:schemeClr val="bg1"/>
                </a:solidFill>
                <a:latin typeface="Inter"/>
                <a:ea typeface="Inter"/>
                <a:cs typeface="Inter"/>
                <a:sym typeface="Inter"/>
              </a:rPr>
              <a:t>Preocupação com rejeição, críticas ou falta de credibilidade perante a equipe e pares.</a:t>
            </a:r>
          </a:p>
        </p:txBody>
      </p:sp>
      <p:sp>
        <p:nvSpPr>
          <p:cNvPr id="14" name="Google Shape;229;p28">
            <a:extLst>
              <a:ext uri="{FF2B5EF4-FFF2-40B4-BE49-F238E27FC236}">
                <a16:creationId xmlns:a16="http://schemas.microsoft.com/office/drawing/2014/main" id="{755E0137-7834-00C1-33DD-D94742EFCE3F}"/>
              </a:ext>
            </a:extLst>
          </p:cNvPr>
          <p:cNvSpPr txBox="1">
            <a:spLocks/>
          </p:cNvSpPr>
          <p:nvPr/>
        </p:nvSpPr>
        <p:spPr>
          <a:xfrm>
            <a:off x="8066092" y="4522006"/>
            <a:ext cx="4868832"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Microgerenciamento</a:t>
            </a:r>
          </a:p>
          <a:p>
            <a:pPr>
              <a:lnSpc>
                <a:spcPct val="100000"/>
              </a:lnSpc>
              <a:spcBef>
                <a:spcPts val="0"/>
              </a:spcBef>
            </a:pPr>
            <a:r>
              <a:rPr lang="pt-BR" sz="2400" dirty="0">
                <a:solidFill>
                  <a:schemeClr val="bg1"/>
                </a:solidFill>
                <a:latin typeface="Inter"/>
                <a:ea typeface="Inter"/>
                <a:cs typeface="Inter"/>
                <a:sym typeface="Inter"/>
              </a:rPr>
              <a:t>Dificuldade em delegar e confiar no trabalho dos outros, levando a controle excessivo e ineficiência.</a:t>
            </a:r>
          </a:p>
        </p:txBody>
      </p:sp>
      <p:pic>
        <p:nvPicPr>
          <p:cNvPr id="6" name="Image 1" descr="preencoded.png">
            <a:extLst>
              <a:ext uri="{FF2B5EF4-FFF2-40B4-BE49-F238E27FC236}">
                <a16:creationId xmlns:a16="http://schemas.microsoft.com/office/drawing/2014/main" id="{1A3BB507-4335-18C1-92A1-1776CF358E92}"/>
              </a:ext>
            </a:extLst>
          </p:cNvPr>
          <p:cNvPicPr>
            <a:picLocks noChangeAspect="1"/>
          </p:cNvPicPr>
          <p:nvPr/>
        </p:nvPicPr>
        <p:blipFill>
          <a:blip r:embed="rId3"/>
          <a:stretch>
            <a:fillRect/>
          </a:stretch>
        </p:blipFill>
        <p:spPr>
          <a:xfrm>
            <a:off x="1199736" y="2573458"/>
            <a:ext cx="872016" cy="872016"/>
          </a:xfrm>
          <a:prstGeom prst="rect">
            <a:avLst/>
          </a:prstGeom>
        </p:spPr>
      </p:pic>
      <p:pic>
        <p:nvPicPr>
          <p:cNvPr id="7" name="Image 2" descr="preencoded.png">
            <a:extLst>
              <a:ext uri="{FF2B5EF4-FFF2-40B4-BE49-F238E27FC236}">
                <a16:creationId xmlns:a16="http://schemas.microsoft.com/office/drawing/2014/main" id="{5F2F53EA-AB87-BCC7-8669-F4A92F52312A}"/>
              </a:ext>
            </a:extLst>
          </p:cNvPr>
          <p:cNvPicPr>
            <a:picLocks noChangeAspect="1"/>
          </p:cNvPicPr>
          <p:nvPr/>
        </p:nvPicPr>
        <p:blipFill>
          <a:blip r:embed="rId4"/>
          <a:stretch>
            <a:fillRect/>
          </a:stretch>
        </p:blipFill>
        <p:spPr>
          <a:xfrm>
            <a:off x="1090738" y="4745061"/>
            <a:ext cx="1090013" cy="872016"/>
          </a:xfrm>
          <a:prstGeom prst="rect">
            <a:avLst/>
          </a:prstGeom>
        </p:spPr>
      </p:pic>
      <p:pic>
        <p:nvPicPr>
          <p:cNvPr id="8" name="Image 3" descr="preencoded.png">
            <a:extLst>
              <a:ext uri="{FF2B5EF4-FFF2-40B4-BE49-F238E27FC236}">
                <a16:creationId xmlns:a16="http://schemas.microsoft.com/office/drawing/2014/main" id="{4807F75D-B951-D775-3C94-7EE55CC15105}"/>
              </a:ext>
            </a:extLst>
          </p:cNvPr>
          <p:cNvPicPr>
            <a:picLocks noChangeAspect="1"/>
          </p:cNvPicPr>
          <p:nvPr/>
        </p:nvPicPr>
        <p:blipFill>
          <a:blip r:embed="rId5"/>
          <a:stretch>
            <a:fillRect/>
          </a:stretch>
        </p:blipFill>
        <p:spPr>
          <a:xfrm>
            <a:off x="7054553" y="2573458"/>
            <a:ext cx="872016" cy="872016"/>
          </a:xfrm>
          <a:prstGeom prst="rect">
            <a:avLst/>
          </a:prstGeom>
        </p:spPr>
      </p:pic>
      <p:pic>
        <p:nvPicPr>
          <p:cNvPr id="9" name="Image 4" descr="preencoded.png">
            <a:extLst>
              <a:ext uri="{FF2B5EF4-FFF2-40B4-BE49-F238E27FC236}">
                <a16:creationId xmlns:a16="http://schemas.microsoft.com/office/drawing/2014/main" id="{9EE94375-EF29-40AF-45D9-EFD0CC1E1FFE}"/>
              </a:ext>
            </a:extLst>
          </p:cNvPr>
          <p:cNvPicPr>
            <a:picLocks noChangeAspect="1"/>
          </p:cNvPicPr>
          <p:nvPr/>
        </p:nvPicPr>
        <p:blipFill>
          <a:blip r:embed="rId6"/>
          <a:stretch>
            <a:fillRect/>
          </a:stretch>
        </p:blipFill>
        <p:spPr>
          <a:xfrm>
            <a:off x="7054553" y="4745061"/>
            <a:ext cx="872016" cy="872016"/>
          </a:xfrm>
          <a:prstGeom prst="rect">
            <a:avLst/>
          </a:prstGeom>
        </p:spPr>
      </p:pic>
    </p:spTree>
    <p:extLst>
      <p:ext uri="{BB962C8B-B14F-4D97-AF65-F5344CB8AC3E}">
        <p14:creationId xmlns:p14="http://schemas.microsoft.com/office/powerpoint/2010/main" val="6256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C17DD-32C8-2580-555C-83CBED9DA24B}"/>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3BBDB6B8-FF37-8DC9-317E-A13722303B5D}"/>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0" name="Google Shape;229;p28">
            <a:extLst>
              <a:ext uri="{FF2B5EF4-FFF2-40B4-BE49-F238E27FC236}">
                <a16:creationId xmlns:a16="http://schemas.microsoft.com/office/drawing/2014/main" id="{85F6FD54-D5F5-9D3E-9C72-F784A364B0C4}"/>
              </a:ext>
            </a:extLst>
          </p:cNvPr>
          <p:cNvSpPr txBox="1">
            <a:spLocks/>
          </p:cNvSpPr>
          <p:nvPr/>
        </p:nvSpPr>
        <p:spPr>
          <a:xfrm>
            <a:off x="2233716" y="2632584"/>
            <a:ext cx="4868833"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Diálogo Aberto</a:t>
            </a:r>
          </a:p>
          <a:p>
            <a:pPr>
              <a:lnSpc>
                <a:spcPct val="100000"/>
              </a:lnSpc>
              <a:spcBef>
                <a:spcPts val="0"/>
              </a:spcBef>
            </a:pPr>
            <a:r>
              <a:rPr lang="pt-BR" sz="2400" dirty="0">
                <a:solidFill>
                  <a:schemeClr val="bg1"/>
                </a:solidFill>
                <a:latin typeface="Inter"/>
                <a:ea typeface="Inter"/>
                <a:cs typeface="Inter"/>
                <a:sym typeface="Inter"/>
              </a:rPr>
              <a:t>Compartilhe seus medos com mentores e pares de confiança. O diálogo reduz o isolamento e traz novas perspectivas.</a:t>
            </a:r>
          </a:p>
        </p:txBody>
      </p:sp>
      <p:sp>
        <p:nvSpPr>
          <p:cNvPr id="2" name="Google Shape;249;p30">
            <a:extLst>
              <a:ext uri="{FF2B5EF4-FFF2-40B4-BE49-F238E27FC236}">
                <a16:creationId xmlns:a16="http://schemas.microsoft.com/office/drawing/2014/main" id="{05DA46EE-0ED6-99D1-6CFF-EA6445936660}"/>
              </a:ext>
            </a:extLst>
          </p:cNvPr>
          <p:cNvSpPr txBox="1">
            <a:spLocks/>
          </p:cNvSpPr>
          <p:nvPr/>
        </p:nvSpPr>
        <p:spPr>
          <a:xfrm>
            <a:off x="1482089" y="396058"/>
            <a:ext cx="1134077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rgbClr val="2BDEFD"/>
                </a:solidFill>
                <a:latin typeface="Chakra Petch" panose="00000500000000000000" pitchFamily="2" charset="-34"/>
                <a:cs typeface="Chakra Petch" panose="00000500000000000000" pitchFamily="2" charset="-34"/>
              </a:rPr>
              <a:t>ESTRATÉGIAS </a:t>
            </a:r>
            <a:r>
              <a:rPr lang="pt-BR" sz="4000" b="1" dirty="0">
                <a:solidFill>
                  <a:schemeClr val="bg1"/>
                </a:solidFill>
                <a:latin typeface="Chakra Petch" panose="00000500000000000000" pitchFamily="2" charset="-34"/>
                <a:cs typeface="Chakra Petch" panose="00000500000000000000" pitchFamily="2" charset="-34"/>
              </a:rPr>
              <a:t>PARA MITIGAR MEDOS</a:t>
            </a:r>
            <a:endParaRPr lang="pt-BR" sz="4000" b="1" dirty="0">
              <a:solidFill>
                <a:srgbClr val="2BDEFD"/>
              </a:solidFill>
              <a:latin typeface="Chakra Petch" panose="00000500000000000000" pitchFamily="2" charset="-34"/>
              <a:cs typeface="Chakra Petch" panose="00000500000000000000" pitchFamily="2" charset="-34"/>
            </a:endParaRPr>
          </a:p>
        </p:txBody>
      </p:sp>
      <p:grpSp>
        <p:nvGrpSpPr>
          <p:cNvPr id="16" name="Agrupar 15">
            <a:extLst>
              <a:ext uri="{FF2B5EF4-FFF2-40B4-BE49-F238E27FC236}">
                <a16:creationId xmlns:a16="http://schemas.microsoft.com/office/drawing/2014/main" id="{73E89E37-7131-6680-D8CF-ED5753729636}"/>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E3EA0D79-D1E6-2CC4-BAC0-57A850E35AA8}"/>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2B2C86CF-EAEE-42DA-00A7-DA52977E886B}"/>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4E33B774-25D1-3F72-98F7-8129FC52A69E}"/>
              </a:ext>
            </a:extLst>
          </p:cNvPr>
          <p:cNvSpPr txBox="1">
            <a:spLocks/>
          </p:cNvSpPr>
          <p:nvPr/>
        </p:nvSpPr>
        <p:spPr>
          <a:xfrm>
            <a:off x="1482089" y="804775"/>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Os medos são parte natural da jornada de liderança, mas não precisam ser limitantes. Com as </a:t>
            </a:r>
            <a:r>
              <a:rPr lang="pt-BR" b="1" dirty="0"/>
              <a:t>estratégias certas</a:t>
            </a:r>
            <a:r>
              <a:rPr lang="pt-BR" dirty="0"/>
              <a:t>, é possível transformá-los em catalisadores para o crescimento.</a:t>
            </a:r>
          </a:p>
        </p:txBody>
      </p:sp>
      <p:sp>
        <p:nvSpPr>
          <p:cNvPr id="10" name="Google Shape;229;p28">
            <a:extLst>
              <a:ext uri="{FF2B5EF4-FFF2-40B4-BE49-F238E27FC236}">
                <a16:creationId xmlns:a16="http://schemas.microsoft.com/office/drawing/2014/main" id="{EC8E983A-5B7D-E4E8-3BD5-E5C6C9CEB244}"/>
              </a:ext>
            </a:extLst>
          </p:cNvPr>
          <p:cNvSpPr txBox="1">
            <a:spLocks/>
          </p:cNvSpPr>
          <p:nvPr/>
        </p:nvSpPr>
        <p:spPr>
          <a:xfrm>
            <a:off x="8066092" y="2632584"/>
            <a:ext cx="4868833"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Ação Gradual</a:t>
            </a:r>
          </a:p>
          <a:p>
            <a:pPr>
              <a:lnSpc>
                <a:spcPct val="100000"/>
              </a:lnSpc>
              <a:spcBef>
                <a:spcPts val="0"/>
              </a:spcBef>
            </a:pPr>
            <a:r>
              <a:rPr lang="pt-BR" sz="2400" dirty="0">
                <a:solidFill>
                  <a:schemeClr val="bg1"/>
                </a:solidFill>
                <a:latin typeface="Inter"/>
                <a:ea typeface="Inter"/>
                <a:cs typeface="Inter"/>
                <a:sym typeface="Inter"/>
              </a:rPr>
              <a:t>Divida desafios em passos menores e gerenciáveis, celebrando cada progresso no caminho.</a:t>
            </a:r>
          </a:p>
        </p:txBody>
      </p:sp>
      <p:sp>
        <p:nvSpPr>
          <p:cNvPr id="15" name="Google Shape;229;p28">
            <a:extLst>
              <a:ext uri="{FF2B5EF4-FFF2-40B4-BE49-F238E27FC236}">
                <a16:creationId xmlns:a16="http://schemas.microsoft.com/office/drawing/2014/main" id="{38C3E341-0C07-D00F-C055-BB235C209493}"/>
              </a:ext>
            </a:extLst>
          </p:cNvPr>
          <p:cNvSpPr txBox="1">
            <a:spLocks/>
          </p:cNvSpPr>
          <p:nvPr/>
        </p:nvSpPr>
        <p:spPr>
          <a:xfrm>
            <a:off x="1388131" y="7199935"/>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"A coragem não é a ausência do medo, mas a capacidade de seguir em frente apesar dele." - Nelson Mandela</a:t>
            </a:r>
          </a:p>
        </p:txBody>
      </p:sp>
      <p:sp>
        <p:nvSpPr>
          <p:cNvPr id="11" name="Google Shape;229;p28">
            <a:extLst>
              <a:ext uri="{FF2B5EF4-FFF2-40B4-BE49-F238E27FC236}">
                <a16:creationId xmlns:a16="http://schemas.microsoft.com/office/drawing/2014/main" id="{0402E109-52D6-F7C6-03DA-79D2218A2CA6}"/>
              </a:ext>
            </a:extLst>
          </p:cNvPr>
          <p:cNvSpPr txBox="1">
            <a:spLocks/>
          </p:cNvSpPr>
          <p:nvPr/>
        </p:nvSpPr>
        <p:spPr>
          <a:xfrm>
            <a:off x="2237261" y="4613785"/>
            <a:ext cx="4868833"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err="1">
                <a:solidFill>
                  <a:schemeClr val="bg1"/>
                </a:solidFill>
                <a:latin typeface="Inter"/>
                <a:ea typeface="Inter"/>
                <a:cs typeface="Inter"/>
                <a:sym typeface="Inter"/>
              </a:rPr>
              <a:t>Reframing</a:t>
            </a:r>
            <a:r>
              <a:rPr lang="pt-BR" sz="2400" b="1" dirty="0">
                <a:solidFill>
                  <a:schemeClr val="bg1"/>
                </a:solidFill>
                <a:latin typeface="Inter"/>
                <a:ea typeface="Inter"/>
                <a:cs typeface="Inter"/>
                <a:sym typeface="Inter"/>
              </a:rPr>
              <a:t> Cognitivo</a:t>
            </a:r>
          </a:p>
          <a:p>
            <a:pPr>
              <a:lnSpc>
                <a:spcPct val="100000"/>
              </a:lnSpc>
              <a:spcBef>
                <a:spcPts val="0"/>
              </a:spcBef>
            </a:pPr>
            <a:r>
              <a:rPr lang="pt-BR" sz="2400" dirty="0">
                <a:solidFill>
                  <a:schemeClr val="bg1"/>
                </a:solidFill>
                <a:latin typeface="Inter"/>
                <a:ea typeface="Inter"/>
                <a:cs typeface="Inter"/>
                <a:sym typeface="Inter"/>
              </a:rPr>
              <a:t>Reinterprete situações desafiadoras como oportunidades de aprendizado e crescimento, não como ameaças.</a:t>
            </a:r>
          </a:p>
        </p:txBody>
      </p:sp>
      <p:sp>
        <p:nvSpPr>
          <p:cNvPr id="14" name="Google Shape;229;p28">
            <a:extLst>
              <a:ext uri="{FF2B5EF4-FFF2-40B4-BE49-F238E27FC236}">
                <a16:creationId xmlns:a16="http://schemas.microsoft.com/office/drawing/2014/main" id="{EE689858-43F5-5A8F-1229-6519550E4239}"/>
              </a:ext>
            </a:extLst>
          </p:cNvPr>
          <p:cNvSpPr txBox="1">
            <a:spLocks/>
          </p:cNvSpPr>
          <p:nvPr/>
        </p:nvSpPr>
        <p:spPr>
          <a:xfrm>
            <a:off x="8066092" y="4613785"/>
            <a:ext cx="4868832"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Aprendizado Contínuo</a:t>
            </a:r>
          </a:p>
          <a:p>
            <a:pPr>
              <a:lnSpc>
                <a:spcPct val="100000"/>
              </a:lnSpc>
              <a:spcBef>
                <a:spcPts val="0"/>
              </a:spcBef>
            </a:pPr>
            <a:r>
              <a:rPr lang="pt-BR" sz="2400" dirty="0">
                <a:solidFill>
                  <a:schemeClr val="bg1"/>
                </a:solidFill>
                <a:latin typeface="Inter"/>
                <a:ea typeface="Inter"/>
                <a:cs typeface="Inter"/>
                <a:sym typeface="Inter"/>
              </a:rPr>
              <a:t>Desenvolva competências nas áreas que geram insegurança, transformando pontos fracos em fortalezas.</a:t>
            </a:r>
          </a:p>
        </p:txBody>
      </p:sp>
      <p:pic>
        <p:nvPicPr>
          <p:cNvPr id="3" name="Image 1" descr="preencoded.png">
            <a:extLst>
              <a:ext uri="{FF2B5EF4-FFF2-40B4-BE49-F238E27FC236}">
                <a16:creationId xmlns:a16="http://schemas.microsoft.com/office/drawing/2014/main" id="{5E2701BC-B5B8-F834-DEDF-A6FB6A712AB2}"/>
              </a:ext>
            </a:extLst>
          </p:cNvPr>
          <p:cNvPicPr>
            <a:picLocks noChangeAspect="1"/>
          </p:cNvPicPr>
          <p:nvPr/>
        </p:nvPicPr>
        <p:blipFill>
          <a:blip r:embed="rId3"/>
          <a:stretch>
            <a:fillRect/>
          </a:stretch>
        </p:blipFill>
        <p:spPr>
          <a:xfrm>
            <a:off x="1299789" y="2770682"/>
            <a:ext cx="852108" cy="681691"/>
          </a:xfrm>
          <a:prstGeom prst="rect">
            <a:avLst/>
          </a:prstGeom>
        </p:spPr>
      </p:pic>
      <p:pic>
        <p:nvPicPr>
          <p:cNvPr id="4" name="Image 2" descr="preencoded.png">
            <a:extLst>
              <a:ext uri="{FF2B5EF4-FFF2-40B4-BE49-F238E27FC236}">
                <a16:creationId xmlns:a16="http://schemas.microsoft.com/office/drawing/2014/main" id="{45E04956-2219-8343-51DA-B1D59D07E46F}"/>
              </a:ext>
            </a:extLst>
          </p:cNvPr>
          <p:cNvPicPr>
            <a:picLocks noChangeAspect="1"/>
          </p:cNvPicPr>
          <p:nvPr/>
        </p:nvPicPr>
        <p:blipFill>
          <a:blip r:embed="rId4"/>
          <a:stretch>
            <a:fillRect/>
          </a:stretch>
        </p:blipFill>
        <p:spPr>
          <a:xfrm>
            <a:off x="1388131" y="4814886"/>
            <a:ext cx="681691" cy="681691"/>
          </a:xfrm>
          <a:prstGeom prst="rect">
            <a:avLst/>
          </a:prstGeom>
        </p:spPr>
      </p:pic>
      <p:pic>
        <p:nvPicPr>
          <p:cNvPr id="12" name="Image 3" descr="preencoded.png">
            <a:extLst>
              <a:ext uri="{FF2B5EF4-FFF2-40B4-BE49-F238E27FC236}">
                <a16:creationId xmlns:a16="http://schemas.microsoft.com/office/drawing/2014/main" id="{0043346B-BAEC-E0EB-1705-A90C41753376}"/>
              </a:ext>
            </a:extLst>
          </p:cNvPr>
          <p:cNvPicPr>
            <a:picLocks noChangeAspect="1"/>
          </p:cNvPicPr>
          <p:nvPr/>
        </p:nvPicPr>
        <p:blipFill>
          <a:blip r:embed="rId5"/>
          <a:stretch>
            <a:fillRect/>
          </a:stretch>
        </p:blipFill>
        <p:spPr>
          <a:xfrm>
            <a:off x="7243475" y="2798414"/>
            <a:ext cx="681691" cy="681691"/>
          </a:xfrm>
          <a:prstGeom prst="rect">
            <a:avLst/>
          </a:prstGeom>
        </p:spPr>
      </p:pic>
      <p:pic>
        <p:nvPicPr>
          <p:cNvPr id="13" name="Image 4" descr="preencoded.png">
            <a:extLst>
              <a:ext uri="{FF2B5EF4-FFF2-40B4-BE49-F238E27FC236}">
                <a16:creationId xmlns:a16="http://schemas.microsoft.com/office/drawing/2014/main" id="{3D8B018D-4B37-0D53-62A6-E9762FED0F56}"/>
              </a:ext>
            </a:extLst>
          </p:cNvPr>
          <p:cNvPicPr>
            <a:picLocks noChangeAspect="1"/>
          </p:cNvPicPr>
          <p:nvPr/>
        </p:nvPicPr>
        <p:blipFill>
          <a:blip r:embed="rId6"/>
          <a:stretch>
            <a:fillRect/>
          </a:stretch>
        </p:blipFill>
        <p:spPr>
          <a:xfrm>
            <a:off x="7287854" y="4731396"/>
            <a:ext cx="596477" cy="681691"/>
          </a:xfrm>
          <a:prstGeom prst="rect">
            <a:avLst/>
          </a:prstGeom>
        </p:spPr>
      </p:pic>
    </p:spTree>
    <p:extLst>
      <p:ext uri="{BB962C8B-B14F-4D97-AF65-F5344CB8AC3E}">
        <p14:creationId xmlns:p14="http://schemas.microsoft.com/office/powerpoint/2010/main" val="347444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EBE93-2CCE-E596-ABA5-B9981DA473FB}"/>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264C94A5-4760-0846-8DB6-B3229140B42C}"/>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93A82BC9-1807-39E1-906E-E3FFFA48E3AD}"/>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738382E4-6E30-FC74-D1CB-05CCD9CCA160}"/>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02B27F41-E999-888F-A280-58670A175379}"/>
              </a:ext>
            </a:extLst>
          </p:cNvPr>
          <p:cNvSpPr txBox="1">
            <a:spLocks/>
          </p:cNvSpPr>
          <p:nvPr/>
        </p:nvSpPr>
        <p:spPr>
          <a:xfrm>
            <a:off x="780344" y="776712"/>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Criar um </a:t>
            </a:r>
            <a:r>
              <a:rPr lang="pt-BR" b="1" dirty="0"/>
              <a:t>mapa visual de liderança </a:t>
            </a:r>
            <a:r>
              <a:rPr lang="pt-BR" dirty="0"/>
              <a:t>permite integrar seus motivadores e medos em uma ferramenta prática que guiará seu desenvolvimento.</a:t>
            </a:r>
          </a:p>
        </p:txBody>
      </p:sp>
      <p:sp>
        <p:nvSpPr>
          <p:cNvPr id="15" name="Google Shape;229;p28">
            <a:extLst>
              <a:ext uri="{FF2B5EF4-FFF2-40B4-BE49-F238E27FC236}">
                <a16:creationId xmlns:a16="http://schemas.microsoft.com/office/drawing/2014/main" id="{1E3BD5DF-5332-49B4-FD25-4D130A9FC1E5}"/>
              </a:ext>
            </a:extLst>
          </p:cNvPr>
          <p:cNvSpPr txBox="1">
            <a:spLocks/>
          </p:cNvSpPr>
          <p:nvPr/>
        </p:nvSpPr>
        <p:spPr>
          <a:xfrm>
            <a:off x="1388131" y="7199935"/>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"Um mapa não apenas mostra onde você está, mas ilumina os caminhos possíveis para onde deseja ir."</a:t>
            </a:r>
          </a:p>
        </p:txBody>
      </p:sp>
      <p:sp>
        <p:nvSpPr>
          <p:cNvPr id="2" name="Google Shape;249;p30">
            <a:extLst>
              <a:ext uri="{FF2B5EF4-FFF2-40B4-BE49-F238E27FC236}">
                <a16:creationId xmlns:a16="http://schemas.microsoft.com/office/drawing/2014/main" id="{82037921-0FD0-3D1F-4F71-4162AA989D44}"/>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CONSTRUINDO SEU </a:t>
            </a:r>
            <a:r>
              <a:rPr lang="pt-BR" sz="4000" b="1" dirty="0">
                <a:solidFill>
                  <a:srgbClr val="2BDEFD"/>
                </a:solidFill>
                <a:latin typeface="Chakra Petch" panose="00000500000000000000" pitchFamily="2" charset="-34"/>
                <a:cs typeface="Chakra Petch" panose="00000500000000000000" pitchFamily="2" charset="-34"/>
              </a:rPr>
              <a:t>MAPA</a:t>
            </a:r>
          </a:p>
        </p:txBody>
      </p:sp>
      <p:sp>
        <p:nvSpPr>
          <p:cNvPr id="9" name="Google Shape;229;p28">
            <a:extLst>
              <a:ext uri="{FF2B5EF4-FFF2-40B4-BE49-F238E27FC236}">
                <a16:creationId xmlns:a16="http://schemas.microsoft.com/office/drawing/2014/main" id="{42F09C1B-92A5-C843-9A35-7BD24C4AECFB}"/>
              </a:ext>
            </a:extLst>
          </p:cNvPr>
          <p:cNvSpPr txBox="1">
            <a:spLocks/>
          </p:cNvSpPr>
          <p:nvPr/>
        </p:nvSpPr>
        <p:spPr>
          <a:xfrm>
            <a:off x="805889" y="2772047"/>
            <a:ext cx="6348571" cy="326509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marL="342900" indent="-342900">
              <a:lnSpc>
                <a:spcPct val="100000"/>
              </a:lnSpc>
              <a:spcBef>
                <a:spcPts val="0"/>
              </a:spcBef>
              <a:buFont typeface="+mj-lt"/>
              <a:buAutoNum type="arabicPeriod"/>
            </a:pPr>
            <a:r>
              <a:rPr lang="pt-BR" sz="1800" b="1" dirty="0">
                <a:solidFill>
                  <a:schemeClr val="bg1"/>
                </a:solidFill>
                <a:latin typeface="Inter"/>
                <a:ea typeface="Inter"/>
                <a:cs typeface="Inter"/>
                <a:sym typeface="Inter"/>
              </a:rPr>
              <a:t>Identifique e Posicione:</a:t>
            </a:r>
            <a:r>
              <a:rPr lang="pt-BR" sz="1800" dirty="0">
                <a:solidFill>
                  <a:schemeClr val="bg1"/>
                </a:solidFill>
                <a:latin typeface="Inter"/>
                <a:ea typeface="Inter"/>
                <a:cs typeface="Inter"/>
                <a:sym typeface="Inter"/>
              </a:rPr>
              <a:t> Liste seus principais motivadores e medos, posicionando-os visualmente em um mapa.</a:t>
            </a:r>
          </a:p>
          <a:p>
            <a:pPr marL="342900" indent="-342900">
              <a:lnSpc>
                <a:spcPct val="100000"/>
              </a:lnSpc>
              <a:spcBef>
                <a:spcPts val="0"/>
              </a:spcBef>
              <a:buFont typeface="+mj-lt"/>
              <a:buAutoNum type="arabicPeriod"/>
            </a:pPr>
            <a:endParaRPr lang="pt-BR" sz="1800" dirty="0">
              <a:solidFill>
                <a:schemeClr val="bg1"/>
              </a:solidFill>
              <a:latin typeface="Inter"/>
              <a:ea typeface="Inter"/>
              <a:cs typeface="Inter"/>
              <a:sym typeface="Inter"/>
            </a:endParaRPr>
          </a:p>
          <a:p>
            <a:pPr marL="342900" indent="-342900">
              <a:lnSpc>
                <a:spcPct val="100000"/>
              </a:lnSpc>
              <a:spcBef>
                <a:spcPts val="0"/>
              </a:spcBef>
              <a:buFont typeface="+mj-lt"/>
              <a:buAutoNum type="arabicPeriod"/>
            </a:pPr>
            <a:r>
              <a:rPr lang="pt-BR" sz="1800" b="1" dirty="0">
                <a:solidFill>
                  <a:schemeClr val="bg1"/>
                </a:solidFill>
                <a:latin typeface="Inter"/>
                <a:ea typeface="Inter"/>
                <a:cs typeface="Inter"/>
                <a:sym typeface="Inter"/>
              </a:rPr>
              <a:t>Estabeleça Conexões:</a:t>
            </a:r>
            <a:r>
              <a:rPr lang="pt-BR" sz="1800" dirty="0">
                <a:solidFill>
                  <a:schemeClr val="bg1"/>
                </a:solidFill>
                <a:latin typeface="Inter"/>
                <a:ea typeface="Inter"/>
                <a:cs typeface="Inter"/>
                <a:sym typeface="Inter"/>
              </a:rPr>
              <a:t> Trace relações entre motivadores e medos, identificando padrões e influências mútuas.</a:t>
            </a:r>
          </a:p>
          <a:p>
            <a:pPr marL="342900" indent="-342900">
              <a:lnSpc>
                <a:spcPct val="100000"/>
              </a:lnSpc>
              <a:spcBef>
                <a:spcPts val="0"/>
              </a:spcBef>
              <a:buFont typeface="+mj-lt"/>
              <a:buAutoNum type="arabicPeriod"/>
            </a:pPr>
            <a:endParaRPr lang="pt-BR" sz="1800" dirty="0">
              <a:solidFill>
                <a:schemeClr val="bg1"/>
              </a:solidFill>
              <a:latin typeface="Inter"/>
              <a:ea typeface="Inter"/>
              <a:cs typeface="Inter"/>
              <a:sym typeface="Inter"/>
            </a:endParaRPr>
          </a:p>
          <a:p>
            <a:pPr marL="342900" indent="-342900">
              <a:lnSpc>
                <a:spcPct val="100000"/>
              </a:lnSpc>
              <a:spcBef>
                <a:spcPts val="0"/>
              </a:spcBef>
              <a:buFont typeface="+mj-lt"/>
              <a:buAutoNum type="arabicPeriod"/>
            </a:pPr>
            <a:r>
              <a:rPr lang="pt-BR" sz="1800" b="1" dirty="0">
                <a:solidFill>
                  <a:schemeClr val="bg1"/>
                </a:solidFill>
                <a:latin typeface="Inter"/>
                <a:ea typeface="Inter"/>
                <a:cs typeface="Inter"/>
                <a:sym typeface="Inter"/>
              </a:rPr>
              <a:t>Defina Rotas de Desenvolvimento:</a:t>
            </a:r>
            <a:r>
              <a:rPr lang="pt-BR" sz="1800" dirty="0">
                <a:solidFill>
                  <a:schemeClr val="bg1"/>
                </a:solidFill>
                <a:latin typeface="Inter"/>
                <a:ea typeface="Inter"/>
                <a:cs typeface="Inter"/>
                <a:sym typeface="Inter"/>
              </a:rPr>
              <a:t> Crie caminhos estratégicos para potencializar motivadores e superar medos.</a:t>
            </a:r>
          </a:p>
        </p:txBody>
      </p:sp>
      <p:sp>
        <p:nvSpPr>
          <p:cNvPr id="10" name="Retângulo: Cantos Superiores Recortados 9">
            <a:extLst>
              <a:ext uri="{FF2B5EF4-FFF2-40B4-BE49-F238E27FC236}">
                <a16:creationId xmlns:a16="http://schemas.microsoft.com/office/drawing/2014/main" id="{6E2DFFD0-076D-A15B-0BFE-44F6BF5D6F5A}"/>
              </a:ext>
            </a:extLst>
          </p:cNvPr>
          <p:cNvSpPr/>
          <p:nvPr/>
        </p:nvSpPr>
        <p:spPr>
          <a:xfrm>
            <a:off x="7303317" y="2591027"/>
            <a:ext cx="7083599"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Gráfico 10" descr="Mapa do tesouro com preenchimento sólido">
            <a:extLst>
              <a:ext uri="{FF2B5EF4-FFF2-40B4-BE49-F238E27FC236}">
                <a16:creationId xmlns:a16="http://schemas.microsoft.com/office/drawing/2014/main" id="{87357231-2BD3-0541-2BCA-13E5D692964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628136" y="2772047"/>
            <a:ext cx="921400" cy="921400"/>
          </a:xfrm>
          <a:prstGeom prst="rect">
            <a:avLst/>
          </a:prstGeom>
        </p:spPr>
      </p:pic>
      <p:sp>
        <p:nvSpPr>
          <p:cNvPr id="12" name="Google Shape;216;p26">
            <a:extLst>
              <a:ext uri="{FF2B5EF4-FFF2-40B4-BE49-F238E27FC236}">
                <a16:creationId xmlns:a16="http://schemas.microsoft.com/office/drawing/2014/main" id="{4C6D95A8-9F2C-FC08-B4C0-C4A9060BFF7C}"/>
              </a:ext>
            </a:extLst>
          </p:cNvPr>
          <p:cNvSpPr txBox="1">
            <a:spLocks/>
          </p:cNvSpPr>
          <p:nvPr/>
        </p:nvSpPr>
        <p:spPr>
          <a:xfrm>
            <a:off x="8191098" y="2909439"/>
            <a:ext cx="5308035" cy="664749"/>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400" b="1" dirty="0">
                <a:solidFill>
                  <a:srgbClr val="DBE4EF"/>
                </a:solidFill>
                <a:latin typeface="Chakra Petch" panose="00000500000000000000" pitchFamily="2" charset="-34"/>
                <a:cs typeface="Chakra Petch" panose="00000500000000000000" pitchFamily="2" charset="-34"/>
              </a:rPr>
              <a:t>BENEFÍCIOS DO MAPA</a:t>
            </a:r>
          </a:p>
        </p:txBody>
      </p:sp>
      <p:sp>
        <p:nvSpPr>
          <p:cNvPr id="13" name="Google Shape;229;p28">
            <a:extLst>
              <a:ext uri="{FF2B5EF4-FFF2-40B4-BE49-F238E27FC236}">
                <a16:creationId xmlns:a16="http://schemas.microsoft.com/office/drawing/2014/main" id="{96A00F9D-4714-23D7-B73E-246F97A0B735}"/>
              </a:ext>
            </a:extLst>
          </p:cNvPr>
          <p:cNvSpPr txBox="1">
            <a:spLocks/>
          </p:cNvSpPr>
          <p:nvPr/>
        </p:nvSpPr>
        <p:spPr>
          <a:xfrm>
            <a:off x="7448851" y="3773861"/>
            <a:ext cx="3885455"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marL="285750" indent="-285750">
              <a:lnSpc>
                <a:spcPct val="100000"/>
              </a:lnSpc>
              <a:spcBef>
                <a:spcPts val="0"/>
              </a:spcBef>
              <a:buFont typeface="Arial" panose="020B0604020202020204" pitchFamily="34" charset="0"/>
              <a:buChar char="•"/>
            </a:pPr>
            <a:r>
              <a:rPr lang="pt-BR" sz="1800" dirty="0">
                <a:solidFill>
                  <a:schemeClr val="bg1"/>
                </a:solidFill>
                <a:latin typeface="Inter"/>
                <a:ea typeface="Inter"/>
                <a:cs typeface="Inter"/>
                <a:sym typeface="Inter"/>
              </a:rPr>
              <a:t>Autoconhecimento aprofundado</a:t>
            </a:r>
          </a:p>
          <a:p>
            <a:pPr marL="285750" indent="-285750">
              <a:lnSpc>
                <a:spcPct val="100000"/>
              </a:lnSpc>
              <a:spcBef>
                <a:spcPts val="0"/>
              </a:spcBef>
              <a:buFont typeface="Arial" panose="020B0604020202020204" pitchFamily="34" charset="0"/>
              <a:buChar char="•"/>
            </a:pPr>
            <a:endParaRPr lang="pt-BR" sz="1800" dirty="0">
              <a:solidFill>
                <a:schemeClr val="bg1"/>
              </a:solidFill>
              <a:latin typeface="Inter"/>
              <a:ea typeface="Inter"/>
              <a:cs typeface="Inter"/>
              <a:sym typeface="Inter"/>
            </a:endParaRPr>
          </a:p>
          <a:p>
            <a:pPr marL="285750" indent="-285750">
              <a:lnSpc>
                <a:spcPct val="100000"/>
              </a:lnSpc>
              <a:spcBef>
                <a:spcPts val="0"/>
              </a:spcBef>
              <a:buFont typeface="Arial" panose="020B0604020202020204" pitchFamily="34" charset="0"/>
              <a:buChar char="•"/>
            </a:pPr>
            <a:r>
              <a:rPr lang="pt-BR" sz="1800" dirty="0">
                <a:solidFill>
                  <a:schemeClr val="bg1"/>
                </a:solidFill>
                <a:latin typeface="Inter"/>
                <a:ea typeface="Inter"/>
                <a:cs typeface="Inter"/>
                <a:sym typeface="Inter"/>
              </a:rPr>
              <a:t>Desenvolvimento direcionado</a:t>
            </a:r>
          </a:p>
        </p:txBody>
      </p:sp>
      <p:sp>
        <p:nvSpPr>
          <p:cNvPr id="3" name="Google Shape;229;p28">
            <a:extLst>
              <a:ext uri="{FF2B5EF4-FFF2-40B4-BE49-F238E27FC236}">
                <a16:creationId xmlns:a16="http://schemas.microsoft.com/office/drawing/2014/main" id="{EF68C37B-22CF-663C-9305-BA7ADB1FCE0C}"/>
              </a:ext>
            </a:extLst>
          </p:cNvPr>
          <p:cNvSpPr txBox="1">
            <a:spLocks/>
          </p:cNvSpPr>
          <p:nvPr/>
        </p:nvSpPr>
        <p:spPr>
          <a:xfrm>
            <a:off x="10824626" y="4757022"/>
            <a:ext cx="3498495"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marL="285750" indent="-285750">
              <a:lnSpc>
                <a:spcPct val="100000"/>
              </a:lnSpc>
              <a:spcBef>
                <a:spcPts val="0"/>
              </a:spcBef>
              <a:buFont typeface="Arial" panose="020B0604020202020204" pitchFamily="34" charset="0"/>
              <a:buChar char="•"/>
            </a:pPr>
            <a:r>
              <a:rPr lang="pt-BR" sz="1800" dirty="0">
                <a:solidFill>
                  <a:schemeClr val="bg1"/>
                </a:solidFill>
                <a:latin typeface="Inter"/>
                <a:ea typeface="Inter"/>
                <a:cs typeface="Inter"/>
                <a:sym typeface="Inter"/>
              </a:rPr>
              <a:t>Tomada de decisão facilitada</a:t>
            </a:r>
          </a:p>
          <a:p>
            <a:pPr marL="285750" indent="-285750">
              <a:lnSpc>
                <a:spcPct val="100000"/>
              </a:lnSpc>
              <a:spcBef>
                <a:spcPts val="0"/>
              </a:spcBef>
              <a:buFont typeface="Arial" panose="020B0604020202020204" pitchFamily="34" charset="0"/>
              <a:buChar char="•"/>
            </a:pPr>
            <a:endParaRPr lang="pt-BR" sz="1800" dirty="0">
              <a:solidFill>
                <a:schemeClr val="bg1"/>
              </a:solidFill>
              <a:latin typeface="Inter"/>
              <a:ea typeface="Inter"/>
              <a:cs typeface="Inter"/>
              <a:sym typeface="Inter"/>
            </a:endParaRPr>
          </a:p>
          <a:p>
            <a:pPr marL="285750" indent="-285750">
              <a:lnSpc>
                <a:spcPct val="100000"/>
              </a:lnSpc>
              <a:spcBef>
                <a:spcPts val="0"/>
              </a:spcBef>
              <a:buFont typeface="Arial" panose="020B0604020202020204" pitchFamily="34" charset="0"/>
              <a:buChar char="•"/>
            </a:pPr>
            <a:r>
              <a:rPr lang="pt-BR" sz="1800" dirty="0">
                <a:solidFill>
                  <a:schemeClr val="bg1"/>
                </a:solidFill>
                <a:latin typeface="Inter"/>
                <a:ea typeface="Inter"/>
                <a:cs typeface="Inter"/>
                <a:sym typeface="Inter"/>
              </a:rPr>
              <a:t>Resiliência fortalecida</a:t>
            </a:r>
          </a:p>
        </p:txBody>
      </p:sp>
    </p:spTree>
    <p:extLst>
      <p:ext uri="{BB962C8B-B14F-4D97-AF65-F5344CB8AC3E}">
        <p14:creationId xmlns:p14="http://schemas.microsoft.com/office/powerpoint/2010/main" val="84116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52E9F-71B7-8454-FE54-F19FFFC00874}"/>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63306002-E543-9528-64B1-081932B479E3}"/>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69F02547-1A93-34E8-5374-ED3D1AA01A4C}"/>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B615C8AF-0355-BD8B-E695-2565606991F7}"/>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BFA06F7A-1641-39B2-47E2-46C4A5A59CAD}"/>
              </a:ext>
            </a:extLst>
          </p:cNvPr>
          <p:cNvSpPr txBox="1">
            <a:spLocks/>
          </p:cNvSpPr>
          <p:nvPr/>
        </p:nvSpPr>
        <p:spPr>
          <a:xfrm>
            <a:off x="780344" y="1053157"/>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Este é um </a:t>
            </a:r>
            <a:r>
              <a:rPr lang="pt-BR" b="1" dirty="0"/>
              <a:t>exemplo visual </a:t>
            </a:r>
            <a:r>
              <a:rPr lang="pt-BR" dirty="0"/>
              <a:t>de como seu mapa de liderança pode ser estruturado, integrando motivadores, medos e estratégias de desenvolvimento.</a:t>
            </a:r>
          </a:p>
        </p:txBody>
      </p:sp>
      <p:sp>
        <p:nvSpPr>
          <p:cNvPr id="15" name="Google Shape;229;p28">
            <a:extLst>
              <a:ext uri="{FF2B5EF4-FFF2-40B4-BE49-F238E27FC236}">
                <a16:creationId xmlns:a16="http://schemas.microsoft.com/office/drawing/2014/main" id="{FE169DF8-D025-E3F4-C89A-1075F05FA894}"/>
              </a:ext>
            </a:extLst>
          </p:cNvPr>
          <p:cNvSpPr txBox="1">
            <a:spLocks/>
          </p:cNvSpPr>
          <p:nvPr/>
        </p:nvSpPr>
        <p:spPr>
          <a:xfrm>
            <a:off x="1388131" y="7199935"/>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"Seu mapa de liderança é único e evolui continuamente, refletindo seu crescimento pessoal e profissional."</a:t>
            </a:r>
          </a:p>
        </p:txBody>
      </p:sp>
      <p:sp>
        <p:nvSpPr>
          <p:cNvPr id="2" name="Google Shape;249;p30">
            <a:extLst>
              <a:ext uri="{FF2B5EF4-FFF2-40B4-BE49-F238E27FC236}">
                <a16:creationId xmlns:a16="http://schemas.microsoft.com/office/drawing/2014/main" id="{4FFBAF1C-3A9C-E456-A6E1-B76B499CD4E8}"/>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rgbClr val="2BDEFD"/>
                </a:solidFill>
                <a:latin typeface="Chakra Petch" panose="00000500000000000000" pitchFamily="2" charset="-34"/>
                <a:cs typeface="Chakra Petch" panose="00000500000000000000" pitchFamily="2" charset="-34"/>
              </a:rPr>
              <a:t>EXEMPLO </a:t>
            </a:r>
            <a:r>
              <a:rPr lang="pt-BR" sz="4000" b="1" dirty="0">
                <a:solidFill>
                  <a:schemeClr val="bg1"/>
                </a:solidFill>
                <a:latin typeface="Chakra Petch" panose="00000500000000000000" pitchFamily="2" charset="-34"/>
                <a:cs typeface="Chakra Petch" panose="00000500000000000000" pitchFamily="2" charset="-34"/>
              </a:rPr>
              <a:t>DE MAPA DE LIDERANÇA</a:t>
            </a:r>
            <a:endParaRPr lang="pt-BR" sz="4000" b="1" dirty="0">
              <a:solidFill>
                <a:srgbClr val="2BDEFD"/>
              </a:solidFill>
              <a:latin typeface="Chakra Petch" panose="00000500000000000000" pitchFamily="2" charset="-34"/>
              <a:cs typeface="Chakra Petch" panose="00000500000000000000" pitchFamily="2" charset="-34"/>
            </a:endParaRPr>
          </a:p>
        </p:txBody>
      </p:sp>
      <p:sp>
        <p:nvSpPr>
          <p:cNvPr id="9" name="Google Shape;229;p28">
            <a:extLst>
              <a:ext uri="{FF2B5EF4-FFF2-40B4-BE49-F238E27FC236}">
                <a16:creationId xmlns:a16="http://schemas.microsoft.com/office/drawing/2014/main" id="{E1217A32-0437-B63C-1748-5A09081982A4}"/>
              </a:ext>
            </a:extLst>
          </p:cNvPr>
          <p:cNvSpPr txBox="1">
            <a:spLocks/>
          </p:cNvSpPr>
          <p:nvPr/>
        </p:nvSpPr>
        <p:spPr>
          <a:xfrm>
            <a:off x="805889" y="3112284"/>
            <a:ext cx="6348571" cy="326509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b="1" dirty="0">
                <a:solidFill>
                  <a:schemeClr val="bg1"/>
                </a:solidFill>
                <a:latin typeface="Inter"/>
                <a:ea typeface="Inter"/>
                <a:cs typeface="Inter"/>
                <a:sym typeface="Inter"/>
              </a:rPr>
              <a:t>Motivadores:</a:t>
            </a:r>
            <a:r>
              <a:rPr lang="pt-BR" sz="1800" dirty="0">
                <a:solidFill>
                  <a:schemeClr val="bg1"/>
                </a:solidFill>
                <a:latin typeface="Inter"/>
                <a:ea typeface="Inter"/>
                <a:cs typeface="Inter"/>
                <a:sym typeface="Inter"/>
              </a:rPr>
              <a:t> Representados em verde, são as forças que impulsionam sua liderança, como impacto, desenvolvimento de pessoas e inovação.</a:t>
            </a:r>
          </a:p>
          <a:p>
            <a:pPr>
              <a:lnSpc>
                <a:spcPct val="100000"/>
              </a:lnSpc>
              <a:spcBef>
                <a:spcPts val="0"/>
              </a:spcBef>
            </a:pPr>
            <a:endParaRPr lang="pt-BR" sz="1800" dirty="0">
              <a:solidFill>
                <a:schemeClr val="bg1"/>
              </a:solidFill>
              <a:latin typeface="Inter"/>
              <a:ea typeface="Inter"/>
              <a:cs typeface="Inter"/>
              <a:sym typeface="Inter"/>
            </a:endParaRPr>
          </a:p>
          <a:p>
            <a:pPr>
              <a:lnSpc>
                <a:spcPct val="100000"/>
              </a:lnSpc>
              <a:spcBef>
                <a:spcPts val="0"/>
              </a:spcBef>
            </a:pPr>
            <a:r>
              <a:rPr lang="pt-BR" sz="1800" b="1" dirty="0">
                <a:solidFill>
                  <a:schemeClr val="bg1"/>
                </a:solidFill>
                <a:latin typeface="Inter"/>
                <a:ea typeface="Inter"/>
                <a:cs typeface="Inter"/>
                <a:sym typeface="Inter"/>
              </a:rPr>
              <a:t>Medos:</a:t>
            </a:r>
            <a:r>
              <a:rPr lang="pt-BR" sz="1800" dirty="0">
                <a:solidFill>
                  <a:schemeClr val="bg1"/>
                </a:solidFill>
                <a:latin typeface="Inter"/>
                <a:ea typeface="Inter"/>
                <a:cs typeface="Inter"/>
                <a:sym typeface="Inter"/>
              </a:rPr>
              <a:t> Em vermelho, representam os desafios internos a superar, como medo de falhar, de não ser aceito ou de sobrecarga.</a:t>
            </a:r>
          </a:p>
          <a:p>
            <a:pPr>
              <a:lnSpc>
                <a:spcPct val="100000"/>
              </a:lnSpc>
              <a:spcBef>
                <a:spcPts val="0"/>
              </a:spcBef>
            </a:pPr>
            <a:endParaRPr lang="pt-BR" sz="1800" dirty="0">
              <a:solidFill>
                <a:schemeClr val="bg1"/>
              </a:solidFill>
              <a:latin typeface="Inter"/>
              <a:ea typeface="Inter"/>
              <a:cs typeface="Inter"/>
              <a:sym typeface="Inter"/>
            </a:endParaRPr>
          </a:p>
          <a:p>
            <a:pPr>
              <a:lnSpc>
                <a:spcPct val="100000"/>
              </a:lnSpc>
              <a:spcBef>
                <a:spcPts val="0"/>
              </a:spcBef>
            </a:pPr>
            <a:r>
              <a:rPr lang="pt-BR" sz="1800" b="1" dirty="0">
                <a:solidFill>
                  <a:schemeClr val="bg1"/>
                </a:solidFill>
                <a:latin typeface="Inter"/>
                <a:ea typeface="Inter"/>
                <a:cs typeface="Inter"/>
                <a:sym typeface="Inter"/>
              </a:rPr>
              <a:t>Estratégias:</a:t>
            </a:r>
            <a:r>
              <a:rPr lang="pt-BR" sz="1800" dirty="0">
                <a:solidFill>
                  <a:schemeClr val="bg1"/>
                </a:solidFill>
                <a:latin typeface="Inter"/>
                <a:ea typeface="Inter"/>
                <a:cs typeface="Inter"/>
                <a:sym typeface="Inter"/>
              </a:rPr>
              <a:t> Em azul, são os caminhos e ações para potencializar motivadores e superar medos ao longo da jornada.</a:t>
            </a:r>
          </a:p>
        </p:txBody>
      </p:sp>
      <p:sp>
        <p:nvSpPr>
          <p:cNvPr id="4" name="Shape 17">
            <a:extLst>
              <a:ext uri="{FF2B5EF4-FFF2-40B4-BE49-F238E27FC236}">
                <a16:creationId xmlns:a16="http://schemas.microsoft.com/office/drawing/2014/main" id="{26DDC653-B111-0EE6-603D-BFE67F508281}"/>
              </a:ext>
            </a:extLst>
          </p:cNvPr>
          <p:cNvSpPr/>
          <p:nvPr/>
        </p:nvSpPr>
        <p:spPr>
          <a:xfrm>
            <a:off x="8303633" y="5614442"/>
            <a:ext cx="458529" cy="512193"/>
          </a:xfrm>
          <a:prstGeom prst="rect">
            <a:avLst/>
          </a:prstGeom>
          <a:solidFill>
            <a:srgbClr val="27AE60"/>
          </a:solidFill>
          <a:ln/>
        </p:spPr>
        <p:txBody>
          <a:bodyPr/>
          <a:lstStyle/>
          <a:p>
            <a:endParaRPr lang="pt-BR"/>
          </a:p>
        </p:txBody>
      </p:sp>
      <p:sp>
        <p:nvSpPr>
          <p:cNvPr id="6" name="Text 18">
            <a:extLst>
              <a:ext uri="{FF2B5EF4-FFF2-40B4-BE49-F238E27FC236}">
                <a16:creationId xmlns:a16="http://schemas.microsoft.com/office/drawing/2014/main" id="{568BBBD3-7EC8-C11B-BD69-C92E600BB92D}"/>
              </a:ext>
            </a:extLst>
          </p:cNvPr>
          <p:cNvSpPr/>
          <p:nvPr/>
        </p:nvSpPr>
        <p:spPr>
          <a:xfrm>
            <a:off x="8859274" y="5615184"/>
            <a:ext cx="1668585" cy="495108"/>
          </a:xfrm>
          <a:prstGeom prst="rect">
            <a:avLst/>
          </a:prstGeom>
        </p:spPr>
        <p:txBody>
          <a:bodyPr spcFirstLastPara="1" wrap="square" lIns="0" tIns="108000" rIns="108000" bIns="108000" anchor="ctr" anchorCtr="0">
            <a:spAutoFit/>
          </a:bodyPr>
          <a:lstStyle/>
          <a:p>
            <a:pPr defTabSz="1097280"/>
            <a:r>
              <a:rPr lang="en-US" b="1" dirty="0" err="1">
                <a:solidFill>
                  <a:schemeClr val="bg1"/>
                </a:solidFill>
                <a:latin typeface="Inter"/>
                <a:ea typeface="Inter"/>
              </a:rPr>
              <a:t>Motivadores</a:t>
            </a:r>
            <a:endParaRPr lang="en-US" b="1" dirty="0">
              <a:solidFill>
                <a:schemeClr val="bg1"/>
              </a:solidFill>
              <a:latin typeface="Inter"/>
              <a:ea typeface="Inter"/>
            </a:endParaRPr>
          </a:p>
        </p:txBody>
      </p:sp>
      <p:sp>
        <p:nvSpPr>
          <p:cNvPr id="7" name="Shape 19">
            <a:extLst>
              <a:ext uri="{FF2B5EF4-FFF2-40B4-BE49-F238E27FC236}">
                <a16:creationId xmlns:a16="http://schemas.microsoft.com/office/drawing/2014/main" id="{CD3AC437-C447-0364-86D6-183FEE905A8D}"/>
              </a:ext>
            </a:extLst>
          </p:cNvPr>
          <p:cNvSpPr/>
          <p:nvPr/>
        </p:nvSpPr>
        <p:spPr>
          <a:xfrm>
            <a:off x="10717615" y="5598099"/>
            <a:ext cx="458529" cy="512193"/>
          </a:xfrm>
          <a:prstGeom prst="rect">
            <a:avLst/>
          </a:prstGeom>
          <a:solidFill>
            <a:srgbClr val="E74C3C"/>
          </a:solidFill>
          <a:ln/>
        </p:spPr>
        <p:txBody>
          <a:bodyPr/>
          <a:lstStyle/>
          <a:p>
            <a:endParaRPr lang="pt-BR"/>
          </a:p>
        </p:txBody>
      </p:sp>
      <p:sp>
        <p:nvSpPr>
          <p:cNvPr id="8" name="Text 20">
            <a:extLst>
              <a:ext uri="{FF2B5EF4-FFF2-40B4-BE49-F238E27FC236}">
                <a16:creationId xmlns:a16="http://schemas.microsoft.com/office/drawing/2014/main" id="{8745F164-8FBB-413A-7ADD-2D2E2A8F4CA9}"/>
              </a:ext>
            </a:extLst>
          </p:cNvPr>
          <p:cNvSpPr/>
          <p:nvPr/>
        </p:nvSpPr>
        <p:spPr>
          <a:xfrm>
            <a:off x="11365900" y="5598099"/>
            <a:ext cx="1683924" cy="495108"/>
          </a:xfrm>
          <a:prstGeom prst="rect">
            <a:avLst/>
          </a:prstGeom>
        </p:spPr>
        <p:txBody>
          <a:bodyPr spcFirstLastPara="1" wrap="square" lIns="0" tIns="108000" rIns="108000" bIns="108000" anchor="ctr" anchorCtr="0">
            <a:spAutoFit/>
          </a:bodyPr>
          <a:lstStyle/>
          <a:p>
            <a:pPr defTabSz="1097280"/>
            <a:r>
              <a:rPr lang="en-US" b="1" dirty="0" err="1">
                <a:solidFill>
                  <a:schemeClr val="bg1"/>
                </a:solidFill>
                <a:latin typeface="Inter"/>
                <a:ea typeface="Inter"/>
              </a:rPr>
              <a:t>Medos</a:t>
            </a:r>
            <a:endParaRPr lang="en-US" b="1" dirty="0">
              <a:solidFill>
                <a:schemeClr val="bg1"/>
              </a:solidFill>
              <a:latin typeface="Inter"/>
              <a:ea typeface="Inter"/>
            </a:endParaRPr>
          </a:p>
        </p:txBody>
      </p:sp>
      <p:sp>
        <p:nvSpPr>
          <p:cNvPr id="14" name="Shape 21">
            <a:extLst>
              <a:ext uri="{FF2B5EF4-FFF2-40B4-BE49-F238E27FC236}">
                <a16:creationId xmlns:a16="http://schemas.microsoft.com/office/drawing/2014/main" id="{22C5D05D-5AB2-B9C9-BD7E-92502C395DD6}"/>
              </a:ext>
            </a:extLst>
          </p:cNvPr>
          <p:cNvSpPr/>
          <p:nvPr/>
        </p:nvSpPr>
        <p:spPr>
          <a:xfrm>
            <a:off x="12483312" y="5598657"/>
            <a:ext cx="458529" cy="512193"/>
          </a:xfrm>
          <a:prstGeom prst="rect">
            <a:avLst/>
          </a:prstGeom>
          <a:solidFill>
            <a:srgbClr val="3498DB"/>
          </a:solidFill>
          <a:ln/>
        </p:spPr>
        <p:txBody>
          <a:bodyPr/>
          <a:lstStyle/>
          <a:p>
            <a:endParaRPr lang="pt-BR"/>
          </a:p>
        </p:txBody>
      </p:sp>
      <p:sp>
        <p:nvSpPr>
          <p:cNvPr id="19" name="Text 22">
            <a:extLst>
              <a:ext uri="{FF2B5EF4-FFF2-40B4-BE49-F238E27FC236}">
                <a16:creationId xmlns:a16="http://schemas.microsoft.com/office/drawing/2014/main" id="{DEB1025E-FE26-596E-99AC-96F9D3220DCD}"/>
              </a:ext>
            </a:extLst>
          </p:cNvPr>
          <p:cNvSpPr/>
          <p:nvPr/>
        </p:nvSpPr>
        <p:spPr>
          <a:xfrm>
            <a:off x="13143188" y="5606270"/>
            <a:ext cx="1487212" cy="495108"/>
          </a:xfrm>
          <a:prstGeom prst="rect">
            <a:avLst/>
          </a:prstGeom>
        </p:spPr>
        <p:txBody>
          <a:bodyPr spcFirstLastPara="1" wrap="square" lIns="0" tIns="108000" rIns="108000" bIns="108000" anchor="ctr" anchorCtr="0">
            <a:spAutoFit/>
          </a:bodyPr>
          <a:lstStyle/>
          <a:p>
            <a:pPr defTabSz="1097280"/>
            <a:r>
              <a:rPr lang="en-US" b="1">
                <a:solidFill>
                  <a:schemeClr val="bg1"/>
                </a:solidFill>
                <a:latin typeface="Inter"/>
                <a:ea typeface="Inter"/>
              </a:rPr>
              <a:t>Estratégias</a:t>
            </a:r>
            <a:endParaRPr lang="en-US" b="1" dirty="0">
              <a:solidFill>
                <a:schemeClr val="bg1"/>
              </a:solidFill>
              <a:latin typeface="Inter"/>
              <a:ea typeface="Inter"/>
            </a:endParaRPr>
          </a:p>
        </p:txBody>
      </p:sp>
      <p:sp>
        <p:nvSpPr>
          <p:cNvPr id="20" name="Shape 17">
            <a:extLst>
              <a:ext uri="{FF2B5EF4-FFF2-40B4-BE49-F238E27FC236}">
                <a16:creationId xmlns:a16="http://schemas.microsoft.com/office/drawing/2014/main" id="{7EE4092A-05D9-88AB-C4B7-1AAC4C7A6107}"/>
              </a:ext>
            </a:extLst>
          </p:cNvPr>
          <p:cNvSpPr/>
          <p:nvPr/>
        </p:nvSpPr>
        <p:spPr>
          <a:xfrm>
            <a:off x="8202893" y="2301112"/>
            <a:ext cx="3163007" cy="1519715"/>
          </a:xfrm>
          <a:prstGeom prst="rect">
            <a:avLst/>
          </a:prstGeom>
          <a:solidFill>
            <a:srgbClr val="27AE60"/>
          </a:solidFill>
          <a:ln/>
        </p:spPr>
        <p:txBody>
          <a:bodyPr/>
          <a:lstStyle/>
          <a:p>
            <a:endParaRPr lang="pt-BR"/>
          </a:p>
        </p:txBody>
      </p:sp>
      <p:sp>
        <p:nvSpPr>
          <p:cNvPr id="21" name="Shape 19">
            <a:extLst>
              <a:ext uri="{FF2B5EF4-FFF2-40B4-BE49-F238E27FC236}">
                <a16:creationId xmlns:a16="http://schemas.microsoft.com/office/drawing/2014/main" id="{B2D1BE85-4D37-F17B-A7BB-AA38FCE7839A}"/>
              </a:ext>
            </a:extLst>
          </p:cNvPr>
          <p:cNvSpPr/>
          <p:nvPr/>
        </p:nvSpPr>
        <p:spPr>
          <a:xfrm>
            <a:off x="11368956" y="2301112"/>
            <a:ext cx="3163007" cy="1519715"/>
          </a:xfrm>
          <a:prstGeom prst="rect">
            <a:avLst/>
          </a:prstGeom>
          <a:solidFill>
            <a:srgbClr val="E74C3C"/>
          </a:solidFill>
          <a:ln/>
        </p:spPr>
        <p:txBody>
          <a:bodyPr/>
          <a:lstStyle/>
          <a:p>
            <a:endParaRPr lang="pt-BR"/>
          </a:p>
        </p:txBody>
      </p:sp>
      <p:sp>
        <p:nvSpPr>
          <p:cNvPr id="22" name="Shape 21">
            <a:extLst>
              <a:ext uri="{FF2B5EF4-FFF2-40B4-BE49-F238E27FC236}">
                <a16:creationId xmlns:a16="http://schemas.microsoft.com/office/drawing/2014/main" id="{016B330C-50CF-772E-6377-25217439E448}"/>
              </a:ext>
            </a:extLst>
          </p:cNvPr>
          <p:cNvSpPr/>
          <p:nvPr/>
        </p:nvSpPr>
        <p:spPr>
          <a:xfrm>
            <a:off x="8201365" y="3853570"/>
            <a:ext cx="6329070" cy="1519715"/>
          </a:xfrm>
          <a:prstGeom prst="rect">
            <a:avLst/>
          </a:prstGeom>
          <a:solidFill>
            <a:srgbClr val="3498DB"/>
          </a:solidFill>
          <a:ln/>
        </p:spPr>
        <p:txBody>
          <a:bodyPr/>
          <a:lstStyle/>
          <a:p>
            <a:endParaRPr lang="pt-BR"/>
          </a:p>
        </p:txBody>
      </p:sp>
      <p:sp>
        <p:nvSpPr>
          <p:cNvPr id="24" name="CaixaDeTexto 23">
            <a:extLst>
              <a:ext uri="{FF2B5EF4-FFF2-40B4-BE49-F238E27FC236}">
                <a16:creationId xmlns:a16="http://schemas.microsoft.com/office/drawing/2014/main" id="{3C42E059-F43D-F203-895F-E7996A87A582}"/>
              </a:ext>
            </a:extLst>
          </p:cNvPr>
          <p:cNvSpPr txBox="1"/>
          <p:nvPr/>
        </p:nvSpPr>
        <p:spPr>
          <a:xfrm>
            <a:off x="8265160" y="2624983"/>
            <a:ext cx="2974779" cy="784830"/>
          </a:xfrm>
          <a:prstGeom prst="rect">
            <a:avLst/>
          </a:prstGeom>
          <a:noFill/>
        </p:spPr>
        <p:txBody>
          <a:bodyPr wrap="square">
            <a:spAutoFit/>
          </a:bodyPr>
          <a:lstStyle/>
          <a:p>
            <a:r>
              <a:rPr lang="pt-BR" sz="1500" b="1" dirty="0">
                <a:solidFill>
                  <a:schemeClr val="bg1"/>
                </a:solidFill>
                <a:latin typeface="Inter"/>
                <a:ea typeface="Inter"/>
                <a:cs typeface="Inter"/>
                <a:sym typeface="Inter"/>
              </a:rPr>
              <a:t>Impacto</a:t>
            </a:r>
          </a:p>
          <a:p>
            <a:r>
              <a:rPr lang="pt-BR" sz="1500" b="1" dirty="0">
                <a:solidFill>
                  <a:schemeClr val="bg1"/>
                </a:solidFill>
                <a:latin typeface="Inter"/>
                <a:ea typeface="Inter"/>
                <a:cs typeface="Inter"/>
                <a:sym typeface="Inter"/>
              </a:rPr>
              <a:t>Desenvolvimento de pessoas</a:t>
            </a:r>
          </a:p>
          <a:p>
            <a:r>
              <a:rPr lang="pt-BR" sz="1500" b="1" dirty="0">
                <a:solidFill>
                  <a:schemeClr val="bg1"/>
                </a:solidFill>
                <a:latin typeface="Inter"/>
                <a:ea typeface="Inter"/>
                <a:cs typeface="Inter"/>
                <a:sym typeface="Inter"/>
              </a:rPr>
              <a:t>Inovação</a:t>
            </a:r>
            <a:endParaRPr lang="pt-BR" sz="1500" b="1" dirty="0"/>
          </a:p>
        </p:txBody>
      </p:sp>
      <p:sp>
        <p:nvSpPr>
          <p:cNvPr id="25" name="CaixaDeTexto 24">
            <a:extLst>
              <a:ext uri="{FF2B5EF4-FFF2-40B4-BE49-F238E27FC236}">
                <a16:creationId xmlns:a16="http://schemas.microsoft.com/office/drawing/2014/main" id="{133D8809-B9DA-92D4-058F-7D3AA64D4E7E}"/>
              </a:ext>
            </a:extLst>
          </p:cNvPr>
          <p:cNvSpPr txBox="1"/>
          <p:nvPr/>
        </p:nvSpPr>
        <p:spPr>
          <a:xfrm>
            <a:off x="11458473" y="2628528"/>
            <a:ext cx="2974779" cy="784830"/>
          </a:xfrm>
          <a:prstGeom prst="rect">
            <a:avLst/>
          </a:prstGeom>
          <a:noFill/>
        </p:spPr>
        <p:txBody>
          <a:bodyPr wrap="square">
            <a:spAutoFit/>
          </a:bodyPr>
          <a:lstStyle/>
          <a:p>
            <a:r>
              <a:rPr lang="pt-BR" sz="1500" b="1" dirty="0">
                <a:solidFill>
                  <a:schemeClr val="bg1"/>
                </a:solidFill>
                <a:latin typeface="Inter"/>
                <a:ea typeface="Inter"/>
                <a:cs typeface="Inter"/>
                <a:sym typeface="Inter"/>
              </a:rPr>
              <a:t>Medo de falhar</a:t>
            </a:r>
          </a:p>
          <a:p>
            <a:r>
              <a:rPr lang="pt-BR" sz="1500" b="1" dirty="0">
                <a:solidFill>
                  <a:schemeClr val="bg1"/>
                </a:solidFill>
                <a:latin typeface="Inter"/>
                <a:ea typeface="Inter"/>
                <a:cs typeface="Inter"/>
                <a:sym typeface="Inter"/>
              </a:rPr>
              <a:t>Não ser aceito</a:t>
            </a:r>
          </a:p>
          <a:p>
            <a:r>
              <a:rPr lang="pt-BR" sz="1500" b="1" dirty="0">
                <a:solidFill>
                  <a:schemeClr val="bg1"/>
                </a:solidFill>
                <a:latin typeface="Inter"/>
                <a:ea typeface="Inter"/>
                <a:cs typeface="Inter"/>
                <a:sym typeface="Inter"/>
              </a:rPr>
              <a:t>Sobrecarga</a:t>
            </a:r>
            <a:endParaRPr lang="pt-BR" sz="1500" b="1" dirty="0"/>
          </a:p>
        </p:txBody>
      </p:sp>
      <p:sp>
        <p:nvSpPr>
          <p:cNvPr id="26" name="CaixaDeTexto 25">
            <a:extLst>
              <a:ext uri="{FF2B5EF4-FFF2-40B4-BE49-F238E27FC236}">
                <a16:creationId xmlns:a16="http://schemas.microsoft.com/office/drawing/2014/main" id="{7E77A74D-AE79-F03A-702D-8E9AA639EC94}"/>
              </a:ext>
            </a:extLst>
          </p:cNvPr>
          <p:cNvSpPr txBox="1"/>
          <p:nvPr/>
        </p:nvSpPr>
        <p:spPr>
          <a:xfrm>
            <a:off x="8338465" y="4182829"/>
            <a:ext cx="2974779" cy="1015663"/>
          </a:xfrm>
          <a:prstGeom prst="rect">
            <a:avLst/>
          </a:prstGeom>
          <a:noFill/>
        </p:spPr>
        <p:txBody>
          <a:bodyPr wrap="square">
            <a:spAutoFit/>
          </a:bodyPr>
          <a:lstStyle/>
          <a:p>
            <a:r>
              <a:rPr lang="pt-BR" sz="1500" b="1" dirty="0">
                <a:solidFill>
                  <a:schemeClr val="bg1"/>
                </a:solidFill>
                <a:latin typeface="Inter"/>
                <a:ea typeface="Inter"/>
                <a:cs typeface="Inter"/>
                <a:sym typeface="Inter"/>
              </a:rPr>
              <a:t>Feedback contínuo,</a:t>
            </a:r>
          </a:p>
          <a:p>
            <a:r>
              <a:rPr lang="pt-BR" sz="1500" b="1" dirty="0">
                <a:solidFill>
                  <a:schemeClr val="bg1"/>
                </a:solidFill>
                <a:latin typeface="Inter"/>
                <a:ea typeface="Inter"/>
                <a:cs typeface="Inter"/>
                <a:sym typeface="Inter"/>
              </a:rPr>
              <a:t>Mentoria, </a:t>
            </a:r>
          </a:p>
          <a:p>
            <a:r>
              <a:rPr lang="pt-BR" sz="1500" b="1" dirty="0">
                <a:solidFill>
                  <a:schemeClr val="bg1"/>
                </a:solidFill>
                <a:latin typeface="Inter"/>
                <a:ea typeface="Inter"/>
                <a:cs typeface="Inter"/>
                <a:sym typeface="Inter"/>
              </a:rPr>
              <a:t>Delegação inteligente, </a:t>
            </a:r>
          </a:p>
          <a:p>
            <a:r>
              <a:rPr lang="pt-BR" sz="1500" b="1" dirty="0">
                <a:solidFill>
                  <a:schemeClr val="bg1"/>
                </a:solidFill>
                <a:latin typeface="Inter"/>
                <a:ea typeface="Inter"/>
                <a:cs typeface="Inter"/>
                <a:sym typeface="Inter"/>
              </a:rPr>
              <a:t>Cultura de erro, </a:t>
            </a:r>
            <a:endParaRPr lang="pt-BR" sz="1500" b="1" dirty="0"/>
          </a:p>
        </p:txBody>
      </p:sp>
      <p:sp>
        <p:nvSpPr>
          <p:cNvPr id="29" name="CaixaDeTexto 28">
            <a:extLst>
              <a:ext uri="{FF2B5EF4-FFF2-40B4-BE49-F238E27FC236}">
                <a16:creationId xmlns:a16="http://schemas.microsoft.com/office/drawing/2014/main" id="{9345AED3-6A3B-2D07-8471-446EC18E6FD7}"/>
              </a:ext>
            </a:extLst>
          </p:cNvPr>
          <p:cNvSpPr txBox="1"/>
          <p:nvPr/>
        </p:nvSpPr>
        <p:spPr>
          <a:xfrm>
            <a:off x="11176144" y="4184435"/>
            <a:ext cx="3881908" cy="1015663"/>
          </a:xfrm>
          <a:prstGeom prst="rect">
            <a:avLst/>
          </a:prstGeom>
          <a:noFill/>
        </p:spPr>
        <p:txBody>
          <a:bodyPr wrap="square">
            <a:spAutoFit/>
          </a:bodyPr>
          <a:lstStyle>
            <a:defPPr>
              <a:defRPr lang="en-US"/>
            </a:defPPr>
            <a:lvl1pPr>
              <a:defRPr sz="1500" b="1">
                <a:solidFill>
                  <a:schemeClr val="bg1"/>
                </a:solidFill>
                <a:latin typeface="Inter"/>
                <a:ea typeface="Inter"/>
                <a:cs typeface="Inter"/>
              </a:defRPr>
            </a:lvl1pPr>
          </a:lstStyle>
          <a:p>
            <a:r>
              <a:rPr lang="pt-BR" dirty="0">
                <a:sym typeface="Inter"/>
              </a:rPr>
              <a:t>Clareza de propósito, </a:t>
            </a:r>
          </a:p>
          <a:p>
            <a:r>
              <a:rPr lang="pt-BR" dirty="0">
                <a:sym typeface="Inter"/>
              </a:rPr>
              <a:t>Autocuidado,</a:t>
            </a:r>
          </a:p>
          <a:p>
            <a:r>
              <a:rPr lang="pt-BR" dirty="0"/>
              <a:t>Gestão de Energia</a:t>
            </a:r>
          </a:p>
          <a:p>
            <a:endParaRPr lang="pt-BR" dirty="0"/>
          </a:p>
        </p:txBody>
      </p:sp>
    </p:spTree>
    <p:extLst>
      <p:ext uri="{BB962C8B-B14F-4D97-AF65-F5344CB8AC3E}">
        <p14:creationId xmlns:p14="http://schemas.microsoft.com/office/powerpoint/2010/main" val="40158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44CAB-927D-11F0-310A-C2A52567BC42}"/>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F77E68BE-5E74-7BB1-4833-267E92A3BD5A}"/>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29B8EB12-E1BB-EC79-994D-CDB5B98B98B4}"/>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43A9932F-2174-FDAC-17D8-99D5B075D46E}"/>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352BDF7A-1DD8-FF8F-A5AC-61EF2D0F3AF8}"/>
              </a:ext>
            </a:extLst>
          </p:cNvPr>
          <p:cNvSpPr txBox="1">
            <a:spLocks/>
          </p:cNvSpPr>
          <p:nvPr/>
        </p:nvSpPr>
        <p:spPr>
          <a:xfrm>
            <a:off x="780344" y="1022933"/>
            <a:ext cx="12425297"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Seu mapa de liderança é uma </a:t>
            </a:r>
            <a:r>
              <a:rPr lang="pt-BR" b="1" dirty="0"/>
              <a:t>ferramenta viva </a:t>
            </a:r>
            <a:r>
              <a:rPr lang="pt-BR" dirty="0"/>
              <a:t>que deve ser consultada e atualizada regularmente.</a:t>
            </a:r>
          </a:p>
        </p:txBody>
      </p:sp>
      <p:sp>
        <p:nvSpPr>
          <p:cNvPr id="15" name="Google Shape;229;p28">
            <a:extLst>
              <a:ext uri="{FF2B5EF4-FFF2-40B4-BE49-F238E27FC236}">
                <a16:creationId xmlns:a16="http://schemas.microsoft.com/office/drawing/2014/main" id="{44C69833-EC9C-6DA2-672D-E7885D92B8FF}"/>
              </a:ext>
            </a:extLst>
          </p:cNvPr>
          <p:cNvSpPr txBox="1">
            <a:spLocks/>
          </p:cNvSpPr>
          <p:nvPr/>
        </p:nvSpPr>
        <p:spPr>
          <a:xfrm>
            <a:off x="1388131" y="7423494"/>
            <a:ext cx="10250228" cy="49510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"A verdadeira sabedoria está em aplicar o conhecimento, não apenas em adquiri-lo."</a:t>
            </a:r>
          </a:p>
        </p:txBody>
      </p:sp>
      <p:sp>
        <p:nvSpPr>
          <p:cNvPr id="2" name="Google Shape;249;p30">
            <a:extLst>
              <a:ext uri="{FF2B5EF4-FFF2-40B4-BE49-F238E27FC236}">
                <a16:creationId xmlns:a16="http://schemas.microsoft.com/office/drawing/2014/main" id="{9DF87670-DC1C-7FA8-4824-FE44B7E6D921}"/>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rgbClr val="2BDEFD"/>
                </a:solidFill>
                <a:latin typeface="Chakra Petch" panose="00000500000000000000" pitchFamily="2" charset="-34"/>
                <a:cs typeface="Chakra Petch" panose="00000500000000000000" pitchFamily="2" charset="-34"/>
              </a:rPr>
              <a:t>APLICAÇÃO </a:t>
            </a:r>
            <a:r>
              <a:rPr lang="pt-BR" sz="4000" b="1" dirty="0">
                <a:solidFill>
                  <a:schemeClr val="bg1"/>
                </a:solidFill>
                <a:latin typeface="Chakra Petch" panose="00000500000000000000" pitchFamily="2" charset="-34"/>
                <a:cs typeface="Chakra Petch" panose="00000500000000000000" pitchFamily="2" charset="-34"/>
              </a:rPr>
              <a:t>PRÁTICA</a:t>
            </a:r>
            <a:endParaRPr lang="pt-BR" sz="4000" b="1" dirty="0">
              <a:solidFill>
                <a:srgbClr val="2BDEFD"/>
              </a:solidFill>
              <a:latin typeface="Chakra Petch" panose="00000500000000000000" pitchFamily="2" charset="-34"/>
              <a:cs typeface="Chakra Petch" panose="00000500000000000000" pitchFamily="2" charset="-34"/>
            </a:endParaRPr>
          </a:p>
        </p:txBody>
      </p:sp>
      <p:sp>
        <p:nvSpPr>
          <p:cNvPr id="9" name="Google Shape;229;p28">
            <a:extLst>
              <a:ext uri="{FF2B5EF4-FFF2-40B4-BE49-F238E27FC236}">
                <a16:creationId xmlns:a16="http://schemas.microsoft.com/office/drawing/2014/main" id="{ED5EB6A8-83F3-E3C0-209F-0078297D4E0B}"/>
              </a:ext>
            </a:extLst>
          </p:cNvPr>
          <p:cNvSpPr txBox="1">
            <a:spLocks/>
          </p:cNvSpPr>
          <p:nvPr/>
        </p:nvSpPr>
        <p:spPr>
          <a:xfrm>
            <a:off x="1218011" y="2792664"/>
            <a:ext cx="5927069"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b="1" dirty="0">
                <a:solidFill>
                  <a:schemeClr val="bg1"/>
                </a:solidFill>
                <a:latin typeface="Inter"/>
                <a:ea typeface="Inter"/>
                <a:cs typeface="Inter"/>
                <a:sym typeface="Inter"/>
              </a:rPr>
              <a:t>Aplicações Diárias:</a:t>
            </a:r>
          </a:p>
          <a:p>
            <a:pPr marL="285750" indent="-285750">
              <a:lnSpc>
                <a:spcPct val="100000"/>
              </a:lnSpc>
              <a:spcBef>
                <a:spcPts val="0"/>
              </a:spcBef>
              <a:buFont typeface="Arial" panose="020B0604020202020204" pitchFamily="34" charset="0"/>
              <a:buChar char="•"/>
            </a:pPr>
            <a:r>
              <a:rPr lang="pt-BR" sz="1800" dirty="0">
                <a:solidFill>
                  <a:schemeClr val="bg1"/>
                </a:solidFill>
                <a:latin typeface="Inter"/>
                <a:ea typeface="Inter"/>
                <a:cs typeface="Inter"/>
                <a:sym typeface="Inter"/>
              </a:rPr>
              <a:t>Consulte seu mapa antes de decisões importantes</a:t>
            </a:r>
          </a:p>
          <a:p>
            <a:pPr marL="285750" indent="-285750">
              <a:lnSpc>
                <a:spcPct val="100000"/>
              </a:lnSpc>
              <a:spcBef>
                <a:spcPts val="0"/>
              </a:spcBef>
              <a:buFont typeface="Arial" panose="020B0604020202020204" pitchFamily="34" charset="0"/>
              <a:buChar char="•"/>
            </a:pPr>
            <a:r>
              <a:rPr lang="pt-BR" sz="1800" dirty="0">
                <a:solidFill>
                  <a:schemeClr val="bg1"/>
                </a:solidFill>
                <a:latin typeface="Inter"/>
                <a:ea typeface="Inter"/>
                <a:cs typeface="Inter"/>
                <a:sym typeface="Inter"/>
              </a:rPr>
              <a:t>Identifique quando um medo está influenciando suas escolhas</a:t>
            </a:r>
          </a:p>
        </p:txBody>
      </p:sp>
      <p:sp>
        <p:nvSpPr>
          <p:cNvPr id="3" name="Google Shape;229;p28">
            <a:extLst>
              <a:ext uri="{FF2B5EF4-FFF2-40B4-BE49-F238E27FC236}">
                <a16:creationId xmlns:a16="http://schemas.microsoft.com/office/drawing/2014/main" id="{238B3E47-ECAE-1817-CD29-088535FA8016}"/>
              </a:ext>
            </a:extLst>
          </p:cNvPr>
          <p:cNvSpPr txBox="1">
            <a:spLocks/>
          </p:cNvSpPr>
          <p:nvPr/>
        </p:nvSpPr>
        <p:spPr>
          <a:xfrm>
            <a:off x="8013282" y="2792664"/>
            <a:ext cx="5927069"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b="1" dirty="0">
                <a:solidFill>
                  <a:schemeClr val="bg1"/>
                </a:solidFill>
                <a:latin typeface="Inter"/>
                <a:ea typeface="Inter"/>
                <a:cs typeface="Inter"/>
                <a:sym typeface="Inter"/>
              </a:rPr>
              <a:t>Integração com o Curso:</a:t>
            </a:r>
          </a:p>
          <a:p>
            <a:pPr marL="285750" indent="-285750">
              <a:lnSpc>
                <a:spcPct val="100000"/>
              </a:lnSpc>
              <a:spcBef>
                <a:spcPts val="0"/>
              </a:spcBef>
              <a:buFont typeface="Arial" panose="020B0604020202020204" pitchFamily="34" charset="0"/>
              <a:buChar char="•"/>
            </a:pPr>
            <a:r>
              <a:rPr lang="pt-BR" sz="1800" dirty="0">
                <a:solidFill>
                  <a:schemeClr val="bg1"/>
                </a:solidFill>
                <a:latin typeface="Inter"/>
                <a:ea typeface="Inter"/>
                <a:cs typeface="Inter"/>
                <a:sym typeface="Inter"/>
              </a:rPr>
              <a:t>Relacione os conteúdos do curso com seus motivadores e medos</a:t>
            </a:r>
          </a:p>
          <a:p>
            <a:pPr marL="285750" indent="-285750">
              <a:lnSpc>
                <a:spcPct val="100000"/>
              </a:lnSpc>
              <a:spcBef>
                <a:spcPts val="0"/>
              </a:spcBef>
              <a:buFont typeface="Arial" panose="020B0604020202020204" pitchFamily="34" charset="0"/>
              <a:buChar char="•"/>
            </a:pPr>
            <a:r>
              <a:rPr lang="pt-BR" sz="1800" dirty="0">
                <a:solidFill>
                  <a:schemeClr val="bg1"/>
                </a:solidFill>
                <a:latin typeface="Inter"/>
                <a:ea typeface="Inter"/>
                <a:cs typeface="Inter"/>
                <a:sym typeface="Inter"/>
              </a:rPr>
              <a:t>Utilize o mapa para definir objetivos de aprendizado personalizados</a:t>
            </a:r>
          </a:p>
        </p:txBody>
      </p:sp>
      <p:sp>
        <p:nvSpPr>
          <p:cNvPr id="10" name="Retângulo: Cantos Superiores Recortados 9">
            <a:extLst>
              <a:ext uri="{FF2B5EF4-FFF2-40B4-BE49-F238E27FC236}">
                <a16:creationId xmlns:a16="http://schemas.microsoft.com/office/drawing/2014/main" id="{CEA28A3B-EFCE-F3C1-F7D1-A5C78533568E}"/>
              </a:ext>
            </a:extLst>
          </p:cNvPr>
          <p:cNvSpPr/>
          <p:nvPr/>
        </p:nvSpPr>
        <p:spPr>
          <a:xfrm>
            <a:off x="929683" y="4620418"/>
            <a:ext cx="10708676" cy="257951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Gráfico 10" descr="Seta circular estrutura de tópicos">
            <a:extLst>
              <a:ext uri="{FF2B5EF4-FFF2-40B4-BE49-F238E27FC236}">
                <a16:creationId xmlns:a16="http://schemas.microsoft.com/office/drawing/2014/main" id="{3AED564A-2062-024E-07BF-314F89978D3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57873" y="4695113"/>
            <a:ext cx="712377" cy="712377"/>
          </a:xfrm>
          <a:prstGeom prst="rect">
            <a:avLst/>
          </a:prstGeom>
        </p:spPr>
      </p:pic>
      <p:sp>
        <p:nvSpPr>
          <p:cNvPr id="12" name="Google Shape;216;p26">
            <a:extLst>
              <a:ext uri="{FF2B5EF4-FFF2-40B4-BE49-F238E27FC236}">
                <a16:creationId xmlns:a16="http://schemas.microsoft.com/office/drawing/2014/main" id="{142CD385-3D1F-6A1C-E423-BABA3C358FA8}"/>
              </a:ext>
            </a:extLst>
          </p:cNvPr>
          <p:cNvSpPr txBox="1">
            <a:spLocks/>
          </p:cNvSpPr>
          <p:nvPr/>
        </p:nvSpPr>
        <p:spPr>
          <a:xfrm>
            <a:off x="1132951" y="4718926"/>
            <a:ext cx="6625152" cy="664749"/>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400" b="1" dirty="0">
                <a:solidFill>
                  <a:srgbClr val="DBE4EF"/>
                </a:solidFill>
                <a:latin typeface="Chakra Petch" panose="00000500000000000000" pitchFamily="2" charset="-34"/>
                <a:cs typeface="Chakra Petch" panose="00000500000000000000" pitchFamily="2" charset="-34"/>
              </a:rPr>
              <a:t>CICLO DE REVISÃO E ATUALIZAÇÃO</a:t>
            </a:r>
          </a:p>
        </p:txBody>
      </p:sp>
      <p:sp>
        <p:nvSpPr>
          <p:cNvPr id="13" name="Google Shape;229;p28">
            <a:extLst>
              <a:ext uri="{FF2B5EF4-FFF2-40B4-BE49-F238E27FC236}">
                <a16:creationId xmlns:a16="http://schemas.microsoft.com/office/drawing/2014/main" id="{B994C771-834D-1C9F-7D9B-960CA2E9A7A3}"/>
              </a:ext>
            </a:extLst>
          </p:cNvPr>
          <p:cNvSpPr txBox="1">
            <a:spLocks/>
          </p:cNvSpPr>
          <p:nvPr/>
        </p:nvSpPr>
        <p:spPr>
          <a:xfrm>
            <a:off x="1404297" y="6042769"/>
            <a:ext cx="2446235"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Reflexão</a:t>
            </a:r>
          </a:p>
          <a:p>
            <a:pPr algn="ctr">
              <a:lnSpc>
                <a:spcPct val="100000"/>
              </a:lnSpc>
              <a:spcBef>
                <a:spcPts val="0"/>
              </a:spcBef>
            </a:pPr>
            <a:r>
              <a:rPr lang="pt-BR" sz="1800" dirty="0">
                <a:solidFill>
                  <a:schemeClr val="bg1"/>
                </a:solidFill>
                <a:latin typeface="Inter"/>
                <a:ea typeface="Inter"/>
                <a:cs typeface="Inter"/>
                <a:sym typeface="Inter"/>
              </a:rPr>
              <a:t>Análise das experiências</a:t>
            </a:r>
          </a:p>
        </p:txBody>
      </p:sp>
      <p:sp>
        <p:nvSpPr>
          <p:cNvPr id="23" name="Google Shape;229;p28">
            <a:extLst>
              <a:ext uri="{FF2B5EF4-FFF2-40B4-BE49-F238E27FC236}">
                <a16:creationId xmlns:a16="http://schemas.microsoft.com/office/drawing/2014/main" id="{CF02C4FA-50AF-F7E2-633D-AD12070D07D6}"/>
              </a:ext>
            </a:extLst>
          </p:cNvPr>
          <p:cNvSpPr txBox="1">
            <a:spLocks/>
          </p:cNvSpPr>
          <p:nvPr/>
        </p:nvSpPr>
        <p:spPr>
          <a:xfrm>
            <a:off x="3927606" y="6042769"/>
            <a:ext cx="2891256"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Insights</a:t>
            </a:r>
          </a:p>
          <a:p>
            <a:pPr algn="ctr">
              <a:lnSpc>
                <a:spcPct val="100000"/>
              </a:lnSpc>
              <a:spcBef>
                <a:spcPts val="0"/>
              </a:spcBef>
            </a:pPr>
            <a:r>
              <a:rPr lang="pt-BR" sz="1800" dirty="0">
                <a:solidFill>
                  <a:schemeClr val="bg1"/>
                </a:solidFill>
                <a:latin typeface="Inter"/>
                <a:ea typeface="Inter"/>
                <a:cs typeface="Inter"/>
                <a:sym typeface="Inter"/>
              </a:rPr>
              <a:t>Novos padrões e aprendizados</a:t>
            </a:r>
          </a:p>
        </p:txBody>
      </p:sp>
      <p:sp>
        <p:nvSpPr>
          <p:cNvPr id="27" name="Google Shape;229;p28">
            <a:extLst>
              <a:ext uri="{FF2B5EF4-FFF2-40B4-BE49-F238E27FC236}">
                <a16:creationId xmlns:a16="http://schemas.microsoft.com/office/drawing/2014/main" id="{05A3632B-89C7-F9B5-0166-2F45E9F4C2FE}"/>
              </a:ext>
            </a:extLst>
          </p:cNvPr>
          <p:cNvSpPr txBox="1">
            <a:spLocks/>
          </p:cNvSpPr>
          <p:nvPr/>
        </p:nvSpPr>
        <p:spPr>
          <a:xfrm>
            <a:off x="6895936" y="6042769"/>
            <a:ext cx="2182420"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Atualização</a:t>
            </a:r>
          </a:p>
          <a:p>
            <a:pPr algn="ctr">
              <a:lnSpc>
                <a:spcPct val="100000"/>
              </a:lnSpc>
              <a:spcBef>
                <a:spcPts val="0"/>
              </a:spcBef>
            </a:pPr>
            <a:r>
              <a:rPr lang="pt-BR" sz="1800" dirty="0">
                <a:solidFill>
                  <a:schemeClr val="bg1"/>
                </a:solidFill>
                <a:latin typeface="Inter"/>
                <a:ea typeface="Inter"/>
                <a:cs typeface="Inter"/>
                <a:sym typeface="Inter"/>
              </a:rPr>
              <a:t>Refinamento do mapa</a:t>
            </a:r>
          </a:p>
        </p:txBody>
      </p:sp>
      <p:sp>
        <p:nvSpPr>
          <p:cNvPr id="28" name="Google Shape;229;p28">
            <a:extLst>
              <a:ext uri="{FF2B5EF4-FFF2-40B4-BE49-F238E27FC236}">
                <a16:creationId xmlns:a16="http://schemas.microsoft.com/office/drawing/2014/main" id="{7EDE699F-4A17-9798-BB80-56BE2510D803}"/>
              </a:ext>
            </a:extLst>
          </p:cNvPr>
          <p:cNvSpPr txBox="1">
            <a:spLocks/>
          </p:cNvSpPr>
          <p:nvPr/>
        </p:nvSpPr>
        <p:spPr>
          <a:xfrm>
            <a:off x="9155430" y="6042769"/>
            <a:ext cx="2182420"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Aplicação</a:t>
            </a:r>
          </a:p>
          <a:p>
            <a:pPr algn="ctr">
              <a:lnSpc>
                <a:spcPct val="100000"/>
              </a:lnSpc>
              <a:spcBef>
                <a:spcPts val="0"/>
              </a:spcBef>
            </a:pPr>
            <a:r>
              <a:rPr lang="pt-BR" sz="1800" dirty="0">
                <a:solidFill>
                  <a:schemeClr val="bg1"/>
                </a:solidFill>
                <a:latin typeface="Inter"/>
                <a:ea typeface="Inter"/>
                <a:cs typeface="Inter"/>
                <a:sym typeface="Inter"/>
              </a:rPr>
              <a:t>Implementação prática</a:t>
            </a:r>
          </a:p>
        </p:txBody>
      </p:sp>
      <p:pic>
        <p:nvPicPr>
          <p:cNvPr id="30" name="Gráfico 29" descr="Selo 1 estrutura de tópicos">
            <a:extLst>
              <a:ext uri="{FF2B5EF4-FFF2-40B4-BE49-F238E27FC236}">
                <a16:creationId xmlns:a16="http://schemas.microsoft.com/office/drawing/2014/main" id="{8E85FB17-4BFC-3382-77F9-00207F2A397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271225" y="5356992"/>
            <a:ext cx="712377" cy="712377"/>
          </a:xfrm>
          <a:prstGeom prst="rect">
            <a:avLst/>
          </a:prstGeom>
        </p:spPr>
      </p:pic>
      <p:pic>
        <p:nvPicPr>
          <p:cNvPr id="31" name="Gráfico 30" descr="Crachá estrutura de tópicos">
            <a:extLst>
              <a:ext uri="{FF2B5EF4-FFF2-40B4-BE49-F238E27FC236}">
                <a16:creationId xmlns:a16="http://schemas.microsoft.com/office/drawing/2014/main" id="{57BAE2AF-5E49-16DE-2CB3-3268F5FED55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017045" y="5356992"/>
            <a:ext cx="712377" cy="712377"/>
          </a:xfrm>
          <a:prstGeom prst="rect">
            <a:avLst/>
          </a:prstGeom>
        </p:spPr>
      </p:pic>
      <p:pic>
        <p:nvPicPr>
          <p:cNvPr id="32" name="Gráfico 31" descr="Selo 3 estrutura de tópicos">
            <a:extLst>
              <a:ext uri="{FF2B5EF4-FFF2-40B4-BE49-F238E27FC236}">
                <a16:creationId xmlns:a16="http://schemas.microsoft.com/office/drawing/2014/main" id="{7428E1E3-D926-86C4-EC40-7B92840872E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629186" y="5356992"/>
            <a:ext cx="712377" cy="712377"/>
          </a:xfrm>
          <a:prstGeom prst="rect">
            <a:avLst/>
          </a:prstGeom>
        </p:spPr>
      </p:pic>
      <p:pic>
        <p:nvPicPr>
          <p:cNvPr id="33" name="Gráfico 32" descr="Selo 4 estrutura de tópicos">
            <a:extLst>
              <a:ext uri="{FF2B5EF4-FFF2-40B4-BE49-F238E27FC236}">
                <a16:creationId xmlns:a16="http://schemas.microsoft.com/office/drawing/2014/main" id="{4735E595-0C1C-D6FD-3E82-E81547150C4A}"/>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885138" y="5356992"/>
            <a:ext cx="712377" cy="712377"/>
          </a:xfrm>
          <a:prstGeom prst="rect">
            <a:avLst/>
          </a:prstGeom>
        </p:spPr>
      </p:pic>
    </p:spTree>
    <p:extLst>
      <p:ext uri="{BB962C8B-B14F-4D97-AF65-F5344CB8AC3E}">
        <p14:creationId xmlns:p14="http://schemas.microsoft.com/office/powerpoint/2010/main" val="288508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2F117-D559-9093-9B96-DD2CB4372B5E}"/>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FCEEA698-25FD-32C8-02C7-B7F402314973}"/>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136783C6-F22C-F8C1-7757-DF4F8D9F02EB}"/>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D0D6390E-199B-373E-D017-4BDCCBB16568}"/>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B44509A0-6342-3390-0921-B8223E6C4DD5}"/>
              </a:ext>
            </a:extLst>
          </p:cNvPr>
          <p:cNvSpPr txBox="1">
            <a:spLocks/>
          </p:cNvSpPr>
          <p:nvPr/>
        </p:nvSpPr>
        <p:spPr>
          <a:xfrm>
            <a:off x="780344" y="1022933"/>
            <a:ext cx="12425297"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Seu mapa de liderança é um </a:t>
            </a:r>
            <a:r>
              <a:rPr lang="pt-BR" b="1" dirty="0"/>
              <a:t>instrumento vivo </a:t>
            </a:r>
            <a:r>
              <a:rPr lang="pt-BR" dirty="0"/>
              <a:t>que evoluirá junto com você ao longo de sua jornada de desenvolvimento.</a:t>
            </a:r>
          </a:p>
        </p:txBody>
      </p:sp>
      <p:sp>
        <p:nvSpPr>
          <p:cNvPr id="15" name="Google Shape;229;p28">
            <a:extLst>
              <a:ext uri="{FF2B5EF4-FFF2-40B4-BE49-F238E27FC236}">
                <a16:creationId xmlns:a16="http://schemas.microsoft.com/office/drawing/2014/main" id="{CD57F332-72A2-0D77-32FA-6E0C64505600}"/>
              </a:ext>
            </a:extLst>
          </p:cNvPr>
          <p:cNvSpPr txBox="1">
            <a:spLocks/>
          </p:cNvSpPr>
          <p:nvPr/>
        </p:nvSpPr>
        <p:spPr>
          <a:xfrm>
            <a:off x="1388131" y="7284995"/>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"A jornada de liderança é uma escolha diária de crescimento e impacto. Seu mapa é apenas o começo."</a:t>
            </a:r>
          </a:p>
        </p:txBody>
      </p:sp>
      <p:sp>
        <p:nvSpPr>
          <p:cNvPr id="2" name="Google Shape;249;p30">
            <a:extLst>
              <a:ext uri="{FF2B5EF4-FFF2-40B4-BE49-F238E27FC236}">
                <a16:creationId xmlns:a16="http://schemas.microsoft.com/office/drawing/2014/main" id="{DC0D5671-9F3C-A60E-874D-07D6C522C691}"/>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rgbClr val="2BDEFD"/>
                </a:solidFill>
                <a:latin typeface="Chakra Petch" panose="00000500000000000000" pitchFamily="2" charset="-34"/>
                <a:cs typeface="Chakra Petch" panose="00000500000000000000" pitchFamily="2" charset="-34"/>
              </a:rPr>
              <a:t>PRÓXIMOS PASSOS </a:t>
            </a:r>
            <a:r>
              <a:rPr lang="pt-BR" sz="4000" b="1" dirty="0">
                <a:solidFill>
                  <a:schemeClr val="bg1"/>
                </a:solidFill>
                <a:latin typeface="Chakra Petch" panose="00000500000000000000" pitchFamily="2" charset="-34"/>
                <a:cs typeface="Chakra Petch" panose="00000500000000000000" pitchFamily="2" charset="-34"/>
              </a:rPr>
              <a:t>NA JORNADA</a:t>
            </a:r>
            <a:endParaRPr lang="pt-BR" sz="4000" b="1" dirty="0">
              <a:solidFill>
                <a:srgbClr val="2BDEFD"/>
              </a:solidFill>
              <a:latin typeface="Chakra Petch" panose="00000500000000000000" pitchFamily="2" charset="-34"/>
              <a:cs typeface="Chakra Petch" panose="00000500000000000000" pitchFamily="2" charset="-34"/>
            </a:endParaRPr>
          </a:p>
        </p:txBody>
      </p:sp>
      <p:sp>
        <p:nvSpPr>
          <p:cNvPr id="9" name="Google Shape;229;p28">
            <a:extLst>
              <a:ext uri="{FF2B5EF4-FFF2-40B4-BE49-F238E27FC236}">
                <a16:creationId xmlns:a16="http://schemas.microsoft.com/office/drawing/2014/main" id="{9952D6A5-4601-8654-6D0F-F2C8F84B1B27}"/>
              </a:ext>
            </a:extLst>
          </p:cNvPr>
          <p:cNvSpPr txBox="1">
            <a:spLocks/>
          </p:cNvSpPr>
          <p:nvPr/>
        </p:nvSpPr>
        <p:spPr>
          <a:xfrm>
            <a:off x="1218011" y="2559302"/>
            <a:ext cx="5927069"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b="1" dirty="0">
                <a:solidFill>
                  <a:schemeClr val="bg1"/>
                </a:solidFill>
                <a:latin typeface="Inter"/>
                <a:ea typeface="Inter"/>
                <a:cs typeface="Inter"/>
                <a:sym typeface="Inter"/>
              </a:rPr>
              <a:t>O mapa integra motivadores e medos em uma ferramenta visual que orienta seu desenvolvimento</a:t>
            </a:r>
          </a:p>
        </p:txBody>
      </p:sp>
      <p:sp>
        <p:nvSpPr>
          <p:cNvPr id="3" name="Google Shape;229;p28">
            <a:extLst>
              <a:ext uri="{FF2B5EF4-FFF2-40B4-BE49-F238E27FC236}">
                <a16:creationId xmlns:a16="http://schemas.microsoft.com/office/drawing/2014/main" id="{45F9DC58-F8A0-59E0-73A5-E59574F12BD4}"/>
              </a:ext>
            </a:extLst>
          </p:cNvPr>
          <p:cNvSpPr txBox="1">
            <a:spLocks/>
          </p:cNvSpPr>
          <p:nvPr/>
        </p:nvSpPr>
        <p:spPr>
          <a:xfrm>
            <a:off x="8013282" y="2559302"/>
            <a:ext cx="5927069"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b="1" dirty="0">
                <a:solidFill>
                  <a:schemeClr val="bg1"/>
                </a:solidFill>
                <a:latin typeface="Inter"/>
                <a:ea typeface="Inter"/>
                <a:cs typeface="Inter"/>
                <a:sym typeface="Inter"/>
              </a:rPr>
              <a:t>Ele serve como bússola para decisões alinhadas com seus valores e propósito de liderança</a:t>
            </a:r>
          </a:p>
        </p:txBody>
      </p:sp>
      <p:sp>
        <p:nvSpPr>
          <p:cNvPr id="10" name="Retângulo: Cantos Superiores Recortados 9">
            <a:extLst>
              <a:ext uri="{FF2B5EF4-FFF2-40B4-BE49-F238E27FC236}">
                <a16:creationId xmlns:a16="http://schemas.microsoft.com/office/drawing/2014/main" id="{618BEEE3-3A5A-8944-37FE-5C293CC1E111}"/>
              </a:ext>
            </a:extLst>
          </p:cNvPr>
          <p:cNvSpPr/>
          <p:nvPr/>
        </p:nvSpPr>
        <p:spPr>
          <a:xfrm>
            <a:off x="929683" y="3663028"/>
            <a:ext cx="10708676" cy="299374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Gráfico 10" descr="Seta circular estrutura de tópicos">
            <a:extLst>
              <a:ext uri="{FF2B5EF4-FFF2-40B4-BE49-F238E27FC236}">
                <a16:creationId xmlns:a16="http://schemas.microsoft.com/office/drawing/2014/main" id="{9B94C8A8-F266-DF04-9E09-EB88FDCBD84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57873" y="3780715"/>
            <a:ext cx="712377" cy="712377"/>
          </a:xfrm>
          <a:prstGeom prst="rect">
            <a:avLst/>
          </a:prstGeom>
        </p:spPr>
      </p:pic>
      <p:sp>
        <p:nvSpPr>
          <p:cNvPr id="12" name="Google Shape;216;p26">
            <a:extLst>
              <a:ext uri="{FF2B5EF4-FFF2-40B4-BE49-F238E27FC236}">
                <a16:creationId xmlns:a16="http://schemas.microsoft.com/office/drawing/2014/main" id="{2AAA91E0-B3D5-416F-7DAB-BD3BA387F9AE}"/>
              </a:ext>
            </a:extLst>
          </p:cNvPr>
          <p:cNvSpPr txBox="1">
            <a:spLocks/>
          </p:cNvSpPr>
          <p:nvPr/>
        </p:nvSpPr>
        <p:spPr>
          <a:xfrm>
            <a:off x="1281806" y="3804528"/>
            <a:ext cx="6625152" cy="664749"/>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2400" b="1" dirty="0">
                <a:solidFill>
                  <a:srgbClr val="DBE4EF"/>
                </a:solidFill>
                <a:latin typeface="Chakra Petch" panose="00000500000000000000" pitchFamily="2" charset="-34"/>
                <a:cs typeface="Chakra Petch" panose="00000500000000000000" pitchFamily="2" charset="-34"/>
              </a:rPr>
              <a:t>COMO UTILIZAR SEU MAPA NO CURSO</a:t>
            </a:r>
          </a:p>
        </p:txBody>
      </p:sp>
      <p:sp>
        <p:nvSpPr>
          <p:cNvPr id="13" name="Google Shape;229;p28">
            <a:extLst>
              <a:ext uri="{FF2B5EF4-FFF2-40B4-BE49-F238E27FC236}">
                <a16:creationId xmlns:a16="http://schemas.microsoft.com/office/drawing/2014/main" id="{C19F9891-E057-664E-D735-8C796695111E}"/>
              </a:ext>
            </a:extLst>
          </p:cNvPr>
          <p:cNvSpPr txBox="1">
            <a:spLocks/>
          </p:cNvSpPr>
          <p:nvPr/>
        </p:nvSpPr>
        <p:spPr>
          <a:xfrm>
            <a:off x="1121668" y="4776666"/>
            <a:ext cx="1757090"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Revisitar e atualizar seu mapa após cada módulo do curso</a:t>
            </a:r>
          </a:p>
        </p:txBody>
      </p:sp>
      <p:sp>
        <p:nvSpPr>
          <p:cNvPr id="23" name="Google Shape;229;p28">
            <a:extLst>
              <a:ext uri="{FF2B5EF4-FFF2-40B4-BE49-F238E27FC236}">
                <a16:creationId xmlns:a16="http://schemas.microsoft.com/office/drawing/2014/main" id="{C9681D3D-2D06-C82A-22C6-B75AECEDAE1A}"/>
              </a:ext>
            </a:extLst>
          </p:cNvPr>
          <p:cNvSpPr txBox="1">
            <a:spLocks/>
          </p:cNvSpPr>
          <p:nvPr/>
        </p:nvSpPr>
        <p:spPr>
          <a:xfrm>
            <a:off x="5413984" y="4776666"/>
            <a:ext cx="1757090"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Utilizar como referência para exercícios práticos e reflexões</a:t>
            </a:r>
          </a:p>
        </p:txBody>
      </p:sp>
      <p:sp>
        <p:nvSpPr>
          <p:cNvPr id="27" name="Google Shape;229;p28">
            <a:extLst>
              <a:ext uri="{FF2B5EF4-FFF2-40B4-BE49-F238E27FC236}">
                <a16:creationId xmlns:a16="http://schemas.microsoft.com/office/drawing/2014/main" id="{F1948533-F3DD-FD6C-D5D7-DDDD915AE64B}"/>
              </a:ext>
            </a:extLst>
          </p:cNvPr>
          <p:cNvSpPr txBox="1">
            <a:spLocks/>
          </p:cNvSpPr>
          <p:nvPr/>
        </p:nvSpPr>
        <p:spPr>
          <a:xfrm>
            <a:off x="7557109" y="4776666"/>
            <a:ext cx="1763156"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Criar planos de ação específicos para potencializar motivadores</a:t>
            </a:r>
          </a:p>
        </p:txBody>
      </p:sp>
      <p:sp>
        <p:nvSpPr>
          <p:cNvPr id="28" name="Google Shape;229;p28">
            <a:extLst>
              <a:ext uri="{FF2B5EF4-FFF2-40B4-BE49-F238E27FC236}">
                <a16:creationId xmlns:a16="http://schemas.microsoft.com/office/drawing/2014/main" id="{E42A93F8-7CA3-4783-292F-34178EC69B27}"/>
              </a:ext>
            </a:extLst>
          </p:cNvPr>
          <p:cNvSpPr txBox="1">
            <a:spLocks/>
          </p:cNvSpPr>
          <p:nvPr/>
        </p:nvSpPr>
        <p:spPr>
          <a:xfrm>
            <a:off x="9706301" y="4776666"/>
            <a:ext cx="1763156"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Desenvolver estratégias personalizadas para superar medos</a:t>
            </a:r>
          </a:p>
        </p:txBody>
      </p:sp>
      <p:sp>
        <p:nvSpPr>
          <p:cNvPr id="4" name="Google Shape;229;p28">
            <a:extLst>
              <a:ext uri="{FF2B5EF4-FFF2-40B4-BE49-F238E27FC236}">
                <a16:creationId xmlns:a16="http://schemas.microsoft.com/office/drawing/2014/main" id="{2849DE89-8D38-58C9-971D-0A5E36000EC3}"/>
              </a:ext>
            </a:extLst>
          </p:cNvPr>
          <p:cNvSpPr txBox="1">
            <a:spLocks/>
          </p:cNvSpPr>
          <p:nvPr/>
        </p:nvSpPr>
        <p:spPr>
          <a:xfrm>
            <a:off x="3264793" y="4776666"/>
            <a:ext cx="1763156"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Compartilhar insights com colegas para enriquecer perspectivas</a:t>
            </a:r>
          </a:p>
        </p:txBody>
      </p:sp>
    </p:spTree>
    <p:extLst>
      <p:ext uri="{BB962C8B-B14F-4D97-AF65-F5344CB8AC3E}">
        <p14:creationId xmlns:p14="http://schemas.microsoft.com/office/powerpoint/2010/main" val="23801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E5BFD-E33A-2870-82ED-805622125472}"/>
            </a:ext>
          </a:extLst>
        </p:cNvPr>
        <p:cNvGrpSpPr/>
        <p:nvPr/>
      </p:nvGrpSpPr>
      <p:grpSpPr>
        <a:xfrm>
          <a:off x="0" y="0"/>
          <a:ext cx="0" cy="0"/>
          <a:chOff x="0" y="0"/>
          <a:chExt cx="0" cy="0"/>
        </a:xfrm>
      </p:grpSpPr>
      <p:sp>
        <p:nvSpPr>
          <p:cNvPr id="7" name="Google Shape;229;p28">
            <a:extLst>
              <a:ext uri="{FF2B5EF4-FFF2-40B4-BE49-F238E27FC236}">
                <a16:creationId xmlns:a16="http://schemas.microsoft.com/office/drawing/2014/main" id="{BDFBD572-6F47-9AC3-C396-AB16FF18FF02}"/>
              </a:ext>
            </a:extLst>
          </p:cNvPr>
          <p:cNvSpPr txBox="1">
            <a:spLocks/>
          </p:cNvSpPr>
          <p:nvPr/>
        </p:nvSpPr>
        <p:spPr>
          <a:xfrm>
            <a:off x="986980" y="2335681"/>
            <a:ext cx="3506851" cy="83366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000" dirty="0">
                <a:solidFill>
                  <a:srgbClr val="DBE4EF"/>
                </a:solidFill>
                <a:latin typeface="Inter"/>
                <a:ea typeface="Inter"/>
                <a:cs typeface="Inter"/>
                <a:sym typeface="Inter"/>
              </a:rPr>
              <a:t>Cenário, Desafios e Oportunidades na Era Digital</a:t>
            </a:r>
            <a:endParaRPr lang="nl-NL" sz="2000" dirty="0">
              <a:solidFill>
                <a:srgbClr val="DBE4EF"/>
              </a:solidFill>
            </a:endParaRPr>
          </a:p>
        </p:txBody>
      </p:sp>
      <p:sp>
        <p:nvSpPr>
          <p:cNvPr id="9" name="Google Shape;229;p28">
            <a:extLst>
              <a:ext uri="{FF2B5EF4-FFF2-40B4-BE49-F238E27FC236}">
                <a16:creationId xmlns:a16="http://schemas.microsoft.com/office/drawing/2014/main" id="{79DCE4E4-BC5D-26F8-90E1-7EC3CAAC19D9}"/>
              </a:ext>
            </a:extLst>
          </p:cNvPr>
          <p:cNvSpPr txBox="1">
            <a:spLocks/>
          </p:cNvSpPr>
          <p:nvPr/>
        </p:nvSpPr>
        <p:spPr>
          <a:xfrm>
            <a:off x="968208" y="1203723"/>
            <a:ext cx="4058171"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nl-NL" sz="3600" b="1" dirty="0">
                <a:solidFill>
                  <a:srgbClr val="2BDEFD"/>
                </a:solidFill>
                <a:latin typeface="Chakra Petch" panose="00000500000000000000" pitchFamily="2" charset="-34"/>
                <a:ea typeface="Inter"/>
                <a:cs typeface="Chakra Petch" panose="00000500000000000000" pitchFamily="2" charset="-34"/>
                <a:sym typeface="Inter"/>
              </a:rPr>
              <a:t>O CHAMADO DA LIDERANÇA</a:t>
            </a:r>
            <a:endParaRPr lang="nl-NL" sz="3600" b="1" dirty="0">
              <a:solidFill>
                <a:srgbClr val="2BDEFD"/>
              </a:solidFill>
              <a:latin typeface="Chakra Petch" panose="00000500000000000000" pitchFamily="2" charset="-34"/>
              <a:cs typeface="Chakra Petch" panose="00000500000000000000" pitchFamily="2" charset="-34"/>
            </a:endParaRPr>
          </a:p>
        </p:txBody>
      </p:sp>
      <p:sp>
        <p:nvSpPr>
          <p:cNvPr id="10" name="Google Shape;229;p28">
            <a:extLst>
              <a:ext uri="{FF2B5EF4-FFF2-40B4-BE49-F238E27FC236}">
                <a16:creationId xmlns:a16="http://schemas.microsoft.com/office/drawing/2014/main" id="{83D00D94-F5C0-F35E-8E67-62C27E072D3A}"/>
              </a:ext>
            </a:extLst>
          </p:cNvPr>
          <p:cNvSpPr txBox="1">
            <a:spLocks/>
          </p:cNvSpPr>
          <p:nvPr/>
        </p:nvSpPr>
        <p:spPr>
          <a:xfrm>
            <a:off x="5489435" y="2314416"/>
            <a:ext cx="3525622" cy="83366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000" dirty="0">
                <a:solidFill>
                  <a:srgbClr val="DBE4EF"/>
                </a:solidFill>
                <a:latin typeface="Inter"/>
                <a:ea typeface="Inter"/>
                <a:cs typeface="Inter"/>
                <a:sym typeface="Inter"/>
              </a:rPr>
              <a:t>Desvendando Seus Perfis e Estilos de Liderança</a:t>
            </a:r>
            <a:endParaRPr lang="nl-NL" sz="2000" dirty="0">
              <a:solidFill>
                <a:srgbClr val="DBE4EF"/>
              </a:solidFill>
            </a:endParaRPr>
          </a:p>
        </p:txBody>
      </p:sp>
      <p:sp>
        <p:nvSpPr>
          <p:cNvPr id="12" name="Google Shape;229;p28">
            <a:extLst>
              <a:ext uri="{FF2B5EF4-FFF2-40B4-BE49-F238E27FC236}">
                <a16:creationId xmlns:a16="http://schemas.microsoft.com/office/drawing/2014/main" id="{7A34FEAF-F6B7-BBB5-B2B5-6E61BF52FFEE}"/>
              </a:ext>
            </a:extLst>
          </p:cNvPr>
          <p:cNvSpPr txBox="1">
            <a:spLocks/>
          </p:cNvSpPr>
          <p:nvPr/>
        </p:nvSpPr>
        <p:spPr>
          <a:xfrm>
            <a:off x="5470663" y="1203723"/>
            <a:ext cx="5034305"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nl-NL" sz="3600" b="1" dirty="0">
                <a:solidFill>
                  <a:srgbClr val="2BDEFD"/>
                </a:solidFill>
                <a:latin typeface="Chakra Petch" panose="00000500000000000000" pitchFamily="2" charset="-34"/>
                <a:ea typeface="Inter"/>
                <a:cs typeface="Chakra Petch" panose="00000500000000000000" pitchFamily="2" charset="-34"/>
                <a:sym typeface="Inter"/>
              </a:rPr>
              <a:t>O PODER DO AUTOCONHECIMENTO</a:t>
            </a:r>
            <a:endParaRPr lang="nl-NL" sz="3600" b="1" dirty="0">
              <a:solidFill>
                <a:srgbClr val="2BDEFD"/>
              </a:solidFill>
              <a:latin typeface="Chakra Petch" panose="00000500000000000000" pitchFamily="2" charset="-34"/>
              <a:cs typeface="Chakra Petch" panose="00000500000000000000" pitchFamily="2" charset="-34"/>
            </a:endParaRPr>
          </a:p>
        </p:txBody>
      </p:sp>
      <p:sp>
        <p:nvSpPr>
          <p:cNvPr id="13" name="Google Shape;229;p28">
            <a:extLst>
              <a:ext uri="{FF2B5EF4-FFF2-40B4-BE49-F238E27FC236}">
                <a16:creationId xmlns:a16="http://schemas.microsoft.com/office/drawing/2014/main" id="{A36FFCFD-7213-4F21-D8F8-DBD061CBE133}"/>
              </a:ext>
            </a:extLst>
          </p:cNvPr>
          <p:cNvSpPr txBox="1">
            <a:spLocks/>
          </p:cNvSpPr>
          <p:nvPr/>
        </p:nvSpPr>
        <p:spPr>
          <a:xfrm>
            <a:off x="10736602" y="2314416"/>
            <a:ext cx="3525622" cy="114143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000" dirty="0">
                <a:solidFill>
                  <a:srgbClr val="DBE4EF"/>
                </a:solidFill>
                <a:latin typeface="Inter"/>
                <a:ea typeface="Inter"/>
                <a:cs typeface="Inter"/>
                <a:sym typeface="Inter"/>
              </a:rPr>
              <a:t>Modelos de Trabalho e a Transformação Digital na Prática</a:t>
            </a:r>
            <a:endParaRPr lang="nl-NL" sz="2000" dirty="0">
              <a:solidFill>
                <a:srgbClr val="DBE4EF"/>
              </a:solidFill>
            </a:endParaRPr>
          </a:p>
        </p:txBody>
      </p:sp>
      <p:sp>
        <p:nvSpPr>
          <p:cNvPr id="15" name="Google Shape;229;p28">
            <a:extLst>
              <a:ext uri="{FF2B5EF4-FFF2-40B4-BE49-F238E27FC236}">
                <a16:creationId xmlns:a16="http://schemas.microsoft.com/office/drawing/2014/main" id="{027FA5AB-817C-1F51-2CD2-8F36DD8953FA}"/>
              </a:ext>
            </a:extLst>
          </p:cNvPr>
          <p:cNvSpPr txBox="1">
            <a:spLocks/>
          </p:cNvSpPr>
          <p:nvPr/>
        </p:nvSpPr>
        <p:spPr>
          <a:xfrm>
            <a:off x="10717830" y="1187491"/>
            <a:ext cx="4058171"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nl-NL" sz="3600" b="1" dirty="0">
                <a:solidFill>
                  <a:srgbClr val="2BDEFD"/>
                </a:solidFill>
                <a:latin typeface="Chakra Petch" panose="00000500000000000000" pitchFamily="2" charset="-34"/>
                <a:ea typeface="Inter"/>
                <a:cs typeface="Chakra Petch" panose="00000500000000000000" pitchFamily="2" charset="-34"/>
                <a:sym typeface="Inter"/>
              </a:rPr>
              <a:t>LIDERANÇA CONECTADA</a:t>
            </a:r>
            <a:endParaRPr lang="nl-NL" sz="3600" b="1" dirty="0">
              <a:solidFill>
                <a:srgbClr val="2BDEFD"/>
              </a:solidFill>
              <a:latin typeface="Chakra Petch" panose="00000500000000000000" pitchFamily="2" charset="-34"/>
              <a:cs typeface="Chakra Petch" panose="00000500000000000000" pitchFamily="2" charset="-34"/>
            </a:endParaRPr>
          </a:p>
        </p:txBody>
      </p:sp>
      <p:sp>
        <p:nvSpPr>
          <p:cNvPr id="16" name="Google Shape;229;p28">
            <a:extLst>
              <a:ext uri="{FF2B5EF4-FFF2-40B4-BE49-F238E27FC236}">
                <a16:creationId xmlns:a16="http://schemas.microsoft.com/office/drawing/2014/main" id="{3F03A4EB-5746-DC98-E3A5-E7E276731FCC}"/>
              </a:ext>
            </a:extLst>
          </p:cNvPr>
          <p:cNvSpPr txBox="1">
            <a:spLocks/>
          </p:cNvSpPr>
          <p:nvPr/>
        </p:nvSpPr>
        <p:spPr>
          <a:xfrm>
            <a:off x="1027177" y="5420504"/>
            <a:ext cx="3525622" cy="114143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000" dirty="0">
                <a:solidFill>
                  <a:srgbClr val="DBE4EF"/>
                </a:solidFill>
                <a:latin typeface="Inter"/>
                <a:ea typeface="Inter"/>
                <a:cs typeface="Inter"/>
                <a:sym typeface="Inter"/>
              </a:rPr>
              <a:t>Planejamento e Desenvolvimento Estratégico para Líderes</a:t>
            </a:r>
            <a:endParaRPr lang="nl-NL" sz="2000" dirty="0">
              <a:solidFill>
                <a:srgbClr val="DBE4EF"/>
              </a:solidFill>
            </a:endParaRPr>
          </a:p>
        </p:txBody>
      </p:sp>
      <p:sp>
        <p:nvSpPr>
          <p:cNvPr id="18" name="Google Shape;229;p28">
            <a:extLst>
              <a:ext uri="{FF2B5EF4-FFF2-40B4-BE49-F238E27FC236}">
                <a16:creationId xmlns:a16="http://schemas.microsoft.com/office/drawing/2014/main" id="{D3C88329-3216-E0F9-3487-7A30765DD219}"/>
              </a:ext>
            </a:extLst>
          </p:cNvPr>
          <p:cNvSpPr txBox="1">
            <a:spLocks/>
          </p:cNvSpPr>
          <p:nvPr/>
        </p:nvSpPr>
        <p:spPr>
          <a:xfrm>
            <a:off x="1008405" y="4272314"/>
            <a:ext cx="4058171"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nl-NL" sz="3600" b="1" dirty="0">
                <a:solidFill>
                  <a:srgbClr val="2BDEFD"/>
                </a:solidFill>
                <a:latin typeface="Chakra Petch" panose="00000500000000000000" pitchFamily="2" charset="-34"/>
                <a:ea typeface="Inter"/>
                <a:cs typeface="Chakra Petch" panose="00000500000000000000" pitchFamily="2" charset="-34"/>
                <a:sym typeface="Inter"/>
              </a:rPr>
              <a:t>SUA CARREIRA, SUA JORNADA</a:t>
            </a:r>
            <a:endParaRPr lang="nl-NL" sz="3600" b="1" dirty="0">
              <a:solidFill>
                <a:srgbClr val="2BDEFD"/>
              </a:solidFill>
              <a:latin typeface="Chakra Petch" panose="00000500000000000000" pitchFamily="2" charset="-34"/>
              <a:cs typeface="Chakra Petch" panose="00000500000000000000" pitchFamily="2" charset="-34"/>
            </a:endParaRPr>
          </a:p>
        </p:txBody>
      </p:sp>
      <p:sp>
        <p:nvSpPr>
          <p:cNvPr id="2" name="Forma Livre: Forma 1">
            <a:extLst>
              <a:ext uri="{FF2B5EF4-FFF2-40B4-BE49-F238E27FC236}">
                <a16:creationId xmlns:a16="http://schemas.microsoft.com/office/drawing/2014/main" id="{45453908-116C-3465-822E-B2888D894021}"/>
              </a:ext>
            </a:extLst>
          </p:cNvPr>
          <p:cNvSpPr/>
          <p:nvPr/>
        </p:nvSpPr>
        <p:spPr>
          <a:xfrm>
            <a:off x="1008405" y="3784357"/>
            <a:ext cx="658535" cy="658525"/>
          </a:xfrm>
          <a:custGeom>
            <a:avLst/>
            <a:gdLst>
              <a:gd name="connsiteX0" fmla="*/ 128846 w 658535"/>
              <a:gd name="connsiteY0" fmla="*/ 572794 h 658525"/>
              <a:gd name="connsiteX1" fmla="*/ 386530 w 658535"/>
              <a:gd name="connsiteY1" fmla="*/ 572794 h 658525"/>
              <a:gd name="connsiteX2" fmla="*/ 314951 w 658535"/>
              <a:gd name="connsiteY2" fmla="*/ 515531 h 658525"/>
              <a:gd name="connsiteX3" fmla="*/ 314951 w 658535"/>
              <a:gd name="connsiteY3" fmla="*/ 572794 h 658525"/>
              <a:gd name="connsiteX4" fmla="*/ 5 w 658535"/>
              <a:gd name="connsiteY4" fmla="*/ 401005 h 658525"/>
              <a:gd name="connsiteX5" fmla="*/ 343583 w 658535"/>
              <a:gd name="connsiteY5" fmla="*/ 401005 h 658525"/>
              <a:gd name="connsiteX6" fmla="*/ 386530 w 658535"/>
              <a:gd name="connsiteY6" fmla="*/ 515531 h 658525"/>
              <a:gd name="connsiteX7" fmla="*/ 42952 w 658535"/>
              <a:gd name="connsiteY7" fmla="*/ 515531 h 658525"/>
              <a:gd name="connsiteX8" fmla="*/ 5 w 658535"/>
              <a:gd name="connsiteY8" fmla="*/ 472584 h 658525"/>
              <a:gd name="connsiteX9" fmla="*/ 5 w 658535"/>
              <a:gd name="connsiteY9" fmla="*/ 43111 h 658525"/>
              <a:gd name="connsiteX10" fmla="*/ 42952 w 658535"/>
              <a:gd name="connsiteY10" fmla="*/ 164 h 658525"/>
              <a:gd name="connsiteX11" fmla="*/ 615582 w 658535"/>
              <a:gd name="connsiteY11" fmla="*/ 164 h 658525"/>
              <a:gd name="connsiteX12" fmla="*/ 658530 w 658535"/>
              <a:gd name="connsiteY12" fmla="*/ 43111 h 658525"/>
              <a:gd name="connsiteX13" fmla="*/ 658530 w 658535"/>
              <a:gd name="connsiteY13" fmla="*/ 243532 h 658525"/>
              <a:gd name="connsiteX14" fmla="*/ 121689 w 658535"/>
              <a:gd name="connsiteY14" fmla="*/ 100374 h 658525"/>
              <a:gd name="connsiteX15" fmla="*/ 408004 w 658535"/>
              <a:gd name="connsiteY15" fmla="*/ 100374 h 658525"/>
              <a:gd name="connsiteX16" fmla="*/ 121689 w 658535"/>
              <a:gd name="connsiteY16" fmla="*/ 200584 h 658525"/>
              <a:gd name="connsiteX17" fmla="*/ 408004 w 658535"/>
              <a:gd name="connsiteY17" fmla="*/ 200584 h 658525"/>
              <a:gd name="connsiteX18" fmla="*/ 121689 w 658535"/>
              <a:gd name="connsiteY18" fmla="*/ 300795 h 658525"/>
              <a:gd name="connsiteX19" fmla="*/ 286320 w 658535"/>
              <a:gd name="connsiteY19" fmla="*/ 300795 h 658525"/>
              <a:gd name="connsiteX20" fmla="*/ 625174 w 658535"/>
              <a:gd name="connsiteY20" fmla="*/ 474473 h 658525"/>
              <a:gd name="connsiteX21" fmla="*/ 625174 w 658535"/>
              <a:gd name="connsiteY21" fmla="*/ 658689 h 658525"/>
              <a:gd name="connsiteX22" fmla="*/ 539279 w 658535"/>
              <a:gd name="connsiteY22" fmla="*/ 587110 h 658525"/>
              <a:gd name="connsiteX23" fmla="*/ 453385 w 658535"/>
              <a:gd name="connsiteY23" fmla="*/ 658689 h 658525"/>
              <a:gd name="connsiteX24" fmla="*/ 453385 w 658535"/>
              <a:gd name="connsiteY24" fmla="*/ 474445 h 658525"/>
              <a:gd name="connsiteX25" fmla="*/ 496332 w 658535"/>
              <a:gd name="connsiteY25" fmla="*/ 386689 h 658525"/>
              <a:gd name="connsiteX26" fmla="*/ 539279 w 658535"/>
              <a:gd name="connsiteY26" fmla="*/ 429636 h 658525"/>
              <a:gd name="connsiteX27" fmla="*/ 582227 w 658535"/>
              <a:gd name="connsiteY27" fmla="*/ 386689 h 658525"/>
              <a:gd name="connsiteX28" fmla="*/ 539279 w 658535"/>
              <a:gd name="connsiteY28" fmla="*/ 343742 h 658525"/>
              <a:gd name="connsiteX29" fmla="*/ 496332 w 658535"/>
              <a:gd name="connsiteY29" fmla="*/ 386689 h 658525"/>
              <a:gd name="connsiteX30" fmla="*/ 645817 w 658535"/>
              <a:gd name="connsiteY30" fmla="*/ 386689 h 658525"/>
              <a:gd name="connsiteX31" fmla="*/ 650899 w 658535"/>
              <a:gd name="connsiteY31" fmla="*/ 322250 h 658525"/>
              <a:gd name="connsiteX32" fmla="*/ 592563 w 658535"/>
              <a:gd name="connsiteY32" fmla="*/ 294410 h 658525"/>
              <a:gd name="connsiteX33" fmla="*/ 539308 w 658535"/>
              <a:gd name="connsiteY33" fmla="*/ 257843 h 658525"/>
              <a:gd name="connsiteX34" fmla="*/ 486053 w 658535"/>
              <a:gd name="connsiteY34" fmla="*/ 294410 h 658525"/>
              <a:gd name="connsiteX35" fmla="*/ 427717 w 658535"/>
              <a:gd name="connsiteY35" fmla="*/ 322250 h 658525"/>
              <a:gd name="connsiteX36" fmla="*/ 432799 w 658535"/>
              <a:gd name="connsiteY36" fmla="*/ 386689 h 658525"/>
              <a:gd name="connsiteX37" fmla="*/ 427762 w 658535"/>
              <a:gd name="connsiteY37" fmla="*/ 451120 h 658525"/>
              <a:gd name="connsiteX38" fmla="*/ 486082 w 658535"/>
              <a:gd name="connsiteY38" fmla="*/ 478969 h 658525"/>
              <a:gd name="connsiteX39" fmla="*/ 539337 w 658535"/>
              <a:gd name="connsiteY39" fmla="*/ 515535 h 658525"/>
              <a:gd name="connsiteX40" fmla="*/ 592591 w 658535"/>
              <a:gd name="connsiteY40" fmla="*/ 478969 h 658525"/>
              <a:gd name="connsiteX41" fmla="*/ 650902 w 658535"/>
              <a:gd name="connsiteY41" fmla="*/ 451112 h 658525"/>
              <a:gd name="connsiteX42" fmla="*/ 645817 w 658535"/>
              <a:gd name="connsiteY42" fmla="*/ 386689 h 65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58535" h="658525">
                <a:moveTo>
                  <a:pt x="128846" y="572794"/>
                </a:moveTo>
                <a:lnTo>
                  <a:pt x="386530" y="572794"/>
                </a:lnTo>
                <a:moveTo>
                  <a:pt x="314951" y="515531"/>
                </a:moveTo>
                <a:lnTo>
                  <a:pt x="314951" y="572794"/>
                </a:lnTo>
                <a:moveTo>
                  <a:pt x="5" y="401005"/>
                </a:moveTo>
                <a:lnTo>
                  <a:pt x="343583" y="401005"/>
                </a:lnTo>
                <a:moveTo>
                  <a:pt x="386530" y="515531"/>
                </a:moveTo>
                <a:lnTo>
                  <a:pt x="42952" y="515531"/>
                </a:lnTo>
                <a:cubicBezTo>
                  <a:pt x="19232" y="515531"/>
                  <a:pt x="5" y="496304"/>
                  <a:pt x="5" y="472584"/>
                </a:cubicBezTo>
                <a:lnTo>
                  <a:pt x="5" y="43111"/>
                </a:lnTo>
                <a:cubicBezTo>
                  <a:pt x="5" y="19391"/>
                  <a:pt x="19232" y="164"/>
                  <a:pt x="42952" y="164"/>
                </a:cubicBezTo>
                <a:lnTo>
                  <a:pt x="615582" y="164"/>
                </a:lnTo>
                <a:cubicBezTo>
                  <a:pt x="639302" y="164"/>
                  <a:pt x="658530" y="19391"/>
                  <a:pt x="658530" y="43111"/>
                </a:cubicBezTo>
                <a:lnTo>
                  <a:pt x="658530" y="243532"/>
                </a:lnTo>
                <a:moveTo>
                  <a:pt x="121689" y="100374"/>
                </a:moveTo>
                <a:lnTo>
                  <a:pt x="408004" y="100374"/>
                </a:lnTo>
                <a:moveTo>
                  <a:pt x="121689" y="200584"/>
                </a:moveTo>
                <a:lnTo>
                  <a:pt x="408004" y="200584"/>
                </a:lnTo>
                <a:moveTo>
                  <a:pt x="121689" y="300795"/>
                </a:moveTo>
                <a:lnTo>
                  <a:pt x="286320" y="300795"/>
                </a:lnTo>
                <a:moveTo>
                  <a:pt x="625174" y="474473"/>
                </a:moveTo>
                <a:lnTo>
                  <a:pt x="625174" y="658689"/>
                </a:lnTo>
                <a:lnTo>
                  <a:pt x="539279" y="587110"/>
                </a:lnTo>
                <a:lnTo>
                  <a:pt x="453385" y="658689"/>
                </a:lnTo>
                <a:lnTo>
                  <a:pt x="453385" y="474445"/>
                </a:lnTo>
                <a:moveTo>
                  <a:pt x="496332" y="386689"/>
                </a:moveTo>
                <a:cubicBezTo>
                  <a:pt x="496332" y="410409"/>
                  <a:pt x="515560" y="429636"/>
                  <a:pt x="539279" y="429636"/>
                </a:cubicBezTo>
                <a:cubicBezTo>
                  <a:pt x="562999" y="429636"/>
                  <a:pt x="582227" y="410409"/>
                  <a:pt x="582227" y="386689"/>
                </a:cubicBezTo>
                <a:cubicBezTo>
                  <a:pt x="582227" y="362969"/>
                  <a:pt x="562999" y="343742"/>
                  <a:pt x="539279" y="343742"/>
                </a:cubicBezTo>
                <a:cubicBezTo>
                  <a:pt x="515560" y="343742"/>
                  <a:pt x="496332" y="362969"/>
                  <a:pt x="496332" y="386689"/>
                </a:cubicBezTo>
                <a:moveTo>
                  <a:pt x="645817" y="386689"/>
                </a:moveTo>
                <a:cubicBezTo>
                  <a:pt x="660687" y="368332"/>
                  <a:pt x="662708" y="342711"/>
                  <a:pt x="650899" y="322250"/>
                </a:cubicBezTo>
                <a:cubicBezTo>
                  <a:pt x="639092" y="301788"/>
                  <a:pt x="615896" y="290719"/>
                  <a:pt x="592563" y="294410"/>
                </a:cubicBezTo>
                <a:cubicBezTo>
                  <a:pt x="584083" y="272379"/>
                  <a:pt x="562915" y="257843"/>
                  <a:pt x="539308" y="257843"/>
                </a:cubicBezTo>
                <a:cubicBezTo>
                  <a:pt x="515701" y="257843"/>
                  <a:pt x="494533" y="272379"/>
                  <a:pt x="486053" y="294410"/>
                </a:cubicBezTo>
                <a:cubicBezTo>
                  <a:pt x="462720" y="290719"/>
                  <a:pt x="439524" y="301788"/>
                  <a:pt x="427717" y="322250"/>
                </a:cubicBezTo>
                <a:cubicBezTo>
                  <a:pt x="415908" y="342711"/>
                  <a:pt x="417929" y="368332"/>
                  <a:pt x="432799" y="386689"/>
                </a:cubicBezTo>
                <a:cubicBezTo>
                  <a:pt x="417956" y="405058"/>
                  <a:pt x="415955" y="430669"/>
                  <a:pt x="427762" y="451120"/>
                </a:cubicBezTo>
                <a:cubicBezTo>
                  <a:pt x="439572" y="471572"/>
                  <a:pt x="462753" y="482641"/>
                  <a:pt x="486082" y="478969"/>
                </a:cubicBezTo>
                <a:cubicBezTo>
                  <a:pt x="494561" y="500999"/>
                  <a:pt x="515730" y="515535"/>
                  <a:pt x="539337" y="515535"/>
                </a:cubicBezTo>
                <a:cubicBezTo>
                  <a:pt x="562943" y="515535"/>
                  <a:pt x="584112" y="500999"/>
                  <a:pt x="592591" y="478969"/>
                </a:cubicBezTo>
                <a:cubicBezTo>
                  <a:pt x="615920" y="482645"/>
                  <a:pt x="639102" y="471569"/>
                  <a:pt x="650902" y="451112"/>
                </a:cubicBezTo>
                <a:cubicBezTo>
                  <a:pt x="662701" y="430654"/>
                  <a:pt x="660680" y="405042"/>
                  <a:pt x="645817" y="386689"/>
                </a:cubicBezTo>
                <a:close/>
              </a:path>
            </a:pathLst>
          </a:custGeom>
          <a:noFill/>
          <a:ln w="9525" cap="rnd">
            <a:solidFill>
              <a:srgbClr val="F4F4F4"/>
            </a:solidFill>
            <a:prstDash val="solid"/>
            <a:round/>
          </a:ln>
        </p:spPr>
        <p:txBody>
          <a:bodyPr rtlCol="0" anchor="ctr"/>
          <a:lstStyle/>
          <a:p>
            <a:endParaRPr lang="pt-BR"/>
          </a:p>
        </p:txBody>
      </p:sp>
      <p:sp>
        <p:nvSpPr>
          <p:cNvPr id="4" name="Forma Livre: Forma 3">
            <a:extLst>
              <a:ext uri="{FF2B5EF4-FFF2-40B4-BE49-F238E27FC236}">
                <a16:creationId xmlns:a16="http://schemas.microsoft.com/office/drawing/2014/main" id="{94E1AA47-11DA-5747-9AEE-CAE73ABBDE8B}"/>
              </a:ext>
            </a:extLst>
          </p:cNvPr>
          <p:cNvSpPr/>
          <p:nvPr/>
        </p:nvSpPr>
        <p:spPr>
          <a:xfrm>
            <a:off x="10717830" y="699534"/>
            <a:ext cx="658525" cy="601262"/>
          </a:xfrm>
          <a:custGeom>
            <a:avLst/>
            <a:gdLst>
              <a:gd name="connsiteX0" fmla="*/ 572505 w 658525"/>
              <a:gd name="connsiteY0" fmla="*/ 300795 h 601262"/>
              <a:gd name="connsiteX1" fmla="*/ 572505 w 658525"/>
              <a:gd name="connsiteY1" fmla="*/ 293637 h 601262"/>
              <a:gd name="connsiteX2" fmla="*/ 508084 w 658525"/>
              <a:gd name="connsiteY2" fmla="*/ 229216 h 601262"/>
              <a:gd name="connsiteX3" fmla="*/ 443663 w 658525"/>
              <a:gd name="connsiteY3" fmla="*/ 293637 h 601262"/>
              <a:gd name="connsiteX4" fmla="*/ 443663 w 658525"/>
              <a:gd name="connsiteY4" fmla="*/ 300795 h 601262"/>
              <a:gd name="connsiteX5" fmla="*/ 365213 w 658525"/>
              <a:gd name="connsiteY5" fmla="*/ 300795 h 601262"/>
              <a:gd name="connsiteX6" fmla="*/ 365213 w 658525"/>
              <a:gd name="connsiteY6" fmla="*/ 386689 h 601262"/>
              <a:gd name="connsiteX7" fmla="*/ 372370 w 658525"/>
              <a:gd name="connsiteY7" fmla="*/ 386689 h 601262"/>
              <a:gd name="connsiteX8" fmla="*/ 436791 w 658525"/>
              <a:gd name="connsiteY8" fmla="*/ 451110 h 601262"/>
              <a:gd name="connsiteX9" fmla="*/ 372370 w 658525"/>
              <a:gd name="connsiteY9" fmla="*/ 515531 h 601262"/>
              <a:gd name="connsiteX10" fmla="*/ 365213 w 658525"/>
              <a:gd name="connsiteY10" fmla="*/ 515531 h 601262"/>
              <a:gd name="connsiteX11" fmla="*/ 365213 w 658525"/>
              <a:gd name="connsiteY11" fmla="*/ 601426 h 601262"/>
              <a:gd name="connsiteX12" fmla="*/ 630054 w 658525"/>
              <a:gd name="connsiteY12" fmla="*/ 601426 h 601262"/>
              <a:gd name="connsiteX13" fmla="*/ 658686 w 658525"/>
              <a:gd name="connsiteY13" fmla="*/ 572794 h 601262"/>
              <a:gd name="connsiteX14" fmla="*/ 658686 w 658525"/>
              <a:gd name="connsiteY14" fmla="*/ 300795 h 601262"/>
              <a:gd name="connsiteX15" fmla="*/ 372370 w 658525"/>
              <a:gd name="connsiteY15" fmla="*/ 386689 h 601262"/>
              <a:gd name="connsiteX16" fmla="*/ 365213 w 658525"/>
              <a:gd name="connsiteY16" fmla="*/ 386689 h 601262"/>
              <a:gd name="connsiteX17" fmla="*/ 365213 w 658525"/>
              <a:gd name="connsiteY17" fmla="*/ 300795 h 601262"/>
              <a:gd name="connsiteX18" fmla="*/ 293347 w 658525"/>
              <a:gd name="connsiteY18" fmla="*/ 300795 h 601262"/>
              <a:gd name="connsiteX19" fmla="*/ 293347 w 658525"/>
              <a:gd name="connsiteY19" fmla="*/ 307952 h 601262"/>
              <a:gd name="connsiteX20" fmla="*/ 228926 w 658525"/>
              <a:gd name="connsiteY20" fmla="*/ 372373 h 601262"/>
              <a:gd name="connsiteX21" fmla="*/ 164505 w 658525"/>
              <a:gd name="connsiteY21" fmla="*/ 307952 h 601262"/>
              <a:gd name="connsiteX22" fmla="*/ 164505 w 658525"/>
              <a:gd name="connsiteY22" fmla="*/ 300795 h 601262"/>
              <a:gd name="connsiteX23" fmla="*/ 71739 w 658525"/>
              <a:gd name="connsiteY23" fmla="*/ 300795 h 601262"/>
              <a:gd name="connsiteX24" fmla="*/ 71739 w 658525"/>
              <a:gd name="connsiteY24" fmla="*/ 386689 h 601262"/>
              <a:gd name="connsiteX25" fmla="*/ 64581 w 658525"/>
              <a:gd name="connsiteY25" fmla="*/ 386689 h 601262"/>
              <a:gd name="connsiteX26" fmla="*/ 161 w 658525"/>
              <a:gd name="connsiteY26" fmla="*/ 451110 h 601262"/>
              <a:gd name="connsiteX27" fmla="*/ 64581 w 658525"/>
              <a:gd name="connsiteY27" fmla="*/ 515531 h 601262"/>
              <a:gd name="connsiteX28" fmla="*/ 71739 w 658525"/>
              <a:gd name="connsiteY28" fmla="*/ 515531 h 601262"/>
              <a:gd name="connsiteX29" fmla="*/ 71739 w 658525"/>
              <a:gd name="connsiteY29" fmla="*/ 572794 h 601262"/>
              <a:gd name="connsiteX30" fmla="*/ 100371 w 658525"/>
              <a:gd name="connsiteY30" fmla="*/ 601426 h 601262"/>
              <a:gd name="connsiteX31" fmla="*/ 365213 w 658525"/>
              <a:gd name="connsiteY31" fmla="*/ 601426 h 601262"/>
              <a:gd name="connsiteX32" fmla="*/ 365213 w 658525"/>
              <a:gd name="connsiteY32" fmla="*/ 515531 h 601262"/>
              <a:gd name="connsiteX33" fmla="*/ 372370 w 658525"/>
              <a:gd name="connsiteY33" fmla="*/ 515531 h 601262"/>
              <a:gd name="connsiteX34" fmla="*/ 436791 w 658525"/>
              <a:gd name="connsiteY34" fmla="*/ 451110 h 601262"/>
              <a:gd name="connsiteX35" fmla="*/ 372370 w 658525"/>
              <a:gd name="connsiteY35" fmla="*/ 386689 h 601262"/>
              <a:gd name="connsiteX36" fmla="*/ 365213 w 658525"/>
              <a:gd name="connsiteY36" fmla="*/ 214900 h 601262"/>
              <a:gd name="connsiteX37" fmla="*/ 358055 w 658525"/>
              <a:gd name="connsiteY37" fmla="*/ 214900 h 601262"/>
              <a:gd name="connsiteX38" fmla="*/ 293634 w 658525"/>
              <a:gd name="connsiteY38" fmla="*/ 150479 h 601262"/>
              <a:gd name="connsiteX39" fmla="*/ 358055 w 658525"/>
              <a:gd name="connsiteY39" fmla="*/ 86058 h 601262"/>
              <a:gd name="connsiteX40" fmla="*/ 365213 w 658525"/>
              <a:gd name="connsiteY40" fmla="*/ 86058 h 601262"/>
              <a:gd name="connsiteX41" fmla="*/ 365213 w 658525"/>
              <a:gd name="connsiteY41" fmla="*/ 164 h 601262"/>
              <a:gd name="connsiteX42" fmla="*/ 100371 w 658525"/>
              <a:gd name="connsiteY42" fmla="*/ 164 h 601262"/>
              <a:gd name="connsiteX43" fmla="*/ 71739 w 658525"/>
              <a:gd name="connsiteY43" fmla="*/ 28795 h 601262"/>
              <a:gd name="connsiteX44" fmla="*/ 71739 w 658525"/>
              <a:gd name="connsiteY44" fmla="*/ 86058 h 601262"/>
              <a:gd name="connsiteX45" fmla="*/ 78897 w 658525"/>
              <a:gd name="connsiteY45" fmla="*/ 86058 h 601262"/>
              <a:gd name="connsiteX46" fmla="*/ 143318 w 658525"/>
              <a:gd name="connsiteY46" fmla="*/ 150479 h 601262"/>
              <a:gd name="connsiteX47" fmla="*/ 78897 w 658525"/>
              <a:gd name="connsiteY47" fmla="*/ 214900 h 601262"/>
              <a:gd name="connsiteX48" fmla="*/ 71739 w 658525"/>
              <a:gd name="connsiteY48" fmla="*/ 214900 h 601262"/>
              <a:gd name="connsiteX49" fmla="*/ 71739 w 658525"/>
              <a:gd name="connsiteY49" fmla="*/ 300795 h 601262"/>
              <a:gd name="connsiteX50" fmla="*/ 165078 w 658525"/>
              <a:gd name="connsiteY50" fmla="*/ 300795 h 601262"/>
              <a:gd name="connsiteX51" fmla="*/ 165078 w 658525"/>
              <a:gd name="connsiteY51" fmla="*/ 307952 h 601262"/>
              <a:gd name="connsiteX52" fmla="*/ 229499 w 658525"/>
              <a:gd name="connsiteY52" fmla="*/ 372373 h 601262"/>
              <a:gd name="connsiteX53" fmla="*/ 293920 w 658525"/>
              <a:gd name="connsiteY53" fmla="*/ 307952 h 601262"/>
              <a:gd name="connsiteX54" fmla="*/ 293920 w 658525"/>
              <a:gd name="connsiteY54" fmla="*/ 300795 h 601262"/>
              <a:gd name="connsiteX55" fmla="*/ 365785 w 658525"/>
              <a:gd name="connsiteY55" fmla="*/ 300795 h 601262"/>
              <a:gd name="connsiteX56" fmla="*/ 572505 w 658525"/>
              <a:gd name="connsiteY56" fmla="*/ 164 h 601262"/>
              <a:gd name="connsiteX57" fmla="*/ 572505 w 658525"/>
              <a:gd name="connsiteY57" fmla="*/ 7321 h 601262"/>
              <a:gd name="connsiteX58" fmla="*/ 508084 w 658525"/>
              <a:gd name="connsiteY58" fmla="*/ 71742 h 601262"/>
              <a:gd name="connsiteX59" fmla="*/ 443663 w 658525"/>
              <a:gd name="connsiteY59" fmla="*/ 7321 h 601262"/>
              <a:gd name="connsiteX60" fmla="*/ 443663 w 658525"/>
              <a:gd name="connsiteY60" fmla="*/ 164 h 601262"/>
              <a:gd name="connsiteX61" fmla="*/ 365213 w 658525"/>
              <a:gd name="connsiteY61" fmla="*/ 164 h 601262"/>
              <a:gd name="connsiteX62" fmla="*/ 365213 w 658525"/>
              <a:gd name="connsiteY62" fmla="*/ 86058 h 601262"/>
              <a:gd name="connsiteX63" fmla="*/ 358055 w 658525"/>
              <a:gd name="connsiteY63" fmla="*/ 86058 h 601262"/>
              <a:gd name="connsiteX64" fmla="*/ 293634 w 658525"/>
              <a:gd name="connsiteY64" fmla="*/ 150479 h 601262"/>
              <a:gd name="connsiteX65" fmla="*/ 358055 w 658525"/>
              <a:gd name="connsiteY65" fmla="*/ 214900 h 601262"/>
              <a:gd name="connsiteX66" fmla="*/ 365213 w 658525"/>
              <a:gd name="connsiteY66" fmla="*/ 214900 h 601262"/>
              <a:gd name="connsiteX67" fmla="*/ 365213 w 658525"/>
              <a:gd name="connsiteY67" fmla="*/ 300795 h 601262"/>
              <a:gd name="connsiteX68" fmla="*/ 443949 w 658525"/>
              <a:gd name="connsiteY68" fmla="*/ 300795 h 601262"/>
              <a:gd name="connsiteX69" fmla="*/ 443949 w 658525"/>
              <a:gd name="connsiteY69" fmla="*/ 293637 h 601262"/>
              <a:gd name="connsiteX70" fmla="*/ 508370 w 658525"/>
              <a:gd name="connsiteY70" fmla="*/ 229216 h 601262"/>
              <a:gd name="connsiteX71" fmla="*/ 572791 w 658525"/>
              <a:gd name="connsiteY71" fmla="*/ 293637 h 601262"/>
              <a:gd name="connsiteX72" fmla="*/ 572791 w 658525"/>
              <a:gd name="connsiteY72" fmla="*/ 300795 h 601262"/>
              <a:gd name="connsiteX73" fmla="*/ 658686 w 658525"/>
              <a:gd name="connsiteY73" fmla="*/ 300795 h 601262"/>
              <a:gd name="connsiteX74" fmla="*/ 658686 w 658525"/>
              <a:gd name="connsiteY74" fmla="*/ 28795 h 601262"/>
              <a:gd name="connsiteX75" fmla="*/ 630054 w 658525"/>
              <a:gd name="connsiteY75" fmla="*/ 164 h 60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8525" h="601262">
                <a:moveTo>
                  <a:pt x="572505" y="300795"/>
                </a:moveTo>
                <a:cubicBezTo>
                  <a:pt x="572505" y="298504"/>
                  <a:pt x="572505" y="295927"/>
                  <a:pt x="572505" y="293637"/>
                </a:cubicBezTo>
                <a:cubicBezTo>
                  <a:pt x="572505" y="258058"/>
                  <a:pt x="543663" y="229216"/>
                  <a:pt x="508084" y="229216"/>
                </a:cubicBezTo>
                <a:cubicBezTo>
                  <a:pt x="472505" y="229216"/>
                  <a:pt x="443663" y="258058"/>
                  <a:pt x="443663" y="293637"/>
                </a:cubicBezTo>
                <a:cubicBezTo>
                  <a:pt x="443663" y="295927"/>
                  <a:pt x="443663" y="298504"/>
                  <a:pt x="443663" y="300795"/>
                </a:cubicBezTo>
                <a:lnTo>
                  <a:pt x="365213" y="300795"/>
                </a:lnTo>
                <a:lnTo>
                  <a:pt x="365213" y="386689"/>
                </a:lnTo>
                <a:lnTo>
                  <a:pt x="372370" y="386689"/>
                </a:lnTo>
                <a:cubicBezTo>
                  <a:pt x="407949" y="386689"/>
                  <a:pt x="436791" y="415531"/>
                  <a:pt x="436791" y="451110"/>
                </a:cubicBezTo>
                <a:cubicBezTo>
                  <a:pt x="436791" y="486689"/>
                  <a:pt x="407949" y="515531"/>
                  <a:pt x="372370" y="515531"/>
                </a:cubicBezTo>
                <a:lnTo>
                  <a:pt x="365213" y="515531"/>
                </a:lnTo>
                <a:lnTo>
                  <a:pt x="365213" y="601426"/>
                </a:lnTo>
                <a:lnTo>
                  <a:pt x="630054" y="601426"/>
                </a:lnTo>
                <a:cubicBezTo>
                  <a:pt x="645867" y="601426"/>
                  <a:pt x="658686" y="588607"/>
                  <a:pt x="658686" y="572794"/>
                </a:cubicBezTo>
                <a:lnTo>
                  <a:pt x="658686" y="300795"/>
                </a:lnTo>
                <a:close/>
                <a:moveTo>
                  <a:pt x="372370" y="386689"/>
                </a:moveTo>
                <a:lnTo>
                  <a:pt x="365213" y="386689"/>
                </a:lnTo>
                <a:lnTo>
                  <a:pt x="365213" y="300795"/>
                </a:lnTo>
                <a:lnTo>
                  <a:pt x="293347" y="300795"/>
                </a:lnTo>
                <a:cubicBezTo>
                  <a:pt x="293347" y="303085"/>
                  <a:pt x="293347" y="305662"/>
                  <a:pt x="293347" y="307952"/>
                </a:cubicBezTo>
                <a:cubicBezTo>
                  <a:pt x="293347" y="343531"/>
                  <a:pt x="264505" y="372373"/>
                  <a:pt x="228926" y="372373"/>
                </a:cubicBezTo>
                <a:cubicBezTo>
                  <a:pt x="193347" y="372373"/>
                  <a:pt x="164505" y="343531"/>
                  <a:pt x="164505" y="307952"/>
                </a:cubicBezTo>
                <a:cubicBezTo>
                  <a:pt x="164505" y="305662"/>
                  <a:pt x="164505" y="303085"/>
                  <a:pt x="164505" y="300795"/>
                </a:cubicBezTo>
                <a:lnTo>
                  <a:pt x="71739" y="300795"/>
                </a:lnTo>
                <a:lnTo>
                  <a:pt x="71739" y="386689"/>
                </a:lnTo>
                <a:lnTo>
                  <a:pt x="64581" y="386689"/>
                </a:lnTo>
                <a:cubicBezTo>
                  <a:pt x="29002" y="386689"/>
                  <a:pt x="161" y="415531"/>
                  <a:pt x="161" y="451110"/>
                </a:cubicBezTo>
                <a:cubicBezTo>
                  <a:pt x="161" y="486689"/>
                  <a:pt x="29002" y="515531"/>
                  <a:pt x="64581" y="515531"/>
                </a:cubicBezTo>
                <a:lnTo>
                  <a:pt x="71739" y="515531"/>
                </a:lnTo>
                <a:lnTo>
                  <a:pt x="71739" y="572794"/>
                </a:lnTo>
                <a:cubicBezTo>
                  <a:pt x="71739" y="588607"/>
                  <a:pt x="84558" y="601426"/>
                  <a:pt x="100371" y="601426"/>
                </a:cubicBezTo>
                <a:lnTo>
                  <a:pt x="365213" y="601426"/>
                </a:lnTo>
                <a:lnTo>
                  <a:pt x="365213" y="515531"/>
                </a:lnTo>
                <a:lnTo>
                  <a:pt x="372370" y="515531"/>
                </a:lnTo>
                <a:cubicBezTo>
                  <a:pt x="407949" y="515531"/>
                  <a:pt x="436791" y="486689"/>
                  <a:pt x="436791" y="451110"/>
                </a:cubicBezTo>
                <a:cubicBezTo>
                  <a:pt x="436791" y="415531"/>
                  <a:pt x="407949" y="386689"/>
                  <a:pt x="372370" y="386689"/>
                </a:cubicBezTo>
                <a:close/>
                <a:moveTo>
                  <a:pt x="365213" y="214900"/>
                </a:moveTo>
                <a:lnTo>
                  <a:pt x="358055" y="214900"/>
                </a:lnTo>
                <a:cubicBezTo>
                  <a:pt x="322476" y="214900"/>
                  <a:pt x="293634" y="186058"/>
                  <a:pt x="293634" y="150479"/>
                </a:cubicBezTo>
                <a:cubicBezTo>
                  <a:pt x="293634" y="114900"/>
                  <a:pt x="322476" y="86058"/>
                  <a:pt x="358055" y="86058"/>
                </a:cubicBezTo>
                <a:lnTo>
                  <a:pt x="365213" y="86058"/>
                </a:lnTo>
                <a:lnTo>
                  <a:pt x="365213" y="164"/>
                </a:lnTo>
                <a:lnTo>
                  <a:pt x="100371" y="164"/>
                </a:lnTo>
                <a:cubicBezTo>
                  <a:pt x="84558" y="164"/>
                  <a:pt x="71739" y="12982"/>
                  <a:pt x="71739" y="28795"/>
                </a:cubicBezTo>
                <a:lnTo>
                  <a:pt x="71739" y="86058"/>
                </a:lnTo>
                <a:lnTo>
                  <a:pt x="78897" y="86058"/>
                </a:lnTo>
                <a:cubicBezTo>
                  <a:pt x="114476" y="86058"/>
                  <a:pt x="143318" y="114900"/>
                  <a:pt x="143318" y="150479"/>
                </a:cubicBezTo>
                <a:cubicBezTo>
                  <a:pt x="143318" y="186058"/>
                  <a:pt x="114476" y="214900"/>
                  <a:pt x="78897" y="214900"/>
                </a:cubicBezTo>
                <a:lnTo>
                  <a:pt x="71739" y="214900"/>
                </a:lnTo>
                <a:lnTo>
                  <a:pt x="71739" y="300795"/>
                </a:lnTo>
                <a:lnTo>
                  <a:pt x="165078" y="300795"/>
                </a:lnTo>
                <a:cubicBezTo>
                  <a:pt x="165078" y="303085"/>
                  <a:pt x="165078" y="305662"/>
                  <a:pt x="165078" y="307952"/>
                </a:cubicBezTo>
                <a:cubicBezTo>
                  <a:pt x="165078" y="343531"/>
                  <a:pt x="193920" y="372373"/>
                  <a:pt x="229499" y="372373"/>
                </a:cubicBezTo>
                <a:cubicBezTo>
                  <a:pt x="265078" y="372373"/>
                  <a:pt x="293920" y="343531"/>
                  <a:pt x="293920" y="307952"/>
                </a:cubicBezTo>
                <a:cubicBezTo>
                  <a:pt x="293920" y="305662"/>
                  <a:pt x="293920" y="303085"/>
                  <a:pt x="293920" y="300795"/>
                </a:cubicBezTo>
                <a:lnTo>
                  <a:pt x="365785" y="300795"/>
                </a:lnTo>
                <a:close/>
                <a:moveTo>
                  <a:pt x="572505" y="164"/>
                </a:moveTo>
                <a:cubicBezTo>
                  <a:pt x="572505" y="2454"/>
                  <a:pt x="572505" y="5031"/>
                  <a:pt x="572505" y="7321"/>
                </a:cubicBezTo>
                <a:cubicBezTo>
                  <a:pt x="572505" y="42900"/>
                  <a:pt x="543663" y="71742"/>
                  <a:pt x="508084" y="71742"/>
                </a:cubicBezTo>
                <a:cubicBezTo>
                  <a:pt x="472505" y="71742"/>
                  <a:pt x="443663" y="42900"/>
                  <a:pt x="443663" y="7321"/>
                </a:cubicBezTo>
                <a:cubicBezTo>
                  <a:pt x="443663" y="5031"/>
                  <a:pt x="443663" y="2454"/>
                  <a:pt x="443663" y="164"/>
                </a:cubicBezTo>
                <a:lnTo>
                  <a:pt x="365213" y="164"/>
                </a:lnTo>
                <a:lnTo>
                  <a:pt x="365213" y="86058"/>
                </a:lnTo>
                <a:lnTo>
                  <a:pt x="358055" y="86058"/>
                </a:lnTo>
                <a:cubicBezTo>
                  <a:pt x="322476" y="86058"/>
                  <a:pt x="293634" y="114900"/>
                  <a:pt x="293634" y="150479"/>
                </a:cubicBezTo>
                <a:cubicBezTo>
                  <a:pt x="293634" y="186058"/>
                  <a:pt x="322476" y="214900"/>
                  <a:pt x="358055" y="214900"/>
                </a:cubicBezTo>
                <a:lnTo>
                  <a:pt x="365213" y="214900"/>
                </a:lnTo>
                <a:lnTo>
                  <a:pt x="365213" y="300795"/>
                </a:lnTo>
                <a:lnTo>
                  <a:pt x="443949" y="300795"/>
                </a:lnTo>
                <a:cubicBezTo>
                  <a:pt x="443949" y="298504"/>
                  <a:pt x="443949" y="295927"/>
                  <a:pt x="443949" y="293637"/>
                </a:cubicBezTo>
                <a:cubicBezTo>
                  <a:pt x="443949" y="258058"/>
                  <a:pt x="472791" y="229216"/>
                  <a:pt x="508370" y="229216"/>
                </a:cubicBezTo>
                <a:cubicBezTo>
                  <a:pt x="543949" y="229216"/>
                  <a:pt x="572791" y="258058"/>
                  <a:pt x="572791" y="293637"/>
                </a:cubicBezTo>
                <a:cubicBezTo>
                  <a:pt x="572791" y="295927"/>
                  <a:pt x="572791" y="298504"/>
                  <a:pt x="572791" y="300795"/>
                </a:cubicBezTo>
                <a:lnTo>
                  <a:pt x="658686" y="300795"/>
                </a:lnTo>
                <a:lnTo>
                  <a:pt x="658686" y="28795"/>
                </a:lnTo>
                <a:cubicBezTo>
                  <a:pt x="658686" y="12982"/>
                  <a:pt x="645867" y="164"/>
                  <a:pt x="630054" y="164"/>
                </a:cubicBezTo>
                <a:close/>
              </a:path>
            </a:pathLst>
          </a:custGeom>
          <a:noFill/>
          <a:ln w="9525" cap="rnd">
            <a:solidFill>
              <a:srgbClr val="F4F4F4"/>
            </a:solidFill>
            <a:prstDash val="solid"/>
            <a:round/>
          </a:ln>
        </p:spPr>
        <p:txBody>
          <a:bodyPr rtlCol="0" anchor="ctr"/>
          <a:lstStyle/>
          <a:p>
            <a:endParaRPr lang="pt-BR"/>
          </a:p>
        </p:txBody>
      </p:sp>
      <p:sp>
        <p:nvSpPr>
          <p:cNvPr id="5" name="Forma Livre: Forma 4">
            <a:extLst>
              <a:ext uri="{FF2B5EF4-FFF2-40B4-BE49-F238E27FC236}">
                <a16:creationId xmlns:a16="http://schemas.microsoft.com/office/drawing/2014/main" id="{2FC231C8-8A55-0CED-F755-5C1DBB707627}"/>
              </a:ext>
            </a:extLst>
          </p:cNvPr>
          <p:cNvSpPr/>
          <p:nvPr/>
        </p:nvSpPr>
        <p:spPr>
          <a:xfrm>
            <a:off x="1008405" y="628009"/>
            <a:ext cx="666702" cy="730197"/>
          </a:xfrm>
          <a:custGeom>
            <a:avLst/>
            <a:gdLst>
              <a:gd name="connsiteX0" fmla="*/ 258060 w 601262"/>
              <a:gd name="connsiteY0" fmla="*/ 343742 h 658525"/>
              <a:gd name="connsiteX1" fmla="*/ 415534 w 601262"/>
              <a:gd name="connsiteY1" fmla="*/ 186268 h 658525"/>
              <a:gd name="connsiteX2" fmla="*/ 432426 w 601262"/>
              <a:gd name="connsiteY2" fmla="*/ 69165 h 658525"/>
              <a:gd name="connsiteX3" fmla="*/ 415534 w 601262"/>
              <a:gd name="connsiteY3" fmla="*/ 109822 h 658525"/>
              <a:gd name="connsiteX4" fmla="*/ 415534 w 601262"/>
              <a:gd name="connsiteY4" fmla="*/ 186268 h 658525"/>
              <a:gd name="connsiteX5" fmla="*/ 491980 w 601262"/>
              <a:gd name="connsiteY5" fmla="*/ 186268 h 658525"/>
              <a:gd name="connsiteX6" fmla="*/ 532637 w 601262"/>
              <a:gd name="connsiteY6" fmla="*/ 169376 h 658525"/>
              <a:gd name="connsiteX7" fmla="*/ 601639 w 601262"/>
              <a:gd name="connsiteY7" fmla="*/ 100374 h 658525"/>
              <a:gd name="connsiteX8" fmla="*/ 501428 w 601262"/>
              <a:gd name="connsiteY8" fmla="*/ 100374 h 658525"/>
              <a:gd name="connsiteX9" fmla="*/ 501428 w 601262"/>
              <a:gd name="connsiteY9" fmla="*/ 164 h 658525"/>
              <a:gd name="connsiteX10" fmla="*/ 394346 w 601262"/>
              <a:gd name="connsiteY10" fmla="*/ 300795 h 658525"/>
              <a:gd name="connsiteX11" fmla="*/ 401218 w 601262"/>
              <a:gd name="connsiteY11" fmla="*/ 344887 h 658525"/>
              <a:gd name="connsiteX12" fmla="*/ 286992 w 601262"/>
              <a:gd name="connsiteY12" fmla="*/ 485973 h 658525"/>
              <a:gd name="connsiteX13" fmla="*/ 126251 w 601262"/>
              <a:gd name="connsiteY13" fmla="*/ 401622 h 658525"/>
              <a:gd name="connsiteX14" fmla="*/ 177454 w 601262"/>
              <a:gd name="connsiteY14" fmla="*/ 227463 h 658525"/>
              <a:gd name="connsiteX15" fmla="*/ 358271 w 601262"/>
              <a:gd name="connsiteY15" fmla="*/ 243532 h 658525"/>
              <a:gd name="connsiteX16" fmla="*/ 501428 w 601262"/>
              <a:gd name="connsiteY16" fmla="*/ 257847 h 658525"/>
              <a:gd name="connsiteX17" fmla="*/ 392886 w 601262"/>
              <a:gd name="connsiteY17" fmla="*/ 562430 h 658525"/>
              <a:gd name="connsiteX18" fmla="*/ 72186 w 601262"/>
              <a:gd name="connsiteY18" fmla="*/ 521163 h 658525"/>
              <a:gd name="connsiteX19" fmla="*/ 44286 w 601262"/>
              <a:gd name="connsiteY19" fmla="*/ 199024 h 658525"/>
              <a:gd name="connsiteX20" fmla="*/ 353117 w 601262"/>
              <a:gd name="connsiteY20" fmla="*/ 103237 h 658525"/>
              <a:gd name="connsiteX21" fmla="*/ 97437 w 601262"/>
              <a:gd name="connsiteY21" fmla="*/ 545308 h 658525"/>
              <a:gd name="connsiteX22" fmla="*/ 377 w 601262"/>
              <a:gd name="connsiteY22" fmla="*/ 658689 h 658525"/>
              <a:gd name="connsiteX23" fmla="*/ 418683 w 601262"/>
              <a:gd name="connsiteY23" fmla="*/ 545308 h 658525"/>
              <a:gd name="connsiteX24" fmla="*/ 515744 w 601262"/>
              <a:gd name="connsiteY24" fmla="*/ 658689 h 65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1262" h="658525">
                <a:moveTo>
                  <a:pt x="258060" y="343742"/>
                </a:moveTo>
                <a:lnTo>
                  <a:pt x="415534" y="186268"/>
                </a:lnTo>
                <a:moveTo>
                  <a:pt x="432426" y="69165"/>
                </a:moveTo>
                <a:cubicBezTo>
                  <a:pt x="421602" y="79925"/>
                  <a:pt x="415522" y="94560"/>
                  <a:pt x="415534" y="109822"/>
                </a:cubicBezTo>
                <a:lnTo>
                  <a:pt x="415534" y="186268"/>
                </a:lnTo>
                <a:lnTo>
                  <a:pt x="491980" y="186268"/>
                </a:lnTo>
                <a:cubicBezTo>
                  <a:pt x="507242" y="186280"/>
                  <a:pt x="521877" y="180200"/>
                  <a:pt x="532637" y="169376"/>
                </a:cubicBezTo>
                <a:lnTo>
                  <a:pt x="601639" y="100374"/>
                </a:lnTo>
                <a:lnTo>
                  <a:pt x="501428" y="100374"/>
                </a:lnTo>
                <a:lnTo>
                  <a:pt x="501428" y="164"/>
                </a:lnTo>
                <a:close/>
                <a:moveTo>
                  <a:pt x="394346" y="300795"/>
                </a:moveTo>
                <a:cubicBezTo>
                  <a:pt x="398989" y="315027"/>
                  <a:pt x="401310" y="329916"/>
                  <a:pt x="401218" y="344887"/>
                </a:cubicBezTo>
                <a:cubicBezTo>
                  <a:pt x="401639" y="413130"/>
                  <a:pt x="353828" y="472183"/>
                  <a:pt x="286992" y="485973"/>
                </a:cubicBezTo>
                <a:cubicBezTo>
                  <a:pt x="220155" y="499764"/>
                  <a:pt x="152877" y="464458"/>
                  <a:pt x="126251" y="401622"/>
                </a:cubicBezTo>
                <a:cubicBezTo>
                  <a:pt x="99625" y="338786"/>
                  <a:pt x="121056" y="265891"/>
                  <a:pt x="177454" y="227463"/>
                </a:cubicBezTo>
                <a:cubicBezTo>
                  <a:pt x="233851" y="189036"/>
                  <a:pt x="309533" y="195761"/>
                  <a:pt x="358271" y="243532"/>
                </a:cubicBezTo>
                <a:moveTo>
                  <a:pt x="501428" y="257847"/>
                </a:moveTo>
                <a:cubicBezTo>
                  <a:pt x="541374" y="372267"/>
                  <a:pt x="496189" y="499058"/>
                  <a:pt x="392886" y="562430"/>
                </a:cubicBezTo>
                <a:cubicBezTo>
                  <a:pt x="289582" y="625800"/>
                  <a:pt x="156080" y="608622"/>
                  <a:pt x="72186" y="521163"/>
                </a:cubicBezTo>
                <a:cubicBezTo>
                  <a:pt x="-11710" y="433705"/>
                  <a:pt x="-23325" y="299604"/>
                  <a:pt x="44286" y="199024"/>
                </a:cubicBezTo>
                <a:cubicBezTo>
                  <a:pt x="111896" y="98444"/>
                  <a:pt x="240456" y="58570"/>
                  <a:pt x="353117" y="103237"/>
                </a:cubicBezTo>
                <a:moveTo>
                  <a:pt x="97437" y="545308"/>
                </a:moveTo>
                <a:lnTo>
                  <a:pt x="377" y="658689"/>
                </a:lnTo>
                <a:moveTo>
                  <a:pt x="418683" y="545308"/>
                </a:moveTo>
                <a:lnTo>
                  <a:pt x="515744" y="658689"/>
                </a:lnTo>
              </a:path>
            </a:pathLst>
          </a:custGeom>
          <a:noFill/>
          <a:ln w="9525" cap="rnd">
            <a:solidFill>
              <a:srgbClr val="F4F4F4"/>
            </a:solidFill>
            <a:prstDash val="solid"/>
            <a:round/>
          </a:ln>
        </p:spPr>
        <p:txBody>
          <a:bodyPr rtlCol="0" anchor="ctr"/>
          <a:lstStyle/>
          <a:p>
            <a:endParaRPr lang="pt-BR"/>
          </a:p>
        </p:txBody>
      </p:sp>
      <p:sp>
        <p:nvSpPr>
          <p:cNvPr id="6" name="Forma Livre: Forma 5">
            <a:extLst>
              <a:ext uri="{FF2B5EF4-FFF2-40B4-BE49-F238E27FC236}">
                <a16:creationId xmlns:a16="http://schemas.microsoft.com/office/drawing/2014/main" id="{A58EB7AE-A1B8-150B-7C1D-184EDA52FF0E}"/>
              </a:ext>
            </a:extLst>
          </p:cNvPr>
          <p:cNvSpPr/>
          <p:nvPr/>
        </p:nvSpPr>
        <p:spPr>
          <a:xfrm>
            <a:off x="5508207" y="650130"/>
            <a:ext cx="644209" cy="658525"/>
          </a:xfrm>
          <a:custGeom>
            <a:avLst/>
            <a:gdLst>
              <a:gd name="connsiteX0" fmla="*/ 100744 w 644209"/>
              <a:gd name="connsiteY0" fmla="*/ 658689 h 658525"/>
              <a:gd name="connsiteX1" fmla="*/ 344112 w 644209"/>
              <a:gd name="connsiteY1" fmla="*/ 272163 h 658525"/>
              <a:gd name="connsiteX2" fmla="*/ 372743 w 644209"/>
              <a:gd name="connsiteY2" fmla="*/ 258016 h 658525"/>
              <a:gd name="connsiteX3" fmla="*/ 401375 w 644209"/>
              <a:gd name="connsiteY3" fmla="*/ 272163 h 658525"/>
              <a:gd name="connsiteX4" fmla="*/ 644743 w 644209"/>
              <a:gd name="connsiteY4" fmla="*/ 658689 h 658525"/>
              <a:gd name="connsiteX5" fmla="*/ 100744 w 644209"/>
              <a:gd name="connsiteY5" fmla="*/ 658689 h 658525"/>
              <a:gd name="connsiteX6" fmla="*/ 534 w 644209"/>
              <a:gd name="connsiteY6" fmla="*/ 658689 h 658525"/>
              <a:gd name="connsiteX7" fmla="*/ 100744 w 644209"/>
              <a:gd name="connsiteY7" fmla="*/ 501215 h 658525"/>
              <a:gd name="connsiteX8" fmla="*/ 129375 w 644209"/>
              <a:gd name="connsiteY8" fmla="*/ 486900 h 658525"/>
              <a:gd name="connsiteX9" fmla="*/ 158007 w 644209"/>
              <a:gd name="connsiteY9" fmla="*/ 501215 h 658525"/>
              <a:gd name="connsiteX10" fmla="*/ 176617 w 644209"/>
              <a:gd name="connsiteY10" fmla="*/ 538436 h 658525"/>
              <a:gd name="connsiteX11" fmla="*/ 228297 w 644209"/>
              <a:gd name="connsiteY11" fmla="*/ 456092 h 658525"/>
              <a:gd name="connsiteX12" fmla="*/ 295381 w 644209"/>
              <a:gd name="connsiteY12" fmla="*/ 512840 h 658525"/>
              <a:gd name="connsiteX13" fmla="*/ 334119 w 644209"/>
              <a:gd name="connsiteY13" fmla="*/ 511208 h 658525"/>
              <a:gd name="connsiteX14" fmla="*/ 352501 w 644209"/>
              <a:gd name="connsiteY14" fmla="*/ 492826 h 658525"/>
              <a:gd name="connsiteX15" fmla="*/ 392986 w 644209"/>
              <a:gd name="connsiteY15" fmla="*/ 492826 h 658525"/>
              <a:gd name="connsiteX16" fmla="*/ 411367 w 644209"/>
              <a:gd name="connsiteY16" fmla="*/ 511208 h 658525"/>
              <a:gd name="connsiteX17" fmla="*/ 450106 w 644209"/>
              <a:gd name="connsiteY17" fmla="*/ 512840 h 658525"/>
              <a:gd name="connsiteX18" fmla="*/ 517333 w 644209"/>
              <a:gd name="connsiteY18" fmla="*/ 456092 h 658525"/>
              <a:gd name="connsiteX19" fmla="*/ 372743 w 644209"/>
              <a:gd name="connsiteY19" fmla="*/ 257847 h 658525"/>
              <a:gd name="connsiteX20" fmla="*/ 372743 w 644209"/>
              <a:gd name="connsiteY20" fmla="*/ 164 h 658525"/>
              <a:gd name="connsiteX21" fmla="*/ 372743 w 644209"/>
              <a:gd name="connsiteY21" fmla="*/ 164 h 658525"/>
              <a:gd name="connsiteX22" fmla="*/ 530217 w 644209"/>
              <a:gd name="connsiteY22" fmla="*/ 164 h 658525"/>
              <a:gd name="connsiteX23" fmla="*/ 544533 w 644209"/>
              <a:gd name="connsiteY23" fmla="*/ 14479 h 658525"/>
              <a:gd name="connsiteX24" fmla="*/ 544533 w 644209"/>
              <a:gd name="connsiteY24" fmla="*/ 129005 h 658525"/>
              <a:gd name="connsiteX25" fmla="*/ 530217 w 644209"/>
              <a:gd name="connsiteY25" fmla="*/ 143321 h 658525"/>
              <a:gd name="connsiteX26" fmla="*/ 372743 w 644209"/>
              <a:gd name="connsiteY26" fmla="*/ 143321 h 658525"/>
              <a:gd name="connsiteX27" fmla="*/ 544533 w 644209"/>
              <a:gd name="connsiteY27" fmla="*/ 57427 h 658525"/>
              <a:gd name="connsiteX28" fmla="*/ 616111 w 644209"/>
              <a:gd name="connsiteY28" fmla="*/ 57427 h 658525"/>
              <a:gd name="connsiteX29" fmla="*/ 630427 w 644209"/>
              <a:gd name="connsiteY29" fmla="*/ 71742 h 658525"/>
              <a:gd name="connsiteX30" fmla="*/ 630427 w 644209"/>
              <a:gd name="connsiteY30" fmla="*/ 186268 h 658525"/>
              <a:gd name="connsiteX31" fmla="*/ 616111 w 644209"/>
              <a:gd name="connsiteY31" fmla="*/ 200584 h 658525"/>
              <a:gd name="connsiteX32" fmla="*/ 530217 w 644209"/>
              <a:gd name="connsiteY32" fmla="*/ 200584 h 658525"/>
              <a:gd name="connsiteX33" fmla="*/ 515901 w 644209"/>
              <a:gd name="connsiteY33" fmla="*/ 186268 h 658525"/>
              <a:gd name="connsiteX34" fmla="*/ 515901 w 644209"/>
              <a:gd name="connsiteY34" fmla="*/ 143321 h 65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4209" h="658525">
                <a:moveTo>
                  <a:pt x="100744" y="658689"/>
                </a:moveTo>
                <a:lnTo>
                  <a:pt x="344112" y="272163"/>
                </a:lnTo>
                <a:cubicBezTo>
                  <a:pt x="350932" y="263246"/>
                  <a:pt x="361517" y="258016"/>
                  <a:pt x="372743" y="258016"/>
                </a:cubicBezTo>
                <a:cubicBezTo>
                  <a:pt x="383970" y="258016"/>
                  <a:pt x="394555" y="263246"/>
                  <a:pt x="401375" y="272163"/>
                </a:cubicBezTo>
                <a:lnTo>
                  <a:pt x="644743" y="658689"/>
                </a:lnTo>
                <a:close/>
                <a:moveTo>
                  <a:pt x="100744" y="658689"/>
                </a:moveTo>
                <a:lnTo>
                  <a:pt x="534" y="658689"/>
                </a:lnTo>
                <a:lnTo>
                  <a:pt x="100744" y="501215"/>
                </a:lnTo>
                <a:cubicBezTo>
                  <a:pt x="107749" y="492503"/>
                  <a:pt x="118202" y="487276"/>
                  <a:pt x="129375" y="486900"/>
                </a:cubicBezTo>
                <a:cubicBezTo>
                  <a:pt x="140549" y="487276"/>
                  <a:pt x="151002" y="492503"/>
                  <a:pt x="158007" y="501215"/>
                </a:cubicBezTo>
                <a:lnTo>
                  <a:pt x="176617" y="538436"/>
                </a:lnTo>
                <a:moveTo>
                  <a:pt x="228297" y="456092"/>
                </a:moveTo>
                <a:lnTo>
                  <a:pt x="295381" y="512840"/>
                </a:lnTo>
                <a:cubicBezTo>
                  <a:pt x="306753" y="522451"/>
                  <a:pt x="323596" y="521743"/>
                  <a:pt x="334119" y="511208"/>
                </a:cubicBezTo>
                <a:lnTo>
                  <a:pt x="352501" y="492826"/>
                </a:lnTo>
                <a:cubicBezTo>
                  <a:pt x="363682" y="481649"/>
                  <a:pt x="381805" y="481649"/>
                  <a:pt x="392986" y="492826"/>
                </a:cubicBezTo>
                <a:lnTo>
                  <a:pt x="411367" y="511208"/>
                </a:lnTo>
                <a:cubicBezTo>
                  <a:pt x="421891" y="521743"/>
                  <a:pt x="438733" y="522451"/>
                  <a:pt x="450106" y="512840"/>
                </a:cubicBezTo>
                <a:lnTo>
                  <a:pt x="517333" y="456092"/>
                </a:lnTo>
                <a:moveTo>
                  <a:pt x="372743" y="257847"/>
                </a:moveTo>
                <a:lnTo>
                  <a:pt x="372743" y="164"/>
                </a:lnTo>
                <a:moveTo>
                  <a:pt x="372743" y="164"/>
                </a:moveTo>
                <a:lnTo>
                  <a:pt x="530217" y="164"/>
                </a:lnTo>
                <a:cubicBezTo>
                  <a:pt x="538123" y="164"/>
                  <a:pt x="544533" y="6573"/>
                  <a:pt x="544533" y="14479"/>
                </a:cubicBezTo>
                <a:lnTo>
                  <a:pt x="544533" y="129005"/>
                </a:lnTo>
                <a:cubicBezTo>
                  <a:pt x="544533" y="136912"/>
                  <a:pt x="538123" y="143321"/>
                  <a:pt x="530217" y="143321"/>
                </a:cubicBezTo>
                <a:lnTo>
                  <a:pt x="372743" y="143321"/>
                </a:lnTo>
                <a:moveTo>
                  <a:pt x="544533" y="57427"/>
                </a:moveTo>
                <a:lnTo>
                  <a:pt x="616111" y="57427"/>
                </a:lnTo>
                <a:cubicBezTo>
                  <a:pt x="624018" y="57427"/>
                  <a:pt x="630427" y="63836"/>
                  <a:pt x="630427" y="71742"/>
                </a:cubicBezTo>
                <a:lnTo>
                  <a:pt x="630427" y="186268"/>
                </a:lnTo>
                <a:cubicBezTo>
                  <a:pt x="630427" y="194175"/>
                  <a:pt x="624018" y="200584"/>
                  <a:pt x="616111" y="200584"/>
                </a:cubicBezTo>
                <a:lnTo>
                  <a:pt x="530217" y="200584"/>
                </a:lnTo>
                <a:cubicBezTo>
                  <a:pt x="522310" y="200584"/>
                  <a:pt x="515901" y="194175"/>
                  <a:pt x="515901" y="186268"/>
                </a:cubicBezTo>
                <a:lnTo>
                  <a:pt x="515901" y="143321"/>
                </a:lnTo>
              </a:path>
            </a:pathLst>
          </a:custGeom>
          <a:noFill/>
          <a:ln w="9525" cap="rnd">
            <a:solidFill>
              <a:srgbClr val="F4F4F4"/>
            </a:solidFill>
            <a:prstDash val="solid"/>
            <a:round/>
          </a:ln>
        </p:spPr>
        <p:txBody>
          <a:bodyPr rtlCol="0" anchor="ctr"/>
          <a:lstStyle/>
          <a:p>
            <a:endParaRPr lang="pt-BR"/>
          </a:p>
        </p:txBody>
      </p:sp>
      <p:grpSp>
        <p:nvGrpSpPr>
          <p:cNvPr id="11" name="Agrupar 10">
            <a:extLst>
              <a:ext uri="{FF2B5EF4-FFF2-40B4-BE49-F238E27FC236}">
                <a16:creationId xmlns:a16="http://schemas.microsoft.com/office/drawing/2014/main" id="{10089B67-AE1D-E9AA-CE61-D38CB44AD06A}"/>
              </a:ext>
            </a:extLst>
          </p:cNvPr>
          <p:cNvGrpSpPr/>
          <p:nvPr/>
        </p:nvGrpSpPr>
        <p:grpSpPr>
          <a:xfrm>
            <a:off x="11937655" y="6288612"/>
            <a:ext cx="2472112" cy="1447992"/>
            <a:chOff x="11937655" y="6288612"/>
            <a:chExt cx="2472112" cy="1447992"/>
          </a:xfrm>
        </p:grpSpPr>
        <p:sp>
          <p:nvSpPr>
            <p:cNvPr id="14" name="Google Shape;376;p44">
              <a:extLst>
                <a:ext uri="{FF2B5EF4-FFF2-40B4-BE49-F238E27FC236}">
                  <a16:creationId xmlns:a16="http://schemas.microsoft.com/office/drawing/2014/main" id="{EC3C5316-8ADF-F711-38B4-7976301EA213}"/>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23;p41">
              <a:extLst>
                <a:ext uri="{FF2B5EF4-FFF2-40B4-BE49-F238E27FC236}">
                  <a16:creationId xmlns:a16="http://schemas.microsoft.com/office/drawing/2014/main" id="{7016E2CC-B4FF-06B4-24AF-EFF07D51B304}"/>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3" name="Google Shape;229;p28">
            <a:extLst>
              <a:ext uri="{FF2B5EF4-FFF2-40B4-BE49-F238E27FC236}">
                <a16:creationId xmlns:a16="http://schemas.microsoft.com/office/drawing/2014/main" id="{C496ADC7-1279-9BD4-7C66-E832713E1E9F}"/>
              </a:ext>
            </a:extLst>
          </p:cNvPr>
          <p:cNvSpPr txBox="1">
            <a:spLocks/>
          </p:cNvSpPr>
          <p:nvPr/>
        </p:nvSpPr>
        <p:spPr>
          <a:xfrm>
            <a:off x="5492980" y="5422669"/>
            <a:ext cx="3525622" cy="83366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000" dirty="0">
                <a:solidFill>
                  <a:srgbClr val="DBE4EF"/>
                </a:solidFill>
                <a:latin typeface="Inter"/>
                <a:ea typeface="Inter"/>
                <a:cs typeface="Inter"/>
                <a:sym typeface="Inter"/>
              </a:rPr>
              <a:t>Tendências Emergentes e o Impacto da Inovação</a:t>
            </a:r>
            <a:endParaRPr lang="nl-NL" sz="2000" dirty="0">
              <a:solidFill>
                <a:srgbClr val="DBE4EF"/>
              </a:solidFill>
            </a:endParaRPr>
          </a:p>
        </p:txBody>
      </p:sp>
      <p:sp>
        <p:nvSpPr>
          <p:cNvPr id="8" name="Google Shape;229;p28">
            <a:extLst>
              <a:ext uri="{FF2B5EF4-FFF2-40B4-BE49-F238E27FC236}">
                <a16:creationId xmlns:a16="http://schemas.microsoft.com/office/drawing/2014/main" id="{B8A1A32C-0B73-5B86-786C-6C216D4160B2}"/>
              </a:ext>
            </a:extLst>
          </p:cNvPr>
          <p:cNvSpPr txBox="1">
            <a:spLocks/>
          </p:cNvSpPr>
          <p:nvPr/>
        </p:nvSpPr>
        <p:spPr>
          <a:xfrm>
            <a:off x="5474208" y="4226916"/>
            <a:ext cx="5034305"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nl-NL" sz="3600" b="1" dirty="0">
                <a:solidFill>
                  <a:srgbClr val="2BDEFD"/>
                </a:solidFill>
                <a:latin typeface="Chakra Petch" panose="00000500000000000000" pitchFamily="2" charset="-34"/>
                <a:ea typeface="Inter"/>
                <a:cs typeface="Chakra Petch" panose="00000500000000000000" pitchFamily="2" charset="-34"/>
                <a:sym typeface="Inter"/>
              </a:rPr>
              <a:t>LIDERANÇA DO FUTURO</a:t>
            </a:r>
            <a:endParaRPr lang="nl-NL" sz="3600" b="1" dirty="0">
              <a:solidFill>
                <a:srgbClr val="2BDEFD"/>
              </a:solidFill>
              <a:latin typeface="Chakra Petch" panose="00000500000000000000" pitchFamily="2" charset="-34"/>
              <a:cs typeface="Chakra Petch" panose="00000500000000000000" pitchFamily="2" charset="-34"/>
            </a:endParaRPr>
          </a:p>
        </p:txBody>
      </p:sp>
      <p:sp>
        <p:nvSpPr>
          <p:cNvPr id="20" name="Google Shape;229;p28">
            <a:extLst>
              <a:ext uri="{FF2B5EF4-FFF2-40B4-BE49-F238E27FC236}">
                <a16:creationId xmlns:a16="http://schemas.microsoft.com/office/drawing/2014/main" id="{44E89CB5-B073-4507-BF5E-796327A0B062}"/>
              </a:ext>
            </a:extLst>
          </p:cNvPr>
          <p:cNvSpPr txBox="1">
            <a:spLocks/>
          </p:cNvSpPr>
          <p:nvPr/>
        </p:nvSpPr>
        <p:spPr>
          <a:xfrm>
            <a:off x="10803943" y="5363901"/>
            <a:ext cx="3525622" cy="83366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000" dirty="0">
                <a:solidFill>
                  <a:srgbClr val="DBE4EF"/>
                </a:solidFill>
                <a:latin typeface="Inter"/>
                <a:ea typeface="Inter"/>
                <a:cs typeface="Inter"/>
                <a:sym typeface="Inter"/>
              </a:rPr>
              <a:t>Seu Projeto Final – Meus Primeiros 90 Dias como Líder</a:t>
            </a:r>
            <a:endParaRPr lang="nl-NL" sz="2000" dirty="0">
              <a:solidFill>
                <a:srgbClr val="DBE4EF"/>
              </a:solidFill>
            </a:endParaRPr>
          </a:p>
        </p:txBody>
      </p:sp>
      <p:sp>
        <p:nvSpPr>
          <p:cNvPr id="21" name="Google Shape;229;p28">
            <a:extLst>
              <a:ext uri="{FF2B5EF4-FFF2-40B4-BE49-F238E27FC236}">
                <a16:creationId xmlns:a16="http://schemas.microsoft.com/office/drawing/2014/main" id="{5623774E-DE28-C7A9-5ABA-DB45DD1914CD}"/>
              </a:ext>
            </a:extLst>
          </p:cNvPr>
          <p:cNvSpPr txBox="1">
            <a:spLocks/>
          </p:cNvSpPr>
          <p:nvPr/>
        </p:nvSpPr>
        <p:spPr>
          <a:xfrm>
            <a:off x="10785171" y="4360087"/>
            <a:ext cx="4058171"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nl-NL" sz="3600" b="1" dirty="0">
                <a:solidFill>
                  <a:srgbClr val="2BDEFD"/>
                </a:solidFill>
                <a:latin typeface="Chakra Petch" panose="00000500000000000000" pitchFamily="2" charset="-34"/>
                <a:ea typeface="Inter"/>
                <a:cs typeface="Chakra Petch" panose="00000500000000000000" pitchFamily="2" charset="-34"/>
                <a:sym typeface="Inter"/>
              </a:rPr>
              <a:t>O SALTO</a:t>
            </a:r>
            <a:endParaRPr lang="nl-NL" sz="3600" b="1" dirty="0">
              <a:solidFill>
                <a:srgbClr val="2BDEFD"/>
              </a:solidFill>
              <a:latin typeface="Chakra Petch" panose="00000500000000000000" pitchFamily="2" charset="-34"/>
              <a:cs typeface="Chakra Petch" panose="00000500000000000000" pitchFamily="2" charset="-34"/>
            </a:endParaRPr>
          </a:p>
        </p:txBody>
      </p:sp>
      <p:pic>
        <p:nvPicPr>
          <p:cNvPr id="24" name="Gráfico 23" descr="Futuro com preenchimento sólido">
            <a:extLst>
              <a:ext uri="{FF2B5EF4-FFF2-40B4-BE49-F238E27FC236}">
                <a16:creationId xmlns:a16="http://schemas.microsoft.com/office/drawing/2014/main" id="{59C0E4AC-A08D-A519-EBAB-DE6B66F19D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73111" y="3581031"/>
            <a:ext cx="914400" cy="914400"/>
          </a:xfrm>
          <a:prstGeom prst="rect">
            <a:avLst/>
          </a:prstGeom>
        </p:spPr>
      </p:pic>
      <p:pic>
        <p:nvPicPr>
          <p:cNvPr id="26" name="Gráfico 25" descr="Discos voadores com preenchimento sólido">
            <a:extLst>
              <a:ext uri="{FF2B5EF4-FFF2-40B4-BE49-F238E27FC236}">
                <a16:creationId xmlns:a16="http://schemas.microsoft.com/office/drawing/2014/main" id="{26C8C11B-7441-2BA6-ADB0-8874FF38D8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51542" y="3718279"/>
            <a:ext cx="914400" cy="914400"/>
          </a:xfrm>
          <a:prstGeom prst="rect">
            <a:avLst/>
          </a:prstGeom>
        </p:spPr>
      </p:pic>
    </p:spTree>
    <p:extLst>
      <p:ext uri="{BB962C8B-B14F-4D97-AF65-F5344CB8AC3E}">
        <p14:creationId xmlns:p14="http://schemas.microsoft.com/office/powerpoint/2010/main" val="179538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21E6D-0DD2-3D1E-0E8F-159119A89FC2}"/>
            </a:ext>
          </a:extLst>
        </p:cNvPr>
        <p:cNvGrpSpPr/>
        <p:nvPr/>
      </p:nvGrpSpPr>
      <p:grpSpPr>
        <a:xfrm>
          <a:off x="0" y="0"/>
          <a:ext cx="0" cy="0"/>
          <a:chOff x="0" y="0"/>
          <a:chExt cx="0" cy="0"/>
        </a:xfrm>
      </p:grpSpPr>
      <p:pic>
        <p:nvPicPr>
          <p:cNvPr id="3" name="Google Shape;1148;p55">
            <a:extLst>
              <a:ext uri="{FF2B5EF4-FFF2-40B4-BE49-F238E27FC236}">
                <a16:creationId xmlns:a16="http://schemas.microsoft.com/office/drawing/2014/main" id="{371FCD9F-D5F6-345B-4796-232B9CE93A50}"/>
              </a:ext>
            </a:extLst>
          </p:cNvPr>
          <p:cNvPicPr preferRelativeResize="0"/>
          <p:nvPr/>
        </p:nvPicPr>
        <p:blipFill>
          <a:blip r:embed="rId3">
            <a:extLst>
              <a:ext uri="{28A0092B-C50C-407E-A947-70E740481C1C}">
                <a14:useLocalDpi xmlns:a14="http://schemas.microsoft.com/office/drawing/2010/main" val="0"/>
              </a:ext>
            </a:extLst>
          </a:blip>
          <a:srcRect l="16051" t="20868" b="4817"/>
          <a:stretch/>
        </p:blipFill>
        <p:spPr>
          <a:xfrm>
            <a:off x="8644514" y="402630"/>
            <a:ext cx="5575656" cy="7424340"/>
          </a:xfrm>
          <a:prstGeom prst="snip2DiagRect">
            <a:avLst>
              <a:gd name="adj1" fmla="val 0"/>
              <a:gd name="adj2" fmla="val 15916"/>
            </a:avLst>
          </a:prstGeom>
          <a:noFill/>
          <a:ln w="9525">
            <a:solidFill>
              <a:srgbClr val="2BDEFD"/>
            </a:solidFill>
          </a:ln>
        </p:spPr>
      </p:pic>
      <p:sp>
        <p:nvSpPr>
          <p:cNvPr id="9" name="Google Shape;222;p27">
            <a:extLst>
              <a:ext uri="{FF2B5EF4-FFF2-40B4-BE49-F238E27FC236}">
                <a16:creationId xmlns:a16="http://schemas.microsoft.com/office/drawing/2014/main" id="{9ECFDE0C-0DA7-1F58-AD05-5A29BC5968EC}"/>
              </a:ext>
            </a:extLst>
          </p:cNvPr>
          <p:cNvSpPr txBox="1">
            <a:spLocks noGrp="1"/>
          </p:cNvSpPr>
          <p:nvPr>
            <p:ph type="title"/>
          </p:nvPr>
        </p:nvSpPr>
        <p:spPr>
          <a:xfrm>
            <a:off x="124578" y="4798034"/>
            <a:ext cx="8552157" cy="2843825"/>
          </a:xfrm>
          <a:prstGeom prst="rect">
            <a:avLst/>
          </a:prstGeom>
        </p:spPr>
        <p:txBody>
          <a:bodyPr spcFirstLastPara="1" wrap="square" lIns="0" tIns="91425" rIns="91425" bIns="91425" anchor="t" anchorCtr="0">
            <a:spAutoFit/>
          </a:bodyPr>
          <a:lstStyle/>
          <a:p>
            <a:pPr marL="0" lvl="0" indent="0" algn="l" rtl="0">
              <a:spcBef>
                <a:spcPts val="0"/>
              </a:spcBef>
              <a:spcAft>
                <a:spcPts val="0"/>
              </a:spcAft>
              <a:buNone/>
            </a:pPr>
            <a:r>
              <a:rPr lang="pt-BR" sz="4800" dirty="0"/>
              <a:t>O PODER DO AUTOCONHECIMENTO: </a:t>
            </a:r>
            <a:r>
              <a:rPr lang="pt-BR" sz="4800" dirty="0">
                <a:solidFill>
                  <a:srgbClr val="2BDEFD"/>
                </a:solidFill>
              </a:rPr>
              <a:t>DESVENDANDO SEUS PERFIS E ESTILOS DE LIDERANÇA</a:t>
            </a:r>
            <a:endParaRPr sz="4800" dirty="0">
              <a:solidFill>
                <a:srgbClr val="2BDEFD"/>
              </a:solidFill>
            </a:endParaRPr>
          </a:p>
        </p:txBody>
      </p:sp>
      <p:sp>
        <p:nvSpPr>
          <p:cNvPr id="10" name="Google Shape;223;p27">
            <a:extLst>
              <a:ext uri="{FF2B5EF4-FFF2-40B4-BE49-F238E27FC236}">
                <a16:creationId xmlns:a16="http://schemas.microsoft.com/office/drawing/2014/main" id="{FC0F8760-C3E9-97BD-C297-D6895BB8C93A}"/>
              </a:ext>
            </a:extLst>
          </p:cNvPr>
          <p:cNvSpPr txBox="1">
            <a:spLocks/>
          </p:cNvSpPr>
          <p:nvPr/>
        </p:nvSpPr>
        <p:spPr>
          <a:xfrm>
            <a:off x="124579" y="4212537"/>
            <a:ext cx="7156903" cy="572434"/>
          </a:xfrm>
          <a:prstGeom prst="rect">
            <a:avLst/>
          </a:prstGeom>
        </p:spPr>
        <p:txBody>
          <a:bodyPr spcFirstLastPara="1" wrap="square" lIns="0" tIns="91425" rIns="91425" bIns="91425"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2800" dirty="0">
                <a:solidFill>
                  <a:srgbClr val="2BDEFD"/>
                </a:solidFill>
                <a:latin typeface="Inter" panose="020B0502030000000004" pitchFamily="34" charset="0"/>
                <a:ea typeface="Inter" panose="020B0502030000000004" pitchFamily="34" charset="0"/>
              </a:rPr>
              <a:t>// Aula 2_</a:t>
            </a:r>
          </a:p>
        </p:txBody>
      </p:sp>
      <p:sp>
        <p:nvSpPr>
          <p:cNvPr id="18" name="Rounded Rectangle 66">
            <a:extLst>
              <a:ext uri="{FF2B5EF4-FFF2-40B4-BE49-F238E27FC236}">
                <a16:creationId xmlns:a16="http://schemas.microsoft.com/office/drawing/2014/main" id="{911419F4-422E-5E1B-A612-C2144471AD00}"/>
              </a:ext>
            </a:extLst>
          </p:cNvPr>
          <p:cNvSpPr/>
          <p:nvPr/>
        </p:nvSpPr>
        <p:spPr>
          <a:xfrm flipV="1">
            <a:off x="8907285" y="554712"/>
            <a:ext cx="2221726" cy="413028"/>
          </a:xfrm>
          <a:prstGeom prst="snip1Rect">
            <a:avLst>
              <a:gd name="adj" fmla="val 25891"/>
            </a:avLst>
          </a:prstGeom>
          <a:solidFill>
            <a:srgbClr val="2BDEFD">
              <a:alpha val="50196"/>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2160" dirty="0"/>
          </a:p>
        </p:txBody>
      </p:sp>
      <p:grpSp>
        <p:nvGrpSpPr>
          <p:cNvPr id="19" name="Group 68">
            <a:extLst>
              <a:ext uri="{FF2B5EF4-FFF2-40B4-BE49-F238E27FC236}">
                <a16:creationId xmlns:a16="http://schemas.microsoft.com/office/drawing/2014/main" id="{0B9817BA-8537-7F9D-430F-082CF0F2D817}"/>
              </a:ext>
            </a:extLst>
          </p:cNvPr>
          <p:cNvGrpSpPr/>
          <p:nvPr/>
        </p:nvGrpSpPr>
        <p:grpSpPr>
          <a:xfrm>
            <a:off x="10845604" y="698065"/>
            <a:ext cx="120653" cy="120653"/>
            <a:chOff x="4794097" y="1588576"/>
            <a:chExt cx="1242493" cy="1242490"/>
          </a:xfrm>
        </p:grpSpPr>
        <p:sp>
          <p:nvSpPr>
            <p:cNvPr id="20" name="Freeform 70">
              <a:extLst>
                <a:ext uri="{FF2B5EF4-FFF2-40B4-BE49-F238E27FC236}">
                  <a16:creationId xmlns:a16="http://schemas.microsoft.com/office/drawing/2014/main" id="{BD9F1A29-F204-1A4D-E531-0E1ABF364620}"/>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cxnSp>
          <p:nvCxnSpPr>
            <p:cNvPr id="21" name="Straight Connector 71">
              <a:extLst>
                <a:ext uri="{FF2B5EF4-FFF2-40B4-BE49-F238E27FC236}">
                  <a16:creationId xmlns:a16="http://schemas.microsoft.com/office/drawing/2014/main" id="{FED24848-6486-7457-56CC-FC3B7BED4705}"/>
                </a:ext>
              </a:extLst>
            </p:cNvPr>
            <p:cNvCxnSpPr>
              <a:cxnSpLocks/>
            </p:cNvCxnSpPr>
            <p:nvPr/>
          </p:nvCxnSpPr>
          <p:spPr>
            <a:xfrm flipV="1">
              <a:off x="4794097" y="1588576"/>
              <a:ext cx="1242490" cy="12424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Freeform 31">
            <a:extLst>
              <a:ext uri="{FF2B5EF4-FFF2-40B4-BE49-F238E27FC236}">
                <a16:creationId xmlns:a16="http://schemas.microsoft.com/office/drawing/2014/main" id="{C26878E0-1325-EFA4-C065-98C2252B01E6}"/>
              </a:ext>
            </a:extLst>
          </p:cNvPr>
          <p:cNvSpPr/>
          <p:nvPr/>
        </p:nvSpPr>
        <p:spPr>
          <a:xfrm>
            <a:off x="9016723" y="662283"/>
            <a:ext cx="172379" cy="172379"/>
          </a:xfrm>
          <a:custGeom>
            <a:avLst/>
            <a:gdLst/>
            <a:ahLst/>
            <a:cxnLst/>
            <a:rect l="l" t="t" r="r" b="b"/>
            <a:pathLst>
              <a:path w="229839" h="229839">
                <a:moveTo>
                  <a:pt x="0" y="0"/>
                </a:moveTo>
                <a:lnTo>
                  <a:pt x="229839" y="0"/>
                </a:lnTo>
                <a:lnTo>
                  <a:pt x="229839" y="229839"/>
                </a:lnTo>
                <a:lnTo>
                  <a:pt x="0" y="2298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23" name="TextBox 32">
            <a:extLst>
              <a:ext uri="{FF2B5EF4-FFF2-40B4-BE49-F238E27FC236}">
                <a16:creationId xmlns:a16="http://schemas.microsoft.com/office/drawing/2014/main" id="{D997D17C-1813-5463-0D2A-113890394303}"/>
              </a:ext>
            </a:extLst>
          </p:cNvPr>
          <p:cNvSpPr txBox="1"/>
          <p:nvPr/>
        </p:nvSpPr>
        <p:spPr>
          <a:xfrm>
            <a:off x="9272156" y="675978"/>
            <a:ext cx="1573448" cy="170496"/>
          </a:xfrm>
          <a:prstGeom prst="rect">
            <a:avLst/>
          </a:prstGeom>
        </p:spPr>
        <p:txBody>
          <a:bodyPr lIns="0" tIns="0" rIns="0" bIns="0" rtlCol="0" anchor="t">
            <a:spAutoFit/>
          </a:bodyPr>
          <a:lstStyle/>
          <a:p>
            <a:pPr algn="l">
              <a:lnSpc>
                <a:spcPts val="1376"/>
              </a:lnSpc>
            </a:pPr>
            <a:r>
              <a:rPr lang="en-US" sz="983" dirty="0">
                <a:solidFill>
                  <a:schemeClr val="bg1"/>
                </a:solidFill>
                <a:latin typeface="Chakra Petch"/>
                <a:ea typeface="Chakra Petch"/>
                <a:cs typeface="Chakra Petch"/>
                <a:sym typeface="Chakra Petch"/>
              </a:rPr>
              <a:t>IMAGEM GERADA COM I.A.</a:t>
            </a:r>
          </a:p>
        </p:txBody>
      </p:sp>
      <p:grpSp>
        <p:nvGrpSpPr>
          <p:cNvPr id="5" name="Agrupar 4">
            <a:extLst>
              <a:ext uri="{FF2B5EF4-FFF2-40B4-BE49-F238E27FC236}">
                <a16:creationId xmlns:a16="http://schemas.microsoft.com/office/drawing/2014/main" id="{ED771260-F7B6-746A-D593-7EC98CFBEB21}"/>
              </a:ext>
            </a:extLst>
          </p:cNvPr>
          <p:cNvGrpSpPr/>
          <p:nvPr/>
        </p:nvGrpSpPr>
        <p:grpSpPr>
          <a:xfrm>
            <a:off x="11937655" y="6288612"/>
            <a:ext cx="2472112" cy="1447992"/>
            <a:chOff x="11937655" y="6288612"/>
            <a:chExt cx="2472112" cy="1447992"/>
          </a:xfrm>
        </p:grpSpPr>
        <p:sp>
          <p:nvSpPr>
            <p:cNvPr id="6" name="Google Shape;376;p44">
              <a:extLst>
                <a:ext uri="{FF2B5EF4-FFF2-40B4-BE49-F238E27FC236}">
                  <a16:creationId xmlns:a16="http://schemas.microsoft.com/office/drawing/2014/main" id="{86758131-F1D9-9AF8-5C1A-D7430A2C48DD}"/>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23;p41">
              <a:extLst>
                <a:ext uri="{FF2B5EF4-FFF2-40B4-BE49-F238E27FC236}">
                  <a16:creationId xmlns:a16="http://schemas.microsoft.com/office/drawing/2014/main" id="{C6435F09-AD82-DC12-E6A4-95807918C1D5}"/>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266136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8AEC47C6-733B-4C14-80E0-817A35FDEED4}"/>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DC8A3D5A-49F4-3A9B-21D4-020B6F9A7D6C}"/>
              </a:ext>
            </a:extLst>
          </p:cNvPr>
          <p:cNvSpPr txBox="1">
            <a:spLocks noGrp="1"/>
          </p:cNvSpPr>
          <p:nvPr>
            <p:ph type="title"/>
          </p:nvPr>
        </p:nvSpPr>
        <p:spPr>
          <a:xfrm>
            <a:off x="1151999" y="2185520"/>
            <a:ext cx="10555813" cy="2622208"/>
          </a:xfrm>
          <a:prstGeom prst="rect">
            <a:avLst/>
          </a:prstGeom>
        </p:spPr>
        <p:txBody>
          <a:bodyPr spcFirstLastPara="1" wrap="square" lIns="0" tIns="146280" rIns="146280" bIns="146280" anchor="t" anchorCtr="0">
            <a:spAutoFit/>
          </a:bodyPr>
          <a:lstStyle/>
          <a:p>
            <a:r>
              <a:rPr lang="pt-BR" dirty="0"/>
              <a:t>A ORQUESTRA DA LIDERANÇA: </a:t>
            </a:r>
            <a:r>
              <a:rPr lang="pt-BR" dirty="0">
                <a:solidFill>
                  <a:srgbClr val="2BDEFD"/>
                </a:solidFill>
              </a:rPr>
              <a:t>ESTILOS PARA CADA CONTEXTO</a:t>
            </a:r>
            <a:endParaRPr lang="pt-BR" dirty="0"/>
          </a:p>
        </p:txBody>
      </p:sp>
      <p:sp>
        <p:nvSpPr>
          <p:cNvPr id="223" name="Google Shape;223;p27">
            <a:extLst>
              <a:ext uri="{FF2B5EF4-FFF2-40B4-BE49-F238E27FC236}">
                <a16:creationId xmlns:a16="http://schemas.microsoft.com/office/drawing/2014/main" id="{E591BFB2-E2D9-6E1B-42D4-99C5BEE2FF33}"/>
              </a:ext>
            </a:extLst>
          </p:cNvPr>
          <p:cNvSpPr txBox="1">
            <a:spLocks noGrp="1"/>
          </p:cNvSpPr>
          <p:nvPr>
            <p:ph type="title" idx="2"/>
          </p:nvPr>
        </p:nvSpPr>
        <p:spPr>
          <a:xfrm>
            <a:off x="1152000" y="1412240"/>
            <a:ext cx="8250240" cy="738615"/>
          </a:xfrm>
          <a:prstGeom prst="rect">
            <a:avLst/>
          </a:prstGeom>
        </p:spPr>
        <p:txBody>
          <a:bodyPr spcFirstLastPara="1" wrap="square" lIns="0" tIns="146280" rIns="146280" bIns="146280" anchor="t" anchorCtr="0">
            <a:spAutoFit/>
          </a:bodyPr>
          <a:lstStyle/>
          <a:p>
            <a:r>
              <a:rPr lang="pt-BR" dirty="0">
                <a:solidFill>
                  <a:srgbClr val="2BDEFD"/>
                </a:solidFill>
              </a:rPr>
              <a:t>// Aula 2.1 _</a:t>
            </a:r>
            <a:endParaRPr dirty="0">
              <a:solidFill>
                <a:srgbClr val="2BDEFD"/>
              </a:solidFill>
            </a:endParaRPr>
          </a:p>
        </p:txBody>
      </p:sp>
      <p:grpSp>
        <p:nvGrpSpPr>
          <p:cNvPr id="4" name="Agrupar 3">
            <a:extLst>
              <a:ext uri="{FF2B5EF4-FFF2-40B4-BE49-F238E27FC236}">
                <a16:creationId xmlns:a16="http://schemas.microsoft.com/office/drawing/2014/main" id="{F29B0EC3-8AE2-521F-ACF6-F8AA1737C66C}"/>
              </a:ext>
            </a:extLst>
          </p:cNvPr>
          <p:cNvGrpSpPr/>
          <p:nvPr/>
        </p:nvGrpSpPr>
        <p:grpSpPr>
          <a:xfrm>
            <a:off x="11937655" y="6288612"/>
            <a:ext cx="2472112" cy="1447992"/>
            <a:chOff x="11937655" y="6288612"/>
            <a:chExt cx="2472112" cy="1447992"/>
          </a:xfrm>
        </p:grpSpPr>
        <p:sp>
          <p:nvSpPr>
            <p:cNvPr id="5" name="Google Shape;376;p44">
              <a:extLst>
                <a:ext uri="{FF2B5EF4-FFF2-40B4-BE49-F238E27FC236}">
                  <a16:creationId xmlns:a16="http://schemas.microsoft.com/office/drawing/2014/main" id="{11AADEC4-BAB7-1B22-BC41-8CEA2FED7FC0}"/>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3;p41">
              <a:extLst>
                <a:ext uri="{FF2B5EF4-FFF2-40B4-BE49-F238E27FC236}">
                  <a16:creationId xmlns:a16="http://schemas.microsoft.com/office/drawing/2014/main" id="{9AEF9CB6-B0CB-B5AF-03AB-CBD0DFD4C4E1}"/>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409181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C9B21-2AEE-2494-69B1-78EE84BA3337}"/>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C34C891D-8610-EBEF-A452-D8CF1679ECC8}"/>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0" name="Google Shape;229;p28">
            <a:extLst>
              <a:ext uri="{FF2B5EF4-FFF2-40B4-BE49-F238E27FC236}">
                <a16:creationId xmlns:a16="http://schemas.microsoft.com/office/drawing/2014/main" id="{C0AB9B61-2142-B3EE-D63F-43CF7CF0B21E}"/>
              </a:ext>
            </a:extLst>
          </p:cNvPr>
          <p:cNvSpPr txBox="1">
            <a:spLocks/>
          </p:cNvSpPr>
          <p:nvPr/>
        </p:nvSpPr>
        <p:spPr>
          <a:xfrm>
            <a:off x="1482089" y="4349634"/>
            <a:ext cx="4868833" cy="58744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Inspirar e transformar</a:t>
            </a:r>
          </a:p>
        </p:txBody>
      </p:sp>
      <p:sp>
        <p:nvSpPr>
          <p:cNvPr id="2" name="Google Shape;249;p30">
            <a:extLst>
              <a:ext uri="{FF2B5EF4-FFF2-40B4-BE49-F238E27FC236}">
                <a16:creationId xmlns:a16="http://schemas.microsoft.com/office/drawing/2014/main" id="{E7814166-AF28-1463-F4E9-B0AB8BAC2866}"/>
              </a:ext>
            </a:extLst>
          </p:cNvPr>
          <p:cNvSpPr txBox="1">
            <a:spLocks/>
          </p:cNvSpPr>
          <p:nvPr/>
        </p:nvSpPr>
        <p:spPr>
          <a:xfrm>
            <a:off x="1482089" y="396058"/>
            <a:ext cx="11298246"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A </a:t>
            </a:r>
            <a:r>
              <a:rPr lang="pt-BR" sz="5400" b="1" dirty="0">
                <a:solidFill>
                  <a:srgbClr val="2BDEFD"/>
                </a:solidFill>
                <a:latin typeface="Chakra Petch" panose="00000500000000000000" pitchFamily="2" charset="-34"/>
                <a:cs typeface="Chakra Petch" panose="00000500000000000000" pitchFamily="2" charset="-34"/>
              </a:rPr>
              <a:t>ORQUESTRA</a:t>
            </a:r>
            <a:r>
              <a:rPr lang="pt-BR" sz="5400" b="1" dirty="0">
                <a:solidFill>
                  <a:schemeClr val="bg1"/>
                </a:solidFill>
                <a:latin typeface="Chakra Petch" panose="00000500000000000000" pitchFamily="2" charset="-34"/>
                <a:cs typeface="Chakra Petch" panose="00000500000000000000" pitchFamily="2" charset="-34"/>
              </a:rPr>
              <a:t> DA LIDERANÇA</a:t>
            </a:r>
            <a:endParaRPr lang="pt-BR" sz="5400" b="1" dirty="0">
              <a:solidFill>
                <a:srgbClr val="2BDEFD"/>
              </a:solidFill>
              <a:latin typeface="Chakra Petch" panose="00000500000000000000" pitchFamily="2" charset="-34"/>
              <a:cs typeface="Chakra Petch" panose="00000500000000000000" pitchFamily="2" charset="-34"/>
            </a:endParaRPr>
          </a:p>
        </p:txBody>
      </p:sp>
      <p:grpSp>
        <p:nvGrpSpPr>
          <p:cNvPr id="16" name="Agrupar 15">
            <a:extLst>
              <a:ext uri="{FF2B5EF4-FFF2-40B4-BE49-F238E27FC236}">
                <a16:creationId xmlns:a16="http://schemas.microsoft.com/office/drawing/2014/main" id="{7CE60763-F697-052B-778A-5F0C14F4115B}"/>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06FF2CCF-79E9-8D21-8839-2DEC7823684D}"/>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CB3A81AB-E74B-F85A-EC08-DE2DE08B437C}"/>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8CA7572F-AADD-5915-1B28-1BBF60E1E5DA}"/>
              </a:ext>
            </a:extLst>
          </p:cNvPr>
          <p:cNvSpPr txBox="1">
            <a:spLocks/>
          </p:cNvSpPr>
          <p:nvPr/>
        </p:nvSpPr>
        <p:spPr>
          <a:xfrm>
            <a:off x="1482089" y="1097821"/>
            <a:ext cx="12425297" cy="2680322"/>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 liderança não é um estilo único e rígido, mas uma </a:t>
            </a:r>
            <a:r>
              <a:rPr lang="pt-BR" b="1" dirty="0"/>
              <a:t>orquestra de abordagens</a:t>
            </a:r>
            <a:r>
              <a:rPr lang="pt-BR" dirty="0"/>
              <a:t> que se harmonizam conforme o contexto.</a:t>
            </a:r>
          </a:p>
          <a:p>
            <a:endParaRPr lang="pt-BR" dirty="0"/>
          </a:p>
          <a:p>
            <a:r>
              <a:rPr lang="pt-BR" dirty="0"/>
              <a:t>Assim como um maestro adapta sua condução conforme a peça musical, o líder eficaz deve saber quando:</a:t>
            </a:r>
          </a:p>
        </p:txBody>
      </p:sp>
      <p:sp>
        <p:nvSpPr>
          <p:cNvPr id="7" name="Google Shape;229;p28">
            <a:extLst>
              <a:ext uri="{FF2B5EF4-FFF2-40B4-BE49-F238E27FC236}">
                <a16:creationId xmlns:a16="http://schemas.microsoft.com/office/drawing/2014/main" id="{688C4107-1F64-ACD3-BC61-4AEBAB73F548}"/>
              </a:ext>
            </a:extLst>
          </p:cNvPr>
          <p:cNvSpPr txBox="1">
            <a:spLocks/>
          </p:cNvSpPr>
          <p:nvPr/>
        </p:nvSpPr>
        <p:spPr>
          <a:xfrm>
            <a:off x="1482089" y="5476041"/>
            <a:ext cx="4868833" cy="95677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Adaptar-se ao nível de desenvolvimento da equipe</a:t>
            </a:r>
          </a:p>
        </p:txBody>
      </p:sp>
      <p:sp>
        <p:nvSpPr>
          <p:cNvPr id="10" name="Google Shape;229;p28">
            <a:extLst>
              <a:ext uri="{FF2B5EF4-FFF2-40B4-BE49-F238E27FC236}">
                <a16:creationId xmlns:a16="http://schemas.microsoft.com/office/drawing/2014/main" id="{612CE0AE-27D0-7C54-7C58-21EFA78C7722}"/>
              </a:ext>
            </a:extLst>
          </p:cNvPr>
          <p:cNvSpPr txBox="1">
            <a:spLocks/>
          </p:cNvSpPr>
          <p:nvPr/>
        </p:nvSpPr>
        <p:spPr>
          <a:xfrm>
            <a:off x="6214645" y="4349634"/>
            <a:ext cx="4868833" cy="58744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Servir e empoderar</a:t>
            </a:r>
          </a:p>
        </p:txBody>
      </p:sp>
      <p:sp>
        <p:nvSpPr>
          <p:cNvPr id="14" name="Google Shape;229;p28">
            <a:extLst>
              <a:ext uri="{FF2B5EF4-FFF2-40B4-BE49-F238E27FC236}">
                <a16:creationId xmlns:a16="http://schemas.microsoft.com/office/drawing/2014/main" id="{69E9D0F0-75C7-E4DB-A107-D99609AA1950}"/>
              </a:ext>
            </a:extLst>
          </p:cNvPr>
          <p:cNvSpPr txBox="1">
            <a:spLocks/>
          </p:cNvSpPr>
          <p:nvPr/>
        </p:nvSpPr>
        <p:spPr>
          <a:xfrm>
            <a:off x="6214645" y="5476041"/>
            <a:ext cx="4868833" cy="95677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Ser ágil em ambientes de mudança</a:t>
            </a:r>
          </a:p>
        </p:txBody>
      </p:sp>
      <p:sp>
        <p:nvSpPr>
          <p:cNvPr id="15" name="Google Shape;229;p28">
            <a:extLst>
              <a:ext uri="{FF2B5EF4-FFF2-40B4-BE49-F238E27FC236}">
                <a16:creationId xmlns:a16="http://schemas.microsoft.com/office/drawing/2014/main" id="{9E3C517D-14F9-0C18-1B7A-1B92528C126A}"/>
              </a:ext>
            </a:extLst>
          </p:cNvPr>
          <p:cNvSpPr txBox="1">
            <a:spLocks/>
          </p:cNvSpPr>
          <p:nvPr/>
        </p:nvSpPr>
        <p:spPr>
          <a:xfrm>
            <a:off x="1388131" y="7199934"/>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"A verdadeira maestria na liderança está na capacidade de escolher o estilo certo para o momento certo."</a:t>
            </a:r>
          </a:p>
        </p:txBody>
      </p:sp>
      <p:sp>
        <p:nvSpPr>
          <p:cNvPr id="3" name="Google Shape;229;p28">
            <a:extLst>
              <a:ext uri="{FF2B5EF4-FFF2-40B4-BE49-F238E27FC236}">
                <a16:creationId xmlns:a16="http://schemas.microsoft.com/office/drawing/2014/main" id="{42856729-1C1C-3753-6B2F-5EF9192F44BC}"/>
              </a:ext>
            </a:extLst>
          </p:cNvPr>
          <p:cNvSpPr txBox="1">
            <a:spLocks/>
          </p:cNvSpPr>
          <p:nvPr/>
        </p:nvSpPr>
        <p:spPr>
          <a:xfrm>
            <a:off x="10535008" y="4349634"/>
            <a:ext cx="3874760" cy="95677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Manter-se autêntico e construir confiança</a:t>
            </a:r>
          </a:p>
        </p:txBody>
      </p:sp>
    </p:spTree>
    <p:extLst>
      <p:ext uri="{BB962C8B-B14F-4D97-AF65-F5344CB8AC3E}">
        <p14:creationId xmlns:p14="http://schemas.microsoft.com/office/powerpoint/2010/main" val="242553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8415827C-1024-6457-F317-DEA95E7392BC}"/>
            </a:ext>
          </a:extLst>
        </p:cNvPr>
        <p:cNvGrpSpPr/>
        <p:nvPr/>
      </p:nvGrpSpPr>
      <p:grpSpPr>
        <a:xfrm>
          <a:off x="0" y="0"/>
          <a:ext cx="0" cy="0"/>
          <a:chOff x="0" y="0"/>
          <a:chExt cx="0" cy="0"/>
        </a:xfrm>
      </p:grpSpPr>
      <p:sp>
        <p:nvSpPr>
          <p:cNvPr id="2" name="Retângulo: Cantos Superiores Recortados 1">
            <a:extLst>
              <a:ext uri="{FF2B5EF4-FFF2-40B4-BE49-F238E27FC236}">
                <a16:creationId xmlns:a16="http://schemas.microsoft.com/office/drawing/2014/main" id="{D4D3A803-563B-0BE3-3125-2C16CC7E64AB}"/>
              </a:ext>
            </a:extLst>
          </p:cNvPr>
          <p:cNvSpPr/>
          <p:nvPr/>
        </p:nvSpPr>
        <p:spPr>
          <a:xfrm>
            <a:off x="500561" y="210636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Cantos Superiores Recortados 5">
            <a:extLst>
              <a:ext uri="{FF2B5EF4-FFF2-40B4-BE49-F238E27FC236}">
                <a16:creationId xmlns:a16="http://schemas.microsoft.com/office/drawing/2014/main" id="{4ACB6CC8-2B0E-0B91-C28A-B6CEE6E5CB23}"/>
              </a:ext>
            </a:extLst>
          </p:cNvPr>
          <p:cNvSpPr/>
          <p:nvPr/>
        </p:nvSpPr>
        <p:spPr>
          <a:xfrm>
            <a:off x="3455701" y="210636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Cantos Superiores Recortados 6">
            <a:extLst>
              <a:ext uri="{FF2B5EF4-FFF2-40B4-BE49-F238E27FC236}">
                <a16:creationId xmlns:a16="http://schemas.microsoft.com/office/drawing/2014/main" id="{DED23CC2-88FC-4593-B186-341959020D27}"/>
              </a:ext>
            </a:extLst>
          </p:cNvPr>
          <p:cNvSpPr/>
          <p:nvPr/>
        </p:nvSpPr>
        <p:spPr>
          <a:xfrm>
            <a:off x="6498071" y="210636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Cantos Superiores Recortados 7">
            <a:extLst>
              <a:ext uri="{FF2B5EF4-FFF2-40B4-BE49-F238E27FC236}">
                <a16:creationId xmlns:a16="http://schemas.microsoft.com/office/drawing/2014/main" id="{3861C1CC-3F98-E601-E731-A9F161C6C8C8}"/>
              </a:ext>
            </a:extLst>
          </p:cNvPr>
          <p:cNvSpPr/>
          <p:nvPr/>
        </p:nvSpPr>
        <p:spPr>
          <a:xfrm>
            <a:off x="9506831" y="210636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Google Shape;216;p26">
            <a:extLst>
              <a:ext uri="{FF2B5EF4-FFF2-40B4-BE49-F238E27FC236}">
                <a16:creationId xmlns:a16="http://schemas.microsoft.com/office/drawing/2014/main" id="{9A6364AD-8896-8425-B5A3-C8E398139413}"/>
              </a:ext>
            </a:extLst>
          </p:cNvPr>
          <p:cNvSpPr txBox="1">
            <a:spLocks/>
          </p:cNvSpPr>
          <p:nvPr/>
        </p:nvSpPr>
        <p:spPr>
          <a:xfrm>
            <a:off x="748032" y="4010628"/>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VISÃO INSPIRADORA</a:t>
            </a:r>
          </a:p>
        </p:txBody>
      </p:sp>
      <p:sp>
        <p:nvSpPr>
          <p:cNvPr id="44" name="Google Shape;216;p26">
            <a:extLst>
              <a:ext uri="{FF2B5EF4-FFF2-40B4-BE49-F238E27FC236}">
                <a16:creationId xmlns:a16="http://schemas.microsoft.com/office/drawing/2014/main" id="{C7670D8F-312E-FDFE-13A6-A12070AF2745}"/>
              </a:ext>
            </a:extLst>
          </p:cNvPr>
          <p:cNvSpPr txBox="1">
            <a:spLocks/>
          </p:cNvSpPr>
          <p:nvPr/>
        </p:nvSpPr>
        <p:spPr>
          <a:xfrm>
            <a:off x="9577511" y="4066028"/>
            <a:ext cx="2540345" cy="766315"/>
          </a:xfrm>
          <a:prstGeom prst="rect">
            <a:avLst/>
          </a:prstGeom>
          <a:noFill/>
          <a:ln>
            <a:noFill/>
          </a:ln>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1pPr>
            <a:lvl2pPr marR="0" lvl="1"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2pPr>
            <a:lvl3pPr marR="0" lvl="2"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3pPr>
            <a:lvl4pPr marR="0" lvl="3"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4pPr>
            <a:lvl5pPr marR="0" lvl="4"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5pPr>
            <a:lvl6pPr marR="0" lvl="5"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6pPr>
            <a:lvl7pPr marR="0" lvl="6"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7pPr>
            <a:lvl8pPr marR="0" lvl="7"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8pPr>
            <a:lvl9pPr marR="0" lvl="8"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9pPr>
          </a:lstStyle>
          <a:p>
            <a:pPr algn="ctr"/>
            <a:r>
              <a:rPr lang="pt-BR" sz="1800" b="0" dirty="0">
                <a:solidFill>
                  <a:srgbClr val="DBE4EF"/>
                </a:solidFill>
              </a:rPr>
              <a:t>INFLUÊNCIA IDEALIZADA</a:t>
            </a:r>
          </a:p>
        </p:txBody>
      </p:sp>
      <p:pic>
        <p:nvPicPr>
          <p:cNvPr id="37" name="Gráfico 36" descr="Binóculos estrutura de tópicos">
            <a:extLst>
              <a:ext uri="{FF2B5EF4-FFF2-40B4-BE49-F238E27FC236}">
                <a16:creationId xmlns:a16="http://schemas.microsoft.com/office/drawing/2014/main" id="{46C8B579-8A3C-FFB3-CE5C-399A802644E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87056" y="2932803"/>
            <a:ext cx="800964" cy="800964"/>
          </a:xfrm>
          <a:prstGeom prst="rect">
            <a:avLst/>
          </a:prstGeom>
        </p:spPr>
      </p:pic>
      <p:pic>
        <p:nvPicPr>
          <p:cNvPr id="39" name="Gráfico 38" descr="Heroína estrutura de tópicos">
            <a:extLst>
              <a:ext uri="{FF2B5EF4-FFF2-40B4-BE49-F238E27FC236}">
                <a16:creationId xmlns:a16="http://schemas.microsoft.com/office/drawing/2014/main" id="{68ABC650-4287-530B-CF5D-BC4C7194D5C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448696" y="2912224"/>
            <a:ext cx="797973" cy="797973"/>
          </a:xfrm>
          <a:prstGeom prst="rect">
            <a:avLst/>
          </a:prstGeom>
        </p:spPr>
      </p:pic>
      <p:pic>
        <p:nvPicPr>
          <p:cNvPr id="3" name="Gráfico 2" descr="Cabeça com engrenagens estrutura de tópicos">
            <a:extLst>
              <a:ext uri="{FF2B5EF4-FFF2-40B4-BE49-F238E27FC236}">
                <a16:creationId xmlns:a16="http://schemas.microsoft.com/office/drawing/2014/main" id="{DE35649D-6D6A-B1B7-25C4-0D707A54B60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315322" y="2883035"/>
            <a:ext cx="921400" cy="921400"/>
          </a:xfrm>
          <a:prstGeom prst="rect">
            <a:avLst/>
          </a:prstGeom>
        </p:spPr>
      </p:pic>
      <p:pic>
        <p:nvPicPr>
          <p:cNvPr id="5" name="Gráfico 4" descr="Usuário estrutura de tópicos">
            <a:extLst>
              <a:ext uri="{FF2B5EF4-FFF2-40B4-BE49-F238E27FC236}">
                <a16:creationId xmlns:a16="http://schemas.microsoft.com/office/drawing/2014/main" id="{EBF5013B-8F98-2E3E-0E75-497D8735574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332442" y="2865750"/>
            <a:ext cx="905209" cy="905209"/>
          </a:xfrm>
          <a:prstGeom prst="rect">
            <a:avLst/>
          </a:prstGeom>
        </p:spPr>
      </p:pic>
      <p:sp>
        <p:nvSpPr>
          <p:cNvPr id="4" name="Google Shape;216;p26">
            <a:extLst>
              <a:ext uri="{FF2B5EF4-FFF2-40B4-BE49-F238E27FC236}">
                <a16:creationId xmlns:a16="http://schemas.microsoft.com/office/drawing/2014/main" id="{803192EA-F250-E90B-99B8-CFE8EBDEC468}"/>
              </a:ext>
            </a:extLst>
          </p:cNvPr>
          <p:cNvSpPr txBox="1">
            <a:spLocks/>
          </p:cNvSpPr>
          <p:nvPr/>
        </p:nvSpPr>
        <p:spPr>
          <a:xfrm>
            <a:off x="3660122" y="4010628"/>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ESTÍMULO INTELECTUAL</a:t>
            </a:r>
          </a:p>
        </p:txBody>
      </p:sp>
      <p:sp>
        <p:nvSpPr>
          <p:cNvPr id="9" name="Google Shape;216;p26">
            <a:extLst>
              <a:ext uri="{FF2B5EF4-FFF2-40B4-BE49-F238E27FC236}">
                <a16:creationId xmlns:a16="http://schemas.microsoft.com/office/drawing/2014/main" id="{35FE2916-1E7E-E5E9-B173-A57E569ECFC3}"/>
              </a:ext>
            </a:extLst>
          </p:cNvPr>
          <p:cNvSpPr txBox="1">
            <a:spLocks/>
          </p:cNvSpPr>
          <p:nvPr/>
        </p:nvSpPr>
        <p:spPr>
          <a:xfrm>
            <a:off x="6665421" y="4010628"/>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CONSIDERAÇÃO INDIVIDUALIZADA</a:t>
            </a:r>
          </a:p>
        </p:txBody>
      </p:sp>
      <p:sp>
        <p:nvSpPr>
          <p:cNvPr id="10" name="Google Shape;249;p30">
            <a:extLst>
              <a:ext uri="{FF2B5EF4-FFF2-40B4-BE49-F238E27FC236}">
                <a16:creationId xmlns:a16="http://schemas.microsoft.com/office/drawing/2014/main" id="{8F2257BE-31C3-DAF7-FF58-6F1F4AF14AF7}"/>
              </a:ext>
            </a:extLst>
          </p:cNvPr>
          <p:cNvSpPr txBox="1">
            <a:spLocks/>
          </p:cNvSpPr>
          <p:nvPr/>
        </p:nvSpPr>
        <p:spPr>
          <a:xfrm>
            <a:off x="291244" y="268468"/>
            <a:ext cx="12318971"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LIDERANÇA </a:t>
            </a:r>
            <a:r>
              <a:rPr lang="pt-BR" sz="5400" b="1" dirty="0">
                <a:solidFill>
                  <a:srgbClr val="2BDEFD"/>
                </a:solidFill>
                <a:latin typeface="Chakra Petch" panose="00000500000000000000" pitchFamily="2" charset="-34"/>
                <a:cs typeface="Chakra Petch" panose="00000500000000000000" pitchFamily="2" charset="-34"/>
              </a:rPr>
              <a:t>TRANSFORMACIONAL</a:t>
            </a:r>
          </a:p>
        </p:txBody>
      </p:sp>
      <p:sp>
        <p:nvSpPr>
          <p:cNvPr id="11" name="Espaço Reservado para Texto 4">
            <a:extLst>
              <a:ext uri="{FF2B5EF4-FFF2-40B4-BE49-F238E27FC236}">
                <a16:creationId xmlns:a16="http://schemas.microsoft.com/office/drawing/2014/main" id="{F400DF3F-7356-639F-4D99-B2EABB2A293A}"/>
              </a:ext>
            </a:extLst>
          </p:cNvPr>
          <p:cNvSpPr txBox="1">
            <a:spLocks/>
          </p:cNvSpPr>
          <p:nvPr/>
        </p:nvSpPr>
        <p:spPr>
          <a:xfrm>
            <a:off x="291245" y="959815"/>
            <a:ext cx="13148311"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A liderança transformacional é como a condução de um maestro que </a:t>
            </a:r>
            <a:r>
              <a:rPr lang="pt-BR" sz="2400" b="1" dirty="0"/>
              <a:t>inspira cada músico a transcender suas limitações</a:t>
            </a:r>
            <a:r>
              <a:rPr lang="pt-BR" sz="2400" dirty="0"/>
              <a:t> e contribuir para uma performance extraordinária.</a:t>
            </a:r>
          </a:p>
        </p:txBody>
      </p:sp>
      <p:sp>
        <p:nvSpPr>
          <p:cNvPr id="15" name="Google Shape;229;p28">
            <a:extLst>
              <a:ext uri="{FF2B5EF4-FFF2-40B4-BE49-F238E27FC236}">
                <a16:creationId xmlns:a16="http://schemas.microsoft.com/office/drawing/2014/main" id="{84FE1F15-A43A-0AB9-0B64-4007B4CAA531}"/>
              </a:ext>
            </a:extLst>
          </p:cNvPr>
          <p:cNvSpPr txBox="1">
            <a:spLocks/>
          </p:cNvSpPr>
          <p:nvPr/>
        </p:nvSpPr>
        <p:spPr>
          <a:xfrm>
            <a:off x="500561" y="5697412"/>
            <a:ext cx="2573954"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Comunica uma visão clara e motivadora que transcende interesses individuais</a:t>
            </a:r>
          </a:p>
        </p:txBody>
      </p:sp>
      <p:sp>
        <p:nvSpPr>
          <p:cNvPr id="16" name="Google Shape;229;p28">
            <a:extLst>
              <a:ext uri="{FF2B5EF4-FFF2-40B4-BE49-F238E27FC236}">
                <a16:creationId xmlns:a16="http://schemas.microsoft.com/office/drawing/2014/main" id="{5A7AAD63-0D5A-7C60-6A16-02261FBB9AEE}"/>
              </a:ext>
            </a:extLst>
          </p:cNvPr>
          <p:cNvSpPr txBox="1">
            <a:spLocks/>
          </p:cNvSpPr>
          <p:nvPr/>
        </p:nvSpPr>
        <p:spPr>
          <a:xfrm>
            <a:off x="3481224" y="5697412"/>
            <a:ext cx="2573954"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Desafia pressupostos e incentiva novas perspectivas</a:t>
            </a:r>
          </a:p>
        </p:txBody>
      </p:sp>
      <p:sp>
        <p:nvSpPr>
          <p:cNvPr id="17" name="Google Shape;229;p28">
            <a:extLst>
              <a:ext uri="{FF2B5EF4-FFF2-40B4-BE49-F238E27FC236}">
                <a16:creationId xmlns:a16="http://schemas.microsoft.com/office/drawing/2014/main" id="{E7A4D2E4-2EEB-8097-C74E-4910D434FA2A}"/>
              </a:ext>
            </a:extLst>
          </p:cNvPr>
          <p:cNvSpPr txBox="1">
            <a:spLocks/>
          </p:cNvSpPr>
          <p:nvPr/>
        </p:nvSpPr>
        <p:spPr>
          <a:xfrm>
            <a:off x="6504416" y="5697412"/>
            <a:ext cx="2573954"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Reconhece necessidades únicas e desenvolve cada pessoa</a:t>
            </a:r>
          </a:p>
        </p:txBody>
      </p:sp>
      <p:sp>
        <p:nvSpPr>
          <p:cNvPr id="18" name="Google Shape;229;p28">
            <a:extLst>
              <a:ext uri="{FF2B5EF4-FFF2-40B4-BE49-F238E27FC236}">
                <a16:creationId xmlns:a16="http://schemas.microsoft.com/office/drawing/2014/main" id="{01F3D653-3F07-0593-DF15-D838F846E7F7}"/>
              </a:ext>
            </a:extLst>
          </p:cNvPr>
          <p:cNvSpPr txBox="1">
            <a:spLocks/>
          </p:cNvSpPr>
          <p:nvPr/>
        </p:nvSpPr>
        <p:spPr>
          <a:xfrm>
            <a:off x="9400018" y="5697412"/>
            <a:ext cx="2573954"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Serve como modelo ético e inspira confiança</a:t>
            </a:r>
          </a:p>
        </p:txBody>
      </p:sp>
      <p:grpSp>
        <p:nvGrpSpPr>
          <p:cNvPr id="19" name="Agrupar 18">
            <a:extLst>
              <a:ext uri="{FF2B5EF4-FFF2-40B4-BE49-F238E27FC236}">
                <a16:creationId xmlns:a16="http://schemas.microsoft.com/office/drawing/2014/main" id="{1987AA70-B481-581F-8AD0-3A8E7A8E98A0}"/>
              </a:ext>
            </a:extLst>
          </p:cNvPr>
          <p:cNvGrpSpPr/>
          <p:nvPr/>
        </p:nvGrpSpPr>
        <p:grpSpPr>
          <a:xfrm>
            <a:off x="11937655" y="6288612"/>
            <a:ext cx="2472112" cy="1447992"/>
            <a:chOff x="11937655" y="6288612"/>
            <a:chExt cx="2472112" cy="1447992"/>
          </a:xfrm>
        </p:grpSpPr>
        <p:sp>
          <p:nvSpPr>
            <p:cNvPr id="20" name="Google Shape;376;p44">
              <a:extLst>
                <a:ext uri="{FF2B5EF4-FFF2-40B4-BE49-F238E27FC236}">
                  <a16:creationId xmlns:a16="http://schemas.microsoft.com/office/drawing/2014/main" id="{DC160E70-F4FB-10BD-FDCC-4ABB24557670}"/>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23;p41">
              <a:extLst>
                <a:ext uri="{FF2B5EF4-FFF2-40B4-BE49-F238E27FC236}">
                  <a16:creationId xmlns:a16="http://schemas.microsoft.com/office/drawing/2014/main" id="{CDE49416-B835-0858-DF9E-B8D3008DCCDF}"/>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2" name="Google Shape;229;p28">
            <a:extLst>
              <a:ext uri="{FF2B5EF4-FFF2-40B4-BE49-F238E27FC236}">
                <a16:creationId xmlns:a16="http://schemas.microsoft.com/office/drawing/2014/main" id="{8BF5B68C-46B2-DBAF-3DFD-F81333890C8A}"/>
              </a:ext>
            </a:extLst>
          </p:cNvPr>
          <p:cNvSpPr txBox="1">
            <a:spLocks/>
          </p:cNvSpPr>
          <p:nvPr/>
        </p:nvSpPr>
        <p:spPr>
          <a:xfrm>
            <a:off x="233915" y="7295350"/>
            <a:ext cx="11246669"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i="1" dirty="0">
                <a:solidFill>
                  <a:schemeClr val="bg1"/>
                </a:solidFill>
                <a:latin typeface="Inter"/>
                <a:ea typeface="Inter"/>
                <a:cs typeface="Inter"/>
                <a:sym typeface="Inter"/>
              </a:rPr>
              <a:t>"A liderança transformacional não se trata apenas de alcançar resultados, mas de transformar pessoas para alcançarem seu pleno potencial.“ - Bernard M. Bass</a:t>
            </a:r>
          </a:p>
          <a:p>
            <a:pPr algn="ctr">
              <a:lnSpc>
                <a:spcPct val="100000"/>
              </a:lnSpc>
              <a:spcBef>
                <a:spcPts val="0"/>
              </a:spcBef>
            </a:pPr>
            <a:endParaRPr lang="pt-BR" sz="1800" i="1" dirty="0">
              <a:solidFill>
                <a:schemeClr val="bg1"/>
              </a:solidFill>
              <a:latin typeface="Inter"/>
              <a:ea typeface="Inter"/>
              <a:cs typeface="Inter"/>
              <a:sym typeface="Inter"/>
            </a:endParaRPr>
          </a:p>
        </p:txBody>
      </p:sp>
    </p:spTree>
    <p:extLst>
      <p:ext uri="{BB962C8B-B14F-4D97-AF65-F5344CB8AC3E}">
        <p14:creationId xmlns:p14="http://schemas.microsoft.com/office/powerpoint/2010/main" val="298508986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95DDC16B-079A-4593-1F74-6D5E2BF13180}"/>
            </a:ext>
          </a:extLst>
        </p:cNvPr>
        <p:cNvGrpSpPr/>
        <p:nvPr/>
      </p:nvGrpSpPr>
      <p:grpSpPr>
        <a:xfrm>
          <a:off x="0" y="0"/>
          <a:ext cx="0" cy="0"/>
          <a:chOff x="0" y="0"/>
          <a:chExt cx="0" cy="0"/>
        </a:xfrm>
      </p:grpSpPr>
      <p:sp>
        <p:nvSpPr>
          <p:cNvPr id="2" name="Retângulo: Cantos Superiores Recortados 1">
            <a:extLst>
              <a:ext uri="{FF2B5EF4-FFF2-40B4-BE49-F238E27FC236}">
                <a16:creationId xmlns:a16="http://schemas.microsoft.com/office/drawing/2014/main" id="{25C7E89C-2A20-0979-D861-7B54406B0D54}"/>
              </a:ext>
            </a:extLst>
          </p:cNvPr>
          <p:cNvSpPr/>
          <p:nvPr/>
        </p:nvSpPr>
        <p:spPr>
          <a:xfrm>
            <a:off x="500561" y="210636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Cantos Superiores Recortados 5">
            <a:extLst>
              <a:ext uri="{FF2B5EF4-FFF2-40B4-BE49-F238E27FC236}">
                <a16:creationId xmlns:a16="http://schemas.microsoft.com/office/drawing/2014/main" id="{3818074A-B9C8-2CB0-3FC6-4C5030251E63}"/>
              </a:ext>
            </a:extLst>
          </p:cNvPr>
          <p:cNvSpPr/>
          <p:nvPr/>
        </p:nvSpPr>
        <p:spPr>
          <a:xfrm>
            <a:off x="3455701" y="210636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Cantos Superiores Recortados 6">
            <a:extLst>
              <a:ext uri="{FF2B5EF4-FFF2-40B4-BE49-F238E27FC236}">
                <a16:creationId xmlns:a16="http://schemas.microsoft.com/office/drawing/2014/main" id="{3FDAAD75-60B0-FB19-B6FE-52F2FA4BB326}"/>
              </a:ext>
            </a:extLst>
          </p:cNvPr>
          <p:cNvSpPr/>
          <p:nvPr/>
        </p:nvSpPr>
        <p:spPr>
          <a:xfrm>
            <a:off x="6498071" y="210636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Cantos Superiores Recortados 7">
            <a:extLst>
              <a:ext uri="{FF2B5EF4-FFF2-40B4-BE49-F238E27FC236}">
                <a16:creationId xmlns:a16="http://schemas.microsoft.com/office/drawing/2014/main" id="{F96DBAF8-E5E7-D681-D4F7-B234BF33F77D}"/>
              </a:ext>
            </a:extLst>
          </p:cNvPr>
          <p:cNvSpPr/>
          <p:nvPr/>
        </p:nvSpPr>
        <p:spPr>
          <a:xfrm>
            <a:off x="9506831" y="210636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Google Shape;216;p26">
            <a:extLst>
              <a:ext uri="{FF2B5EF4-FFF2-40B4-BE49-F238E27FC236}">
                <a16:creationId xmlns:a16="http://schemas.microsoft.com/office/drawing/2014/main" id="{E0E5B91A-F566-C291-F45B-7194A11C5DAA}"/>
              </a:ext>
            </a:extLst>
          </p:cNvPr>
          <p:cNvSpPr txBox="1">
            <a:spLocks/>
          </p:cNvSpPr>
          <p:nvPr/>
        </p:nvSpPr>
        <p:spPr>
          <a:xfrm>
            <a:off x="748032" y="4010628"/>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DIREÇÃO</a:t>
            </a:r>
          </a:p>
        </p:txBody>
      </p:sp>
      <p:sp>
        <p:nvSpPr>
          <p:cNvPr id="44" name="Google Shape;216;p26">
            <a:extLst>
              <a:ext uri="{FF2B5EF4-FFF2-40B4-BE49-F238E27FC236}">
                <a16:creationId xmlns:a16="http://schemas.microsoft.com/office/drawing/2014/main" id="{4726BCD0-3F5B-B330-EAA8-F14EE10115A5}"/>
              </a:ext>
            </a:extLst>
          </p:cNvPr>
          <p:cNvSpPr txBox="1">
            <a:spLocks/>
          </p:cNvSpPr>
          <p:nvPr/>
        </p:nvSpPr>
        <p:spPr>
          <a:xfrm>
            <a:off x="9577511" y="4066028"/>
            <a:ext cx="2540345" cy="530866"/>
          </a:xfrm>
          <a:prstGeom prst="rect">
            <a:avLst/>
          </a:prstGeom>
          <a:noFill/>
          <a:ln>
            <a:noFill/>
          </a:ln>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1pPr>
            <a:lvl2pPr marR="0" lvl="1"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2pPr>
            <a:lvl3pPr marR="0" lvl="2"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3pPr>
            <a:lvl4pPr marR="0" lvl="3"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4pPr>
            <a:lvl5pPr marR="0" lvl="4"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5pPr>
            <a:lvl6pPr marR="0" lvl="5"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6pPr>
            <a:lvl7pPr marR="0" lvl="6"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7pPr>
            <a:lvl8pPr marR="0" lvl="7"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8pPr>
            <a:lvl9pPr marR="0" lvl="8"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9pPr>
          </a:lstStyle>
          <a:p>
            <a:pPr algn="ctr"/>
            <a:r>
              <a:rPr lang="pt-BR" sz="1800" b="0" dirty="0">
                <a:solidFill>
                  <a:srgbClr val="DBE4EF"/>
                </a:solidFill>
              </a:rPr>
              <a:t>DELEGAÇÃO</a:t>
            </a:r>
          </a:p>
        </p:txBody>
      </p:sp>
      <p:pic>
        <p:nvPicPr>
          <p:cNvPr id="37" name="Gráfico 36" descr="Poste de sinalização estrutura de tópicos">
            <a:extLst>
              <a:ext uri="{FF2B5EF4-FFF2-40B4-BE49-F238E27FC236}">
                <a16:creationId xmlns:a16="http://schemas.microsoft.com/office/drawing/2014/main" id="{94A7ADC5-208E-F4F6-97DF-B6989868A41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87056" y="2932803"/>
            <a:ext cx="800964" cy="800964"/>
          </a:xfrm>
          <a:prstGeom prst="rect">
            <a:avLst/>
          </a:prstGeom>
        </p:spPr>
      </p:pic>
      <p:pic>
        <p:nvPicPr>
          <p:cNvPr id="39" name="Gráfico 38" descr="Gestão estrutura de tópicos">
            <a:extLst>
              <a:ext uri="{FF2B5EF4-FFF2-40B4-BE49-F238E27FC236}">
                <a16:creationId xmlns:a16="http://schemas.microsoft.com/office/drawing/2014/main" id="{79144F8C-FB8C-B0FD-4AB5-DA72FC2EE72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448696" y="2912224"/>
            <a:ext cx="797973" cy="797973"/>
          </a:xfrm>
          <a:prstGeom prst="rect">
            <a:avLst/>
          </a:prstGeom>
        </p:spPr>
      </p:pic>
      <p:pic>
        <p:nvPicPr>
          <p:cNvPr id="3" name="Gráfico 2" descr="Bússola estrutura de tópicos">
            <a:extLst>
              <a:ext uri="{FF2B5EF4-FFF2-40B4-BE49-F238E27FC236}">
                <a16:creationId xmlns:a16="http://schemas.microsoft.com/office/drawing/2014/main" id="{520D5CFB-CC01-1D70-CEE1-EFE8BFA8436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315322" y="2883035"/>
            <a:ext cx="921400" cy="921400"/>
          </a:xfrm>
          <a:prstGeom prst="rect">
            <a:avLst/>
          </a:prstGeom>
        </p:spPr>
      </p:pic>
      <p:pic>
        <p:nvPicPr>
          <p:cNvPr id="5" name="Gráfico 4" descr="Mão aberta estrutura de tópicos">
            <a:extLst>
              <a:ext uri="{FF2B5EF4-FFF2-40B4-BE49-F238E27FC236}">
                <a16:creationId xmlns:a16="http://schemas.microsoft.com/office/drawing/2014/main" id="{6ADE5AC2-47BC-0CA0-A63A-07216B8AA47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332442" y="2865750"/>
            <a:ext cx="905209" cy="905209"/>
          </a:xfrm>
          <a:prstGeom prst="rect">
            <a:avLst/>
          </a:prstGeom>
        </p:spPr>
      </p:pic>
      <p:sp>
        <p:nvSpPr>
          <p:cNvPr id="4" name="Google Shape;216;p26">
            <a:extLst>
              <a:ext uri="{FF2B5EF4-FFF2-40B4-BE49-F238E27FC236}">
                <a16:creationId xmlns:a16="http://schemas.microsoft.com/office/drawing/2014/main" id="{807800F5-DBCB-37DC-C155-9F84687C4754}"/>
              </a:ext>
            </a:extLst>
          </p:cNvPr>
          <p:cNvSpPr txBox="1">
            <a:spLocks/>
          </p:cNvSpPr>
          <p:nvPr/>
        </p:nvSpPr>
        <p:spPr>
          <a:xfrm>
            <a:off x="3660122" y="4010628"/>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ORIENTAÇÃO</a:t>
            </a:r>
          </a:p>
        </p:txBody>
      </p:sp>
      <p:sp>
        <p:nvSpPr>
          <p:cNvPr id="9" name="Google Shape;216;p26">
            <a:extLst>
              <a:ext uri="{FF2B5EF4-FFF2-40B4-BE49-F238E27FC236}">
                <a16:creationId xmlns:a16="http://schemas.microsoft.com/office/drawing/2014/main" id="{27A859DE-39C8-CAF9-B708-8139D348E69A}"/>
              </a:ext>
            </a:extLst>
          </p:cNvPr>
          <p:cNvSpPr txBox="1">
            <a:spLocks/>
          </p:cNvSpPr>
          <p:nvPr/>
        </p:nvSpPr>
        <p:spPr>
          <a:xfrm>
            <a:off x="6665421" y="4010628"/>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APOIO</a:t>
            </a:r>
          </a:p>
        </p:txBody>
      </p:sp>
      <p:sp>
        <p:nvSpPr>
          <p:cNvPr id="10" name="Google Shape;249;p30">
            <a:extLst>
              <a:ext uri="{FF2B5EF4-FFF2-40B4-BE49-F238E27FC236}">
                <a16:creationId xmlns:a16="http://schemas.microsoft.com/office/drawing/2014/main" id="{5773FABD-38B8-AD4E-5A90-8D175AC97B89}"/>
              </a:ext>
            </a:extLst>
          </p:cNvPr>
          <p:cNvSpPr txBox="1">
            <a:spLocks/>
          </p:cNvSpPr>
          <p:nvPr/>
        </p:nvSpPr>
        <p:spPr>
          <a:xfrm>
            <a:off x="312507" y="289733"/>
            <a:ext cx="12318971"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LIDERANÇA </a:t>
            </a:r>
            <a:r>
              <a:rPr lang="pt-BR" sz="5400" b="1" dirty="0">
                <a:solidFill>
                  <a:srgbClr val="2BDEFD"/>
                </a:solidFill>
                <a:latin typeface="Chakra Petch" panose="00000500000000000000" pitchFamily="2" charset="-34"/>
                <a:cs typeface="Chakra Petch" panose="00000500000000000000" pitchFamily="2" charset="-34"/>
              </a:rPr>
              <a:t>SITUACIONAL</a:t>
            </a:r>
          </a:p>
        </p:txBody>
      </p:sp>
      <p:sp>
        <p:nvSpPr>
          <p:cNvPr id="11" name="Espaço Reservado para Texto 4">
            <a:extLst>
              <a:ext uri="{FF2B5EF4-FFF2-40B4-BE49-F238E27FC236}">
                <a16:creationId xmlns:a16="http://schemas.microsoft.com/office/drawing/2014/main" id="{52E5F951-4117-54A6-46E1-9E36889B2BA9}"/>
              </a:ext>
            </a:extLst>
          </p:cNvPr>
          <p:cNvSpPr txBox="1">
            <a:spLocks/>
          </p:cNvSpPr>
          <p:nvPr/>
        </p:nvSpPr>
        <p:spPr>
          <a:xfrm>
            <a:off x="312508" y="981080"/>
            <a:ext cx="14005385"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A liderança situacional reconhece que </a:t>
            </a:r>
            <a:r>
              <a:rPr lang="pt-BR" sz="2400" b="1" dirty="0"/>
              <a:t>diferentes pessoas e equipes necessitam de diferentes estilos de liderança</a:t>
            </a:r>
            <a:r>
              <a:rPr lang="pt-BR" sz="2400" dirty="0"/>
              <a:t>, dependendo de seu nível de desenvolvimento e da tarefa em questão.</a:t>
            </a:r>
          </a:p>
        </p:txBody>
      </p:sp>
      <p:sp>
        <p:nvSpPr>
          <p:cNvPr id="15" name="Google Shape;229;p28">
            <a:extLst>
              <a:ext uri="{FF2B5EF4-FFF2-40B4-BE49-F238E27FC236}">
                <a16:creationId xmlns:a16="http://schemas.microsoft.com/office/drawing/2014/main" id="{E8043DBF-5A0B-3A57-4AB9-C6468A028592}"/>
              </a:ext>
            </a:extLst>
          </p:cNvPr>
          <p:cNvSpPr txBox="1">
            <a:spLocks/>
          </p:cNvSpPr>
          <p:nvPr/>
        </p:nvSpPr>
        <p:spPr>
          <a:xfrm>
            <a:off x="500561" y="5558912"/>
            <a:ext cx="2573954"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Para equipes com baixa competência e alto comprometimento</a:t>
            </a:r>
          </a:p>
        </p:txBody>
      </p:sp>
      <p:sp>
        <p:nvSpPr>
          <p:cNvPr id="16" name="Google Shape;229;p28">
            <a:extLst>
              <a:ext uri="{FF2B5EF4-FFF2-40B4-BE49-F238E27FC236}">
                <a16:creationId xmlns:a16="http://schemas.microsoft.com/office/drawing/2014/main" id="{A4B18A23-1C52-FD7E-5C89-36A002D6D79B}"/>
              </a:ext>
            </a:extLst>
          </p:cNvPr>
          <p:cNvSpPr txBox="1">
            <a:spLocks/>
          </p:cNvSpPr>
          <p:nvPr/>
        </p:nvSpPr>
        <p:spPr>
          <a:xfrm>
            <a:off x="3481224" y="5558912"/>
            <a:ext cx="2573954"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Para equipes com alguma competência e comprometimento variável</a:t>
            </a:r>
          </a:p>
        </p:txBody>
      </p:sp>
      <p:sp>
        <p:nvSpPr>
          <p:cNvPr id="17" name="Google Shape;229;p28">
            <a:extLst>
              <a:ext uri="{FF2B5EF4-FFF2-40B4-BE49-F238E27FC236}">
                <a16:creationId xmlns:a16="http://schemas.microsoft.com/office/drawing/2014/main" id="{F0CD20E8-D4DF-9305-45D8-07130EA3AE13}"/>
              </a:ext>
            </a:extLst>
          </p:cNvPr>
          <p:cNvSpPr txBox="1">
            <a:spLocks/>
          </p:cNvSpPr>
          <p:nvPr/>
        </p:nvSpPr>
        <p:spPr>
          <a:xfrm>
            <a:off x="6504416" y="5558912"/>
            <a:ext cx="2573954"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Para equipes com alta competência e comprometimento variável</a:t>
            </a:r>
          </a:p>
        </p:txBody>
      </p:sp>
      <p:sp>
        <p:nvSpPr>
          <p:cNvPr id="18" name="Google Shape;229;p28">
            <a:extLst>
              <a:ext uri="{FF2B5EF4-FFF2-40B4-BE49-F238E27FC236}">
                <a16:creationId xmlns:a16="http://schemas.microsoft.com/office/drawing/2014/main" id="{5A40852E-F490-8E77-A618-0B38EE0E07E4}"/>
              </a:ext>
            </a:extLst>
          </p:cNvPr>
          <p:cNvSpPr txBox="1">
            <a:spLocks/>
          </p:cNvSpPr>
          <p:nvPr/>
        </p:nvSpPr>
        <p:spPr>
          <a:xfrm>
            <a:off x="9400018" y="5558912"/>
            <a:ext cx="2573954"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Para equipes com alta competência e alto comprometimento</a:t>
            </a:r>
          </a:p>
        </p:txBody>
      </p:sp>
      <p:grpSp>
        <p:nvGrpSpPr>
          <p:cNvPr id="19" name="Agrupar 18">
            <a:extLst>
              <a:ext uri="{FF2B5EF4-FFF2-40B4-BE49-F238E27FC236}">
                <a16:creationId xmlns:a16="http://schemas.microsoft.com/office/drawing/2014/main" id="{6535C923-847E-883F-EFB4-646217A848AB}"/>
              </a:ext>
            </a:extLst>
          </p:cNvPr>
          <p:cNvGrpSpPr/>
          <p:nvPr/>
        </p:nvGrpSpPr>
        <p:grpSpPr>
          <a:xfrm>
            <a:off x="11937655" y="6288612"/>
            <a:ext cx="2472112" cy="1447992"/>
            <a:chOff x="11937655" y="6288612"/>
            <a:chExt cx="2472112" cy="1447992"/>
          </a:xfrm>
        </p:grpSpPr>
        <p:sp>
          <p:nvSpPr>
            <p:cNvPr id="20" name="Google Shape;376;p44">
              <a:extLst>
                <a:ext uri="{FF2B5EF4-FFF2-40B4-BE49-F238E27FC236}">
                  <a16:creationId xmlns:a16="http://schemas.microsoft.com/office/drawing/2014/main" id="{C6B4D47B-F846-02F2-97B4-FBBB26066D86}"/>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23;p41">
              <a:extLst>
                <a:ext uri="{FF2B5EF4-FFF2-40B4-BE49-F238E27FC236}">
                  <a16:creationId xmlns:a16="http://schemas.microsoft.com/office/drawing/2014/main" id="{4DA1752A-F981-2888-0565-B140CCD7FF66}"/>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2" name="Google Shape;229;p28">
            <a:extLst>
              <a:ext uri="{FF2B5EF4-FFF2-40B4-BE49-F238E27FC236}">
                <a16:creationId xmlns:a16="http://schemas.microsoft.com/office/drawing/2014/main" id="{5043F2CC-E45B-F464-EFB8-1A0C6A3C0CCB}"/>
              </a:ext>
            </a:extLst>
          </p:cNvPr>
          <p:cNvSpPr txBox="1">
            <a:spLocks/>
          </p:cNvSpPr>
          <p:nvPr/>
        </p:nvSpPr>
        <p:spPr>
          <a:xfrm>
            <a:off x="233915" y="7348789"/>
            <a:ext cx="11246669"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i="1" dirty="0">
                <a:solidFill>
                  <a:schemeClr val="bg1"/>
                </a:solidFill>
                <a:latin typeface="Inter"/>
                <a:ea typeface="Inter"/>
                <a:cs typeface="Inter"/>
                <a:sym typeface="Inter"/>
              </a:rPr>
              <a:t>"A eficácia da liderança depende da capacidade de adaptar o estilo ao nível de desenvolvimento do liderado." - Paul </a:t>
            </a:r>
            <a:r>
              <a:rPr lang="pt-BR" sz="1800" i="1" dirty="0" err="1">
                <a:solidFill>
                  <a:schemeClr val="bg1"/>
                </a:solidFill>
                <a:latin typeface="Inter"/>
                <a:ea typeface="Inter"/>
                <a:cs typeface="Inter"/>
                <a:sym typeface="Inter"/>
              </a:rPr>
              <a:t>Hersey</a:t>
            </a:r>
            <a:r>
              <a:rPr lang="pt-BR" sz="1800" i="1" dirty="0">
                <a:solidFill>
                  <a:schemeClr val="bg1"/>
                </a:solidFill>
                <a:latin typeface="Inter"/>
                <a:ea typeface="Inter"/>
                <a:cs typeface="Inter"/>
                <a:sym typeface="Inter"/>
              </a:rPr>
              <a:t> e Ken Blanchard</a:t>
            </a:r>
          </a:p>
        </p:txBody>
      </p:sp>
    </p:spTree>
    <p:extLst>
      <p:ext uri="{BB962C8B-B14F-4D97-AF65-F5344CB8AC3E}">
        <p14:creationId xmlns:p14="http://schemas.microsoft.com/office/powerpoint/2010/main" val="396867629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1FB34EC3-7516-4B44-396E-A53BC7887847}"/>
            </a:ext>
          </a:extLst>
        </p:cNvPr>
        <p:cNvGrpSpPr/>
        <p:nvPr/>
      </p:nvGrpSpPr>
      <p:grpSpPr>
        <a:xfrm>
          <a:off x="0" y="0"/>
          <a:ext cx="0" cy="0"/>
          <a:chOff x="0" y="0"/>
          <a:chExt cx="0" cy="0"/>
        </a:xfrm>
      </p:grpSpPr>
      <p:sp>
        <p:nvSpPr>
          <p:cNvPr id="2" name="Retângulo: Cantos Superiores Recortados 1">
            <a:extLst>
              <a:ext uri="{FF2B5EF4-FFF2-40B4-BE49-F238E27FC236}">
                <a16:creationId xmlns:a16="http://schemas.microsoft.com/office/drawing/2014/main" id="{8A51A998-3F46-E5E5-4250-EA9A240E7F69}"/>
              </a:ext>
            </a:extLst>
          </p:cNvPr>
          <p:cNvSpPr/>
          <p:nvPr/>
        </p:nvSpPr>
        <p:spPr>
          <a:xfrm>
            <a:off x="500561" y="253166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Cantos Superiores Recortados 5">
            <a:extLst>
              <a:ext uri="{FF2B5EF4-FFF2-40B4-BE49-F238E27FC236}">
                <a16:creationId xmlns:a16="http://schemas.microsoft.com/office/drawing/2014/main" id="{644E09E7-5F1E-01FB-5E07-91D725590AD1}"/>
              </a:ext>
            </a:extLst>
          </p:cNvPr>
          <p:cNvSpPr/>
          <p:nvPr/>
        </p:nvSpPr>
        <p:spPr>
          <a:xfrm>
            <a:off x="3455701" y="253166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Cantos Superiores Recortados 6">
            <a:extLst>
              <a:ext uri="{FF2B5EF4-FFF2-40B4-BE49-F238E27FC236}">
                <a16:creationId xmlns:a16="http://schemas.microsoft.com/office/drawing/2014/main" id="{4269689C-2F64-FDCB-54AD-AE67CB5F329C}"/>
              </a:ext>
            </a:extLst>
          </p:cNvPr>
          <p:cNvSpPr/>
          <p:nvPr/>
        </p:nvSpPr>
        <p:spPr>
          <a:xfrm>
            <a:off x="6498071" y="253166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Cantos Superiores Recortados 7">
            <a:extLst>
              <a:ext uri="{FF2B5EF4-FFF2-40B4-BE49-F238E27FC236}">
                <a16:creationId xmlns:a16="http://schemas.microsoft.com/office/drawing/2014/main" id="{7119A3A3-43FE-B845-4A80-A4514FBD0FB2}"/>
              </a:ext>
            </a:extLst>
          </p:cNvPr>
          <p:cNvSpPr/>
          <p:nvPr/>
        </p:nvSpPr>
        <p:spPr>
          <a:xfrm>
            <a:off x="9506831" y="2531666"/>
            <a:ext cx="2573954" cy="3336387"/>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Google Shape;216;p26">
            <a:extLst>
              <a:ext uri="{FF2B5EF4-FFF2-40B4-BE49-F238E27FC236}">
                <a16:creationId xmlns:a16="http://schemas.microsoft.com/office/drawing/2014/main" id="{FF3653F9-D171-5623-43AA-1F1FBBAF7E4C}"/>
              </a:ext>
            </a:extLst>
          </p:cNvPr>
          <p:cNvSpPr txBox="1">
            <a:spLocks/>
          </p:cNvSpPr>
          <p:nvPr/>
        </p:nvSpPr>
        <p:spPr>
          <a:xfrm>
            <a:off x="748032" y="4435928"/>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EMPATIA E ESCUTA ATIVA</a:t>
            </a:r>
          </a:p>
        </p:txBody>
      </p:sp>
      <p:sp>
        <p:nvSpPr>
          <p:cNvPr id="44" name="Google Shape;216;p26">
            <a:extLst>
              <a:ext uri="{FF2B5EF4-FFF2-40B4-BE49-F238E27FC236}">
                <a16:creationId xmlns:a16="http://schemas.microsoft.com/office/drawing/2014/main" id="{0A9CC67B-07C8-8A09-B62D-2A02DB18F08B}"/>
              </a:ext>
            </a:extLst>
          </p:cNvPr>
          <p:cNvSpPr txBox="1">
            <a:spLocks/>
          </p:cNvSpPr>
          <p:nvPr/>
        </p:nvSpPr>
        <p:spPr>
          <a:xfrm>
            <a:off x="9577511" y="4491328"/>
            <a:ext cx="2540345" cy="766315"/>
          </a:xfrm>
          <a:prstGeom prst="rect">
            <a:avLst/>
          </a:prstGeom>
          <a:noFill/>
          <a:ln>
            <a:noFill/>
          </a:ln>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1pPr>
            <a:lvl2pPr marR="0" lvl="1"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2pPr>
            <a:lvl3pPr marR="0" lvl="2"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3pPr>
            <a:lvl4pPr marR="0" lvl="3"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4pPr>
            <a:lvl5pPr marR="0" lvl="4"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5pPr>
            <a:lvl6pPr marR="0" lvl="5"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6pPr>
            <a:lvl7pPr marR="0" lvl="6"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7pPr>
            <a:lvl8pPr marR="0" lvl="7"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8pPr>
            <a:lvl9pPr marR="0" lvl="8"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9pPr>
          </a:lstStyle>
          <a:p>
            <a:pPr algn="ctr"/>
            <a:r>
              <a:rPr lang="pt-BR" sz="1800" b="0" dirty="0">
                <a:solidFill>
                  <a:srgbClr val="DBE4EF"/>
                </a:solidFill>
              </a:rPr>
              <a:t>CONSTRUÇÃO DE COMUNIDADE</a:t>
            </a:r>
          </a:p>
        </p:txBody>
      </p:sp>
      <p:pic>
        <p:nvPicPr>
          <p:cNvPr id="37" name="Gráfico 36" descr="Orelha estrutura de tópicos">
            <a:extLst>
              <a:ext uri="{FF2B5EF4-FFF2-40B4-BE49-F238E27FC236}">
                <a16:creationId xmlns:a16="http://schemas.microsoft.com/office/drawing/2014/main" id="{A142C7E3-4C11-E643-3B39-8D5A300F61E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87056" y="3358103"/>
            <a:ext cx="800964" cy="800964"/>
          </a:xfrm>
          <a:prstGeom prst="rect">
            <a:avLst/>
          </a:prstGeom>
        </p:spPr>
      </p:pic>
      <p:pic>
        <p:nvPicPr>
          <p:cNvPr id="39" name="Gráfico 38" descr="Grupo estrutura de tópicos">
            <a:extLst>
              <a:ext uri="{FF2B5EF4-FFF2-40B4-BE49-F238E27FC236}">
                <a16:creationId xmlns:a16="http://schemas.microsoft.com/office/drawing/2014/main" id="{FCBA21F2-9D80-D056-A2F3-A19AF467B1E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448696" y="3337524"/>
            <a:ext cx="797973" cy="797973"/>
          </a:xfrm>
          <a:prstGeom prst="rect">
            <a:avLst/>
          </a:prstGeom>
        </p:spPr>
      </p:pic>
      <p:pic>
        <p:nvPicPr>
          <p:cNvPr id="3" name="Gráfico 2" descr="Guindaste estrutura de tópicos">
            <a:extLst>
              <a:ext uri="{FF2B5EF4-FFF2-40B4-BE49-F238E27FC236}">
                <a16:creationId xmlns:a16="http://schemas.microsoft.com/office/drawing/2014/main" id="{B453438D-03FA-347D-C937-C259D140677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315322" y="3308335"/>
            <a:ext cx="921400" cy="921400"/>
          </a:xfrm>
          <a:prstGeom prst="rect">
            <a:avLst/>
          </a:prstGeom>
        </p:spPr>
      </p:pic>
      <p:pic>
        <p:nvPicPr>
          <p:cNvPr id="5" name="Gráfico 4" descr="Crescimento Comercial estrutura de tópicos">
            <a:extLst>
              <a:ext uri="{FF2B5EF4-FFF2-40B4-BE49-F238E27FC236}">
                <a16:creationId xmlns:a16="http://schemas.microsoft.com/office/drawing/2014/main" id="{838B84B9-6449-3CDD-696C-A1610B6B773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332442" y="3291050"/>
            <a:ext cx="905209" cy="905209"/>
          </a:xfrm>
          <a:prstGeom prst="rect">
            <a:avLst/>
          </a:prstGeom>
        </p:spPr>
      </p:pic>
      <p:sp>
        <p:nvSpPr>
          <p:cNvPr id="4" name="Google Shape;216;p26">
            <a:extLst>
              <a:ext uri="{FF2B5EF4-FFF2-40B4-BE49-F238E27FC236}">
                <a16:creationId xmlns:a16="http://schemas.microsoft.com/office/drawing/2014/main" id="{C2C562D2-4A42-64D9-02AF-2DACF81D732D}"/>
              </a:ext>
            </a:extLst>
          </p:cNvPr>
          <p:cNvSpPr txBox="1">
            <a:spLocks/>
          </p:cNvSpPr>
          <p:nvPr/>
        </p:nvSpPr>
        <p:spPr>
          <a:xfrm>
            <a:off x="3660122" y="4435928"/>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REMOÇÃO DE OBSTÁCULOS</a:t>
            </a:r>
          </a:p>
        </p:txBody>
      </p:sp>
      <p:sp>
        <p:nvSpPr>
          <p:cNvPr id="9" name="Google Shape;216;p26">
            <a:extLst>
              <a:ext uri="{FF2B5EF4-FFF2-40B4-BE49-F238E27FC236}">
                <a16:creationId xmlns:a16="http://schemas.microsoft.com/office/drawing/2014/main" id="{04262545-E609-6D02-D568-C0CF2E454FC6}"/>
              </a:ext>
            </a:extLst>
          </p:cNvPr>
          <p:cNvSpPr txBox="1">
            <a:spLocks/>
          </p:cNvSpPr>
          <p:nvPr/>
        </p:nvSpPr>
        <p:spPr>
          <a:xfrm>
            <a:off x="6665421" y="4435928"/>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DESENVOLVIMENTO CONTÍNUO</a:t>
            </a:r>
          </a:p>
        </p:txBody>
      </p:sp>
      <p:sp>
        <p:nvSpPr>
          <p:cNvPr id="10" name="Google Shape;249;p30">
            <a:extLst>
              <a:ext uri="{FF2B5EF4-FFF2-40B4-BE49-F238E27FC236}">
                <a16:creationId xmlns:a16="http://schemas.microsoft.com/office/drawing/2014/main" id="{DBEBE689-FC71-9F52-CD8F-2C01922537BD}"/>
              </a:ext>
            </a:extLst>
          </p:cNvPr>
          <p:cNvSpPr txBox="1">
            <a:spLocks/>
          </p:cNvSpPr>
          <p:nvPr/>
        </p:nvSpPr>
        <p:spPr>
          <a:xfrm>
            <a:off x="312507" y="289733"/>
            <a:ext cx="12318971"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LIDERANÇA </a:t>
            </a:r>
            <a:r>
              <a:rPr lang="pt-BR" sz="5400" b="1" dirty="0">
                <a:solidFill>
                  <a:srgbClr val="2BDEFD"/>
                </a:solidFill>
                <a:latin typeface="Chakra Petch" panose="00000500000000000000" pitchFamily="2" charset="-34"/>
                <a:cs typeface="Chakra Petch" panose="00000500000000000000" pitchFamily="2" charset="-34"/>
              </a:rPr>
              <a:t>SERVIDORA</a:t>
            </a:r>
          </a:p>
        </p:txBody>
      </p:sp>
      <p:sp>
        <p:nvSpPr>
          <p:cNvPr id="11" name="Espaço Reservado para Texto 4">
            <a:extLst>
              <a:ext uri="{FF2B5EF4-FFF2-40B4-BE49-F238E27FC236}">
                <a16:creationId xmlns:a16="http://schemas.microsoft.com/office/drawing/2014/main" id="{4F7C6B24-DB72-C15F-7198-7DBFE29D4181}"/>
              </a:ext>
            </a:extLst>
          </p:cNvPr>
          <p:cNvSpPr txBox="1">
            <a:spLocks/>
          </p:cNvSpPr>
          <p:nvPr/>
        </p:nvSpPr>
        <p:spPr>
          <a:xfrm>
            <a:off x="312508" y="945269"/>
            <a:ext cx="14005385" cy="1326105"/>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A liderança servidora inverte a pirâmide hierárquica tradicional, </a:t>
            </a:r>
            <a:r>
              <a:rPr lang="pt-BR" sz="2400" b="1" dirty="0"/>
              <a:t>colocando as necessidades da equipe em primeiro lugar</a:t>
            </a:r>
            <a:r>
              <a:rPr lang="pt-BR" sz="2400" dirty="0"/>
              <a:t>. O líder servidor atua como facilitador que remove obstáculos e cria condições para que todos possam alcançar seu potencial.</a:t>
            </a:r>
          </a:p>
        </p:txBody>
      </p:sp>
      <p:sp>
        <p:nvSpPr>
          <p:cNvPr id="15" name="Google Shape;229;p28">
            <a:extLst>
              <a:ext uri="{FF2B5EF4-FFF2-40B4-BE49-F238E27FC236}">
                <a16:creationId xmlns:a16="http://schemas.microsoft.com/office/drawing/2014/main" id="{11411819-C98C-ED9E-99B0-68E1CF542886}"/>
              </a:ext>
            </a:extLst>
          </p:cNvPr>
          <p:cNvSpPr txBox="1">
            <a:spLocks/>
          </p:cNvSpPr>
          <p:nvPr/>
        </p:nvSpPr>
        <p:spPr>
          <a:xfrm>
            <a:off x="500561" y="5984212"/>
            <a:ext cx="2573954"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Compreender profundamente as necessidades e aspirações da equipe</a:t>
            </a:r>
          </a:p>
        </p:txBody>
      </p:sp>
      <p:sp>
        <p:nvSpPr>
          <p:cNvPr id="16" name="Google Shape;229;p28">
            <a:extLst>
              <a:ext uri="{FF2B5EF4-FFF2-40B4-BE49-F238E27FC236}">
                <a16:creationId xmlns:a16="http://schemas.microsoft.com/office/drawing/2014/main" id="{38E46232-38AE-618D-EDA1-32D9B85E2FE1}"/>
              </a:ext>
            </a:extLst>
          </p:cNvPr>
          <p:cNvSpPr txBox="1">
            <a:spLocks/>
          </p:cNvSpPr>
          <p:nvPr/>
        </p:nvSpPr>
        <p:spPr>
          <a:xfrm>
            <a:off x="3481224" y="5984212"/>
            <a:ext cx="2573954"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Identificar e eliminar barreiras que impedem o desempenho da equipe</a:t>
            </a:r>
          </a:p>
        </p:txBody>
      </p:sp>
      <p:sp>
        <p:nvSpPr>
          <p:cNvPr id="17" name="Google Shape;229;p28">
            <a:extLst>
              <a:ext uri="{FF2B5EF4-FFF2-40B4-BE49-F238E27FC236}">
                <a16:creationId xmlns:a16="http://schemas.microsoft.com/office/drawing/2014/main" id="{852093EB-799F-7983-95F9-09B43FCAFCCD}"/>
              </a:ext>
            </a:extLst>
          </p:cNvPr>
          <p:cNvSpPr txBox="1">
            <a:spLocks/>
          </p:cNvSpPr>
          <p:nvPr/>
        </p:nvSpPr>
        <p:spPr>
          <a:xfrm>
            <a:off x="6504416" y="5984212"/>
            <a:ext cx="2573954"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Investir no crescimento pessoal e profissional de cada membro</a:t>
            </a:r>
          </a:p>
        </p:txBody>
      </p:sp>
      <p:sp>
        <p:nvSpPr>
          <p:cNvPr id="18" name="Google Shape;229;p28">
            <a:extLst>
              <a:ext uri="{FF2B5EF4-FFF2-40B4-BE49-F238E27FC236}">
                <a16:creationId xmlns:a16="http://schemas.microsoft.com/office/drawing/2014/main" id="{1E004F0A-568A-01F3-FC82-CAC92723B73F}"/>
              </a:ext>
            </a:extLst>
          </p:cNvPr>
          <p:cNvSpPr txBox="1">
            <a:spLocks/>
          </p:cNvSpPr>
          <p:nvPr/>
        </p:nvSpPr>
        <p:spPr>
          <a:xfrm>
            <a:off x="9400018" y="5984212"/>
            <a:ext cx="2573954"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Criar um ambiente de colaboração, confiança e pertencimento</a:t>
            </a:r>
          </a:p>
        </p:txBody>
      </p:sp>
      <p:grpSp>
        <p:nvGrpSpPr>
          <p:cNvPr id="19" name="Agrupar 18">
            <a:extLst>
              <a:ext uri="{FF2B5EF4-FFF2-40B4-BE49-F238E27FC236}">
                <a16:creationId xmlns:a16="http://schemas.microsoft.com/office/drawing/2014/main" id="{0AB110F0-4E7B-4569-A00F-528F2573A98B}"/>
              </a:ext>
            </a:extLst>
          </p:cNvPr>
          <p:cNvGrpSpPr/>
          <p:nvPr/>
        </p:nvGrpSpPr>
        <p:grpSpPr>
          <a:xfrm>
            <a:off x="11937655" y="6288612"/>
            <a:ext cx="2472112" cy="1447992"/>
            <a:chOff x="11937655" y="6288612"/>
            <a:chExt cx="2472112" cy="1447992"/>
          </a:xfrm>
        </p:grpSpPr>
        <p:sp>
          <p:nvSpPr>
            <p:cNvPr id="20" name="Google Shape;376;p44">
              <a:extLst>
                <a:ext uri="{FF2B5EF4-FFF2-40B4-BE49-F238E27FC236}">
                  <a16:creationId xmlns:a16="http://schemas.microsoft.com/office/drawing/2014/main" id="{B36433FF-AE45-1F65-A38A-CAFFB83012B5}"/>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23;p41">
              <a:extLst>
                <a:ext uri="{FF2B5EF4-FFF2-40B4-BE49-F238E27FC236}">
                  <a16:creationId xmlns:a16="http://schemas.microsoft.com/office/drawing/2014/main" id="{A3603B79-0DB8-7CED-E1CC-A6EB2B8A5491}"/>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2" name="Google Shape;229;p28">
            <a:extLst>
              <a:ext uri="{FF2B5EF4-FFF2-40B4-BE49-F238E27FC236}">
                <a16:creationId xmlns:a16="http://schemas.microsoft.com/office/drawing/2014/main" id="{71958230-1404-0712-BA0F-06FA6FC3190A}"/>
              </a:ext>
            </a:extLst>
          </p:cNvPr>
          <p:cNvSpPr txBox="1">
            <a:spLocks/>
          </p:cNvSpPr>
          <p:nvPr/>
        </p:nvSpPr>
        <p:spPr>
          <a:xfrm>
            <a:off x="233915" y="7348788"/>
            <a:ext cx="11246669"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i="1" dirty="0">
                <a:solidFill>
                  <a:schemeClr val="bg1"/>
                </a:solidFill>
                <a:latin typeface="Inter"/>
                <a:ea typeface="Inter"/>
                <a:cs typeface="Inter"/>
                <a:sym typeface="Inter"/>
              </a:rPr>
              <a:t>"O maior líder é aquele que reconhece sua pequenez, extrai força de sua humildade e experiência da sua fragilidade.“ - Robert K. </a:t>
            </a:r>
            <a:r>
              <a:rPr lang="pt-BR" sz="1800" i="1" dirty="0" err="1">
                <a:solidFill>
                  <a:schemeClr val="bg1"/>
                </a:solidFill>
                <a:latin typeface="Inter"/>
                <a:ea typeface="Inter"/>
                <a:cs typeface="Inter"/>
                <a:sym typeface="Inter"/>
              </a:rPr>
              <a:t>Greenleaf</a:t>
            </a:r>
            <a:endParaRPr lang="pt-BR" sz="1800" i="1" dirty="0">
              <a:solidFill>
                <a:schemeClr val="bg1"/>
              </a:solidFill>
              <a:latin typeface="Inter"/>
              <a:ea typeface="Inter"/>
              <a:cs typeface="Inter"/>
              <a:sym typeface="Inter"/>
            </a:endParaRPr>
          </a:p>
        </p:txBody>
      </p:sp>
    </p:spTree>
    <p:extLst>
      <p:ext uri="{BB962C8B-B14F-4D97-AF65-F5344CB8AC3E}">
        <p14:creationId xmlns:p14="http://schemas.microsoft.com/office/powerpoint/2010/main" val="134333704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BAC2-FCB4-B0DB-66F6-139AAD8416F3}"/>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A653CCD0-45B9-B3B3-A383-01A8D8812A01}"/>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B0D3A066-2F04-634B-835C-7F3DFB16EA1F}"/>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D2FDD19E-CF44-03C9-B0D4-382E53935169}"/>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F4018E44-E2F8-3D81-A783-020381A83324}"/>
              </a:ext>
            </a:extLst>
          </p:cNvPr>
          <p:cNvSpPr txBox="1">
            <a:spLocks/>
          </p:cNvSpPr>
          <p:nvPr/>
        </p:nvSpPr>
        <p:spPr>
          <a:xfrm>
            <a:off x="780344" y="946832"/>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 liderança ágil e adaptativa prospera em ambientes de </a:t>
            </a:r>
            <a:r>
              <a:rPr lang="pt-BR" b="1" dirty="0"/>
              <a:t>mudança constante</a:t>
            </a:r>
            <a:r>
              <a:rPr lang="pt-BR" dirty="0"/>
              <a:t>, valorizando a experimentação, o feedback contínuo e o aprendizado rápido.</a:t>
            </a:r>
          </a:p>
        </p:txBody>
      </p:sp>
      <p:sp>
        <p:nvSpPr>
          <p:cNvPr id="15" name="Google Shape;229;p28">
            <a:extLst>
              <a:ext uri="{FF2B5EF4-FFF2-40B4-BE49-F238E27FC236}">
                <a16:creationId xmlns:a16="http://schemas.microsoft.com/office/drawing/2014/main" id="{95F76302-38F7-8D62-928B-7DDD454075BC}"/>
              </a:ext>
            </a:extLst>
          </p:cNvPr>
          <p:cNvSpPr txBox="1">
            <a:spLocks/>
          </p:cNvSpPr>
          <p:nvPr/>
        </p:nvSpPr>
        <p:spPr>
          <a:xfrm>
            <a:off x="1388131" y="7284995"/>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"Em um mundo de mudanças constantes, a capacidade de aprender e adaptar-se rapidamente é mais valiosa que o conhecimento estático."  - Adaptado de Alvin </a:t>
            </a:r>
            <a:r>
              <a:rPr lang="pt-BR" sz="1800" i="1" dirty="0" err="1">
                <a:solidFill>
                  <a:schemeClr val="bg1"/>
                </a:solidFill>
                <a:latin typeface="Inter"/>
                <a:ea typeface="Inter"/>
                <a:cs typeface="Inter"/>
                <a:sym typeface="Inter"/>
              </a:rPr>
              <a:t>Toffler</a:t>
            </a:r>
            <a:endParaRPr lang="pt-BR" sz="1800" i="1" dirty="0">
              <a:solidFill>
                <a:schemeClr val="bg1"/>
              </a:solidFill>
              <a:latin typeface="Inter"/>
              <a:ea typeface="Inter"/>
              <a:cs typeface="Inter"/>
              <a:sym typeface="Inter"/>
            </a:endParaRPr>
          </a:p>
        </p:txBody>
      </p:sp>
      <p:sp>
        <p:nvSpPr>
          <p:cNvPr id="2" name="Google Shape;249;p30">
            <a:extLst>
              <a:ext uri="{FF2B5EF4-FFF2-40B4-BE49-F238E27FC236}">
                <a16:creationId xmlns:a16="http://schemas.microsoft.com/office/drawing/2014/main" id="{BC146F2E-5EB4-6351-C9CC-93512A54EB90}"/>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LIDERANÇA </a:t>
            </a:r>
            <a:r>
              <a:rPr lang="pt-BR" sz="4000" b="1" dirty="0">
                <a:solidFill>
                  <a:srgbClr val="2BDEFD"/>
                </a:solidFill>
                <a:latin typeface="Chakra Petch" panose="00000500000000000000" pitchFamily="2" charset="-34"/>
                <a:cs typeface="Chakra Petch" panose="00000500000000000000" pitchFamily="2" charset="-34"/>
              </a:rPr>
              <a:t>ÁGIL </a:t>
            </a:r>
            <a:r>
              <a:rPr lang="pt-BR" sz="4000" b="1" dirty="0">
                <a:solidFill>
                  <a:schemeClr val="bg1"/>
                </a:solidFill>
                <a:latin typeface="Chakra Petch" panose="00000500000000000000" pitchFamily="2" charset="-34"/>
                <a:cs typeface="Chakra Petch" panose="00000500000000000000" pitchFamily="2" charset="-34"/>
              </a:rPr>
              <a:t>E </a:t>
            </a:r>
            <a:r>
              <a:rPr lang="pt-BR" sz="4000" b="1" dirty="0">
                <a:solidFill>
                  <a:srgbClr val="2BDEFD"/>
                </a:solidFill>
                <a:latin typeface="Chakra Petch" panose="00000500000000000000" pitchFamily="2" charset="-34"/>
                <a:cs typeface="Chakra Petch" panose="00000500000000000000" pitchFamily="2" charset="-34"/>
              </a:rPr>
              <a:t>ADAPTATIVA</a:t>
            </a:r>
          </a:p>
        </p:txBody>
      </p:sp>
      <p:sp>
        <p:nvSpPr>
          <p:cNvPr id="10" name="Retângulo: Cantos Superiores Recortados 9">
            <a:extLst>
              <a:ext uri="{FF2B5EF4-FFF2-40B4-BE49-F238E27FC236}">
                <a16:creationId xmlns:a16="http://schemas.microsoft.com/office/drawing/2014/main" id="{7960A817-3D84-588F-2622-C898E47B8710}"/>
              </a:ext>
            </a:extLst>
          </p:cNvPr>
          <p:cNvSpPr/>
          <p:nvPr/>
        </p:nvSpPr>
        <p:spPr>
          <a:xfrm>
            <a:off x="929683" y="2849526"/>
            <a:ext cx="10708676" cy="3807243"/>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A788FCA8-845C-44FB-3311-02373ABC78BE}"/>
              </a:ext>
            </a:extLst>
          </p:cNvPr>
          <p:cNvSpPr txBox="1">
            <a:spLocks/>
          </p:cNvSpPr>
          <p:nvPr/>
        </p:nvSpPr>
        <p:spPr>
          <a:xfrm>
            <a:off x="1196746" y="4315923"/>
            <a:ext cx="2323281"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EXPERIMENTAÇÃO</a:t>
            </a:r>
          </a:p>
          <a:p>
            <a:pPr algn="ctr">
              <a:lnSpc>
                <a:spcPct val="100000"/>
              </a:lnSpc>
              <a:spcBef>
                <a:spcPts val="0"/>
              </a:spcBef>
            </a:pPr>
            <a:r>
              <a:rPr lang="pt-BR" sz="1800" dirty="0">
                <a:solidFill>
                  <a:schemeClr val="bg1"/>
                </a:solidFill>
                <a:latin typeface="Inter"/>
                <a:ea typeface="Inter"/>
                <a:cs typeface="Inter"/>
                <a:sym typeface="Inter"/>
              </a:rPr>
              <a:t>Incentiva tentativas rápidas e aprendizado com erros</a:t>
            </a:r>
          </a:p>
        </p:txBody>
      </p:sp>
      <p:sp>
        <p:nvSpPr>
          <p:cNvPr id="6" name="Google Shape;229;p28">
            <a:extLst>
              <a:ext uri="{FF2B5EF4-FFF2-40B4-BE49-F238E27FC236}">
                <a16:creationId xmlns:a16="http://schemas.microsoft.com/office/drawing/2014/main" id="{AA7CA41F-9B33-8A32-4615-0D4A6A01BDC8}"/>
              </a:ext>
            </a:extLst>
          </p:cNvPr>
          <p:cNvSpPr txBox="1">
            <a:spLocks/>
          </p:cNvSpPr>
          <p:nvPr/>
        </p:nvSpPr>
        <p:spPr>
          <a:xfrm>
            <a:off x="9110908" y="4315923"/>
            <a:ext cx="2323281"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COLABORAÇÃO</a:t>
            </a:r>
          </a:p>
          <a:p>
            <a:pPr algn="ctr">
              <a:lnSpc>
                <a:spcPct val="100000"/>
              </a:lnSpc>
              <a:spcBef>
                <a:spcPts val="0"/>
              </a:spcBef>
            </a:pPr>
            <a:r>
              <a:rPr lang="pt-BR" sz="1800" dirty="0">
                <a:solidFill>
                  <a:schemeClr val="bg1"/>
                </a:solidFill>
                <a:latin typeface="Inter"/>
                <a:ea typeface="Inter"/>
                <a:cs typeface="Inter"/>
                <a:sym typeface="Inter"/>
              </a:rPr>
              <a:t>Equipes multifuncionais e auto-organizadas</a:t>
            </a:r>
          </a:p>
        </p:txBody>
      </p:sp>
      <p:sp>
        <p:nvSpPr>
          <p:cNvPr id="7" name="Google Shape;229;p28">
            <a:extLst>
              <a:ext uri="{FF2B5EF4-FFF2-40B4-BE49-F238E27FC236}">
                <a16:creationId xmlns:a16="http://schemas.microsoft.com/office/drawing/2014/main" id="{FC7146C0-B299-542E-DF8A-6408A975CD3B}"/>
              </a:ext>
            </a:extLst>
          </p:cNvPr>
          <p:cNvSpPr txBox="1">
            <a:spLocks/>
          </p:cNvSpPr>
          <p:nvPr/>
        </p:nvSpPr>
        <p:spPr>
          <a:xfrm>
            <a:off x="3834800" y="4315923"/>
            <a:ext cx="2323281"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ITERAÇÃO</a:t>
            </a:r>
          </a:p>
          <a:p>
            <a:pPr algn="ctr">
              <a:lnSpc>
                <a:spcPct val="100000"/>
              </a:lnSpc>
              <a:spcBef>
                <a:spcPts val="0"/>
              </a:spcBef>
            </a:pPr>
            <a:r>
              <a:rPr lang="pt-BR" sz="1800" dirty="0">
                <a:solidFill>
                  <a:schemeClr val="bg1"/>
                </a:solidFill>
                <a:latin typeface="Inter"/>
                <a:ea typeface="Inter"/>
                <a:cs typeface="Inter"/>
                <a:sym typeface="Inter"/>
              </a:rPr>
              <a:t>Ciclos curtos de planejamento, execução e revisão</a:t>
            </a:r>
          </a:p>
        </p:txBody>
      </p:sp>
      <p:sp>
        <p:nvSpPr>
          <p:cNvPr id="8" name="Google Shape;229;p28">
            <a:extLst>
              <a:ext uri="{FF2B5EF4-FFF2-40B4-BE49-F238E27FC236}">
                <a16:creationId xmlns:a16="http://schemas.microsoft.com/office/drawing/2014/main" id="{6866A1B6-FF89-F571-D635-215C5C166343}"/>
              </a:ext>
            </a:extLst>
          </p:cNvPr>
          <p:cNvSpPr txBox="1">
            <a:spLocks/>
          </p:cNvSpPr>
          <p:nvPr/>
        </p:nvSpPr>
        <p:spPr>
          <a:xfrm>
            <a:off x="6472854" y="4315923"/>
            <a:ext cx="2323281"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FEEDBACK CONTÍNUO</a:t>
            </a:r>
          </a:p>
          <a:p>
            <a:pPr algn="ctr">
              <a:lnSpc>
                <a:spcPct val="100000"/>
              </a:lnSpc>
              <a:spcBef>
                <a:spcPts val="0"/>
              </a:spcBef>
            </a:pPr>
            <a:r>
              <a:rPr lang="pt-BR" sz="1800" dirty="0">
                <a:solidFill>
                  <a:schemeClr val="bg1"/>
                </a:solidFill>
                <a:latin typeface="Inter"/>
                <a:ea typeface="Inter"/>
                <a:cs typeface="Inter"/>
                <a:sym typeface="Inter"/>
              </a:rPr>
              <a:t>Comunicação aberta e ajustes constantes</a:t>
            </a:r>
          </a:p>
        </p:txBody>
      </p:sp>
      <p:pic>
        <p:nvPicPr>
          <p:cNvPr id="14" name="Image 3" descr="preencoded.png">
            <a:extLst>
              <a:ext uri="{FF2B5EF4-FFF2-40B4-BE49-F238E27FC236}">
                <a16:creationId xmlns:a16="http://schemas.microsoft.com/office/drawing/2014/main" id="{66B03DF5-6AF9-DD3F-4E9D-32090C84C69D}"/>
              </a:ext>
            </a:extLst>
          </p:cNvPr>
          <p:cNvPicPr>
            <a:picLocks noChangeAspect="1"/>
          </p:cNvPicPr>
          <p:nvPr/>
        </p:nvPicPr>
        <p:blipFill>
          <a:blip r:embed="rId3">
            <a:duotone>
              <a:schemeClr val="accent3">
                <a:shade val="45000"/>
                <a:satMod val="135000"/>
              </a:schemeClr>
              <a:prstClr val="white"/>
            </a:duotone>
          </a:blip>
          <a:stretch>
            <a:fillRect/>
          </a:stretch>
        </p:blipFill>
        <p:spPr>
          <a:xfrm>
            <a:off x="2025697" y="3270495"/>
            <a:ext cx="665378" cy="665378"/>
          </a:xfrm>
          <a:prstGeom prst="rect">
            <a:avLst/>
          </a:prstGeom>
        </p:spPr>
      </p:pic>
      <p:pic>
        <p:nvPicPr>
          <p:cNvPr id="19" name="Image 5" descr="preencoded.png">
            <a:extLst>
              <a:ext uri="{FF2B5EF4-FFF2-40B4-BE49-F238E27FC236}">
                <a16:creationId xmlns:a16="http://schemas.microsoft.com/office/drawing/2014/main" id="{35513892-CAA4-99EE-52AE-0628CF7E0580}"/>
              </a:ext>
            </a:extLst>
          </p:cNvPr>
          <p:cNvPicPr>
            <a:picLocks noChangeAspect="1"/>
          </p:cNvPicPr>
          <p:nvPr/>
        </p:nvPicPr>
        <p:blipFill>
          <a:blip r:embed="rId4">
            <a:duotone>
              <a:schemeClr val="accent3">
                <a:shade val="45000"/>
                <a:satMod val="135000"/>
              </a:schemeClr>
              <a:prstClr val="white"/>
            </a:duotone>
          </a:blip>
          <a:stretch>
            <a:fillRect/>
          </a:stretch>
        </p:blipFill>
        <p:spPr>
          <a:xfrm>
            <a:off x="7218632" y="3270495"/>
            <a:ext cx="831723" cy="665378"/>
          </a:xfrm>
          <a:prstGeom prst="rect">
            <a:avLst/>
          </a:prstGeom>
        </p:spPr>
      </p:pic>
      <p:pic>
        <p:nvPicPr>
          <p:cNvPr id="20" name="Image 4" descr="preencoded.png">
            <a:extLst>
              <a:ext uri="{FF2B5EF4-FFF2-40B4-BE49-F238E27FC236}">
                <a16:creationId xmlns:a16="http://schemas.microsoft.com/office/drawing/2014/main" id="{9A8227A7-046C-90F7-AB89-8F20FB37F38A}"/>
              </a:ext>
            </a:extLst>
          </p:cNvPr>
          <p:cNvPicPr>
            <a:picLocks noChangeAspect="1"/>
          </p:cNvPicPr>
          <p:nvPr/>
        </p:nvPicPr>
        <p:blipFill>
          <a:blip r:embed="rId5">
            <a:duotone>
              <a:schemeClr val="accent3">
                <a:shade val="45000"/>
                <a:satMod val="135000"/>
              </a:schemeClr>
              <a:prstClr val="white"/>
            </a:duotone>
          </a:blip>
          <a:stretch>
            <a:fillRect/>
          </a:stretch>
        </p:blipFill>
        <p:spPr>
          <a:xfrm>
            <a:off x="4640214" y="3247957"/>
            <a:ext cx="710454" cy="710454"/>
          </a:xfrm>
          <a:prstGeom prst="rect">
            <a:avLst/>
          </a:prstGeom>
        </p:spPr>
      </p:pic>
      <p:pic>
        <p:nvPicPr>
          <p:cNvPr id="21" name="Image 6" descr="preencoded.png">
            <a:extLst>
              <a:ext uri="{FF2B5EF4-FFF2-40B4-BE49-F238E27FC236}">
                <a16:creationId xmlns:a16="http://schemas.microsoft.com/office/drawing/2014/main" id="{6C51D427-DEE6-9A3C-5387-501FB1BABF6C}"/>
              </a:ext>
            </a:extLst>
          </p:cNvPr>
          <p:cNvPicPr>
            <a:picLocks noChangeAspect="1"/>
          </p:cNvPicPr>
          <p:nvPr/>
        </p:nvPicPr>
        <p:blipFill>
          <a:blip r:embed="rId6">
            <a:duotone>
              <a:schemeClr val="accent3">
                <a:shade val="45000"/>
                <a:satMod val="135000"/>
              </a:schemeClr>
              <a:prstClr val="white"/>
            </a:duotone>
          </a:blip>
          <a:stretch>
            <a:fillRect/>
          </a:stretch>
        </p:blipFill>
        <p:spPr>
          <a:xfrm>
            <a:off x="9828514" y="3236071"/>
            <a:ext cx="888068" cy="710454"/>
          </a:xfrm>
          <a:prstGeom prst="rect">
            <a:avLst/>
          </a:prstGeom>
        </p:spPr>
      </p:pic>
    </p:spTree>
    <p:extLst>
      <p:ext uri="{BB962C8B-B14F-4D97-AF65-F5344CB8AC3E}">
        <p14:creationId xmlns:p14="http://schemas.microsoft.com/office/powerpoint/2010/main" val="312713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82DA5-09C3-89DE-0986-9B3C65A793E9}"/>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40D0CFA9-9F86-BAAD-ADB5-4765C4808A46}"/>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9C17A1EC-CBC6-ECFE-9AA9-1AE83EC6E8E3}"/>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1696364E-F4E3-734C-B7C7-4DA394479D4F}"/>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0FB5656C-FA31-0BF6-13C0-522E0EECE37B}"/>
              </a:ext>
            </a:extLst>
          </p:cNvPr>
          <p:cNvSpPr txBox="1">
            <a:spLocks/>
          </p:cNvSpPr>
          <p:nvPr/>
        </p:nvSpPr>
        <p:spPr>
          <a:xfrm>
            <a:off x="780344" y="946832"/>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 liderança autêntica é fundamentada na </a:t>
            </a:r>
            <a:r>
              <a:rPr lang="pt-BR" b="1" dirty="0"/>
              <a:t>verdade interior </a:t>
            </a:r>
            <a:r>
              <a:rPr lang="pt-BR" dirty="0"/>
              <a:t>e na </a:t>
            </a:r>
            <a:r>
              <a:rPr lang="pt-BR" b="1" dirty="0"/>
              <a:t>transparência</a:t>
            </a:r>
            <a:r>
              <a:rPr lang="pt-BR" dirty="0"/>
              <a:t> nas relações. Como um maestro que não imita outros, mas desenvolve seu próprio estilo único e genuíno.</a:t>
            </a:r>
          </a:p>
        </p:txBody>
      </p:sp>
      <p:sp>
        <p:nvSpPr>
          <p:cNvPr id="15" name="Google Shape;229;p28">
            <a:extLst>
              <a:ext uri="{FF2B5EF4-FFF2-40B4-BE49-F238E27FC236}">
                <a16:creationId xmlns:a16="http://schemas.microsoft.com/office/drawing/2014/main" id="{24BBB59C-BC59-8C9A-BE3D-EA07A134E4F7}"/>
              </a:ext>
            </a:extLst>
          </p:cNvPr>
          <p:cNvSpPr txBox="1">
            <a:spLocks/>
          </p:cNvSpPr>
          <p:nvPr/>
        </p:nvSpPr>
        <p:spPr>
          <a:xfrm>
            <a:off x="1388131" y="7284995"/>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"A liderança autêntica não é sobre ser perfeito. É sobre ser genuíno, reconhecer suas falhas e trabalhar continuamente para melhorar.“ - Bill George</a:t>
            </a:r>
          </a:p>
        </p:txBody>
      </p:sp>
      <p:sp>
        <p:nvSpPr>
          <p:cNvPr id="2" name="Google Shape;249;p30">
            <a:extLst>
              <a:ext uri="{FF2B5EF4-FFF2-40B4-BE49-F238E27FC236}">
                <a16:creationId xmlns:a16="http://schemas.microsoft.com/office/drawing/2014/main" id="{224B6CF2-A3C0-CED4-A07B-F813D8DE6DDD}"/>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LIDERANÇA </a:t>
            </a:r>
            <a:r>
              <a:rPr lang="pt-BR" sz="4000" b="1" dirty="0">
                <a:solidFill>
                  <a:srgbClr val="2BDEFD"/>
                </a:solidFill>
                <a:latin typeface="Chakra Petch" panose="00000500000000000000" pitchFamily="2" charset="-34"/>
                <a:cs typeface="Chakra Petch" panose="00000500000000000000" pitchFamily="2" charset="-34"/>
              </a:rPr>
              <a:t>AUTÊNTICA</a:t>
            </a:r>
          </a:p>
        </p:txBody>
      </p:sp>
      <p:sp>
        <p:nvSpPr>
          <p:cNvPr id="10" name="Retângulo: Cantos Superiores Recortados 9">
            <a:extLst>
              <a:ext uri="{FF2B5EF4-FFF2-40B4-BE49-F238E27FC236}">
                <a16:creationId xmlns:a16="http://schemas.microsoft.com/office/drawing/2014/main" id="{75B1801A-B490-59EE-57BE-F2B25F50720D}"/>
              </a:ext>
            </a:extLst>
          </p:cNvPr>
          <p:cNvSpPr/>
          <p:nvPr/>
        </p:nvSpPr>
        <p:spPr>
          <a:xfrm>
            <a:off x="929683" y="2849526"/>
            <a:ext cx="10708676" cy="3807243"/>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D8FB62CC-A8BC-9D85-95DE-459FEA970EC5}"/>
              </a:ext>
            </a:extLst>
          </p:cNvPr>
          <p:cNvSpPr txBox="1">
            <a:spLocks/>
          </p:cNvSpPr>
          <p:nvPr/>
        </p:nvSpPr>
        <p:spPr>
          <a:xfrm>
            <a:off x="1196746" y="4133786"/>
            <a:ext cx="2438409"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AUTOCONSCIÊNCIA</a:t>
            </a:r>
          </a:p>
          <a:p>
            <a:pPr algn="ctr">
              <a:lnSpc>
                <a:spcPct val="100000"/>
              </a:lnSpc>
              <a:spcBef>
                <a:spcPts val="0"/>
              </a:spcBef>
            </a:pPr>
            <a:r>
              <a:rPr lang="pt-BR" sz="1800" dirty="0">
                <a:solidFill>
                  <a:schemeClr val="bg1"/>
                </a:solidFill>
                <a:latin typeface="Inter"/>
                <a:ea typeface="Inter"/>
                <a:cs typeface="Inter"/>
                <a:sym typeface="Inter"/>
              </a:rPr>
              <a:t>Compreensão profunda de valores, forças e limitações pessoais</a:t>
            </a:r>
          </a:p>
        </p:txBody>
      </p:sp>
      <p:sp>
        <p:nvSpPr>
          <p:cNvPr id="6" name="Google Shape;229;p28">
            <a:extLst>
              <a:ext uri="{FF2B5EF4-FFF2-40B4-BE49-F238E27FC236}">
                <a16:creationId xmlns:a16="http://schemas.microsoft.com/office/drawing/2014/main" id="{FF451969-708E-20C2-591C-8E1000145F14}"/>
              </a:ext>
            </a:extLst>
          </p:cNvPr>
          <p:cNvSpPr txBox="1">
            <a:spLocks/>
          </p:cNvSpPr>
          <p:nvPr/>
        </p:nvSpPr>
        <p:spPr>
          <a:xfrm>
            <a:off x="9110908" y="4133786"/>
            <a:ext cx="2438409"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PROCESSAMENTO EQUILIBRADO</a:t>
            </a:r>
          </a:p>
          <a:p>
            <a:pPr algn="ctr">
              <a:lnSpc>
                <a:spcPct val="100000"/>
              </a:lnSpc>
              <a:spcBef>
                <a:spcPts val="0"/>
              </a:spcBef>
            </a:pPr>
            <a:r>
              <a:rPr lang="pt-BR" sz="1800" dirty="0">
                <a:solidFill>
                  <a:schemeClr val="bg1"/>
                </a:solidFill>
                <a:latin typeface="Inter"/>
                <a:ea typeface="Inter"/>
                <a:cs typeface="Inter"/>
                <a:sym typeface="Inter"/>
              </a:rPr>
              <a:t>Análise objetiva de informações antes de tomar decisões</a:t>
            </a:r>
          </a:p>
        </p:txBody>
      </p:sp>
      <p:sp>
        <p:nvSpPr>
          <p:cNvPr id="7" name="Google Shape;229;p28">
            <a:extLst>
              <a:ext uri="{FF2B5EF4-FFF2-40B4-BE49-F238E27FC236}">
                <a16:creationId xmlns:a16="http://schemas.microsoft.com/office/drawing/2014/main" id="{9BC5D96E-7123-70E5-85AA-2FF36D4EBEF8}"/>
              </a:ext>
            </a:extLst>
          </p:cNvPr>
          <p:cNvSpPr txBox="1">
            <a:spLocks/>
          </p:cNvSpPr>
          <p:nvPr/>
        </p:nvSpPr>
        <p:spPr>
          <a:xfrm>
            <a:off x="3834800" y="4133786"/>
            <a:ext cx="2438409"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PERSPECTIVA MORAL</a:t>
            </a:r>
          </a:p>
          <a:p>
            <a:pPr algn="ctr">
              <a:lnSpc>
                <a:spcPct val="100000"/>
              </a:lnSpc>
              <a:spcBef>
                <a:spcPts val="0"/>
              </a:spcBef>
            </a:pPr>
            <a:r>
              <a:rPr lang="pt-BR" sz="1800" dirty="0">
                <a:solidFill>
                  <a:schemeClr val="bg1"/>
                </a:solidFill>
                <a:latin typeface="Inter"/>
                <a:ea typeface="Inter"/>
                <a:cs typeface="Inter"/>
                <a:sym typeface="Inter"/>
              </a:rPr>
              <a:t>Decisões baseadas em valores éticos e princípios consistentes</a:t>
            </a:r>
          </a:p>
        </p:txBody>
      </p:sp>
      <p:sp>
        <p:nvSpPr>
          <p:cNvPr id="8" name="Google Shape;229;p28">
            <a:extLst>
              <a:ext uri="{FF2B5EF4-FFF2-40B4-BE49-F238E27FC236}">
                <a16:creationId xmlns:a16="http://schemas.microsoft.com/office/drawing/2014/main" id="{35281001-450F-8BF3-FAD7-D86F5B0FB324}"/>
              </a:ext>
            </a:extLst>
          </p:cNvPr>
          <p:cNvSpPr txBox="1">
            <a:spLocks/>
          </p:cNvSpPr>
          <p:nvPr/>
        </p:nvSpPr>
        <p:spPr>
          <a:xfrm>
            <a:off x="6472854" y="4133786"/>
            <a:ext cx="2438409" cy="243410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TRANSPARÊNCIA RELACIONAL</a:t>
            </a:r>
          </a:p>
          <a:p>
            <a:pPr algn="ctr">
              <a:lnSpc>
                <a:spcPct val="100000"/>
              </a:lnSpc>
              <a:spcBef>
                <a:spcPts val="0"/>
              </a:spcBef>
            </a:pPr>
            <a:r>
              <a:rPr lang="pt-BR" sz="1800" dirty="0">
                <a:solidFill>
                  <a:schemeClr val="bg1"/>
                </a:solidFill>
                <a:latin typeface="Inter"/>
                <a:ea typeface="Inter"/>
                <a:cs typeface="Inter"/>
                <a:sym typeface="Inter"/>
              </a:rPr>
              <a:t>Abertura e honestidade nas interações, compartilhando pensamentos e sentimentos</a:t>
            </a:r>
          </a:p>
        </p:txBody>
      </p:sp>
      <p:pic>
        <p:nvPicPr>
          <p:cNvPr id="3" name="Image 3" descr="preencoded.png">
            <a:extLst>
              <a:ext uri="{FF2B5EF4-FFF2-40B4-BE49-F238E27FC236}">
                <a16:creationId xmlns:a16="http://schemas.microsoft.com/office/drawing/2014/main" id="{6B5D8A22-4268-14C9-AD61-2A95FC69707C}"/>
              </a:ext>
            </a:extLst>
          </p:cNvPr>
          <p:cNvPicPr>
            <a:picLocks noChangeAspect="1"/>
          </p:cNvPicPr>
          <p:nvPr/>
        </p:nvPicPr>
        <p:blipFill>
          <a:blip r:embed="rId3"/>
          <a:stretch>
            <a:fillRect/>
          </a:stretch>
        </p:blipFill>
        <p:spPr>
          <a:xfrm>
            <a:off x="2066249" y="3155858"/>
            <a:ext cx="699403" cy="699403"/>
          </a:xfrm>
          <a:prstGeom prst="rect">
            <a:avLst/>
          </a:prstGeom>
        </p:spPr>
      </p:pic>
      <p:pic>
        <p:nvPicPr>
          <p:cNvPr id="4" name="Image 4" descr="preencoded.png">
            <a:extLst>
              <a:ext uri="{FF2B5EF4-FFF2-40B4-BE49-F238E27FC236}">
                <a16:creationId xmlns:a16="http://schemas.microsoft.com/office/drawing/2014/main" id="{B34D63FD-4FAF-CB86-4F6C-179D95C5D91B}"/>
              </a:ext>
            </a:extLst>
          </p:cNvPr>
          <p:cNvPicPr>
            <a:picLocks noChangeAspect="1"/>
          </p:cNvPicPr>
          <p:nvPr/>
        </p:nvPicPr>
        <p:blipFill>
          <a:blip r:embed="rId4"/>
          <a:stretch>
            <a:fillRect/>
          </a:stretch>
        </p:blipFill>
        <p:spPr>
          <a:xfrm>
            <a:off x="4616877" y="3193043"/>
            <a:ext cx="874254" cy="699403"/>
          </a:xfrm>
          <a:prstGeom prst="rect">
            <a:avLst/>
          </a:prstGeom>
        </p:spPr>
      </p:pic>
      <p:pic>
        <p:nvPicPr>
          <p:cNvPr id="9" name="Image 5" descr="preencoded.png">
            <a:extLst>
              <a:ext uri="{FF2B5EF4-FFF2-40B4-BE49-F238E27FC236}">
                <a16:creationId xmlns:a16="http://schemas.microsoft.com/office/drawing/2014/main" id="{D4E7F965-069A-CED1-00AE-F705E9CF9AC6}"/>
              </a:ext>
            </a:extLst>
          </p:cNvPr>
          <p:cNvPicPr>
            <a:picLocks noChangeAspect="1"/>
          </p:cNvPicPr>
          <p:nvPr/>
        </p:nvPicPr>
        <p:blipFill>
          <a:blip r:embed="rId5"/>
          <a:stretch>
            <a:fillRect/>
          </a:stretch>
        </p:blipFill>
        <p:spPr>
          <a:xfrm>
            <a:off x="7342356" y="3155858"/>
            <a:ext cx="699403" cy="699403"/>
          </a:xfrm>
          <a:prstGeom prst="rect">
            <a:avLst/>
          </a:prstGeom>
        </p:spPr>
      </p:pic>
      <p:pic>
        <p:nvPicPr>
          <p:cNvPr id="11" name="Image 6" descr="preencoded.png">
            <a:extLst>
              <a:ext uri="{FF2B5EF4-FFF2-40B4-BE49-F238E27FC236}">
                <a16:creationId xmlns:a16="http://schemas.microsoft.com/office/drawing/2014/main" id="{09EE1E03-592D-669B-3D04-B335A6559843}"/>
              </a:ext>
            </a:extLst>
          </p:cNvPr>
          <p:cNvPicPr>
            <a:picLocks noChangeAspect="1"/>
          </p:cNvPicPr>
          <p:nvPr/>
        </p:nvPicPr>
        <p:blipFill>
          <a:blip r:embed="rId6"/>
          <a:stretch>
            <a:fillRect/>
          </a:stretch>
        </p:blipFill>
        <p:spPr>
          <a:xfrm>
            <a:off x="9956226" y="3155858"/>
            <a:ext cx="699403" cy="699403"/>
          </a:xfrm>
          <a:prstGeom prst="rect">
            <a:avLst/>
          </a:prstGeom>
        </p:spPr>
      </p:pic>
    </p:spTree>
    <p:extLst>
      <p:ext uri="{BB962C8B-B14F-4D97-AF65-F5344CB8AC3E}">
        <p14:creationId xmlns:p14="http://schemas.microsoft.com/office/powerpoint/2010/main" val="263406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D6029-A2F0-22CC-62A5-3CF077D71AD4}"/>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E3C155CE-B454-2D5A-549F-9BCD42E3BC8A}"/>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CEE82F18-6E32-A84B-7D39-040E2EB9EC93}"/>
              </a:ext>
            </a:extLst>
          </p:cNvPr>
          <p:cNvSpPr txBox="1">
            <a:spLocks/>
          </p:cNvSpPr>
          <p:nvPr/>
        </p:nvSpPr>
        <p:spPr>
          <a:xfrm>
            <a:off x="907933" y="396058"/>
            <a:ext cx="12425297" cy="76865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500" b="1" dirty="0">
                <a:solidFill>
                  <a:srgbClr val="2BDEFD"/>
                </a:solidFill>
                <a:latin typeface="Chakra Petch" panose="00000500000000000000" pitchFamily="2" charset="-34"/>
                <a:cs typeface="Chakra Petch" panose="00000500000000000000" pitchFamily="2" charset="-34"/>
              </a:rPr>
              <a:t>COMPARAÇÃO </a:t>
            </a:r>
            <a:r>
              <a:rPr lang="pt-BR" sz="4500" b="1" dirty="0">
                <a:solidFill>
                  <a:schemeClr val="bg1"/>
                </a:solidFill>
                <a:latin typeface="Chakra Petch" panose="00000500000000000000" pitchFamily="2" charset="-34"/>
                <a:cs typeface="Chakra Petch" panose="00000500000000000000" pitchFamily="2" charset="-34"/>
              </a:rPr>
              <a:t>DOS ESTILOS DE LIDERANÇA</a:t>
            </a:r>
            <a:endParaRPr lang="pt-BR" sz="4500" b="1" dirty="0">
              <a:solidFill>
                <a:srgbClr val="2BDEFD"/>
              </a:solidFill>
              <a:latin typeface="Chakra Petch" panose="00000500000000000000" pitchFamily="2" charset="-34"/>
              <a:cs typeface="Chakra Petch" panose="00000500000000000000" pitchFamily="2" charset="-34"/>
            </a:endParaRPr>
          </a:p>
        </p:txBody>
      </p:sp>
      <p:grpSp>
        <p:nvGrpSpPr>
          <p:cNvPr id="16" name="Agrupar 15">
            <a:extLst>
              <a:ext uri="{FF2B5EF4-FFF2-40B4-BE49-F238E27FC236}">
                <a16:creationId xmlns:a16="http://schemas.microsoft.com/office/drawing/2014/main" id="{406C4C7E-6472-A1E8-DBDC-9B31BEDE9428}"/>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AD816DF1-32D4-6AA6-FB60-E955C8A5CDAB}"/>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236C8174-B32F-48D2-0BAA-2C56874DEA05}"/>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91794745-CAFD-78B5-8BFC-D0B4805218F2}"/>
              </a:ext>
            </a:extLst>
          </p:cNvPr>
          <p:cNvSpPr txBox="1">
            <a:spLocks/>
          </p:cNvSpPr>
          <p:nvPr/>
        </p:nvSpPr>
        <p:spPr>
          <a:xfrm>
            <a:off x="907934" y="1004909"/>
            <a:ext cx="13501833" cy="107988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800" dirty="0"/>
              <a:t>Assim como cada instrumento tem seu momento ideal na orquestra, cada estilo de liderança tem seu </a:t>
            </a:r>
            <a:r>
              <a:rPr lang="pt-BR" sz="2800" b="1" dirty="0"/>
              <a:t>contexto mais apropriado</a:t>
            </a:r>
            <a:r>
              <a:rPr lang="pt-BR" sz="2800" dirty="0"/>
              <a:t> para ser aplicado:</a:t>
            </a:r>
          </a:p>
        </p:txBody>
      </p:sp>
      <p:sp>
        <p:nvSpPr>
          <p:cNvPr id="15" name="Google Shape;229;p28">
            <a:extLst>
              <a:ext uri="{FF2B5EF4-FFF2-40B4-BE49-F238E27FC236}">
                <a16:creationId xmlns:a16="http://schemas.microsoft.com/office/drawing/2014/main" id="{FAE21D0C-D900-4758-8D19-82B71269D1B6}"/>
              </a:ext>
            </a:extLst>
          </p:cNvPr>
          <p:cNvSpPr txBox="1">
            <a:spLocks/>
          </p:cNvSpPr>
          <p:nvPr/>
        </p:nvSpPr>
        <p:spPr>
          <a:xfrm>
            <a:off x="1388131" y="6859695"/>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"O líder verdadeiramente eficaz não se prende a um único estilo, mas desenvolve a capacidade de transitar entre eles conforme a necessidade do momento."</a:t>
            </a:r>
          </a:p>
        </p:txBody>
      </p:sp>
      <p:graphicFrame>
        <p:nvGraphicFramePr>
          <p:cNvPr id="6" name="Tabela 5">
            <a:extLst>
              <a:ext uri="{FF2B5EF4-FFF2-40B4-BE49-F238E27FC236}">
                <a16:creationId xmlns:a16="http://schemas.microsoft.com/office/drawing/2014/main" id="{8896B815-4A56-5BB6-DE50-2FA4D66C9C22}"/>
              </a:ext>
            </a:extLst>
          </p:cNvPr>
          <p:cNvGraphicFramePr>
            <a:graphicFrameLocks noGrp="1"/>
          </p:cNvGraphicFramePr>
          <p:nvPr>
            <p:extLst>
              <p:ext uri="{D42A27DB-BD31-4B8C-83A1-F6EECF244321}">
                <p14:modId xmlns:p14="http://schemas.microsoft.com/office/powerpoint/2010/main" val="2492374322"/>
              </p:ext>
            </p:extLst>
          </p:nvPr>
        </p:nvGraphicFramePr>
        <p:xfrm>
          <a:off x="907933" y="2095107"/>
          <a:ext cx="13202539" cy="4065656"/>
        </p:xfrm>
        <a:graphic>
          <a:graphicData uri="http://schemas.openxmlformats.org/drawingml/2006/table">
            <a:tbl>
              <a:tblPr firstRow="1" bandRow="1">
                <a:tableStyleId>{8FD4443E-F989-4FC4-A0C8-D5A2AF1F390B}</a:tableStyleId>
              </a:tblPr>
              <a:tblGrid>
                <a:gridCol w="2509908">
                  <a:extLst>
                    <a:ext uri="{9D8B030D-6E8A-4147-A177-3AD203B41FA5}">
                      <a16:colId xmlns:a16="http://schemas.microsoft.com/office/drawing/2014/main" val="1331279255"/>
                    </a:ext>
                  </a:extLst>
                </a:gridCol>
                <a:gridCol w="2844304">
                  <a:extLst>
                    <a:ext uri="{9D8B030D-6E8A-4147-A177-3AD203B41FA5}">
                      <a16:colId xmlns:a16="http://schemas.microsoft.com/office/drawing/2014/main" val="1466346413"/>
                    </a:ext>
                  </a:extLst>
                </a:gridCol>
                <a:gridCol w="3936518">
                  <a:extLst>
                    <a:ext uri="{9D8B030D-6E8A-4147-A177-3AD203B41FA5}">
                      <a16:colId xmlns:a16="http://schemas.microsoft.com/office/drawing/2014/main" val="779169424"/>
                    </a:ext>
                  </a:extLst>
                </a:gridCol>
                <a:gridCol w="3911809">
                  <a:extLst>
                    <a:ext uri="{9D8B030D-6E8A-4147-A177-3AD203B41FA5}">
                      <a16:colId xmlns:a16="http://schemas.microsoft.com/office/drawing/2014/main" val="2611625428"/>
                    </a:ext>
                  </a:extLst>
                </a:gridCol>
              </a:tblGrid>
              <a:tr h="560456">
                <a:tc>
                  <a:txBody>
                    <a:bodyPr/>
                    <a:lstStyle/>
                    <a:p>
                      <a:pPr algn="ctr"/>
                      <a:r>
                        <a:rPr lang="pt-BR" sz="2000" dirty="0"/>
                        <a:t>ESTILO</a:t>
                      </a:r>
                    </a:p>
                  </a:txBody>
                  <a:tcPr anchor="ctr">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tc>
                  <a:txBody>
                    <a:bodyPr/>
                    <a:lstStyle/>
                    <a:p>
                      <a:pPr algn="ctr"/>
                      <a:r>
                        <a:rPr lang="pt-BR" sz="2000" dirty="0"/>
                        <a:t>FOCO PRINCIPAL</a:t>
                      </a:r>
                    </a:p>
                  </a:txBody>
                  <a:tcPr anchor="ctr">
                    <a:lnL w="12700" cap="flat" cmpd="sng" algn="ctr">
                      <a:solidFill>
                        <a:srgbClr val="01080E"/>
                      </a:solidFill>
                      <a:prstDash val="solid"/>
                      <a:round/>
                      <a:headEnd type="none" w="med" len="med"/>
                      <a:tailEnd type="none" w="med" len="med"/>
                    </a:lnL>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tc>
                  <a:txBody>
                    <a:bodyPr/>
                    <a:lstStyle/>
                    <a:p>
                      <a:pPr algn="ctr"/>
                      <a:r>
                        <a:rPr lang="pt-BR" sz="2000" dirty="0"/>
                        <a:t>QUANDO APLICAR</a:t>
                      </a:r>
                    </a:p>
                  </a:txBody>
                  <a:tcPr anchor="ctr">
                    <a:lnL w="12700" cap="flat" cmpd="sng" algn="ctr">
                      <a:solidFill>
                        <a:srgbClr val="01080E"/>
                      </a:solidFill>
                      <a:prstDash val="solid"/>
                      <a:round/>
                      <a:headEnd type="none" w="med" len="med"/>
                      <a:tailEnd type="none" w="med" len="med"/>
                    </a:lnL>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tc>
                  <a:txBody>
                    <a:bodyPr/>
                    <a:lstStyle/>
                    <a:p>
                      <a:pPr algn="ctr"/>
                      <a:r>
                        <a:rPr lang="pt-BR" sz="2000" dirty="0"/>
                        <a:t>LIMITAÇÕES</a:t>
                      </a:r>
                    </a:p>
                  </a:txBody>
                  <a:tcPr anchor="ctr">
                    <a:lnL w="12700" cap="flat" cmpd="sng" algn="ctr">
                      <a:solidFill>
                        <a:srgbClr val="01080E"/>
                      </a:solidFill>
                      <a:prstDash val="solid"/>
                      <a:round/>
                      <a:headEnd type="none" w="med" len="med"/>
                      <a:tailEnd type="none" w="med" len="med"/>
                    </a:lnL>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extLst>
                  <a:ext uri="{0D108BD9-81ED-4DB2-BD59-A6C34878D82A}">
                    <a16:rowId xmlns:a16="http://schemas.microsoft.com/office/drawing/2014/main" val="3504500025"/>
                  </a:ext>
                </a:extLst>
              </a:tr>
              <a:tr h="560456">
                <a:tc>
                  <a:txBody>
                    <a:bodyPr/>
                    <a:lstStyle/>
                    <a:p>
                      <a:pPr algn="ctr"/>
                      <a:r>
                        <a:rPr lang="pt-BR" sz="2000" dirty="0"/>
                        <a:t>Transformacional</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2000" dirty="0"/>
                        <a:t>Inspiração e visão	</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2000" dirty="0"/>
                        <a:t>Mudanças significativas, inovação	</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2000" dirty="0"/>
                        <a:t>Pode ser abstrato demais para tarefas rotineiras</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9737291"/>
                  </a:ext>
                </a:extLst>
              </a:tr>
              <a:tr h="560456">
                <a:tc>
                  <a:txBody>
                    <a:bodyPr/>
                    <a:lstStyle/>
                    <a:p>
                      <a:pPr algn="ctr"/>
                      <a:r>
                        <a:rPr lang="pt-BR" sz="2000" dirty="0"/>
                        <a:t>Situacional</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2000" dirty="0"/>
                        <a:t>Adaptação ao desenvolvimento</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2000" dirty="0"/>
                        <a:t>Equipes com diferentes níveis de maturidade</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2000" dirty="0"/>
                        <a:t>Requer diagnóstico constante</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2638961"/>
                  </a:ext>
                </a:extLst>
              </a:tr>
              <a:tr h="560456">
                <a:tc>
                  <a:txBody>
                    <a:bodyPr/>
                    <a:lstStyle/>
                    <a:p>
                      <a:pPr algn="ctr"/>
                      <a:r>
                        <a:rPr lang="pt-BR" sz="2000" dirty="0"/>
                        <a:t>Servidora</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2000" dirty="0"/>
                        <a:t>Empoderamento da equipe</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2000" dirty="0"/>
                        <a:t>Desenvolvimento de autonomia e crescimento</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2000" dirty="0"/>
                        <a:t>Pode parecer passiva em crises</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902948"/>
                  </a:ext>
                </a:extLst>
              </a:tr>
              <a:tr h="560456">
                <a:tc>
                  <a:txBody>
                    <a:bodyPr/>
                    <a:lstStyle/>
                    <a:p>
                      <a:pPr algn="ctr"/>
                      <a:r>
                        <a:rPr lang="pt-BR" sz="2000" dirty="0"/>
                        <a:t>Ágil/Adaptativa</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2000" dirty="0"/>
                        <a:t>Experimentação e aprendizado</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2000" dirty="0"/>
                        <a:t>Ambientes complexos e em rápida mudança</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2000" dirty="0"/>
                        <a:t>Menos eficaz em ambientes estáveis</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1672185"/>
                  </a:ext>
                </a:extLst>
              </a:tr>
              <a:tr h="560456">
                <a:tc>
                  <a:txBody>
                    <a:bodyPr/>
                    <a:lstStyle/>
                    <a:p>
                      <a:pPr algn="ctr"/>
                      <a:r>
                        <a:rPr lang="pt-BR" sz="2000" dirty="0"/>
                        <a:t>Autêntica</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2000" dirty="0"/>
                        <a:t>Confiança e credibilidade</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2000" dirty="0"/>
                        <a:t>Reconstrução de confiança, alinhamento de valores</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2000" dirty="0"/>
                        <a:t>Vulnerabilidade pode ser mal interpretada</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5389976"/>
                  </a:ext>
                </a:extLst>
              </a:tr>
            </a:tbl>
          </a:graphicData>
        </a:graphic>
      </p:graphicFrame>
    </p:spTree>
    <p:extLst>
      <p:ext uri="{BB962C8B-B14F-4D97-AF65-F5344CB8AC3E}">
        <p14:creationId xmlns:p14="http://schemas.microsoft.com/office/powerpoint/2010/main" val="234859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79FB5-BF51-3B7C-3E5E-2017D79036F2}"/>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FF0613BC-473A-FE53-6B68-1BFBD7AAD889}"/>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2DD7ED82-2F87-AF1C-E64E-3F7267D11E84}"/>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4F1514AA-F2A3-21F5-D7A3-91F4806BE7C1}"/>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3CADDDCA-FAFD-B68C-A1F7-E81776BFAA52}"/>
              </a:ext>
            </a:extLst>
          </p:cNvPr>
          <p:cNvSpPr txBox="1">
            <a:spLocks/>
          </p:cNvSpPr>
          <p:nvPr/>
        </p:nvSpPr>
        <p:spPr>
          <a:xfrm>
            <a:off x="780344" y="861772"/>
            <a:ext cx="13629423"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 verdadeira maestria na liderança está na capacidade de </a:t>
            </a:r>
            <a:r>
              <a:rPr lang="pt-BR" b="1" dirty="0"/>
              <a:t>transitar fluidamente entre diferentes estilos</a:t>
            </a:r>
            <a:r>
              <a:rPr lang="pt-BR" dirty="0"/>
              <a:t>, escolhendo a abordagem mais eficaz para cada momento e equipe.</a:t>
            </a:r>
          </a:p>
        </p:txBody>
      </p:sp>
      <p:sp>
        <p:nvSpPr>
          <p:cNvPr id="15" name="Google Shape;229;p28">
            <a:extLst>
              <a:ext uri="{FF2B5EF4-FFF2-40B4-BE49-F238E27FC236}">
                <a16:creationId xmlns:a16="http://schemas.microsoft.com/office/drawing/2014/main" id="{47635BE7-A3AC-1022-BFE2-9E465115DA69}"/>
              </a:ext>
            </a:extLst>
          </p:cNvPr>
          <p:cNvSpPr txBox="1">
            <a:spLocks/>
          </p:cNvSpPr>
          <p:nvPr/>
        </p:nvSpPr>
        <p:spPr>
          <a:xfrm>
            <a:off x="1388131" y="7284994"/>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"A liderança não é uma partitura fixa, mas uma improvisação constante que responde às necessidades do momento, mantendo-se fiel à melodia principal: o propósito compartilhado."</a:t>
            </a:r>
          </a:p>
        </p:txBody>
      </p:sp>
      <p:sp>
        <p:nvSpPr>
          <p:cNvPr id="2" name="Google Shape;249;p30">
            <a:extLst>
              <a:ext uri="{FF2B5EF4-FFF2-40B4-BE49-F238E27FC236}">
                <a16:creationId xmlns:a16="http://schemas.microsoft.com/office/drawing/2014/main" id="{6E6024E0-5811-86B1-0E7A-FAE74FB1195E}"/>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A ARTE DE </a:t>
            </a:r>
            <a:r>
              <a:rPr lang="pt-BR" sz="4000" b="1" dirty="0">
                <a:solidFill>
                  <a:srgbClr val="2BDEFD"/>
                </a:solidFill>
                <a:latin typeface="Chakra Petch" panose="00000500000000000000" pitchFamily="2" charset="-34"/>
                <a:cs typeface="Chakra Petch" panose="00000500000000000000" pitchFamily="2" charset="-34"/>
              </a:rPr>
              <a:t>TRANSITAR</a:t>
            </a:r>
            <a:r>
              <a:rPr lang="pt-BR" sz="4000" b="1" dirty="0">
                <a:solidFill>
                  <a:schemeClr val="bg1"/>
                </a:solidFill>
                <a:latin typeface="Chakra Petch" panose="00000500000000000000" pitchFamily="2" charset="-34"/>
                <a:cs typeface="Chakra Petch" panose="00000500000000000000" pitchFamily="2" charset="-34"/>
              </a:rPr>
              <a:t> ENTRE ESTILOS </a:t>
            </a:r>
            <a:endParaRPr lang="pt-BR" sz="4000" b="1" dirty="0">
              <a:solidFill>
                <a:srgbClr val="2BDEFD"/>
              </a:solidFill>
              <a:latin typeface="Chakra Petch" panose="00000500000000000000" pitchFamily="2" charset="-34"/>
              <a:cs typeface="Chakra Petch" panose="00000500000000000000" pitchFamily="2" charset="-34"/>
            </a:endParaRPr>
          </a:p>
        </p:txBody>
      </p:sp>
      <p:sp>
        <p:nvSpPr>
          <p:cNvPr id="10" name="Retângulo: Cantos Superiores Recortados 9">
            <a:extLst>
              <a:ext uri="{FF2B5EF4-FFF2-40B4-BE49-F238E27FC236}">
                <a16:creationId xmlns:a16="http://schemas.microsoft.com/office/drawing/2014/main" id="{6EF96884-67AE-7BF8-D061-0DC0F52E9011}"/>
              </a:ext>
            </a:extLst>
          </p:cNvPr>
          <p:cNvSpPr/>
          <p:nvPr/>
        </p:nvSpPr>
        <p:spPr>
          <a:xfrm>
            <a:off x="929683" y="2791619"/>
            <a:ext cx="13180788" cy="317012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556BF900-943A-FBDC-78A8-962B7E3484DC}"/>
              </a:ext>
            </a:extLst>
          </p:cNvPr>
          <p:cNvSpPr txBox="1">
            <a:spLocks/>
          </p:cNvSpPr>
          <p:nvPr/>
        </p:nvSpPr>
        <p:spPr>
          <a:xfrm>
            <a:off x="1037869" y="4046189"/>
            <a:ext cx="2446235"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Autoconhecimento</a:t>
            </a:r>
          </a:p>
          <a:p>
            <a:pPr algn="ctr">
              <a:lnSpc>
                <a:spcPct val="100000"/>
              </a:lnSpc>
              <a:spcBef>
                <a:spcPts val="0"/>
              </a:spcBef>
            </a:pPr>
            <a:r>
              <a:rPr lang="pt-BR" sz="1800" dirty="0">
                <a:solidFill>
                  <a:schemeClr val="bg1"/>
                </a:solidFill>
                <a:latin typeface="Inter"/>
                <a:ea typeface="Inter"/>
                <a:cs typeface="Inter"/>
                <a:sym typeface="Inter"/>
              </a:rPr>
              <a:t>Compreenda seus pontos fortes e áreas de desenvolvimento em cada estilo</a:t>
            </a:r>
          </a:p>
        </p:txBody>
      </p:sp>
      <p:sp>
        <p:nvSpPr>
          <p:cNvPr id="23" name="Google Shape;229;p28">
            <a:extLst>
              <a:ext uri="{FF2B5EF4-FFF2-40B4-BE49-F238E27FC236}">
                <a16:creationId xmlns:a16="http://schemas.microsoft.com/office/drawing/2014/main" id="{748BD70E-3657-5E9C-AEAD-C3DC3449175C}"/>
              </a:ext>
            </a:extLst>
          </p:cNvPr>
          <p:cNvSpPr txBox="1">
            <a:spLocks/>
          </p:cNvSpPr>
          <p:nvPr/>
        </p:nvSpPr>
        <p:spPr>
          <a:xfrm>
            <a:off x="4259787" y="4046189"/>
            <a:ext cx="2891256"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Leitura de Contexto</a:t>
            </a:r>
          </a:p>
          <a:p>
            <a:pPr algn="ctr">
              <a:lnSpc>
                <a:spcPct val="100000"/>
              </a:lnSpc>
              <a:spcBef>
                <a:spcPts val="0"/>
              </a:spcBef>
            </a:pPr>
            <a:r>
              <a:rPr lang="pt-BR" sz="1800" dirty="0">
                <a:solidFill>
                  <a:schemeClr val="bg1"/>
                </a:solidFill>
                <a:latin typeface="Inter"/>
                <a:ea typeface="Inter"/>
                <a:cs typeface="Inter"/>
                <a:sym typeface="Inter"/>
              </a:rPr>
              <a:t>Desenvolva sensibilidade para identificar o que cada situação demanda</a:t>
            </a:r>
          </a:p>
        </p:txBody>
      </p:sp>
      <p:sp>
        <p:nvSpPr>
          <p:cNvPr id="27" name="Google Shape;229;p28">
            <a:extLst>
              <a:ext uri="{FF2B5EF4-FFF2-40B4-BE49-F238E27FC236}">
                <a16:creationId xmlns:a16="http://schemas.microsoft.com/office/drawing/2014/main" id="{D061E44B-883E-C9BA-3337-F71A44A02BEC}"/>
              </a:ext>
            </a:extLst>
          </p:cNvPr>
          <p:cNvSpPr txBox="1">
            <a:spLocks/>
          </p:cNvSpPr>
          <p:nvPr/>
        </p:nvSpPr>
        <p:spPr>
          <a:xfrm>
            <a:off x="8058633" y="4046189"/>
            <a:ext cx="2182420"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Prática Deliberada</a:t>
            </a:r>
          </a:p>
          <a:p>
            <a:pPr algn="ctr">
              <a:lnSpc>
                <a:spcPct val="100000"/>
              </a:lnSpc>
              <a:spcBef>
                <a:spcPts val="0"/>
              </a:spcBef>
            </a:pPr>
            <a:r>
              <a:rPr lang="pt-BR" sz="1800" dirty="0">
                <a:solidFill>
                  <a:schemeClr val="bg1"/>
                </a:solidFill>
                <a:latin typeface="Inter"/>
                <a:ea typeface="Inter"/>
                <a:cs typeface="Inter"/>
                <a:sym typeface="Inter"/>
              </a:rPr>
              <a:t>Experimente diferentes estilos e reflita sobre os resultados</a:t>
            </a:r>
          </a:p>
        </p:txBody>
      </p:sp>
      <p:sp>
        <p:nvSpPr>
          <p:cNvPr id="28" name="Google Shape;229;p28">
            <a:extLst>
              <a:ext uri="{FF2B5EF4-FFF2-40B4-BE49-F238E27FC236}">
                <a16:creationId xmlns:a16="http://schemas.microsoft.com/office/drawing/2014/main" id="{4D2558B9-5DC2-58D8-8629-599A54D5C18E}"/>
              </a:ext>
            </a:extLst>
          </p:cNvPr>
          <p:cNvSpPr txBox="1">
            <a:spLocks/>
          </p:cNvSpPr>
          <p:nvPr/>
        </p:nvSpPr>
        <p:spPr>
          <a:xfrm>
            <a:off x="11503061" y="4046189"/>
            <a:ext cx="2182420"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Feedback Contínuo</a:t>
            </a:r>
          </a:p>
          <a:p>
            <a:pPr algn="ctr">
              <a:lnSpc>
                <a:spcPct val="100000"/>
              </a:lnSpc>
              <a:spcBef>
                <a:spcPts val="0"/>
              </a:spcBef>
            </a:pPr>
            <a:r>
              <a:rPr lang="pt-BR" sz="1800" dirty="0">
                <a:solidFill>
                  <a:schemeClr val="bg1"/>
                </a:solidFill>
                <a:latin typeface="Inter"/>
                <a:ea typeface="Inter"/>
                <a:cs typeface="Inter"/>
                <a:sym typeface="Inter"/>
              </a:rPr>
              <a:t>Busque percepções de sua equipe sobre a eficácia de sua liderança</a:t>
            </a:r>
          </a:p>
        </p:txBody>
      </p:sp>
      <p:pic>
        <p:nvPicPr>
          <p:cNvPr id="30" name="Gráfico 29" descr="Selo 1 estrutura de tópicos">
            <a:extLst>
              <a:ext uri="{FF2B5EF4-FFF2-40B4-BE49-F238E27FC236}">
                <a16:creationId xmlns:a16="http://schemas.microsoft.com/office/drawing/2014/main" id="{4F6D589E-F069-70AE-FE75-6EEEC90E0C5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904799" y="3172004"/>
            <a:ext cx="712377" cy="712377"/>
          </a:xfrm>
          <a:prstGeom prst="rect">
            <a:avLst/>
          </a:prstGeom>
        </p:spPr>
      </p:pic>
      <p:pic>
        <p:nvPicPr>
          <p:cNvPr id="31" name="Gráfico 30" descr="Crachá estrutura de tópicos">
            <a:extLst>
              <a:ext uri="{FF2B5EF4-FFF2-40B4-BE49-F238E27FC236}">
                <a16:creationId xmlns:a16="http://schemas.microsoft.com/office/drawing/2014/main" id="{13DA533F-94D9-7D3C-946B-453B4A1D69F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49227" y="3172004"/>
            <a:ext cx="712377" cy="712377"/>
          </a:xfrm>
          <a:prstGeom prst="rect">
            <a:avLst/>
          </a:prstGeom>
        </p:spPr>
      </p:pic>
      <p:pic>
        <p:nvPicPr>
          <p:cNvPr id="32" name="Gráfico 31" descr="Selo 3 estrutura de tópicos">
            <a:extLst>
              <a:ext uri="{FF2B5EF4-FFF2-40B4-BE49-F238E27FC236}">
                <a16:creationId xmlns:a16="http://schemas.microsoft.com/office/drawing/2014/main" id="{E05676BA-A841-1477-133F-4634D337A89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793655" y="3172004"/>
            <a:ext cx="712377" cy="712377"/>
          </a:xfrm>
          <a:prstGeom prst="rect">
            <a:avLst/>
          </a:prstGeom>
        </p:spPr>
      </p:pic>
      <p:pic>
        <p:nvPicPr>
          <p:cNvPr id="33" name="Gráfico 32" descr="Selo 4 estrutura de tópicos">
            <a:extLst>
              <a:ext uri="{FF2B5EF4-FFF2-40B4-BE49-F238E27FC236}">
                <a16:creationId xmlns:a16="http://schemas.microsoft.com/office/drawing/2014/main" id="{3B793A15-848D-33F7-E512-7A1333CC180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238083" y="3172004"/>
            <a:ext cx="712377" cy="712377"/>
          </a:xfrm>
          <a:prstGeom prst="rect">
            <a:avLst/>
          </a:prstGeom>
        </p:spPr>
      </p:pic>
    </p:spTree>
    <p:extLst>
      <p:ext uri="{BB962C8B-B14F-4D97-AF65-F5344CB8AC3E}">
        <p14:creationId xmlns:p14="http://schemas.microsoft.com/office/powerpoint/2010/main" val="410804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2012C-2C39-5BAC-A90D-63C16B47C443}"/>
            </a:ext>
          </a:extLst>
        </p:cNvPr>
        <p:cNvGrpSpPr/>
        <p:nvPr/>
      </p:nvGrpSpPr>
      <p:grpSpPr>
        <a:xfrm>
          <a:off x="0" y="0"/>
          <a:ext cx="0" cy="0"/>
          <a:chOff x="0" y="0"/>
          <a:chExt cx="0" cy="0"/>
        </a:xfrm>
      </p:grpSpPr>
      <p:pic>
        <p:nvPicPr>
          <p:cNvPr id="3" name="Google Shape;1148;p55">
            <a:extLst>
              <a:ext uri="{FF2B5EF4-FFF2-40B4-BE49-F238E27FC236}">
                <a16:creationId xmlns:a16="http://schemas.microsoft.com/office/drawing/2014/main" id="{43BC2E91-FC80-90D2-9AF5-BBC1013C6A34}"/>
              </a:ext>
            </a:extLst>
          </p:cNvPr>
          <p:cNvPicPr preferRelativeResize="0"/>
          <p:nvPr/>
        </p:nvPicPr>
        <p:blipFill>
          <a:blip r:embed="rId3">
            <a:extLst>
              <a:ext uri="{28A0092B-C50C-407E-A947-70E740481C1C}">
                <a14:useLocalDpi xmlns:a14="http://schemas.microsoft.com/office/drawing/2010/main" val="0"/>
              </a:ext>
            </a:extLst>
          </a:blip>
          <a:srcRect l="16051" t="20868" b="4817"/>
          <a:stretch/>
        </p:blipFill>
        <p:spPr>
          <a:xfrm>
            <a:off x="8644514" y="402630"/>
            <a:ext cx="5575656" cy="7424340"/>
          </a:xfrm>
          <a:prstGeom prst="snip2DiagRect">
            <a:avLst>
              <a:gd name="adj1" fmla="val 0"/>
              <a:gd name="adj2" fmla="val 15916"/>
            </a:avLst>
          </a:prstGeom>
          <a:noFill/>
          <a:ln w="9525">
            <a:solidFill>
              <a:srgbClr val="2BDEFD"/>
            </a:solidFill>
          </a:ln>
        </p:spPr>
      </p:pic>
      <p:sp>
        <p:nvSpPr>
          <p:cNvPr id="9" name="Google Shape;222;p27">
            <a:extLst>
              <a:ext uri="{FF2B5EF4-FFF2-40B4-BE49-F238E27FC236}">
                <a16:creationId xmlns:a16="http://schemas.microsoft.com/office/drawing/2014/main" id="{50235783-86AA-EA54-09CA-F8247A6D31BC}"/>
              </a:ext>
            </a:extLst>
          </p:cNvPr>
          <p:cNvSpPr txBox="1">
            <a:spLocks noGrp="1"/>
          </p:cNvSpPr>
          <p:nvPr>
            <p:ph type="title"/>
          </p:nvPr>
        </p:nvSpPr>
        <p:spPr>
          <a:xfrm>
            <a:off x="719999" y="4798034"/>
            <a:ext cx="6974024" cy="2179028"/>
          </a:xfrm>
          <a:prstGeom prst="rect">
            <a:avLst/>
          </a:prstGeom>
        </p:spPr>
        <p:txBody>
          <a:bodyPr spcFirstLastPara="1" wrap="square" lIns="0" tIns="91425" rIns="91425" bIns="91425" anchor="t" anchorCtr="0">
            <a:spAutoFit/>
          </a:bodyPr>
          <a:lstStyle/>
          <a:p>
            <a:pPr marL="0" lvl="0" indent="0" algn="l" rtl="0">
              <a:spcBef>
                <a:spcPts val="0"/>
              </a:spcBef>
              <a:spcAft>
                <a:spcPts val="0"/>
              </a:spcAft>
              <a:buNone/>
            </a:pPr>
            <a:r>
              <a:rPr lang="pt-BR" sz="4800" dirty="0"/>
              <a:t>POR QUE LIDERAR? </a:t>
            </a:r>
            <a:r>
              <a:rPr lang="pt-BR" sz="4800" dirty="0">
                <a:solidFill>
                  <a:srgbClr val="2BDEFD"/>
                </a:solidFill>
              </a:rPr>
              <a:t>CENÁRIO, DESAFIOS E OPORTUNIDADES</a:t>
            </a:r>
            <a:endParaRPr sz="4800" dirty="0">
              <a:solidFill>
                <a:srgbClr val="2BDEFD"/>
              </a:solidFill>
            </a:endParaRPr>
          </a:p>
        </p:txBody>
      </p:sp>
      <p:sp>
        <p:nvSpPr>
          <p:cNvPr id="10" name="Google Shape;223;p27">
            <a:extLst>
              <a:ext uri="{FF2B5EF4-FFF2-40B4-BE49-F238E27FC236}">
                <a16:creationId xmlns:a16="http://schemas.microsoft.com/office/drawing/2014/main" id="{59829A7A-45CC-74AA-A334-E5083A88EE7E}"/>
              </a:ext>
            </a:extLst>
          </p:cNvPr>
          <p:cNvSpPr txBox="1">
            <a:spLocks/>
          </p:cNvSpPr>
          <p:nvPr/>
        </p:nvSpPr>
        <p:spPr>
          <a:xfrm>
            <a:off x="719999" y="4212537"/>
            <a:ext cx="7156903" cy="572434"/>
          </a:xfrm>
          <a:prstGeom prst="rect">
            <a:avLst/>
          </a:prstGeom>
        </p:spPr>
        <p:txBody>
          <a:bodyPr spcFirstLastPara="1" wrap="square" lIns="0" tIns="91425" rIns="91425" bIns="91425"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2800" dirty="0">
                <a:solidFill>
                  <a:srgbClr val="2BDEFD"/>
                </a:solidFill>
                <a:latin typeface="Inter" panose="020B0502030000000004" pitchFamily="34" charset="0"/>
                <a:ea typeface="Inter" panose="020B0502030000000004" pitchFamily="34" charset="0"/>
              </a:rPr>
              <a:t>// Aula 1_</a:t>
            </a:r>
          </a:p>
        </p:txBody>
      </p:sp>
      <p:sp>
        <p:nvSpPr>
          <p:cNvPr id="18" name="Rounded Rectangle 66">
            <a:extLst>
              <a:ext uri="{FF2B5EF4-FFF2-40B4-BE49-F238E27FC236}">
                <a16:creationId xmlns:a16="http://schemas.microsoft.com/office/drawing/2014/main" id="{2DFD1974-F460-92EA-B3E7-4C68AF78661F}"/>
              </a:ext>
            </a:extLst>
          </p:cNvPr>
          <p:cNvSpPr/>
          <p:nvPr/>
        </p:nvSpPr>
        <p:spPr>
          <a:xfrm flipV="1">
            <a:off x="8907285" y="554712"/>
            <a:ext cx="2221726" cy="413028"/>
          </a:xfrm>
          <a:prstGeom prst="snip1Rect">
            <a:avLst>
              <a:gd name="adj" fmla="val 25891"/>
            </a:avLst>
          </a:prstGeom>
          <a:solidFill>
            <a:srgbClr val="2BDEFD">
              <a:alpha val="50196"/>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2160" dirty="0"/>
          </a:p>
        </p:txBody>
      </p:sp>
      <p:grpSp>
        <p:nvGrpSpPr>
          <p:cNvPr id="19" name="Group 68">
            <a:extLst>
              <a:ext uri="{FF2B5EF4-FFF2-40B4-BE49-F238E27FC236}">
                <a16:creationId xmlns:a16="http://schemas.microsoft.com/office/drawing/2014/main" id="{C30178BB-431A-3018-7B36-D06F16A9B23A}"/>
              </a:ext>
            </a:extLst>
          </p:cNvPr>
          <p:cNvGrpSpPr/>
          <p:nvPr/>
        </p:nvGrpSpPr>
        <p:grpSpPr>
          <a:xfrm>
            <a:off x="10845604" y="698065"/>
            <a:ext cx="120653" cy="120653"/>
            <a:chOff x="4794097" y="1588576"/>
            <a:chExt cx="1242493" cy="1242490"/>
          </a:xfrm>
        </p:grpSpPr>
        <p:sp>
          <p:nvSpPr>
            <p:cNvPr id="20" name="Freeform 70">
              <a:extLst>
                <a:ext uri="{FF2B5EF4-FFF2-40B4-BE49-F238E27FC236}">
                  <a16:creationId xmlns:a16="http://schemas.microsoft.com/office/drawing/2014/main" id="{8B19392A-8E1A-062E-C805-E56A57202C09}"/>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cxnSp>
          <p:nvCxnSpPr>
            <p:cNvPr id="21" name="Straight Connector 71">
              <a:extLst>
                <a:ext uri="{FF2B5EF4-FFF2-40B4-BE49-F238E27FC236}">
                  <a16:creationId xmlns:a16="http://schemas.microsoft.com/office/drawing/2014/main" id="{4D867DA3-B833-7FA5-A506-919C1F367B93}"/>
                </a:ext>
              </a:extLst>
            </p:cNvPr>
            <p:cNvCxnSpPr>
              <a:cxnSpLocks/>
            </p:cNvCxnSpPr>
            <p:nvPr/>
          </p:nvCxnSpPr>
          <p:spPr>
            <a:xfrm flipV="1">
              <a:off x="4794097" y="1588576"/>
              <a:ext cx="1242490" cy="12424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Freeform 31">
            <a:extLst>
              <a:ext uri="{FF2B5EF4-FFF2-40B4-BE49-F238E27FC236}">
                <a16:creationId xmlns:a16="http://schemas.microsoft.com/office/drawing/2014/main" id="{472932A0-1292-7EEC-5004-4DCFA0AF4355}"/>
              </a:ext>
            </a:extLst>
          </p:cNvPr>
          <p:cNvSpPr/>
          <p:nvPr/>
        </p:nvSpPr>
        <p:spPr>
          <a:xfrm>
            <a:off x="9016723" y="662283"/>
            <a:ext cx="172379" cy="172379"/>
          </a:xfrm>
          <a:custGeom>
            <a:avLst/>
            <a:gdLst/>
            <a:ahLst/>
            <a:cxnLst/>
            <a:rect l="l" t="t" r="r" b="b"/>
            <a:pathLst>
              <a:path w="229839" h="229839">
                <a:moveTo>
                  <a:pt x="0" y="0"/>
                </a:moveTo>
                <a:lnTo>
                  <a:pt x="229839" y="0"/>
                </a:lnTo>
                <a:lnTo>
                  <a:pt x="229839" y="229839"/>
                </a:lnTo>
                <a:lnTo>
                  <a:pt x="0" y="2298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23" name="TextBox 32">
            <a:extLst>
              <a:ext uri="{FF2B5EF4-FFF2-40B4-BE49-F238E27FC236}">
                <a16:creationId xmlns:a16="http://schemas.microsoft.com/office/drawing/2014/main" id="{B7D387AC-9B72-FA5C-F9D0-83DAFAF0AC0B}"/>
              </a:ext>
            </a:extLst>
          </p:cNvPr>
          <p:cNvSpPr txBox="1"/>
          <p:nvPr/>
        </p:nvSpPr>
        <p:spPr>
          <a:xfrm>
            <a:off x="9272156" y="675978"/>
            <a:ext cx="1573448" cy="170496"/>
          </a:xfrm>
          <a:prstGeom prst="rect">
            <a:avLst/>
          </a:prstGeom>
        </p:spPr>
        <p:txBody>
          <a:bodyPr lIns="0" tIns="0" rIns="0" bIns="0" rtlCol="0" anchor="t">
            <a:spAutoFit/>
          </a:bodyPr>
          <a:lstStyle/>
          <a:p>
            <a:pPr algn="l">
              <a:lnSpc>
                <a:spcPts val="1376"/>
              </a:lnSpc>
            </a:pPr>
            <a:r>
              <a:rPr lang="en-US" sz="983" dirty="0">
                <a:solidFill>
                  <a:schemeClr val="bg1"/>
                </a:solidFill>
                <a:latin typeface="Chakra Petch"/>
                <a:ea typeface="Chakra Petch"/>
                <a:cs typeface="Chakra Petch"/>
                <a:sym typeface="Chakra Petch"/>
              </a:rPr>
              <a:t>IMAGEM GERADA COM I.A.</a:t>
            </a:r>
          </a:p>
        </p:txBody>
      </p:sp>
      <p:grpSp>
        <p:nvGrpSpPr>
          <p:cNvPr id="5" name="Agrupar 4">
            <a:extLst>
              <a:ext uri="{FF2B5EF4-FFF2-40B4-BE49-F238E27FC236}">
                <a16:creationId xmlns:a16="http://schemas.microsoft.com/office/drawing/2014/main" id="{D28B5F25-7921-F2FD-797E-9BE948B03A03}"/>
              </a:ext>
            </a:extLst>
          </p:cNvPr>
          <p:cNvGrpSpPr/>
          <p:nvPr/>
        </p:nvGrpSpPr>
        <p:grpSpPr>
          <a:xfrm>
            <a:off x="11937655" y="6288612"/>
            <a:ext cx="2472112" cy="1447992"/>
            <a:chOff x="11937655" y="6288612"/>
            <a:chExt cx="2472112" cy="1447992"/>
          </a:xfrm>
        </p:grpSpPr>
        <p:sp>
          <p:nvSpPr>
            <p:cNvPr id="6" name="Google Shape;376;p44">
              <a:extLst>
                <a:ext uri="{FF2B5EF4-FFF2-40B4-BE49-F238E27FC236}">
                  <a16:creationId xmlns:a16="http://schemas.microsoft.com/office/drawing/2014/main" id="{A34E0A25-5C2E-3B3F-4AB6-F310396B6EB6}"/>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23;p41">
              <a:extLst>
                <a:ext uri="{FF2B5EF4-FFF2-40B4-BE49-F238E27FC236}">
                  <a16:creationId xmlns:a16="http://schemas.microsoft.com/office/drawing/2014/main" id="{D5B74D9E-4197-B8C8-C932-97A7F93613DE}"/>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194951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B513D5D5-5BA5-5545-5A9A-A4696E9F890E}"/>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2A5BF65C-B2CD-58BC-072D-79A000918BC0}"/>
              </a:ext>
            </a:extLst>
          </p:cNvPr>
          <p:cNvSpPr txBox="1">
            <a:spLocks noGrp="1"/>
          </p:cNvSpPr>
          <p:nvPr>
            <p:ph type="title"/>
          </p:nvPr>
        </p:nvSpPr>
        <p:spPr>
          <a:xfrm>
            <a:off x="1151999" y="2185520"/>
            <a:ext cx="10555813" cy="2622208"/>
          </a:xfrm>
          <a:prstGeom prst="rect">
            <a:avLst/>
          </a:prstGeom>
        </p:spPr>
        <p:txBody>
          <a:bodyPr spcFirstLastPara="1" wrap="square" lIns="0" tIns="146280" rIns="146280" bIns="146280" anchor="t" anchorCtr="0">
            <a:spAutoFit/>
          </a:bodyPr>
          <a:lstStyle/>
          <a:p>
            <a:r>
              <a:rPr lang="pt-BR" dirty="0"/>
              <a:t>FERRAMENTAS QUE REVELAM: </a:t>
            </a:r>
            <a:r>
              <a:rPr lang="pt-BR" dirty="0">
                <a:solidFill>
                  <a:srgbClr val="2BDEFD"/>
                </a:solidFill>
              </a:rPr>
              <a:t>DISC, MBTI E CLIFTON STRENGHTS</a:t>
            </a:r>
            <a:endParaRPr lang="pt-BR" dirty="0"/>
          </a:p>
        </p:txBody>
      </p:sp>
      <p:sp>
        <p:nvSpPr>
          <p:cNvPr id="223" name="Google Shape;223;p27">
            <a:extLst>
              <a:ext uri="{FF2B5EF4-FFF2-40B4-BE49-F238E27FC236}">
                <a16:creationId xmlns:a16="http://schemas.microsoft.com/office/drawing/2014/main" id="{C73C6107-B938-1C07-A5E7-808D02C98483}"/>
              </a:ext>
            </a:extLst>
          </p:cNvPr>
          <p:cNvSpPr txBox="1">
            <a:spLocks noGrp="1"/>
          </p:cNvSpPr>
          <p:nvPr>
            <p:ph type="title" idx="2"/>
          </p:nvPr>
        </p:nvSpPr>
        <p:spPr>
          <a:xfrm>
            <a:off x="1152000" y="1412240"/>
            <a:ext cx="8250240" cy="738615"/>
          </a:xfrm>
          <a:prstGeom prst="rect">
            <a:avLst/>
          </a:prstGeom>
        </p:spPr>
        <p:txBody>
          <a:bodyPr spcFirstLastPara="1" wrap="square" lIns="0" tIns="146280" rIns="146280" bIns="146280" anchor="t" anchorCtr="0">
            <a:spAutoFit/>
          </a:bodyPr>
          <a:lstStyle/>
          <a:p>
            <a:r>
              <a:rPr lang="pt-BR" dirty="0">
                <a:solidFill>
                  <a:srgbClr val="2BDEFD"/>
                </a:solidFill>
              </a:rPr>
              <a:t>// Aula 2.2 _</a:t>
            </a:r>
            <a:endParaRPr dirty="0">
              <a:solidFill>
                <a:srgbClr val="2BDEFD"/>
              </a:solidFill>
            </a:endParaRPr>
          </a:p>
        </p:txBody>
      </p:sp>
      <p:grpSp>
        <p:nvGrpSpPr>
          <p:cNvPr id="4" name="Agrupar 3">
            <a:extLst>
              <a:ext uri="{FF2B5EF4-FFF2-40B4-BE49-F238E27FC236}">
                <a16:creationId xmlns:a16="http://schemas.microsoft.com/office/drawing/2014/main" id="{4CAD61D2-664F-0190-70D7-1D521936EF0F}"/>
              </a:ext>
            </a:extLst>
          </p:cNvPr>
          <p:cNvGrpSpPr/>
          <p:nvPr/>
        </p:nvGrpSpPr>
        <p:grpSpPr>
          <a:xfrm>
            <a:off x="11937655" y="6288612"/>
            <a:ext cx="2472112" cy="1447992"/>
            <a:chOff x="11937655" y="6288612"/>
            <a:chExt cx="2472112" cy="1447992"/>
          </a:xfrm>
        </p:grpSpPr>
        <p:sp>
          <p:nvSpPr>
            <p:cNvPr id="5" name="Google Shape;376;p44">
              <a:extLst>
                <a:ext uri="{FF2B5EF4-FFF2-40B4-BE49-F238E27FC236}">
                  <a16:creationId xmlns:a16="http://schemas.microsoft.com/office/drawing/2014/main" id="{6CE5FF60-8682-CD03-7157-5810151A3377}"/>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3;p41">
              <a:extLst>
                <a:ext uri="{FF2B5EF4-FFF2-40B4-BE49-F238E27FC236}">
                  <a16:creationId xmlns:a16="http://schemas.microsoft.com/office/drawing/2014/main" id="{D84A5A13-9349-C268-E70B-267D02AB4528}"/>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50577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475A6368-629A-7A27-6B5D-1B26B88EB891}"/>
            </a:ext>
          </a:extLst>
        </p:cNvPr>
        <p:cNvGrpSpPr/>
        <p:nvPr/>
      </p:nvGrpSpPr>
      <p:grpSpPr>
        <a:xfrm>
          <a:off x="0" y="0"/>
          <a:ext cx="0" cy="0"/>
          <a:chOff x="0" y="0"/>
          <a:chExt cx="0" cy="0"/>
        </a:xfrm>
      </p:grpSpPr>
      <p:sp>
        <p:nvSpPr>
          <p:cNvPr id="2" name="Retângulo: Cantos Superiores Recortados 1">
            <a:extLst>
              <a:ext uri="{FF2B5EF4-FFF2-40B4-BE49-F238E27FC236}">
                <a16:creationId xmlns:a16="http://schemas.microsoft.com/office/drawing/2014/main" id="{FBC0A9DC-7ACE-382F-87A3-13EFA42E04C0}"/>
              </a:ext>
            </a:extLst>
          </p:cNvPr>
          <p:cNvSpPr/>
          <p:nvPr/>
        </p:nvSpPr>
        <p:spPr>
          <a:xfrm>
            <a:off x="1317690" y="1763232"/>
            <a:ext cx="2573954" cy="3021420"/>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Cantos Superiores Recortados 5">
            <a:extLst>
              <a:ext uri="{FF2B5EF4-FFF2-40B4-BE49-F238E27FC236}">
                <a16:creationId xmlns:a16="http://schemas.microsoft.com/office/drawing/2014/main" id="{D2E876C2-0FD8-F824-F104-5E6D97A3F7F1}"/>
              </a:ext>
            </a:extLst>
          </p:cNvPr>
          <p:cNvSpPr/>
          <p:nvPr/>
        </p:nvSpPr>
        <p:spPr>
          <a:xfrm>
            <a:off x="4272830" y="1763232"/>
            <a:ext cx="2573954" cy="3021420"/>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Cantos Superiores Recortados 6">
            <a:extLst>
              <a:ext uri="{FF2B5EF4-FFF2-40B4-BE49-F238E27FC236}">
                <a16:creationId xmlns:a16="http://schemas.microsoft.com/office/drawing/2014/main" id="{2BD7A5DC-F32A-DB08-4365-8B8C7364E2FD}"/>
              </a:ext>
            </a:extLst>
          </p:cNvPr>
          <p:cNvSpPr/>
          <p:nvPr/>
        </p:nvSpPr>
        <p:spPr>
          <a:xfrm>
            <a:off x="7315200" y="1763232"/>
            <a:ext cx="2573954" cy="3021420"/>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Cantos Superiores Recortados 7">
            <a:extLst>
              <a:ext uri="{FF2B5EF4-FFF2-40B4-BE49-F238E27FC236}">
                <a16:creationId xmlns:a16="http://schemas.microsoft.com/office/drawing/2014/main" id="{7DA90580-98A8-06D7-EE7D-ADE1AD748004}"/>
              </a:ext>
            </a:extLst>
          </p:cNvPr>
          <p:cNvSpPr/>
          <p:nvPr/>
        </p:nvSpPr>
        <p:spPr>
          <a:xfrm>
            <a:off x="10323960" y="1763232"/>
            <a:ext cx="2573954" cy="3021420"/>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Google Shape;216;p26">
            <a:extLst>
              <a:ext uri="{FF2B5EF4-FFF2-40B4-BE49-F238E27FC236}">
                <a16:creationId xmlns:a16="http://schemas.microsoft.com/office/drawing/2014/main" id="{6A0038B0-CFB9-9840-9C7F-6338294B1063}"/>
              </a:ext>
            </a:extLst>
          </p:cNvPr>
          <p:cNvSpPr txBox="1">
            <a:spLocks/>
          </p:cNvSpPr>
          <p:nvPr/>
        </p:nvSpPr>
        <p:spPr>
          <a:xfrm>
            <a:off x="1565161" y="3667493"/>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DOMINÂNCIA</a:t>
            </a:r>
          </a:p>
        </p:txBody>
      </p:sp>
      <p:sp>
        <p:nvSpPr>
          <p:cNvPr id="44" name="Google Shape;216;p26">
            <a:extLst>
              <a:ext uri="{FF2B5EF4-FFF2-40B4-BE49-F238E27FC236}">
                <a16:creationId xmlns:a16="http://schemas.microsoft.com/office/drawing/2014/main" id="{D6D6D510-DD5A-6116-B084-0F8D9D446F5A}"/>
              </a:ext>
            </a:extLst>
          </p:cNvPr>
          <p:cNvSpPr txBox="1">
            <a:spLocks/>
          </p:cNvSpPr>
          <p:nvPr/>
        </p:nvSpPr>
        <p:spPr>
          <a:xfrm>
            <a:off x="10394640" y="3722893"/>
            <a:ext cx="2540345" cy="530866"/>
          </a:xfrm>
          <a:prstGeom prst="rect">
            <a:avLst/>
          </a:prstGeom>
          <a:noFill/>
          <a:ln>
            <a:noFill/>
          </a:ln>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1pPr>
            <a:lvl2pPr marR="0" lvl="1"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2pPr>
            <a:lvl3pPr marR="0" lvl="2"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3pPr>
            <a:lvl4pPr marR="0" lvl="3"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4pPr>
            <a:lvl5pPr marR="0" lvl="4"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5pPr>
            <a:lvl6pPr marR="0" lvl="5"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6pPr>
            <a:lvl7pPr marR="0" lvl="6"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7pPr>
            <a:lvl8pPr marR="0" lvl="7"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8pPr>
            <a:lvl9pPr marR="0" lvl="8" algn="l" rtl="0">
              <a:lnSpc>
                <a:spcPct val="85000"/>
              </a:lnSpc>
              <a:spcBef>
                <a:spcPts val="0"/>
              </a:spcBef>
              <a:spcAft>
                <a:spcPts val="0"/>
              </a:spcAft>
              <a:buClr>
                <a:srgbClr val="01080E"/>
              </a:buClr>
              <a:buSzPts val="3500"/>
              <a:buFont typeface="Chakra Petch"/>
              <a:buNone/>
              <a:defRPr sz="3500" b="1" i="0" u="none" strike="noStrike" cap="none">
                <a:solidFill>
                  <a:srgbClr val="01080E"/>
                </a:solidFill>
                <a:latin typeface="Chakra Petch"/>
                <a:ea typeface="Chakra Petch"/>
                <a:cs typeface="Chakra Petch"/>
                <a:sym typeface="Chakra Petch"/>
              </a:defRPr>
            </a:lvl9pPr>
          </a:lstStyle>
          <a:p>
            <a:pPr algn="ctr"/>
            <a:r>
              <a:rPr lang="pt-BR" sz="1800" b="0" dirty="0">
                <a:solidFill>
                  <a:srgbClr val="DBE4EF"/>
                </a:solidFill>
              </a:rPr>
              <a:t>CONFORMIDADE</a:t>
            </a:r>
          </a:p>
        </p:txBody>
      </p:sp>
      <p:sp>
        <p:nvSpPr>
          <p:cNvPr id="4" name="Google Shape;216;p26">
            <a:extLst>
              <a:ext uri="{FF2B5EF4-FFF2-40B4-BE49-F238E27FC236}">
                <a16:creationId xmlns:a16="http://schemas.microsoft.com/office/drawing/2014/main" id="{A33C54B4-5765-905F-C4D8-BA6EB099E3C1}"/>
              </a:ext>
            </a:extLst>
          </p:cNvPr>
          <p:cNvSpPr txBox="1">
            <a:spLocks/>
          </p:cNvSpPr>
          <p:nvPr/>
        </p:nvSpPr>
        <p:spPr>
          <a:xfrm>
            <a:off x="4477251" y="3667493"/>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INFLUÊNCIA</a:t>
            </a:r>
          </a:p>
        </p:txBody>
      </p:sp>
      <p:sp>
        <p:nvSpPr>
          <p:cNvPr id="9" name="Google Shape;216;p26">
            <a:extLst>
              <a:ext uri="{FF2B5EF4-FFF2-40B4-BE49-F238E27FC236}">
                <a16:creationId xmlns:a16="http://schemas.microsoft.com/office/drawing/2014/main" id="{CA49324A-F91A-A38E-D761-9162EAA27604}"/>
              </a:ext>
            </a:extLst>
          </p:cNvPr>
          <p:cNvSpPr txBox="1">
            <a:spLocks/>
          </p:cNvSpPr>
          <p:nvPr/>
        </p:nvSpPr>
        <p:spPr>
          <a:xfrm>
            <a:off x="7482550" y="3667493"/>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ESTABILIDADE</a:t>
            </a:r>
          </a:p>
        </p:txBody>
      </p:sp>
      <p:sp>
        <p:nvSpPr>
          <p:cNvPr id="10" name="Google Shape;249;p30">
            <a:extLst>
              <a:ext uri="{FF2B5EF4-FFF2-40B4-BE49-F238E27FC236}">
                <a16:creationId xmlns:a16="http://schemas.microsoft.com/office/drawing/2014/main" id="{DDC96D75-1259-B96E-6408-77ECD3902947}"/>
              </a:ext>
            </a:extLst>
          </p:cNvPr>
          <p:cNvSpPr txBox="1">
            <a:spLocks/>
          </p:cNvSpPr>
          <p:nvPr/>
        </p:nvSpPr>
        <p:spPr>
          <a:xfrm>
            <a:off x="312507" y="289733"/>
            <a:ext cx="12318971"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DISC: </a:t>
            </a:r>
            <a:r>
              <a:rPr lang="pt-BR" sz="5400" b="1" dirty="0">
                <a:solidFill>
                  <a:srgbClr val="2BDEFD"/>
                </a:solidFill>
                <a:latin typeface="Chakra Petch" panose="00000500000000000000" pitchFamily="2" charset="-34"/>
                <a:cs typeface="Chakra Petch" panose="00000500000000000000" pitchFamily="2" charset="-34"/>
              </a:rPr>
              <a:t>VISÃO GERAL</a:t>
            </a:r>
          </a:p>
        </p:txBody>
      </p:sp>
      <p:sp>
        <p:nvSpPr>
          <p:cNvPr id="15" name="Google Shape;229;p28">
            <a:extLst>
              <a:ext uri="{FF2B5EF4-FFF2-40B4-BE49-F238E27FC236}">
                <a16:creationId xmlns:a16="http://schemas.microsoft.com/office/drawing/2014/main" id="{F6A2B4AF-952C-616F-E327-568BEB4338AE}"/>
              </a:ext>
            </a:extLst>
          </p:cNvPr>
          <p:cNvSpPr txBox="1">
            <a:spLocks/>
          </p:cNvSpPr>
          <p:nvPr/>
        </p:nvSpPr>
        <p:spPr>
          <a:xfrm>
            <a:off x="1317690" y="4920174"/>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Foco em resultados, assertividade, tomada de decisão rápida e enfrentamento direto de desafios.</a:t>
            </a:r>
          </a:p>
        </p:txBody>
      </p:sp>
      <p:sp>
        <p:nvSpPr>
          <p:cNvPr id="16" name="Google Shape;229;p28">
            <a:extLst>
              <a:ext uri="{FF2B5EF4-FFF2-40B4-BE49-F238E27FC236}">
                <a16:creationId xmlns:a16="http://schemas.microsoft.com/office/drawing/2014/main" id="{E3882B4A-7365-A034-2AEE-A5AB95EC5E5D}"/>
              </a:ext>
            </a:extLst>
          </p:cNvPr>
          <p:cNvSpPr txBox="1">
            <a:spLocks/>
          </p:cNvSpPr>
          <p:nvPr/>
        </p:nvSpPr>
        <p:spPr>
          <a:xfrm>
            <a:off x="4298353" y="4920174"/>
            <a:ext cx="2573954"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Foco em relacionamentos, comunicação, persuasão e entusiasmo em ambientes sociais.</a:t>
            </a:r>
          </a:p>
        </p:txBody>
      </p:sp>
      <p:sp>
        <p:nvSpPr>
          <p:cNvPr id="17" name="Google Shape;229;p28">
            <a:extLst>
              <a:ext uri="{FF2B5EF4-FFF2-40B4-BE49-F238E27FC236}">
                <a16:creationId xmlns:a16="http://schemas.microsoft.com/office/drawing/2014/main" id="{77F83D22-445D-CB0C-6E63-9F7D46796FA1}"/>
              </a:ext>
            </a:extLst>
          </p:cNvPr>
          <p:cNvSpPr txBox="1">
            <a:spLocks/>
          </p:cNvSpPr>
          <p:nvPr/>
        </p:nvSpPr>
        <p:spPr>
          <a:xfrm>
            <a:off x="7321545" y="4920174"/>
            <a:ext cx="2573954"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Foco em cooperação, consistência, paciência e criação de ambientes harmoniosos.</a:t>
            </a:r>
          </a:p>
        </p:txBody>
      </p:sp>
      <p:sp>
        <p:nvSpPr>
          <p:cNvPr id="18" name="Google Shape;229;p28">
            <a:extLst>
              <a:ext uri="{FF2B5EF4-FFF2-40B4-BE49-F238E27FC236}">
                <a16:creationId xmlns:a16="http://schemas.microsoft.com/office/drawing/2014/main" id="{672A4DB6-9A7C-9AFB-429C-1222ADB27167}"/>
              </a:ext>
            </a:extLst>
          </p:cNvPr>
          <p:cNvSpPr txBox="1">
            <a:spLocks/>
          </p:cNvSpPr>
          <p:nvPr/>
        </p:nvSpPr>
        <p:spPr>
          <a:xfrm>
            <a:off x="10323960" y="4920174"/>
            <a:ext cx="2573954"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Foco em qualidade, precisão, expertise e análise lógica de situações.</a:t>
            </a:r>
          </a:p>
        </p:txBody>
      </p:sp>
      <p:grpSp>
        <p:nvGrpSpPr>
          <p:cNvPr id="19" name="Agrupar 18">
            <a:extLst>
              <a:ext uri="{FF2B5EF4-FFF2-40B4-BE49-F238E27FC236}">
                <a16:creationId xmlns:a16="http://schemas.microsoft.com/office/drawing/2014/main" id="{862CC8B3-5677-33EF-C036-6AB0A75ACDC4}"/>
              </a:ext>
            </a:extLst>
          </p:cNvPr>
          <p:cNvGrpSpPr/>
          <p:nvPr/>
        </p:nvGrpSpPr>
        <p:grpSpPr>
          <a:xfrm>
            <a:off x="11937655" y="6288612"/>
            <a:ext cx="2472112" cy="1447992"/>
            <a:chOff x="11937655" y="6288612"/>
            <a:chExt cx="2472112" cy="1447992"/>
          </a:xfrm>
        </p:grpSpPr>
        <p:sp>
          <p:nvSpPr>
            <p:cNvPr id="20" name="Google Shape;376;p44">
              <a:extLst>
                <a:ext uri="{FF2B5EF4-FFF2-40B4-BE49-F238E27FC236}">
                  <a16:creationId xmlns:a16="http://schemas.microsoft.com/office/drawing/2014/main" id="{F832D2A0-C55F-2F14-FC58-8952B7718EA9}"/>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23;p41">
              <a:extLst>
                <a:ext uri="{FF2B5EF4-FFF2-40B4-BE49-F238E27FC236}">
                  <a16:creationId xmlns:a16="http://schemas.microsoft.com/office/drawing/2014/main" id="{8F0B4106-5DB3-D5F9-41AC-BCCBB7BA7D2C}"/>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3" name="CaixaDeTexto 12">
            <a:extLst>
              <a:ext uri="{FF2B5EF4-FFF2-40B4-BE49-F238E27FC236}">
                <a16:creationId xmlns:a16="http://schemas.microsoft.com/office/drawing/2014/main" id="{214E19BF-A707-83FD-B9CD-0374B05C05DD}"/>
              </a:ext>
            </a:extLst>
          </p:cNvPr>
          <p:cNvSpPr txBox="1"/>
          <p:nvPr/>
        </p:nvSpPr>
        <p:spPr>
          <a:xfrm>
            <a:off x="1776142" y="2142529"/>
            <a:ext cx="1667712" cy="1200329"/>
          </a:xfrm>
          <a:prstGeom prst="rect">
            <a:avLst/>
          </a:prstGeom>
          <a:noFill/>
        </p:spPr>
        <p:txBody>
          <a:bodyPr wrap="square">
            <a:spAutoFit/>
          </a:bodyPr>
          <a:lstStyle/>
          <a:p>
            <a:pPr algn="ctr"/>
            <a:r>
              <a:rPr lang="pt-BR" sz="5400" b="1" dirty="0">
                <a:solidFill>
                  <a:srgbClr val="2BDEFD"/>
                </a:solidFill>
                <a:latin typeface="Chakra Petch" panose="00000500000000000000" pitchFamily="2" charset="-34"/>
                <a:ea typeface="+mj-ea"/>
                <a:cs typeface="Chakra Petch" panose="00000500000000000000" pitchFamily="2" charset="-34"/>
              </a:rPr>
              <a:t>D</a:t>
            </a:r>
          </a:p>
          <a:p>
            <a:pPr algn="ctr"/>
            <a:r>
              <a:rPr lang="pt-BR" b="1" dirty="0">
                <a:solidFill>
                  <a:srgbClr val="2BDEFD"/>
                </a:solidFill>
                <a:latin typeface="Chakra Petch" panose="00000500000000000000" pitchFamily="2" charset="-34"/>
                <a:ea typeface="+mj-ea"/>
                <a:cs typeface="Chakra Petch" panose="00000500000000000000" pitchFamily="2" charset="-34"/>
              </a:rPr>
              <a:t>DOMINANT</a:t>
            </a:r>
            <a:endParaRPr lang="pt-BR" sz="5400" b="1" dirty="0">
              <a:solidFill>
                <a:srgbClr val="2BDEFD"/>
              </a:solidFill>
              <a:latin typeface="Chakra Petch" panose="00000500000000000000" pitchFamily="2" charset="-34"/>
              <a:ea typeface="+mj-ea"/>
              <a:cs typeface="Chakra Petch" panose="00000500000000000000" pitchFamily="2" charset="-34"/>
            </a:endParaRPr>
          </a:p>
        </p:txBody>
      </p:sp>
      <p:sp>
        <p:nvSpPr>
          <p:cNvPr id="14" name="CaixaDeTexto 13">
            <a:extLst>
              <a:ext uri="{FF2B5EF4-FFF2-40B4-BE49-F238E27FC236}">
                <a16:creationId xmlns:a16="http://schemas.microsoft.com/office/drawing/2014/main" id="{A45493C2-4AA5-D41D-A627-B882DF1CEB28}"/>
              </a:ext>
            </a:extLst>
          </p:cNvPr>
          <p:cNvSpPr txBox="1"/>
          <p:nvPr/>
        </p:nvSpPr>
        <p:spPr>
          <a:xfrm>
            <a:off x="4756805" y="2087867"/>
            <a:ext cx="1667712" cy="1200329"/>
          </a:xfrm>
          <a:prstGeom prst="rect">
            <a:avLst/>
          </a:prstGeom>
          <a:noFill/>
        </p:spPr>
        <p:txBody>
          <a:bodyPr wrap="square">
            <a:spAutoFit/>
          </a:bodyPr>
          <a:lstStyle/>
          <a:p>
            <a:pPr algn="ctr"/>
            <a:r>
              <a:rPr lang="pt-BR" sz="5400" b="1" dirty="0">
                <a:solidFill>
                  <a:srgbClr val="2BDEFD"/>
                </a:solidFill>
                <a:latin typeface="Chakra Petch" panose="00000500000000000000" pitchFamily="2" charset="-34"/>
                <a:ea typeface="+mj-ea"/>
                <a:cs typeface="Chakra Petch" panose="00000500000000000000" pitchFamily="2" charset="-34"/>
              </a:rPr>
              <a:t>I</a:t>
            </a:r>
          </a:p>
          <a:p>
            <a:pPr algn="ctr"/>
            <a:r>
              <a:rPr lang="pt-BR" b="1" dirty="0">
                <a:solidFill>
                  <a:srgbClr val="2BDEFD"/>
                </a:solidFill>
                <a:latin typeface="Chakra Petch" panose="00000500000000000000" pitchFamily="2" charset="-34"/>
                <a:ea typeface="+mj-ea"/>
                <a:cs typeface="Chakra Petch" panose="00000500000000000000" pitchFamily="2" charset="-34"/>
              </a:rPr>
              <a:t>INFLUENTIAL</a:t>
            </a:r>
            <a:endParaRPr lang="pt-BR" sz="5400" b="1" dirty="0">
              <a:solidFill>
                <a:srgbClr val="2BDEFD"/>
              </a:solidFill>
              <a:latin typeface="Chakra Petch" panose="00000500000000000000" pitchFamily="2" charset="-34"/>
              <a:ea typeface="+mj-ea"/>
              <a:cs typeface="Chakra Petch" panose="00000500000000000000" pitchFamily="2" charset="-34"/>
            </a:endParaRPr>
          </a:p>
        </p:txBody>
      </p:sp>
      <p:sp>
        <p:nvSpPr>
          <p:cNvPr id="23" name="CaixaDeTexto 22">
            <a:extLst>
              <a:ext uri="{FF2B5EF4-FFF2-40B4-BE49-F238E27FC236}">
                <a16:creationId xmlns:a16="http://schemas.microsoft.com/office/drawing/2014/main" id="{429B0756-24A8-0179-FCE9-DA0F8BB2DA3D}"/>
              </a:ext>
            </a:extLst>
          </p:cNvPr>
          <p:cNvSpPr txBox="1"/>
          <p:nvPr/>
        </p:nvSpPr>
        <p:spPr>
          <a:xfrm>
            <a:off x="7768320" y="2073613"/>
            <a:ext cx="1667712" cy="1200329"/>
          </a:xfrm>
          <a:prstGeom prst="rect">
            <a:avLst/>
          </a:prstGeom>
          <a:noFill/>
        </p:spPr>
        <p:txBody>
          <a:bodyPr wrap="square">
            <a:spAutoFit/>
          </a:bodyPr>
          <a:lstStyle/>
          <a:p>
            <a:pPr algn="ctr"/>
            <a:r>
              <a:rPr lang="pt-BR" sz="5400" b="1" dirty="0">
                <a:solidFill>
                  <a:srgbClr val="2BDEFD"/>
                </a:solidFill>
                <a:latin typeface="Chakra Petch" panose="00000500000000000000" pitchFamily="2" charset="-34"/>
                <a:ea typeface="+mj-ea"/>
                <a:cs typeface="Chakra Petch" panose="00000500000000000000" pitchFamily="2" charset="-34"/>
              </a:rPr>
              <a:t>S</a:t>
            </a:r>
          </a:p>
          <a:p>
            <a:pPr algn="ctr"/>
            <a:r>
              <a:rPr lang="pt-BR" b="1" dirty="0">
                <a:solidFill>
                  <a:srgbClr val="2BDEFD"/>
                </a:solidFill>
                <a:latin typeface="Chakra Petch" panose="00000500000000000000" pitchFamily="2" charset="-34"/>
                <a:ea typeface="+mj-ea"/>
                <a:cs typeface="Chakra Petch" panose="00000500000000000000" pitchFamily="2" charset="-34"/>
              </a:rPr>
              <a:t>STEADY</a:t>
            </a:r>
            <a:endParaRPr lang="pt-BR" sz="5400" b="1" dirty="0">
              <a:solidFill>
                <a:srgbClr val="2BDEFD"/>
              </a:solidFill>
              <a:latin typeface="Chakra Petch" panose="00000500000000000000" pitchFamily="2" charset="-34"/>
              <a:ea typeface="+mj-ea"/>
              <a:cs typeface="Chakra Petch" panose="00000500000000000000" pitchFamily="2" charset="-34"/>
            </a:endParaRPr>
          </a:p>
        </p:txBody>
      </p:sp>
      <p:sp>
        <p:nvSpPr>
          <p:cNvPr id="24" name="CaixaDeTexto 23">
            <a:extLst>
              <a:ext uri="{FF2B5EF4-FFF2-40B4-BE49-F238E27FC236}">
                <a16:creationId xmlns:a16="http://schemas.microsoft.com/office/drawing/2014/main" id="{39DB6C9D-2820-AAB8-6C3F-D5A016AAA1BF}"/>
              </a:ext>
            </a:extLst>
          </p:cNvPr>
          <p:cNvSpPr txBox="1"/>
          <p:nvPr/>
        </p:nvSpPr>
        <p:spPr>
          <a:xfrm>
            <a:off x="10830956" y="2073613"/>
            <a:ext cx="1667712" cy="1200329"/>
          </a:xfrm>
          <a:prstGeom prst="rect">
            <a:avLst/>
          </a:prstGeom>
          <a:noFill/>
        </p:spPr>
        <p:txBody>
          <a:bodyPr wrap="square">
            <a:spAutoFit/>
          </a:bodyPr>
          <a:lstStyle/>
          <a:p>
            <a:pPr algn="ctr"/>
            <a:r>
              <a:rPr lang="pt-BR" sz="5400" b="1" dirty="0">
                <a:solidFill>
                  <a:srgbClr val="2BDEFD"/>
                </a:solidFill>
                <a:latin typeface="Chakra Petch" panose="00000500000000000000" pitchFamily="2" charset="-34"/>
                <a:ea typeface="+mj-ea"/>
                <a:cs typeface="Chakra Petch" panose="00000500000000000000" pitchFamily="2" charset="-34"/>
              </a:rPr>
              <a:t>C</a:t>
            </a:r>
          </a:p>
          <a:p>
            <a:pPr algn="ctr"/>
            <a:r>
              <a:rPr lang="pt-BR" b="1" dirty="0">
                <a:solidFill>
                  <a:srgbClr val="2BDEFD"/>
                </a:solidFill>
                <a:latin typeface="Chakra Petch" panose="00000500000000000000" pitchFamily="2" charset="-34"/>
                <a:ea typeface="+mj-ea"/>
                <a:cs typeface="Chakra Petch" panose="00000500000000000000" pitchFamily="2" charset="-34"/>
              </a:rPr>
              <a:t>COMPLIANT</a:t>
            </a:r>
            <a:endParaRPr lang="pt-BR" sz="5400" b="1" dirty="0">
              <a:solidFill>
                <a:srgbClr val="2BDEFD"/>
              </a:solidFill>
              <a:latin typeface="Chakra Petch" panose="00000500000000000000" pitchFamily="2" charset="-34"/>
              <a:ea typeface="+mj-ea"/>
              <a:cs typeface="Chakra Petch" panose="00000500000000000000" pitchFamily="2" charset="-34"/>
            </a:endParaRPr>
          </a:p>
        </p:txBody>
      </p:sp>
    </p:spTree>
    <p:extLst>
      <p:ext uri="{BB962C8B-B14F-4D97-AF65-F5344CB8AC3E}">
        <p14:creationId xmlns:p14="http://schemas.microsoft.com/office/powerpoint/2010/main" val="419705502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6F88388F-2469-D279-C00D-936CE4D7D7C3}"/>
            </a:ext>
          </a:extLst>
        </p:cNvPr>
        <p:cNvGrpSpPr/>
        <p:nvPr/>
      </p:nvGrpSpPr>
      <p:grpSpPr>
        <a:xfrm>
          <a:off x="0" y="0"/>
          <a:ext cx="0" cy="0"/>
          <a:chOff x="0" y="0"/>
          <a:chExt cx="0" cy="0"/>
        </a:xfrm>
      </p:grpSpPr>
      <p:sp>
        <p:nvSpPr>
          <p:cNvPr id="10" name="Google Shape;249;p30">
            <a:extLst>
              <a:ext uri="{FF2B5EF4-FFF2-40B4-BE49-F238E27FC236}">
                <a16:creationId xmlns:a16="http://schemas.microsoft.com/office/drawing/2014/main" id="{E0D49291-8F66-95D3-73FF-6BB7F8AF3540}"/>
              </a:ext>
            </a:extLst>
          </p:cNvPr>
          <p:cNvSpPr txBox="1">
            <a:spLocks/>
          </p:cNvSpPr>
          <p:nvPr/>
        </p:nvSpPr>
        <p:spPr>
          <a:xfrm>
            <a:off x="312507" y="289733"/>
            <a:ext cx="12318971"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DISC: </a:t>
            </a:r>
            <a:r>
              <a:rPr lang="pt-BR" sz="5400" b="1" dirty="0">
                <a:solidFill>
                  <a:srgbClr val="2BDEFD"/>
                </a:solidFill>
                <a:latin typeface="Chakra Petch" panose="00000500000000000000" pitchFamily="2" charset="-34"/>
                <a:cs typeface="Chakra Petch" panose="00000500000000000000" pitchFamily="2" charset="-34"/>
              </a:rPr>
              <a:t>APLICAÇÕES PRÁTICAS</a:t>
            </a:r>
          </a:p>
        </p:txBody>
      </p:sp>
      <p:grpSp>
        <p:nvGrpSpPr>
          <p:cNvPr id="19" name="Agrupar 18">
            <a:extLst>
              <a:ext uri="{FF2B5EF4-FFF2-40B4-BE49-F238E27FC236}">
                <a16:creationId xmlns:a16="http://schemas.microsoft.com/office/drawing/2014/main" id="{05C91DEC-E5A1-31FC-BF39-041D801242EF}"/>
              </a:ext>
            </a:extLst>
          </p:cNvPr>
          <p:cNvGrpSpPr/>
          <p:nvPr/>
        </p:nvGrpSpPr>
        <p:grpSpPr>
          <a:xfrm>
            <a:off x="11937655" y="6288612"/>
            <a:ext cx="2472112" cy="1447992"/>
            <a:chOff x="11937655" y="6288612"/>
            <a:chExt cx="2472112" cy="1447992"/>
          </a:xfrm>
        </p:grpSpPr>
        <p:sp>
          <p:nvSpPr>
            <p:cNvPr id="20" name="Google Shape;376;p44">
              <a:extLst>
                <a:ext uri="{FF2B5EF4-FFF2-40B4-BE49-F238E27FC236}">
                  <a16:creationId xmlns:a16="http://schemas.microsoft.com/office/drawing/2014/main" id="{0C570016-C945-C476-0CE6-5FA604D0DB51}"/>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23;p41">
              <a:extLst>
                <a:ext uri="{FF2B5EF4-FFF2-40B4-BE49-F238E27FC236}">
                  <a16:creationId xmlns:a16="http://schemas.microsoft.com/office/drawing/2014/main" id="{8A096E85-AAB1-6BB2-548C-6A185705FBCC}"/>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1" name="Google Shape;229;p28">
            <a:extLst>
              <a:ext uri="{FF2B5EF4-FFF2-40B4-BE49-F238E27FC236}">
                <a16:creationId xmlns:a16="http://schemas.microsoft.com/office/drawing/2014/main" id="{BD65AA70-9311-82AC-C286-BD3DAD5AAA5C}"/>
              </a:ext>
            </a:extLst>
          </p:cNvPr>
          <p:cNvSpPr txBox="1">
            <a:spLocks/>
          </p:cNvSpPr>
          <p:nvPr/>
        </p:nvSpPr>
        <p:spPr>
          <a:xfrm>
            <a:off x="312508" y="1575605"/>
            <a:ext cx="6215884" cy="280343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Comunicação Efetiva</a:t>
            </a:r>
          </a:p>
          <a:p>
            <a:pPr>
              <a:lnSpc>
                <a:spcPct val="100000"/>
              </a:lnSpc>
              <a:spcBef>
                <a:spcPts val="0"/>
              </a:spcBef>
            </a:pPr>
            <a:r>
              <a:rPr lang="pt-BR" sz="2400" dirty="0">
                <a:solidFill>
                  <a:schemeClr val="bg1"/>
                </a:solidFill>
                <a:latin typeface="Inter"/>
                <a:ea typeface="Inter"/>
                <a:cs typeface="Inter"/>
                <a:sym typeface="Inter"/>
              </a:rPr>
              <a:t>Adaptar o estilo de comunicação conforme o perfil do interlocutor.</a:t>
            </a:r>
          </a:p>
          <a:p>
            <a:pPr>
              <a:lnSpc>
                <a:spcPct val="100000"/>
              </a:lnSpc>
              <a:spcBef>
                <a:spcPts val="0"/>
              </a:spcBef>
            </a:pPr>
            <a:endParaRPr lang="pt-BR" sz="2400" dirty="0">
              <a:solidFill>
                <a:schemeClr val="bg1"/>
              </a:solidFill>
              <a:latin typeface="Inter"/>
              <a:ea typeface="Inter"/>
              <a:cs typeface="Inter"/>
              <a:sym typeface="Inter"/>
            </a:endParaRPr>
          </a:p>
          <a:p>
            <a:pPr>
              <a:lnSpc>
                <a:spcPct val="100000"/>
              </a:lnSpc>
              <a:spcBef>
                <a:spcPts val="0"/>
              </a:spcBef>
            </a:pPr>
            <a:r>
              <a:rPr lang="pt-BR" sz="2400" b="1" dirty="0">
                <a:solidFill>
                  <a:schemeClr val="bg1"/>
                </a:solidFill>
                <a:latin typeface="Inter"/>
                <a:ea typeface="Inter"/>
                <a:cs typeface="Inter"/>
                <a:sym typeface="Inter"/>
              </a:rPr>
              <a:t>Exemplo: </a:t>
            </a:r>
            <a:r>
              <a:rPr lang="pt-BR" sz="2400" dirty="0">
                <a:solidFill>
                  <a:schemeClr val="bg1"/>
                </a:solidFill>
                <a:latin typeface="Inter"/>
                <a:ea typeface="Inter"/>
                <a:cs typeface="Inter"/>
                <a:sym typeface="Inter"/>
              </a:rPr>
              <a:t>Com perfil D, seja direto e objetivo; com perfil I, seja entusiasmado e interativo.</a:t>
            </a:r>
          </a:p>
        </p:txBody>
      </p:sp>
      <p:sp>
        <p:nvSpPr>
          <p:cNvPr id="12" name="Google Shape;229;p28">
            <a:extLst>
              <a:ext uri="{FF2B5EF4-FFF2-40B4-BE49-F238E27FC236}">
                <a16:creationId xmlns:a16="http://schemas.microsoft.com/office/drawing/2014/main" id="{13CBE967-3161-ED70-CED7-DC8A02F579AE}"/>
              </a:ext>
            </a:extLst>
          </p:cNvPr>
          <p:cNvSpPr txBox="1">
            <a:spLocks/>
          </p:cNvSpPr>
          <p:nvPr/>
        </p:nvSpPr>
        <p:spPr>
          <a:xfrm>
            <a:off x="7894587" y="1575604"/>
            <a:ext cx="6215884" cy="280343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Formação de Equipes</a:t>
            </a:r>
          </a:p>
          <a:p>
            <a:pPr>
              <a:lnSpc>
                <a:spcPct val="100000"/>
              </a:lnSpc>
              <a:spcBef>
                <a:spcPts val="0"/>
              </a:spcBef>
            </a:pPr>
            <a:r>
              <a:rPr lang="pt-BR" sz="2400" dirty="0">
                <a:solidFill>
                  <a:schemeClr val="bg1"/>
                </a:solidFill>
                <a:latin typeface="Inter"/>
                <a:ea typeface="Inter"/>
                <a:cs typeface="Inter"/>
                <a:sym typeface="Inter"/>
              </a:rPr>
              <a:t>Criar equipes balanceadas com diferentes perfis complementares.</a:t>
            </a:r>
          </a:p>
          <a:p>
            <a:pPr>
              <a:lnSpc>
                <a:spcPct val="100000"/>
              </a:lnSpc>
              <a:spcBef>
                <a:spcPts val="0"/>
              </a:spcBef>
            </a:pPr>
            <a:endParaRPr lang="pt-BR" sz="2400" dirty="0">
              <a:solidFill>
                <a:schemeClr val="bg1"/>
              </a:solidFill>
              <a:latin typeface="Inter"/>
              <a:ea typeface="Inter"/>
              <a:cs typeface="Inter"/>
              <a:sym typeface="Inter"/>
            </a:endParaRPr>
          </a:p>
          <a:p>
            <a:pPr>
              <a:lnSpc>
                <a:spcPct val="100000"/>
              </a:lnSpc>
              <a:spcBef>
                <a:spcPts val="0"/>
              </a:spcBef>
            </a:pPr>
            <a:r>
              <a:rPr lang="pt-BR" sz="2400" b="1" dirty="0">
                <a:solidFill>
                  <a:schemeClr val="bg1"/>
                </a:solidFill>
                <a:latin typeface="Inter"/>
                <a:ea typeface="Inter"/>
                <a:cs typeface="Inter"/>
                <a:sym typeface="Inter"/>
              </a:rPr>
              <a:t>Exemplo: </a:t>
            </a:r>
            <a:r>
              <a:rPr lang="pt-BR" sz="2400" dirty="0">
                <a:solidFill>
                  <a:schemeClr val="bg1"/>
                </a:solidFill>
                <a:latin typeface="Inter"/>
                <a:ea typeface="Inter"/>
                <a:cs typeface="Inter"/>
                <a:sym typeface="Inter"/>
              </a:rPr>
              <a:t>Combinar perfis D para liderar, I para motivar, S para estabilizar e C para garantir qualidade.</a:t>
            </a:r>
          </a:p>
        </p:txBody>
      </p:sp>
      <p:sp>
        <p:nvSpPr>
          <p:cNvPr id="13" name="Google Shape;229;p28">
            <a:extLst>
              <a:ext uri="{FF2B5EF4-FFF2-40B4-BE49-F238E27FC236}">
                <a16:creationId xmlns:a16="http://schemas.microsoft.com/office/drawing/2014/main" id="{AFC2B204-AD3A-1BD4-9989-AED1B1276B37}"/>
              </a:ext>
            </a:extLst>
          </p:cNvPr>
          <p:cNvSpPr txBox="1">
            <a:spLocks/>
          </p:cNvSpPr>
          <p:nvPr/>
        </p:nvSpPr>
        <p:spPr>
          <a:xfrm>
            <a:off x="4207258" y="4828753"/>
            <a:ext cx="6215884" cy="280343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Resolução de Conflitos</a:t>
            </a:r>
          </a:p>
          <a:p>
            <a:pPr>
              <a:lnSpc>
                <a:spcPct val="100000"/>
              </a:lnSpc>
              <a:spcBef>
                <a:spcPts val="0"/>
              </a:spcBef>
            </a:pPr>
            <a:r>
              <a:rPr lang="pt-BR" sz="2400" dirty="0">
                <a:solidFill>
                  <a:schemeClr val="bg1"/>
                </a:solidFill>
                <a:latin typeface="Inter"/>
                <a:ea typeface="Inter"/>
                <a:cs typeface="Inter"/>
                <a:sym typeface="Inter"/>
              </a:rPr>
              <a:t>Entender as motivações e abordagens de cada perfil em situações de tensão.</a:t>
            </a:r>
          </a:p>
          <a:p>
            <a:pPr>
              <a:lnSpc>
                <a:spcPct val="100000"/>
              </a:lnSpc>
              <a:spcBef>
                <a:spcPts val="0"/>
              </a:spcBef>
            </a:pPr>
            <a:endParaRPr lang="pt-BR" sz="2400" dirty="0">
              <a:solidFill>
                <a:schemeClr val="bg1"/>
              </a:solidFill>
              <a:latin typeface="Inter"/>
              <a:ea typeface="Inter"/>
              <a:cs typeface="Inter"/>
              <a:sym typeface="Inter"/>
            </a:endParaRPr>
          </a:p>
          <a:p>
            <a:pPr>
              <a:lnSpc>
                <a:spcPct val="100000"/>
              </a:lnSpc>
              <a:spcBef>
                <a:spcPts val="0"/>
              </a:spcBef>
            </a:pPr>
            <a:r>
              <a:rPr lang="pt-BR" sz="2400" b="1" dirty="0">
                <a:solidFill>
                  <a:schemeClr val="bg1"/>
                </a:solidFill>
                <a:latin typeface="Inter"/>
                <a:ea typeface="Inter"/>
                <a:cs typeface="Inter"/>
                <a:sym typeface="Inter"/>
              </a:rPr>
              <a:t>Exemplo: </a:t>
            </a:r>
            <a:r>
              <a:rPr lang="pt-BR" sz="2400" dirty="0">
                <a:solidFill>
                  <a:schemeClr val="bg1"/>
                </a:solidFill>
                <a:latin typeface="Inter"/>
                <a:ea typeface="Inter"/>
                <a:cs typeface="Inter"/>
                <a:sym typeface="Inter"/>
              </a:rPr>
              <a:t>Perfis S podem evitar conflitos, enquanto perfis D tendem a enfrentá-los diretamente.</a:t>
            </a:r>
          </a:p>
        </p:txBody>
      </p:sp>
    </p:spTree>
    <p:extLst>
      <p:ext uri="{BB962C8B-B14F-4D97-AF65-F5344CB8AC3E}">
        <p14:creationId xmlns:p14="http://schemas.microsoft.com/office/powerpoint/2010/main" val="126484306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7F91A767-E46B-110F-57CC-C35DCA9D60B4}"/>
            </a:ext>
          </a:extLst>
        </p:cNvPr>
        <p:cNvGrpSpPr/>
        <p:nvPr/>
      </p:nvGrpSpPr>
      <p:grpSpPr>
        <a:xfrm>
          <a:off x="0" y="0"/>
          <a:ext cx="0" cy="0"/>
          <a:chOff x="0" y="0"/>
          <a:chExt cx="0" cy="0"/>
        </a:xfrm>
      </p:grpSpPr>
      <p:sp>
        <p:nvSpPr>
          <p:cNvPr id="2" name="Retângulo: Cantos Superiores Recortados 1">
            <a:extLst>
              <a:ext uri="{FF2B5EF4-FFF2-40B4-BE49-F238E27FC236}">
                <a16:creationId xmlns:a16="http://schemas.microsoft.com/office/drawing/2014/main" id="{856C0859-EFAD-0FCD-780B-2FDE76042C15}"/>
              </a:ext>
            </a:extLst>
          </p:cNvPr>
          <p:cNvSpPr/>
          <p:nvPr/>
        </p:nvSpPr>
        <p:spPr>
          <a:xfrm>
            <a:off x="503891" y="1355801"/>
            <a:ext cx="6237149" cy="20962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Google Shape;216;p26">
            <a:extLst>
              <a:ext uri="{FF2B5EF4-FFF2-40B4-BE49-F238E27FC236}">
                <a16:creationId xmlns:a16="http://schemas.microsoft.com/office/drawing/2014/main" id="{EB1FC5DF-59EB-9074-E326-EE43CFA9BA25}"/>
              </a:ext>
            </a:extLst>
          </p:cNvPr>
          <p:cNvSpPr txBox="1">
            <a:spLocks/>
          </p:cNvSpPr>
          <p:nvPr/>
        </p:nvSpPr>
        <p:spPr>
          <a:xfrm>
            <a:off x="909409" y="2673758"/>
            <a:ext cx="5426109"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Como você interage com o mundo e direciona sua energia.</a:t>
            </a:r>
          </a:p>
        </p:txBody>
      </p:sp>
      <p:sp>
        <p:nvSpPr>
          <p:cNvPr id="10" name="Google Shape;249;p30">
            <a:extLst>
              <a:ext uri="{FF2B5EF4-FFF2-40B4-BE49-F238E27FC236}">
                <a16:creationId xmlns:a16="http://schemas.microsoft.com/office/drawing/2014/main" id="{8028A577-2C6D-0802-9D07-04529DD800F6}"/>
              </a:ext>
            </a:extLst>
          </p:cNvPr>
          <p:cNvSpPr txBox="1">
            <a:spLocks/>
          </p:cNvSpPr>
          <p:nvPr/>
        </p:nvSpPr>
        <p:spPr>
          <a:xfrm>
            <a:off x="312507" y="289733"/>
            <a:ext cx="13797964"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MBTI: </a:t>
            </a:r>
            <a:r>
              <a:rPr lang="pt-BR" sz="5400" b="1" dirty="0">
                <a:solidFill>
                  <a:srgbClr val="2BDEFD"/>
                </a:solidFill>
                <a:latin typeface="Chakra Petch" panose="00000500000000000000" pitchFamily="2" charset="-34"/>
                <a:cs typeface="Chakra Petch" panose="00000500000000000000" pitchFamily="2" charset="-34"/>
              </a:rPr>
              <a:t>OS 16 TIPOS DE PERSONALIDADE</a:t>
            </a:r>
          </a:p>
        </p:txBody>
      </p:sp>
      <p:grpSp>
        <p:nvGrpSpPr>
          <p:cNvPr id="19" name="Agrupar 18">
            <a:extLst>
              <a:ext uri="{FF2B5EF4-FFF2-40B4-BE49-F238E27FC236}">
                <a16:creationId xmlns:a16="http://schemas.microsoft.com/office/drawing/2014/main" id="{4B997014-7437-5D74-9A67-CF20CDFF5449}"/>
              </a:ext>
            </a:extLst>
          </p:cNvPr>
          <p:cNvGrpSpPr/>
          <p:nvPr/>
        </p:nvGrpSpPr>
        <p:grpSpPr>
          <a:xfrm>
            <a:off x="11937655" y="6288612"/>
            <a:ext cx="2472112" cy="1447992"/>
            <a:chOff x="11937655" y="6288612"/>
            <a:chExt cx="2472112" cy="1447992"/>
          </a:xfrm>
        </p:grpSpPr>
        <p:sp>
          <p:nvSpPr>
            <p:cNvPr id="20" name="Google Shape;376;p44">
              <a:extLst>
                <a:ext uri="{FF2B5EF4-FFF2-40B4-BE49-F238E27FC236}">
                  <a16:creationId xmlns:a16="http://schemas.microsoft.com/office/drawing/2014/main" id="{2D3F0681-E571-AB0B-AE06-AC5E4BBFCF91}"/>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23;p41">
              <a:extLst>
                <a:ext uri="{FF2B5EF4-FFF2-40B4-BE49-F238E27FC236}">
                  <a16:creationId xmlns:a16="http://schemas.microsoft.com/office/drawing/2014/main" id="{4FF8DC01-EC7D-1F30-E4C8-DD9C4A0EE079}"/>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3" name="CaixaDeTexto 12">
            <a:extLst>
              <a:ext uri="{FF2B5EF4-FFF2-40B4-BE49-F238E27FC236}">
                <a16:creationId xmlns:a16="http://schemas.microsoft.com/office/drawing/2014/main" id="{CABD073C-A12E-DE29-CD73-7DA0C81DDF59}"/>
              </a:ext>
            </a:extLst>
          </p:cNvPr>
          <p:cNvSpPr txBox="1"/>
          <p:nvPr/>
        </p:nvSpPr>
        <p:spPr>
          <a:xfrm>
            <a:off x="1601883" y="1503223"/>
            <a:ext cx="4041163" cy="461665"/>
          </a:xfrm>
          <a:prstGeom prst="rect">
            <a:avLst/>
          </a:prstGeom>
          <a:noFill/>
        </p:spPr>
        <p:txBody>
          <a:bodyPr wrap="square">
            <a:spAutoFit/>
          </a:bodyPr>
          <a:lstStyle/>
          <a:p>
            <a:pPr algn="ctr"/>
            <a:r>
              <a:rPr lang="pt-BR" sz="2400" b="1" dirty="0">
                <a:solidFill>
                  <a:srgbClr val="2BDEFD"/>
                </a:solidFill>
                <a:latin typeface="Chakra Petch" panose="00000500000000000000" pitchFamily="2" charset="-34"/>
                <a:ea typeface="+mj-ea"/>
                <a:cs typeface="Chakra Petch" panose="00000500000000000000" pitchFamily="2" charset="-34"/>
              </a:rPr>
              <a:t>ORIENTAÇÃO DE ENERGIA</a:t>
            </a:r>
          </a:p>
        </p:txBody>
      </p:sp>
      <p:grpSp>
        <p:nvGrpSpPr>
          <p:cNvPr id="12" name="Agrupar 11">
            <a:extLst>
              <a:ext uri="{FF2B5EF4-FFF2-40B4-BE49-F238E27FC236}">
                <a16:creationId xmlns:a16="http://schemas.microsoft.com/office/drawing/2014/main" id="{63C5AEB5-126B-625D-3967-9752A78E1F11}"/>
              </a:ext>
            </a:extLst>
          </p:cNvPr>
          <p:cNvGrpSpPr/>
          <p:nvPr/>
        </p:nvGrpSpPr>
        <p:grpSpPr>
          <a:xfrm>
            <a:off x="789213" y="2104556"/>
            <a:ext cx="2319712" cy="597741"/>
            <a:chOff x="11937655" y="6288612"/>
            <a:chExt cx="2472112" cy="1447992"/>
          </a:xfrm>
        </p:grpSpPr>
        <p:sp>
          <p:nvSpPr>
            <p:cNvPr id="22" name="Google Shape;376;p44">
              <a:extLst>
                <a:ext uri="{FF2B5EF4-FFF2-40B4-BE49-F238E27FC236}">
                  <a16:creationId xmlns:a16="http://schemas.microsoft.com/office/drawing/2014/main" id="{EE014604-D3D8-51EC-33BA-9115E33A93FF}"/>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23;p41">
              <a:extLst>
                <a:ext uri="{FF2B5EF4-FFF2-40B4-BE49-F238E27FC236}">
                  <a16:creationId xmlns:a16="http://schemas.microsoft.com/office/drawing/2014/main" id="{B5A7733C-A9B4-9ABC-5942-EDBADC02B067}"/>
                </a:ext>
              </a:extLst>
            </p:cNvPr>
            <p:cNvSpPr txBox="1"/>
            <p:nvPr/>
          </p:nvSpPr>
          <p:spPr>
            <a:xfrm>
              <a:off x="12236951" y="6830681"/>
              <a:ext cx="1873520" cy="399110"/>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E: EXTROVERSÃO</a:t>
              </a:r>
              <a:endParaRPr lang="pt-BR" sz="1600" dirty="0">
                <a:solidFill>
                  <a:srgbClr val="2BDEFD"/>
                </a:solidFill>
                <a:latin typeface="Chakra Petch"/>
                <a:ea typeface="Chakra Petch"/>
                <a:cs typeface="Chakra Petch"/>
                <a:sym typeface="Chakra Petch"/>
              </a:endParaRPr>
            </a:p>
          </p:txBody>
        </p:sp>
      </p:grpSp>
      <p:grpSp>
        <p:nvGrpSpPr>
          <p:cNvPr id="26" name="Agrupar 25">
            <a:extLst>
              <a:ext uri="{FF2B5EF4-FFF2-40B4-BE49-F238E27FC236}">
                <a16:creationId xmlns:a16="http://schemas.microsoft.com/office/drawing/2014/main" id="{F722B958-0390-4299-DB2C-1AE829B0516B}"/>
              </a:ext>
            </a:extLst>
          </p:cNvPr>
          <p:cNvGrpSpPr/>
          <p:nvPr/>
        </p:nvGrpSpPr>
        <p:grpSpPr>
          <a:xfrm>
            <a:off x="4195176" y="2126777"/>
            <a:ext cx="2319712" cy="597741"/>
            <a:chOff x="11937655" y="6288612"/>
            <a:chExt cx="2472112" cy="1447992"/>
          </a:xfrm>
        </p:grpSpPr>
        <p:sp>
          <p:nvSpPr>
            <p:cNvPr id="27" name="Google Shape;376;p44">
              <a:extLst>
                <a:ext uri="{FF2B5EF4-FFF2-40B4-BE49-F238E27FC236}">
                  <a16:creationId xmlns:a16="http://schemas.microsoft.com/office/drawing/2014/main" id="{90B922BA-CC48-A9FD-290C-8AA9B1A24370}"/>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23;p41">
              <a:extLst>
                <a:ext uri="{FF2B5EF4-FFF2-40B4-BE49-F238E27FC236}">
                  <a16:creationId xmlns:a16="http://schemas.microsoft.com/office/drawing/2014/main" id="{6B6A57A3-40C9-2F14-893E-6DE5909E14A7}"/>
                </a:ext>
              </a:extLst>
            </p:cNvPr>
            <p:cNvSpPr txBox="1"/>
            <p:nvPr/>
          </p:nvSpPr>
          <p:spPr>
            <a:xfrm>
              <a:off x="12236951" y="6732008"/>
              <a:ext cx="1873520" cy="596456"/>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I: INTROVERSÂO</a:t>
              </a:r>
              <a:endParaRPr lang="pt-BR" sz="1600" dirty="0">
                <a:solidFill>
                  <a:srgbClr val="2BDEFD"/>
                </a:solidFill>
                <a:latin typeface="Chakra Petch"/>
                <a:ea typeface="Chakra Petch"/>
                <a:cs typeface="Chakra Petch"/>
                <a:sym typeface="Chakra Petch"/>
              </a:endParaRPr>
            </a:p>
          </p:txBody>
        </p:sp>
      </p:grpSp>
      <p:sp>
        <p:nvSpPr>
          <p:cNvPr id="29" name="Retângulo: Cantos Superiores Recortados 28">
            <a:extLst>
              <a:ext uri="{FF2B5EF4-FFF2-40B4-BE49-F238E27FC236}">
                <a16:creationId xmlns:a16="http://schemas.microsoft.com/office/drawing/2014/main" id="{433E9259-4F55-6963-0F48-BF1AC1BD68AB}"/>
              </a:ext>
            </a:extLst>
          </p:cNvPr>
          <p:cNvSpPr/>
          <p:nvPr/>
        </p:nvSpPr>
        <p:spPr>
          <a:xfrm>
            <a:off x="7889181" y="1355801"/>
            <a:ext cx="6237149" cy="20962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Google Shape;216;p26">
            <a:extLst>
              <a:ext uri="{FF2B5EF4-FFF2-40B4-BE49-F238E27FC236}">
                <a16:creationId xmlns:a16="http://schemas.microsoft.com/office/drawing/2014/main" id="{C785087E-08A4-8B55-8C3C-E4F95F12F17C}"/>
              </a:ext>
            </a:extLst>
          </p:cNvPr>
          <p:cNvSpPr txBox="1">
            <a:spLocks/>
          </p:cNvSpPr>
          <p:nvPr/>
        </p:nvSpPr>
        <p:spPr>
          <a:xfrm>
            <a:off x="8294699" y="2673758"/>
            <a:ext cx="5426109"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Como você percebe e processa informações do ambiente.</a:t>
            </a:r>
          </a:p>
        </p:txBody>
      </p:sp>
      <p:sp>
        <p:nvSpPr>
          <p:cNvPr id="31" name="CaixaDeTexto 30">
            <a:extLst>
              <a:ext uri="{FF2B5EF4-FFF2-40B4-BE49-F238E27FC236}">
                <a16:creationId xmlns:a16="http://schemas.microsoft.com/office/drawing/2014/main" id="{B91E53BE-FEF5-A003-69CC-535597E0F18E}"/>
              </a:ext>
            </a:extLst>
          </p:cNvPr>
          <p:cNvSpPr txBox="1"/>
          <p:nvPr/>
        </p:nvSpPr>
        <p:spPr>
          <a:xfrm>
            <a:off x="8640934" y="1503222"/>
            <a:ext cx="4733637" cy="461665"/>
          </a:xfrm>
          <a:prstGeom prst="rect">
            <a:avLst/>
          </a:prstGeom>
          <a:noFill/>
        </p:spPr>
        <p:txBody>
          <a:bodyPr wrap="square">
            <a:spAutoFit/>
          </a:bodyPr>
          <a:lstStyle/>
          <a:p>
            <a:pPr algn="ctr"/>
            <a:r>
              <a:rPr lang="pt-BR" sz="2400" b="1" dirty="0">
                <a:solidFill>
                  <a:srgbClr val="2BDEFD"/>
                </a:solidFill>
                <a:latin typeface="Chakra Petch" panose="00000500000000000000" pitchFamily="2" charset="-34"/>
                <a:ea typeface="+mj-ea"/>
                <a:cs typeface="Chakra Petch" panose="00000500000000000000" pitchFamily="2" charset="-34"/>
              </a:rPr>
              <a:t>CAPTAÇÃO DE INFORMAÇÕES</a:t>
            </a:r>
          </a:p>
        </p:txBody>
      </p:sp>
      <p:grpSp>
        <p:nvGrpSpPr>
          <p:cNvPr id="32" name="Agrupar 31">
            <a:extLst>
              <a:ext uri="{FF2B5EF4-FFF2-40B4-BE49-F238E27FC236}">
                <a16:creationId xmlns:a16="http://schemas.microsoft.com/office/drawing/2014/main" id="{A86DA8CA-8DDB-CD9D-D95E-0299FFCABBD2}"/>
              </a:ext>
            </a:extLst>
          </p:cNvPr>
          <p:cNvGrpSpPr/>
          <p:nvPr/>
        </p:nvGrpSpPr>
        <p:grpSpPr>
          <a:xfrm>
            <a:off x="8174503" y="2104556"/>
            <a:ext cx="2319712" cy="597741"/>
            <a:chOff x="11937655" y="6288612"/>
            <a:chExt cx="2472112" cy="1447992"/>
          </a:xfrm>
        </p:grpSpPr>
        <p:sp>
          <p:nvSpPr>
            <p:cNvPr id="33" name="Google Shape;376;p44">
              <a:extLst>
                <a:ext uri="{FF2B5EF4-FFF2-40B4-BE49-F238E27FC236}">
                  <a16:creationId xmlns:a16="http://schemas.microsoft.com/office/drawing/2014/main" id="{3A40DE61-159F-4C47-1094-51B2593607B0}"/>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23;p41">
              <a:extLst>
                <a:ext uri="{FF2B5EF4-FFF2-40B4-BE49-F238E27FC236}">
                  <a16:creationId xmlns:a16="http://schemas.microsoft.com/office/drawing/2014/main" id="{A3C41AD7-1133-112A-96ED-AB22ED006BF7}"/>
                </a:ext>
              </a:extLst>
            </p:cNvPr>
            <p:cNvSpPr txBox="1"/>
            <p:nvPr/>
          </p:nvSpPr>
          <p:spPr>
            <a:xfrm>
              <a:off x="12236951" y="6732008"/>
              <a:ext cx="1873520" cy="596456"/>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S: SENSAÇÃO</a:t>
              </a:r>
              <a:endParaRPr lang="pt-BR" sz="1600" dirty="0">
                <a:solidFill>
                  <a:srgbClr val="2BDEFD"/>
                </a:solidFill>
                <a:latin typeface="Chakra Petch"/>
                <a:ea typeface="Chakra Petch"/>
                <a:cs typeface="Chakra Petch"/>
                <a:sym typeface="Chakra Petch"/>
              </a:endParaRPr>
            </a:p>
          </p:txBody>
        </p:sp>
      </p:grpSp>
      <p:grpSp>
        <p:nvGrpSpPr>
          <p:cNvPr id="35" name="Agrupar 34">
            <a:extLst>
              <a:ext uri="{FF2B5EF4-FFF2-40B4-BE49-F238E27FC236}">
                <a16:creationId xmlns:a16="http://schemas.microsoft.com/office/drawing/2014/main" id="{4D42974E-DE51-A836-A8AB-5DD5FBD62160}"/>
              </a:ext>
            </a:extLst>
          </p:cNvPr>
          <p:cNvGrpSpPr/>
          <p:nvPr/>
        </p:nvGrpSpPr>
        <p:grpSpPr>
          <a:xfrm>
            <a:off x="11580466" y="2126777"/>
            <a:ext cx="2319712" cy="597741"/>
            <a:chOff x="11937655" y="6288612"/>
            <a:chExt cx="2472112" cy="1447992"/>
          </a:xfrm>
        </p:grpSpPr>
        <p:sp>
          <p:nvSpPr>
            <p:cNvPr id="36" name="Google Shape;376;p44">
              <a:extLst>
                <a:ext uri="{FF2B5EF4-FFF2-40B4-BE49-F238E27FC236}">
                  <a16:creationId xmlns:a16="http://schemas.microsoft.com/office/drawing/2014/main" id="{6ECB5A08-A790-CA3C-47D9-9285B0125152}"/>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23;p41">
              <a:extLst>
                <a:ext uri="{FF2B5EF4-FFF2-40B4-BE49-F238E27FC236}">
                  <a16:creationId xmlns:a16="http://schemas.microsoft.com/office/drawing/2014/main" id="{F424477E-C849-CDB3-B74D-5C7CC5E21E3A}"/>
                </a:ext>
              </a:extLst>
            </p:cNvPr>
            <p:cNvSpPr txBox="1"/>
            <p:nvPr/>
          </p:nvSpPr>
          <p:spPr>
            <a:xfrm>
              <a:off x="12236951" y="6732008"/>
              <a:ext cx="1873520" cy="596456"/>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 INTUIÇÃO</a:t>
              </a:r>
              <a:endParaRPr lang="pt-BR" sz="1600" dirty="0">
                <a:solidFill>
                  <a:srgbClr val="2BDEFD"/>
                </a:solidFill>
                <a:latin typeface="Chakra Petch"/>
                <a:ea typeface="Chakra Petch"/>
                <a:cs typeface="Chakra Petch"/>
                <a:sym typeface="Chakra Petch"/>
              </a:endParaRPr>
            </a:p>
          </p:txBody>
        </p:sp>
      </p:grpSp>
      <p:sp>
        <p:nvSpPr>
          <p:cNvPr id="38" name="Retângulo: Cantos Superiores Recortados 37">
            <a:extLst>
              <a:ext uri="{FF2B5EF4-FFF2-40B4-BE49-F238E27FC236}">
                <a16:creationId xmlns:a16="http://schemas.microsoft.com/office/drawing/2014/main" id="{E42F8C55-D087-B938-7373-B41CF2A80089}"/>
              </a:ext>
            </a:extLst>
          </p:cNvPr>
          <p:cNvSpPr/>
          <p:nvPr/>
        </p:nvSpPr>
        <p:spPr>
          <a:xfrm>
            <a:off x="503891" y="4023877"/>
            <a:ext cx="6237149" cy="20962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Google Shape;216;p26">
            <a:extLst>
              <a:ext uri="{FF2B5EF4-FFF2-40B4-BE49-F238E27FC236}">
                <a16:creationId xmlns:a16="http://schemas.microsoft.com/office/drawing/2014/main" id="{E1050584-3CE8-E3B4-A56D-DA15B5035774}"/>
              </a:ext>
            </a:extLst>
          </p:cNvPr>
          <p:cNvSpPr txBox="1">
            <a:spLocks/>
          </p:cNvSpPr>
          <p:nvPr/>
        </p:nvSpPr>
        <p:spPr>
          <a:xfrm>
            <a:off x="909409" y="5341834"/>
            <a:ext cx="5426109"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Como você avalia informações e toma decisões.</a:t>
            </a:r>
          </a:p>
        </p:txBody>
      </p:sp>
      <p:sp>
        <p:nvSpPr>
          <p:cNvPr id="40" name="CaixaDeTexto 39">
            <a:extLst>
              <a:ext uri="{FF2B5EF4-FFF2-40B4-BE49-F238E27FC236}">
                <a16:creationId xmlns:a16="http://schemas.microsoft.com/office/drawing/2014/main" id="{1A19A438-F744-9530-431C-643451AA595C}"/>
              </a:ext>
            </a:extLst>
          </p:cNvPr>
          <p:cNvSpPr txBox="1"/>
          <p:nvPr/>
        </p:nvSpPr>
        <p:spPr>
          <a:xfrm>
            <a:off x="1601883" y="4171299"/>
            <a:ext cx="4041163" cy="461665"/>
          </a:xfrm>
          <a:prstGeom prst="rect">
            <a:avLst/>
          </a:prstGeom>
          <a:noFill/>
        </p:spPr>
        <p:txBody>
          <a:bodyPr wrap="square">
            <a:spAutoFit/>
          </a:bodyPr>
          <a:lstStyle/>
          <a:p>
            <a:pPr algn="ctr"/>
            <a:r>
              <a:rPr lang="pt-BR" sz="2400" b="1" dirty="0">
                <a:solidFill>
                  <a:srgbClr val="2BDEFD"/>
                </a:solidFill>
                <a:latin typeface="Chakra Petch" panose="00000500000000000000" pitchFamily="2" charset="-34"/>
                <a:ea typeface="+mj-ea"/>
                <a:cs typeface="Chakra Petch" panose="00000500000000000000" pitchFamily="2" charset="-34"/>
              </a:rPr>
              <a:t>TOMADA DE DECISÕES</a:t>
            </a:r>
          </a:p>
        </p:txBody>
      </p:sp>
      <p:grpSp>
        <p:nvGrpSpPr>
          <p:cNvPr id="42" name="Agrupar 41">
            <a:extLst>
              <a:ext uri="{FF2B5EF4-FFF2-40B4-BE49-F238E27FC236}">
                <a16:creationId xmlns:a16="http://schemas.microsoft.com/office/drawing/2014/main" id="{52DBF3F1-F880-7FC8-C3A3-341F522D073D}"/>
              </a:ext>
            </a:extLst>
          </p:cNvPr>
          <p:cNvGrpSpPr/>
          <p:nvPr/>
        </p:nvGrpSpPr>
        <p:grpSpPr>
          <a:xfrm>
            <a:off x="789213" y="4772632"/>
            <a:ext cx="2319712" cy="597741"/>
            <a:chOff x="11937655" y="6288612"/>
            <a:chExt cx="2472112" cy="1447992"/>
          </a:xfrm>
        </p:grpSpPr>
        <p:sp>
          <p:nvSpPr>
            <p:cNvPr id="43" name="Google Shape;376;p44">
              <a:extLst>
                <a:ext uri="{FF2B5EF4-FFF2-40B4-BE49-F238E27FC236}">
                  <a16:creationId xmlns:a16="http://schemas.microsoft.com/office/drawing/2014/main" id="{3BC8807A-67CB-4E64-1DC1-DFF140765162}"/>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23;p41">
              <a:extLst>
                <a:ext uri="{FF2B5EF4-FFF2-40B4-BE49-F238E27FC236}">
                  <a16:creationId xmlns:a16="http://schemas.microsoft.com/office/drawing/2014/main" id="{285AEB9F-9CB6-CAE0-969B-F77EF3B14AC7}"/>
                </a:ext>
              </a:extLst>
            </p:cNvPr>
            <p:cNvSpPr txBox="1"/>
            <p:nvPr/>
          </p:nvSpPr>
          <p:spPr>
            <a:xfrm>
              <a:off x="12236951" y="6732008"/>
              <a:ext cx="1873520" cy="596456"/>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T: PENSAMENTO</a:t>
              </a:r>
              <a:endParaRPr lang="pt-BR" sz="1600" dirty="0">
                <a:solidFill>
                  <a:srgbClr val="2BDEFD"/>
                </a:solidFill>
                <a:latin typeface="Chakra Petch"/>
                <a:ea typeface="Chakra Petch"/>
                <a:cs typeface="Chakra Petch"/>
                <a:sym typeface="Chakra Petch"/>
              </a:endParaRPr>
            </a:p>
          </p:txBody>
        </p:sp>
      </p:grpSp>
      <p:grpSp>
        <p:nvGrpSpPr>
          <p:cNvPr id="46" name="Agrupar 45">
            <a:extLst>
              <a:ext uri="{FF2B5EF4-FFF2-40B4-BE49-F238E27FC236}">
                <a16:creationId xmlns:a16="http://schemas.microsoft.com/office/drawing/2014/main" id="{5B28C61A-84B5-7048-7FE2-580EB4ECC905}"/>
              </a:ext>
            </a:extLst>
          </p:cNvPr>
          <p:cNvGrpSpPr/>
          <p:nvPr/>
        </p:nvGrpSpPr>
        <p:grpSpPr>
          <a:xfrm>
            <a:off x="4195176" y="4794853"/>
            <a:ext cx="2319712" cy="597741"/>
            <a:chOff x="11937655" y="6288612"/>
            <a:chExt cx="2472112" cy="1447992"/>
          </a:xfrm>
        </p:grpSpPr>
        <p:sp>
          <p:nvSpPr>
            <p:cNvPr id="47" name="Google Shape;376;p44">
              <a:extLst>
                <a:ext uri="{FF2B5EF4-FFF2-40B4-BE49-F238E27FC236}">
                  <a16:creationId xmlns:a16="http://schemas.microsoft.com/office/drawing/2014/main" id="{9ABC521F-A302-DCE1-7A22-4EA4DFDBF798}"/>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23;p41">
              <a:extLst>
                <a:ext uri="{FF2B5EF4-FFF2-40B4-BE49-F238E27FC236}">
                  <a16:creationId xmlns:a16="http://schemas.microsoft.com/office/drawing/2014/main" id="{88BFBFB5-4CE2-E900-CBE7-1E577587E37F}"/>
                </a:ext>
              </a:extLst>
            </p:cNvPr>
            <p:cNvSpPr txBox="1"/>
            <p:nvPr/>
          </p:nvSpPr>
          <p:spPr>
            <a:xfrm>
              <a:off x="12236951" y="6732008"/>
              <a:ext cx="1873520" cy="596456"/>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F: SENTIMENTO</a:t>
              </a:r>
              <a:endParaRPr lang="pt-BR" sz="1600" dirty="0">
                <a:solidFill>
                  <a:srgbClr val="2BDEFD"/>
                </a:solidFill>
                <a:latin typeface="Chakra Petch"/>
                <a:ea typeface="Chakra Petch"/>
                <a:cs typeface="Chakra Petch"/>
                <a:sym typeface="Chakra Petch"/>
              </a:endParaRPr>
            </a:p>
          </p:txBody>
        </p:sp>
      </p:grpSp>
      <p:sp>
        <p:nvSpPr>
          <p:cNvPr id="49" name="Retângulo: Cantos Superiores Recortados 48">
            <a:extLst>
              <a:ext uri="{FF2B5EF4-FFF2-40B4-BE49-F238E27FC236}">
                <a16:creationId xmlns:a16="http://schemas.microsoft.com/office/drawing/2014/main" id="{0890F524-1803-FF76-7C5C-29D80C44FAD6}"/>
              </a:ext>
            </a:extLst>
          </p:cNvPr>
          <p:cNvSpPr/>
          <p:nvPr/>
        </p:nvSpPr>
        <p:spPr>
          <a:xfrm>
            <a:off x="7889181" y="4023877"/>
            <a:ext cx="6237149" cy="20962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Google Shape;216;p26">
            <a:extLst>
              <a:ext uri="{FF2B5EF4-FFF2-40B4-BE49-F238E27FC236}">
                <a16:creationId xmlns:a16="http://schemas.microsoft.com/office/drawing/2014/main" id="{23498164-532F-458D-0B9E-407388B77B0B}"/>
              </a:ext>
            </a:extLst>
          </p:cNvPr>
          <p:cNvSpPr txBox="1">
            <a:spLocks/>
          </p:cNvSpPr>
          <p:nvPr/>
        </p:nvSpPr>
        <p:spPr>
          <a:xfrm>
            <a:off x="8294699" y="5341834"/>
            <a:ext cx="5426109"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Como você se orienta em relação ao mundo exterior.</a:t>
            </a:r>
          </a:p>
        </p:txBody>
      </p:sp>
      <p:sp>
        <p:nvSpPr>
          <p:cNvPr id="51" name="CaixaDeTexto 50">
            <a:extLst>
              <a:ext uri="{FF2B5EF4-FFF2-40B4-BE49-F238E27FC236}">
                <a16:creationId xmlns:a16="http://schemas.microsoft.com/office/drawing/2014/main" id="{218E3DBB-C97F-E8F3-7659-8BF60B9A5C42}"/>
              </a:ext>
            </a:extLst>
          </p:cNvPr>
          <p:cNvSpPr txBox="1"/>
          <p:nvPr/>
        </p:nvSpPr>
        <p:spPr>
          <a:xfrm>
            <a:off x="8640934" y="4171298"/>
            <a:ext cx="4733637" cy="461665"/>
          </a:xfrm>
          <a:prstGeom prst="rect">
            <a:avLst/>
          </a:prstGeom>
          <a:noFill/>
        </p:spPr>
        <p:txBody>
          <a:bodyPr wrap="square">
            <a:spAutoFit/>
          </a:bodyPr>
          <a:lstStyle/>
          <a:p>
            <a:pPr algn="ctr"/>
            <a:r>
              <a:rPr lang="pt-BR" sz="2400" b="1" dirty="0">
                <a:solidFill>
                  <a:srgbClr val="2BDEFD"/>
                </a:solidFill>
                <a:latin typeface="Chakra Petch" panose="00000500000000000000" pitchFamily="2" charset="-34"/>
                <a:ea typeface="+mj-ea"/>
                <a:cs typeface="Chakra Petch" panose="00000500000000000000" pitchFamily="2" charset="-34"/>
              </a:rPr>
              <a:t>ESTILO DE VIDA</a:t>
            </a:r>
          </a:p>
        </p:txBody>
      </p:sp>
      <p:grpSp>
        <p:nvGrpSpPr>
          <p:cNvPr id="52" name="Agrupar 51">
            <a:extLst>
              <a:ext uri="{FF2B5EF4-FFF2-40B4-BE49-F238E27FC236}">
                <a16:creationId xmlns:a16="http://schemas.microsoft.com/office/drawing/2014/main" id="{9EF370D9-E38B-AF6E-B444-A5079C0B083C}"/>
              </a:ext>
            </a:extLst>
          </p:cNvPr>
          <p:cNvGrpSpPr/>
          <p:nvPr/>
        </p:nvGrpSpPr>
        <p:grpSpPr>
          <a:xfrm>
            <a:off x="8174503" y="4772632"/>
            <a:ext cx="2319712" cy="597741"/>
            <a:chOff x="11937655" y="6288612"/>
            <a:chExt cx="2472112" cy="1447992"/>
          </a:xfrm>
        </p:grpSpPr>
        <p:sp>
          <p:nvSpPr>
            <p:cNvPr id="53" name="Google Shape;376;p44">
              <a:extLst>
                <a:ext uri="{FF2B5EF4-FFF2-40B4-BE49-F238E27FC236}">
                  <a16:creationId xmlns:a16="http://schemas.microsoft.com/office/drawing/2014/main" id="{C7EC29B1-2B26-847F-6855-1A0E9B52F9D0}"/>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23;p41">
              <a:extLst>
                <a:ext uri="{FF2B5EF4-FFF2-40B4-BE49-F238E27FC236}">
                  <a16:creationId xmlns:a16="http://schemas.microsoft.com/office/drawing/2014/main" id="{C0BFF802-CC1D-FE7C-3473-361A6A829BBC}"/>
                </a:ext>
              </a:extLst>
            </p:cNvPr>
            <p:cNvSpPr txBox="1"/>
            <p:nvPr/>
          </p:nvSpPr>
          <p:spPr>
            <a:xfrm>
              <a:off x="12236951" y="6732008"/>
              <a:ext cx="1873520" cy="596456"/>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J: JULGAMENTO</a:t>
              </a:r>
              <a:endParaRPr lang="pt-BR" sz="1600" dirty="0">
                <a:solidFill>
                  <a:srgbClr val="2BDEFD"/>
                </a:solidFill>
                <a:latin typeface="Chakra Petch"/>
                <a:ea typeface="Chakra Petch"/>
                <a:cs typeface="Chakra Petch"/>
                <a:sym typeface="Chakra Petch"/>
              </a:endParaRPr>
            </a:p>
          </p:txBody>
        </p:sp>
      </p:grpSp>
      <p:grpSp>
        <p:nvGrpSpPr>
          <p:cNvPr id="55" name="Agrupar 54">
            <a:extLst>
              <a:ext uri="{FF2B5EF4-FFF2-40B4-BE49-F238E27FC236}">
                <a16:creationId xmlns:a16="http://schemas.microsoft.com/office/drawing/2014/main" id="{CA56EA7B-EA00-9FD6-8D02-3CFFBA46A0D5}"/>
              </a:ext>
            </a:extLst>
          </p:cNvPr>
          <p:cNvGrpSpPr/>
          <p:nvPr/>
        </p:nvGrpSpPr>
        <p:grpSpPr>
          <a:xfrm>
            <a:off x="11580466" y="4794853"/>
            <a:ext cx="2319712" cy="597741"/>
            <a:chOff x="11937655" y="6288612"/>
            <a:chExt cx="2472112" cy="1447992"/>
          </a:xfrm>
        </p:grpSpPr>
        <p:sp>
          <p:nvSpPr>
            <p:cNvPr id="56" name="Google Shape;376;p44">
              <a:extLst>
                <a:ext uri="{FF2B5EF4-FFF2-40B4-BE49-F238E27FC236}">
                  <a16:creationId xmlns:a16="http://schemas.microsoft.com/office/drawing/2014/main" id="{951C8F69-DB44-C5A8-AA39-7F2CB5BDF0B1}"/>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23;p41">
              <a:extLst>
                <a:ext uri="{FF2B5EF4-FFF2-40B4-BE49-F238E27FC236}">
                  <a16:creationId xmlns:a16="http://schemas.microsoft.com/office/drawing/2014/main" id="{96695A3E-9A69-4D9D-F287-E4A708F007A8}"/>
                </a:ext>
              </a:extLst>
            </p:cNvPr>
            <p:cNvSpPr txBox="1"/>
            <p:nvPr/>
          </p:nvSpPr>
          <p:spPr>
            <a:xfrm>
              <a:off x="12236951" y="6732008"/>
              <a:ext cx="1873520" cy="596456"/>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P: PERCEPÇÃO</a:t>
              </a:r>
              <a:endParaRPr lang="pt-BR" sz="1600" dirty="0">
                <a:solidFill>
                  <a:srgbClr val="2BDEFD"/>
                </a:solidFill>
                <a:latin typeface="Chakra Petch"/>
                <a:ea typeface="Chakra Petch"/>
                <a:cs typeface="Chakra Petch"/>
                <a:sym typeface="Chakra Petch"/>
              </a:endParaRPr>
            </a:p>
          </p:txBody>
        </p:sp>
      </p:grpSp>
      <p:pic>
        <p:nvPicPr>
          <p:cNvPr id="58" name="Image 1">
            <a:extLst>
              <a:ext uri="{FF2B5EF4-FFF2-40B4-BE49-F238E27FC236}">
                <a16:creationId xmlns:a16="http://schemas.microsoft.com/office/drawing/2014/main" id="{0314A467-30AC-9068-6008-522BBD54B0E9}"/>
              </a:ext>
            </a:extLst>
          </p:cNvPr>
          <p:cNvPicPr>
            <a:picLocks noChangeAspect="1"/>
          </p:cNvPicPr>
          <p:nvPr/>
        </p:nvPicPr>
        <p:blipFill>
          <a:blip r:embed="rId3"/>
          <a:stretch>
            <a:fillRect/>
          </a:stretch>
        </p:blipFill>
        <p:spPr>
          <a:xfrm>
            <a:off x="6335518" y="6191249"/>
            <a:ext cx="1948448" cy="1948448"/>
          </a:xfrm>
          <a:prstGeom prst="rect">
            <a:avLst/>
          </a:prstGeom>
        </p:spPr>
      </p:pic>
    </p:spTree>
    <p:extLst>
      <p:ext uri="{BB962C8B-B14F-4D97-AF65-F5344CB8AC3E}">
        <p14:creationId xmlns:p14="http://schemas.microsoft.com/office/powerpoint/2010/main" val="78314208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68176-B17C-52AF-21E7-96707A84D30D}"/>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F9CC9548-CF1D-CFA9-E7CC-037B8A3608DB}"/>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D20F8821-A19E-E3D0-B0E2-AFC18A3BD885}"/>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26914AC4-B05F-2A43-5307-3BFDA1731C2F}"/>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6D22213F-D086-181F-7567-20796FAFED58}"/>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MBTI: </a:t>
            </a:r>
            <a:r>
              <a:rPr lang="pt-BR" sz="4000" b="1" dirty="0">
                <a:solidFill>
                  <a:srgbClr val="2BDEFD"/>
                </a:solidFill>
                <a:latin typeface="Chakra Petch" panose="00000500000000000000" pitchFamily="2" charset="-34"/>
                <a:cs typeface="Chakra Petch" panose="00000500000000000000" pitchFamily="2" charset="-34"/>
              </a:rPr>
              <a:t>INSIGHTS E APLICAÇÕES</a:t>
            </a:r>
          </a:p>
        </p:txBody>
      </p:sp>
      <p:sp>
        <p:nvSpPr>
          <p:cNvPr id="10" name="Retângulo: Cantos Superiores Recortados 9">
            <a:extLst>
              <a:ext uri="{FF2B5EF4-FFF2-40B4-BE49-F238E27FC236}">
                <a16:creationId xmlns:a16="http://schemas.microsoft.com/office/drawing/2014/main" id="{18391A8E-A183-A5C1-C7CE-274681484430}"/>
              </a:ext>
            </a:extLst>
          </p:cNvPr>
          <p:cNvSpPr/>
          <p:nvPr/>
        </p:nvSpPr>
        <p:spPr>
          <a:xfrm>
            <a:off x="929683" y="1949876"/>
            <a:ext cx="13180788" cy="22403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382A67E0-DBAA-47CD-4F9D-58F252BFB416}"/>
              </a:ext>
            </a:extLst>
          </p:cNvPr>
          <p:cNvSpPr txBox="1">
            <a:spLocks/>
          </p:cNvSpPr>
          <p:nvPr/>
        </p:nvSpPr>
        <p:spPr>
          <a:xfrm>
            <a:off x="1037869" y="2290482"/>
            <a:ext cx="4064121"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Desenvolvimento Pessoal</a:t>
            </a:r>
          </a:p>
          <a:p>
            <a:pPr algn="ctr">
              <a:lnSpc>
                <a:spcPct val="100000"/>
              </a:lnSpc>
              <a:spcBef>
                <a:spcPts val="0"/>
              </a:spcBef>
            </a:pPr>
            <a:r>
              <a:rPr lang="pt-BR" sz="1800" dirty="0">
                <a:solidFill>
                  <a:schemeClr val="bg1"/>
                </a:solidFill>
                <a:latin typeface="Inter"/>
                <a:ea typeface="Inter"/>
                <a:cs typeface="Inter"/>
                <a:sym typeface="Inter"/>
              </a:rPr>
              <a:t>Compreensão de pontos fortes e áreas de desenvolvimento baseados nas preferências naturais.</a:t>
            </a:r>
          </a:p>
        </p:txBody>
      </p:sp>
      <p:sp>
        <p:nvSpPr>
          <p:cNvPr id="23" name="Google Shape;229;p28">
            <a:extLst>
              <a:ext uri="{FF2B5EF4-FFF2-40B4-BE49-F238E27FC236}">
                <a16:creationId xmlns:a16="http://schemas.microsoft.com/office/drawing/2014/main" id="{42C17239-02B4-5E67-8235-CAE4D8E3AE50}"/>
              </a:ext>
            </a:extLst>
          </p:cNvPr>
          <p:cNvSpPr txBox="1">
            <a:spLocks/>
          </p:cNvSpPr>
          <p:nvPr/>
        </p:nvSpPr>
        <p:spPr>
          <a:xfrm>
            <a:off x="5696565" y="2290482"/>
            <a:ext cx="4064122"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Dinâmicas de Equipe</a:t>
            </a:r>
          </a:p>
          <a:p>
            <a:pPr algn="ctr">
              <a:lnSpc>
                <a:spcPct val="100000"/>
              </a:lnSpc>
              <a:spcBef>
                <a:spcPts val="0"/>
              </a:spcBef>
            </a:pPr>
            <a:r>
              <a:rPr lang="pt-BR" sz="1800" dirty="0">
                <a:solidFill>
                  <a:schemeClr val="bg1"/>
                </a:solidFill>
                <a:latin typeface="Inter"/>
                <a:ea typeface="Inter"/>
                <a:cs typeface="Inter"/>
                <a:sym typeface="Inter"/>
              </a:rPr>
              <a:t>Entendimento de como diferentes tipos interagem e complementam-se em ambientes de trabalho.</a:t>
            </a:r>
          </a:p>
        </p:txBody>
      </p:sp>
      <p:sp>
        <p:nvSpPr>
          <p:cNvPr id="27" name="Google Shape;229;p28">
            <a:extLst>
              <a:ext uri="{FF2B5EF4-FFF2-40B4-BE49-F238E27FC236}">
                <a16:creationId xmlns:a16="http://schemas.microsoft.com/office/drawing/2014/main" id="{1BB4FEBD-5ADF-543E-B260-615D693C8093}"/>
              </a:ext>
            </a:extLst>
          </p:cNvPr>
          <p:cNvSpPr txBox="1">
            <a:spLocks/>
          </p:cNvSpPr>
          <p:nvPr/>
        </p:nvSpPr>
        <p:spPr>
          <a:xfrm>
            <a:off x="10355261" y="2290482"/>
            <a:ext cx="362582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Comunicação</a:t>
            </a:r>
          </a:p>
          <a:p>
            <a:pPr algn="ctr">
              <a:lnSpc>
                <a:spcPct val="100000"/>
              </a:lnSpc>
              <a:spcBef>
                <a:spcPts val="0"/>
              </a:spcBef>
            </a:pPr>
            <a:r>
              <a:rPr lang="pt-BR" sz="1800" dirty="0">
                <a:solidFill>
                  <a:schemeClr val="bg1"/>
                </a:solidFill>
                <a:latin typeface="Inter"/>
                <a:ea typeface="Inter"/>
                <a:cs typeface="Inter"/>
                <a:sym typeface="Inter"/>
              </a:rPr>
              <a:t>Adaptação de estilos de comunicação para melhor conexão com diferentes tipos de personalidade.</a:t>
            </a:r>
          </a:p>
        </p:txBody>
      </p:sp>
      <p:sp>
        <p:nvSpPr>
          <p:cNvPr id="3" name="Retângulo: Cantos Superiores Recortados 2">
            <a:extLst>
              <a:ext uri="{FF2B5EF4-FFF2-40B4-BE49-F238E27FC236}">
                <a16:creationId xmlns:a16="http://schemas.microsoft.com/office/drawing/2014/main" id="{761B7030-43C3-0423-49B7-D3EC3B897FAD}"/>
              </a:ext>
            </a:extLst>
          </p:cNvPr>
          <p:cNvSpPr/>
          <p:nvPr/>
        </p:nvSpPr>
        <p:spPr>
          <a:xfrm>
            <a:off x="927197" y="5096421"/>
            <a:ext cx="9428064" cy="2240352"/>
          </a:xfrm>
          <a:prstGeom prst="snip2SameRect">
            <a:avLst>
              <a:gd name="adj1" fmla="val 14163"/>
              <a:gd name="adj2" fmla="val 13457"/>
            </a:avLst>
          </a:prstGeom>
          <a:solidFill>
            <a:srgbClr val="FF0000">
              <a:alpha val="11000"/>
            </a:srgbClr>
          </a:solidFill>
          <a:ln w="6350">
            <a:solidFill>
              <a:srgbClr val="0A4655">
                <a:alpha val="97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Google Shape;229;p28">
            <a:extLst>
              <a:ext uri="{FF2B5EF4-FFF2-40B4-BE49-F238E27FC236}">
                <a16:creationId xmlns:a16="http://schemas.microsoft.com/office/drawing/2014/main" id="{B659C79B-9B4D-DBE4-99AC-813D17DD77DA}"/>
              </a:ext>
            </a:extLst>
          </p:cNvPr>
          <p:cNvSpPr txBox="1">
            <a:spLocks/>
          </p:cNvSpPr>
          <p:nvPr/>
        </p:nvSpPr>
        <p:spPr>
          <a:xfrm>
            <a:off x="4789493" y="5266713"/>
            <a:ext cx="1814143" cy="49510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LIMITAÇÕES</a:t>
            </a:r>
          </a:p>
        </p:txBody>
      </p:sp>
      <p:sp>
        <p:nvSpPr>
          <p:cNvPr id="6" name="Google Shape;229;p28">
            <a:extLst>
              <a:ext uri="{FF2B5EF4-FFF2-40B4-BE49-F238E27FC236}">
                <a16:creationId xmlns:a16="http://schemas.microsoft.com/office/drawing/2014/main" id="{434CBE8B-5520-2102-D67A-293EB010C989}"/>
              </a:ext>
            </a:extLst>
          </p:cNvPr>
          <p:cNvSpPr txBox="1">
            <a:spLocks/>
          </p:cNvSpPr>
          <p:nvPr/>
        </p:nvSpPr>
        <p:spPr>
          <a:xfrm>
            <a:off x="1119248" y="6017174"/>
            <a:ext cx="3048716"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Não prevê comportamentos específicos ou habilidades</a:t>
            </a:r>
          </a:p>
        </p:txBody>
      </p:sp>
      <p:sp>
        <p:nvSpPr>
          <p:cNvPr id="7" name="Google Shape;229;p28">
            <a:extLst>
              <a:ext uri="{FF2B5EF4-FFF2-40B4-BE49-F238E27FC236}">
                <a16:creationId xmlns:a16="http://schemas.microsoft.com/office/drawing/2014/main" id="{66BD0788-7B99-49B3-64F6-CFC2F46DFE90}"/>
              </a:ext>
            </a:extLst>
          </p:cNvPr>
          <p:cNvSpPr txBox="1">
            <a:spLocks/>
          </p:cNvSpPr>
          <p:nvPr/>
        </p:nvSpPr>
        <p:spPr>
          <a:xfrm>
            <a:off x="7491378" y="6017174"/>
            <a:ext cx="3048716"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Tipos podem mudar ao longo do tempo</a:t>
            </a:r>
          </a:p>
        </p:txBody>
      </p:sp>
      <p:sp>
        <p:nvSpPr>
          <p:cNvPr id="8" name="Google Shape;229;p28">
            <a:extLst>
              <a:ext uri="{FF2B5EF4-FFF2-40B4-BE49-F238E27FC236}">
                <a16:creationId xmlns:a16="http://schemas.microsoft.com/office/drawing/2014/main" id="{5A5F5E01-CB94-8007-0C11-1C6C234439D7}"/>
              </a:ext>
            </a:extLst>
          </p:cNvPr>
          <p:cNvSpPr txBox="1">
            <a:spLocks/>
          </p:cNvSpPr>
          <p:nvPr/>
        </p:nvSpPr>
        <p:spPr>
          <a:xfrm>
            <a:off x="4464800" y="6017173"/>
            <a:ext cx="3048716"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Não deve ser usado para seleção ou exclusão</a:t>
            </a:r>
          </a:p>
        </p:txBody>
      </p:sp>
    </p:spTree>
    <p:extLst>
      <p:ext uri="{BB962C8B-B14F-4D97-AF65-F5344CB8AC3E}">
        <p14:creationId xmlns:p14="http://schemas.microsoft.com/office/powerpoint/2010/main" val="333725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FBD61-9A51-BE7A-6397-A2AD8F3B080D}"/>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73A3BC75-8542-9A89-3E83-5B7BC55AF36B}"/>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3FE0AD02-A5FB-766A-7B9B-3651F2BBC46D}"/>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D94D2A95-56BB-7006-0E87-3FFCBECD06DA}"/>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15" name="Google Shape;229;p28">
            <a:extLst>
              <a:ext uri="{FF2B5EF4-FFF2-40B4-BE49-F238E27FC236}">
                <a16:creationId xmlns:a16="http://schemas.microsoft.com/office/drawing/2014/main" id="{AE357AD8-9D20-9283-4DC3-89A58E144191}"/>
              </a:ext>
            </a:extLst>
          </p:cNvPr>
          <p:cNvSpPr txBox="1">
            <a:spLocks/>
          </p:cNvSpPr>
          <p:nvPr/>
        </p:nvSpPr>
        <p:spPr>
          <a:xfrm>
            <a:off x="1388131" y="7284995"/>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"Você terá mais sucesso e satisfação focando no desenvolvimento de seus pontos fortes do que tentando corrigir suas fraquezas.“ - Don Clifton</a:t>
            </a:r>
          </a:p>
        </p:txBody>
      </p:sp>
      <p:sp>
        <p:nvSpPr>
          <p:cNvPr id="2" name="Google Shape;249;p30">
            <a:extLst>
              <a:ext uri="{FF2B5EF4-FFF2-40B4-BE49-F238E27FC236}">
                <a16:creationId xmlns:a16="http://schemas.microsoft.com/office/drawing/2014/main" id="{E4B837F2-EDA5-4794-EE3D-3EAC60183156}"/>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CLIFTON STRENGHTS: </a:t>
            </a:r>
            <a:r>
              <a:rPr lang="pt-BR" sz="4000" b="1" dirty="0">
                <a:solidFill>
                  <a:srgbClr val="2BDEFD"/>
                </a:solidFill>
                <a:latin typeface="Chakra Petch" panose="00000500000000000000" pitchFamily="2" charset="-34"/>
                <a:cs typeface="Chakra Petch" panose="00000500000000000000" pitchFamily="2" charset="-34"/>
              </a:rPr>
              <a:t>FOCO EM TALENTOS</a:t>
            </a:r>
          </a:p>
        </p:txBody>
      </p:sp>
      <p:sp>
        <p:nvSpPr>
          <p:cNvPr id="10" name="Retângulo: Cantos Superiores Recortados 9">
            <a:extLst>
              <a:ext uri="{FF2B5EF4-FFF2-40B4-BE49-F238E27FC236}">
                <a16:creationId xmlns:a16="http://schemas.microsoft.com/office/drawing/2014/main" id="{81B2ED3B-767D-1957-36F1-E63AB51AFF62}"/>
              </a:ext>
            </a:extLst>
          </p:cNvPr>
          <p:cNvSpPr/>
          <p:nvPr/>
        </p:nvSpPr>
        <p:spPr>
          <a:xfrm>
            <a:off x="929683" y="1913861"/>
            <a:ext cx="13480084" cy="3807243"/>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5EAAC769-4EC1-C56D-3A48-1D5B2AD3F7AD}"/>
              </a:ext>
            </a:extLst>
          </p:cNvPr>
          <p:cNvSpPr txBox="1">
            <a:spLocks/>
          </p:cNvSpPr>
          <p:nvPr/>
        </p:nvSpPr>
        <p:spPr>
          <a:xfrm>
            <a:off x="1111684" y="3336276"/>
            <a:ext cx="3543013"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FILOSOFIA DOS PONTOS FORTES</a:t>
            </a:r>
          </a:p>
          <a:p>
            <a:pPr algn="ctr">
              <a:lnSpc>
                <a:spcPct val="100000"/>
              </a:lnSpc>
              <a:spcBef>
                <a:spcPts val="0"/>
              </a:spcBef>
            </a:pPr>
            <a:r>
              <a:rPr lang="pt-BR" sz="1800" dirty="0">
                <a:solidFill>
                  <a:schemeClr val="bg1"/>
                </a:solidFill>
                <a:latin typeface="Inter"/>
                <a:ea typeface="Inter"/>
                <a:cs typeface="Inter"/>
                <a:sym typeface="Inter"/>
              </a:rPr>
              <a:t>Foco no desenvolvimento dos talentos naturais em vez de corrigir fraquezas, maximizando o potencial individual.</a:t>
            </a:r>
          </a:p>
        </p:txBody>
      </p:sp>
      <p:sp>
        <p:nvSpPr>
          <p:cNvPr id="7" name="Google Shape;229;p28">
            <a:extLst>
              <a:ext uri="{FF2B5EF4-FFF2-40B4-BE49-F238E27FC236}">
                <a16:creationId xmlns:a16="http://schemas.microsoft.com/office/drawing/2014/main" id="{E8C923CF-9FE2-B8C7-BE52-6E8670BEA40A}"/>
              </a:ext>
            </a:extLst>
          </p:cNvPr>
          <p:cNvSpPr txBox="1">
            <a:spLocks/>
          </p:cNvSpPr>
          <p:nvPr/>
        </p:nvSpPr>
        <p:spPr>
          <a:xfrm>
            <a:off x="5781776" y="3336276"/>
            <a:ext cx="3543013" cy="2157102"/>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TALENTOS VS. PONTOS FORTES</a:t>
            </a:r>
          </a:p>
          <a:p>
            <a:pPr algn="ctr">
              <a:lnSpc>
                <a:spcPct val="100000"/>
              </a:lnSpc>
              <a:spcBef>
                <a:spcPts val="0"/>
              </a:spcBef>
            </a:pPr>
            <a:r>
              <a:rPr lang="pt-BR" sz="1800" dirty="0">
                <a:solidFill>
                  <a:schemeClr val="bg1"/>
                </a:solidFill>
                <a:latin typeface="Inter"/>
                <a:ea typeface="Inter"/>
                <a:cs typeface="Inter"/>
                <a:sym typeface="Inter"/>
              </a:rPr>
              <a:t>Talentos são padrões naturais de pensamento, sentimento ou comportamento. Pontos fortes são talentos refinados com conhecimento e prática.</a:t>
            </a:r>
          </a:p>
        </p:txBody>
      </p:sp>
      <p:sp>
        <p:nvSpPr>
          <p:cNvPr id="8" name="Google Shape;229;p28">
            <a:extLst>
              <a:ext uri="{FF2B5EF4-FFF2-40B4-BE49-F238E27FC236}">
                <a16:creationId xmlns:a16="http://schemas.microsoft.com/office/drawing/2014/main" id="{5FFA3ABB-D567-94F6-7596-00CDF106060C}"/>
              </a:ext>
            </a:extLst>
          </p:cNvPr>
          <p:cNvSpPr txBox="1">
            <a:spLocks/>
          </p:cNvSpPr>
          <p:nvPr/>
        </p:nvSpPr>
        <p:spPr>
          <a:xfrm>
            <a:off x="10451869" y="3336276"/>
            <a:ext cx="3543013"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AVALIAÇÃO CLIFTON STRENGTHS</a:t>
            </a:r>
          </a:p>
          <a:p>
            <a:pPr algn="ctr">
              <a:lnSpc>
                <a:spcPct val="100000"/>
              </a:lnSpc>
              <a:spcBef>
                <a:spcPts val="0"/>
              </a:spcBef>
            </a:pPr>
            <a:r>
              <a:rPr lang="pt-BR" sz="1800" dirty="0">
                <a:solidFill>
                  <a:schemeClr val="bg1"/>
                </a:solidFill>
                <a:latin typeface="Inter"/>
                <a:ea typeface="Inter"/>
                <a:cs typeface="Inter"/>
                <a:sym typeface="Inter"/>
              </a:rPr>
              <a:t>Identifica os cinco principais temas de talento do indivíduo entre 34 possibilidades, distribuídos em quatro domínios.</a:t>
            </a:r>
          </a:p>
        </p:txBody>
      </p:sp>
      <p:pic>
        <p:nvPicPr>
          <p:cNvPr id="3" name="Image 3" descr="Fisiculturista estrutura de tópicos">
            <a:extLst>
              <a:ext uri="{FF2B5EF4-FFF2-40B4-BE49-F238E27FC236}">
                <a16:creationId xmlns:a16="http://schemas.microsoft.com/office/drawing/2014/main" id="{BC69A9D0-F262-2527-9C33-CDA100C870D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335566" y="2194707"/>
            <a:ext cx="897325" cy="897325"/>
          </a:xfrm>
          <a:prstGeom prst="rect">
            <a:avLst/>
          </a:prstGeom>
        </p:spPr>
      </p:pic>
      <p:pic>
        <p:nvPicPr>
          <p:cNvPr id="4" name="Image 4" descr="Artista feminina estrutura de tópicos">
            <a:extLst>
              <a:ext uri="{FF2B5EF4-FFF2-40B4-BE49-F238E27FC236}">
                <a16:creationId xmlns:a16="http://schemas.microsoft.com/office/drawing/2014/main" id="{1113A10A-825D-4D6F-D2BD-6B4CAA56ECA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139785" y="2220192"/>
            <a:ext cx="897325" cy="897325"/>
          </a:xfrm>
          <a:prstGeom prst="rect">
            <a:avLst/>
          </a:prstGeom>
        </p:spPr>
      </p:pic>
      <p:pic>
        <p:nvPicPr>
          <p:cNvPr id="9" name="Image 5" descr="Projeto estrutura de tópicos">
            <a:extLst>
              <a:ext uri="{FF2B5EF4-FFF2-40B4-BE49-F238E27FC236}">
                <a16:creationId xmlns:a16="http://schemas.microsoft.com/office/drawing/2014/main" id="{EB9DB5E1-21DB-8762-F533-BC241ADFF65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1774712" y="2252805"/>
            <a:ext cx="897325" cy="897325"/>
          </a:xfrm>
          <a:prstGeom prst="rect">
            <a:avLst/>
          </a:prstGeom>
        </p:spPr>
      </p:pic>
    </p:spTree>
    <p:extLst>
      <p:ext uri="{BB962C8B-B14F-4D97-AF65-F5344CB8AC3E}">
        <p14:creationId xmlns:p14="http://schemas.microsoft.com/office/powerpoint/2010/main" val="426755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EAE0C-212F-E74C-133A-044160A5E759}"/>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943A7AE0-6F38-C5A5-5CDD-4B7F9CCEBCFF}"/>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66822C33-8958-65EF-74EA-16815A8852C9}"/>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AB0D2349-E812-E144-08A0-EC490B997104}"/>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D447D257-1228-F8C2-9B41-8546AA3118A7}"/>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CLIFTON STRENGHTS: </a:t>
            </a:r>
            <a:r>
              <a:rPr lang="pt-BR" sz="4000" b="1" dirty="0">
                <a:solidFill>
                  <a:srgbClr val="2BDEFD"/>
                </a:solidFill>
                <a:latin typeface="Chakra Petch" panose="00000500000000000000" pitchFamily="2" charset="-34"/>
                <a:cs typeface="Chakra Petch" panose="00000500000000000000" pitchFamily="2" charset="-34"/>
              </a:rPr>
              <a:t>34 TEMAS DE TALENTO</a:t>
            </a:r>
          </a:p>
        </p:txBody>
      </p:sp>
      <p:pic>
        <p:nvPicPr>
          <p:cNvPr id="5" name="Image 1">
            <a:extLst>
              <a:ext uri="{FF2B5EF4-FFF2-40B4-BE49-F238E27FC236}">
                <a16:creationId xmlns:a16="http://schemas.microsoft.com/office/drawing/2014/main" id="{A436D597-B8EE-9C10-26C9-44030346B008}"/>
              </a:ext>
            </a:extLst>
          </p:cNvPr>
          <p:cNvPicPr>
            <a:picLocks noChangeAspect="1"/>
          </p:cNvPicPr>
          <p:nvPr/>
        </p:nvPicPr>
        <p:blipFill>
          <a:blip r:embed="rId3"/>
          <a:stretch>
            <a:fillRect/>
          </a:stretch>
        </p:blipFill>
        <p:spPr>
          <a:xfrm>
            <a:off x="5759364" y="6267550"/>
            <a:ext cx="3111672" cy="1891192"/>
          </a:xfrm>
          <a:prstGeom prst="rect">
            <a:avLst/>
          </a:prstGeom>
        </p:spPr>
      </p:pic>
      <p:sp>
        <p:nvSpPr>
          <p:cNvPr id="6" name="Retângulo: Cantos Superiores Recortados 5">
            <a:extLst>
              <a:ext uri="{FF2B5EF4-FFF2-40B4-BE49-F238E27FC236}">
                <a16:creationId xmlns:a16="http://schemas.microsoft.com/office/drawing/2014/main" id="{555924A8-BA32-6A06-D364-3CE77D8A2FF7}"/>
              </a:ext>
            </a:extLst>
          </p:cNvPr>
          <p:cNvSpPr/>
          <p:nvPr/>
        </p:nvSpPr>
        <p:spPr>
          <a:xfrm>
            <a:off x="801601" y="1355801"/>
            <a:ext cx="6237149" cy="20962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Google Shape;216;p26">
            <a:extLst>
              <a:ext uri="{FF2B5EF4-FFF2-40B4-BE49-F238E27FC236}">
                <a16:creationId xmlns:a16="http://schemas.microsoft.com/office/drawing/2014/main" id="{90E486A7-C705-1873-6D8B-607B7F9BDA88}"/>
              </a:ext>
            </a:extLst>
          </p:cNvPr>
          <p:cNvSpPr txBox="1">
            <a:spLocks/>
          </p:cNvSpPr>
          <p:nvPr/>
        </p:nvSpPr>
        <p:spPr>
          <a:xfrm>
            <a:off x="1207119" y="2673758"/>
            <a:ext cx="5426109"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Pessoas que sabem como fazer as coisas acontecerem.</a:t>
            </a:r>
          </a:p>
        </p:txBody>
      </p:sp>
      <p:sp>
        <p:nvSpPr>
          <p:cNvPr id="12" name="CaixaDeTexto 11">
            <a:extLst>
              <a:ext uri="{FF2B5EF4-FFF2-40B4-BE49-F238E27FC236}">
                <a16:creationId xmlns:a16="http://schemas.microsoft.com/office/drawing/2014/main" id="{90F72F47-29B9-6105-3FC7-351A23469448}"/>
              </a:ext>
            </a:extLst>
          </p:cNvPr>
          <p:cNvSpPr txBox="1"/>
          <p:nvPr/>
        </p:nvSpPr>
        <p:spPr>
          <a:xfrm>
            <a:off x="1899593" y="1503223"/>
            <a:ext cx="4041163" cy="461665"/>
          </a:xfrm>
          <a:prstGeom prst="rect">
            <a:avLst/>
          </a:prstGeom>
          <a:noFill/>
        </p:spPr>
        <p:txBody>
          <a:bodyPr wrap="square">
            <a:spAutoFit/>
          </a:bodyPr>
          <a:lstStyle/>
          <a:p>
            <a:pPr algn="ctr"/>
            <a:r>
              <a:rPr lang="pt-BR" sz="2400" b="1" dirty="0">
                <a:solidFill>
                  <a:srgbClr val="2BDEFD"/>
                </a:solidFill>
                <a:latin typeface="Chakra Petch" panose="00000500000000000000" pitchFamily="2" charset="-34"/>
                <a:ea typeface="+mj-ea"/>
                <a:cs typeface="Chakra Petch" panose="00000500000000000000" pitchFamily="2" charset="-34"/>
              </a:rPr>
              <a:t>DOMÍNIO DE EXECUÇÃO</a:t>
            </a:r>
          </a:p>
        </p:txBody>
      </p:sp>
      <p:sp>
        <p:nvSpPr>
          <p:cNvPr id="24" name="Retângulo: Cantos Superiores Recortados 23">
            <a:extLst>
              <a:ext uri="{FF2B5EF4-FFF2-40B4-BE49-F238E27FC236}">
                <a16:creationId xmlns:a16="http://schemas.microsoft.com/office/drawing/2014/main" id="{48AD0ED9-0552-9907-CB10-3DC4A7E6B948}"/>
              </a:ext>
            </a:extLst>
          </p:cNvPr>
          <p:cNvSpPr/>
          <p:nvPr/>
        </p:nvSpPr>
        <p:spPr>
          <a:xfrm>
            <a:off x="8186891" y="1355801"/>
            <a:ext cx="6237149" cy="20962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Google Shape;216;p26">
            <a:extLst>
              <a:ext uri="{FF2B5EF4-FFF2-40B4-BE49-F238E27FC236}">
                <a16:creationId xmlns:a16="http://schemas.microsoft.com/office/drawing/2014/main" id="{A51EEC98-AF08-FE8F-1AE7-331319F2330D}"/>
              </a:ext>
            </a:extLst>
          </p:cNvPr>
          <p:cNvSpPr txBox="1">
            <a:spLocks/>
          </p:cNvSpPr>
          <p:nvPr/>
        </p:nvSpPr>
        <p:spPr>
          <a:xfrm>
            <a:off x="8592409" y="2673758"/>
            <a:ext cx="5426109"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Pessoas que sabem liderar, comunicar e vender ideias.</a:t>
            </a:r>
          </a:p>
        </p:txBody>
      </p:sp>
      <p:sp>
        <p:nvSpPr>
          <p:cNvPr id="26" name="CaixaDeTexto 25">
            <a:extLst>
              <a:ext uri="{FF2B5EF4-FFF2-40B4-BE49-F238E27FC236}">
                <a16:creationId xmlns:a16="http://schemas.microsoft.com/office/drawing/2014/main" id="{3EA550B9-799B-B655-0920-C245D9566B88}"/>
              </a:ext>
            </a:extLst>
          </p:cNvPr>
          <p:cNvSpPr txBox="1"/>
          <p:nvPr/>
        </p:nvSpPr>
        <p:spPr>
          <a:xfrm>
            <a:off x="8938644" y="1503222"/>
            <a:ext cx="4733637" cy="461665"/>
          </a:xfrm>
          <a:prstGeom prst="rect">
            <a:avLst/>
          </a:prstGeom>
          <a:noFill/>
        </p:spPr>
        <p:txBody>
          <a:bodyPr wrap="square">
            <a:spAutoFit/>
          </a:bodyPr>
          <a:lstStyle/>
          <a:p>
            <a:pPr algn="ctr"/>
            <a:r>
              <a:rPr lang="pt-BR" sz="2400" b="1" dirty="0">
                <a:solidFill>
                  <a:srgbClr val="2BDEFD"/>
                </a:solidFill>
                <a:latin typeface="Chakra Petch" panose="00000500000000000000" pitchFamily="2" charset="-34"/>
                <a:ea typeface="+mj-ea"/>
                <a:cs typeface="Chakra Petch" panose="00000500000000000000" pitchFamily="2" charset="-34"/>
              </a:rPr>
              <a:t>DOMÍNIO DE INFLUÊNCIA</a:t>
            </a:r>
          </a:p>
        </p:txBody>
      </p:sp>
      <p:sp>
        <p:nvSpPr>
          <p:cNvPr id="33" name="Retângulo: Cantos Superiores Recortados 32">
            <a:extLst>
              <a:ext uri="{FF2B5EF4-FFF2-40B4-BE49-F238E27FC236}">
                <a16:creationId xmlns:a16="http://schemas.microsoft.com/office/drawing/2014/main" id="{D6FA472A-4B7D-B35B-2A76-DFBDD8667724}"/>
              </a:ext>
            </a:extLst>
          </p:cNvPr>
          <p:cNvSpPr/>
          <p:nvPr/>
        </p:nvSpPr>
        <p:spPr>
          <a:xfrm>
            <a:off x="801601" y="4023877"/>
            <a:ext cx="6237149" cy="20962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Google Shape;216;p26">
            <a:extLst>
              <a:ext uri="{FF2B5EF4-FFF2-40B4-BE49-F238E27FC236}">
                <a16:creationId xmlns:a16="http://schemas.microsoft.com/office/drawing/2014/main" id="{423F1C16-8AE3-29C7-CBAA-DEBFA8FB5C17}"/>
              </a:ext>
            </a:extLst>
          </p:cNvPr>
          <p:cNvSpPr txBox="1">
            <a:spLocks/>
          </p:cNvSpPr>
          <p:nvPr/>
        </p:nvSpPr>
        <p:spPr>
          <a:xfrm>
            <a:off x="1207119" y="5341834"/>
            <a:ext cx="5426109"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Pessoas que constroem relacionamentos fortes.</a:t>
            </a:r>
          </a:p>
        </p:txBody>
      </p:sp>
      <p:sp>
        <p:nvSpPr>
          <p:cNvPr id="35" name="CaixaDeTexto 34">
            <a:extLst>
              <a:ext uri="{FF2B5EF4-FFF2-40B4-BE49-F238E27FC236}">
                <a16:creationId xmlns:a16="http://schemas.microsoft.com/office/drawing/2014/main" id="{CCFCCD4D-88AE-7C4C-11C3-CDF63AD5A69D}"/>
              </a:ext>
            </a:extLst>
          </p:cNvPr>
          <p:cNvSpPr txBox="1"/>
          <p:nvPr/>
        </p:nvSpPr>
        <p:spPr>
          <a:xfrm>
            <a:off x="1553354" y="4171297"/>
            <a:ext cx="4733637" cy="461665"/>
          </a:xfrm>
          <a:prstGeom prst="rect">
            <a:avLst/>
          </a:prstGeom>
          <a:noFill/>
        </p:spPr>
        <p:txBody>
          <a:bodyPr wrap="square">
            <a:spAutoFit/>
          </a:bodyPr>
          <a:lstStyle/>
          <a:p>
            <a:pPr algn="ctr"/>
            <a:r>
              <a:rPr lang="pt-BR" sz="2400" b="1" dirty="0">
                <a:solidFill>
                  <a:srgbClr val="2BDEFD"/>
                </a:solidFill>
                <a:latin typeface="Chakra Petch" panose="00000500000000000000" pitchFamily="2" charset="-34"/>
                <a:ea typeface="+mj-ea"/>
                <a:cs typeface="Chakra Petch" panose="00000500000000000000" pitchFamily="2" charset="-34"/>
              </a:rPr>
              <a:t>DOMÍNIO DE RELACIONAMENTO</a:t>
            </a:r>
          </a:p>
        </p:txBody>
      </p:sp>
      <p:sp>
        <p:nvSpPr>
          <p:cNvPr id="42" name="Retângulo: Cantos Superiores Recortados 41">
            <a:extLst>
              <a:ext uri="{FF2B5EF4-FFF2-40B4-BE49-F238E27FC236}">
                <a16:creationId xmlns:a16="http://schemas.microsoft.com/office/drawing/2014/main" id="{DD4D8AF8-2BB1-9EAD-CA6F-16783C710C11}"/>
              </a:ext>
            </a:extLst>
          </p:cNvPr>
          <p:cNvSpPr/>
          <p:nvPr/>
        </p:nvSpPr>
        <p:spPr>
          <a:xfrm>
            <a:off x="8186891" y="4023877"/>
            <a:ext cx="6237149" cy="20962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Google Shape;216;p26">
            <a:extLst>
              <a:ext uri="{FF2B5EF4-FFF2-40B4-BE49-F238E27FC236}">
                <a16:creationId xmlns:a16="http://schemas.microsoft.com/office/drawing/2014/main" id="{E5528734-3241-45C0-801A-91CBCB9E7B2E}"/>
              </a:ext>
            </a:extLst>
          </p:cNvPr>
          <p:cNvSpPr txBox="1">
            <a:spLocks/>
          </p:cNvSpPr>
          <p:nvPr/>
        </p:nvSpPr>
        <p:spPr>
          <a:xfrm>
            <a:off x="8592409" y="5341834"/>
            <a:ext cx="5426109"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Pessoas que analisam informações e ajudam a tomar decisões.</a:t>
            </a:r>
          </a:p>
        </p:txBody>
      </p:sp>
      <p:sp>
        <p:nvSpPr>
          <p:cNvPr id="44" name="CaixaDeTexto 43">
            <a:extLst>
              <a:ext uri="{FF2B5EF4-FFF2-40B4-BE49-F238E27FC236}">
                <a16:creationId xmlns:a16="http://schemas.microsoft.com/office/drawing/2014/main" id="{94210AF2-9011-2C2E-E7FA-C994F67AE6B3}"/>
              </a:ext>
            </a:extLst>
          </p:cNvPr>
          <p:cNvSpPr txBox="1"/>
          <p:nvPr/>
        </p:nvSpPr>
        <p:spPr>
          <a:xfrm>
            <a:off x="8186891" y="4171298"/>
            <a:ext cx="6237149" cy="461665"/>
          </a:xfrm>
          <a:prstGeom prst="rect">
            <a:avLst/>
          </a:prstGeom>
          <a:noFill/>
        </p:spPr>
        <p:txBody>
          <a:bodyPr wrap="square">
            <a:spAutoFit/>
          </a:bodyPr>
          <a:lstStyle/>
          <a:p>
            <a:pPr algn="ctr"/>
            <a:r>
              <a:rPr lang="pt-BR" sz="2400" b="1" dirty="0">
                <a:solidFill>
                  <a:srgbClr val="2BDEFD"/>
                </a:solidFill>
                <a:latin typeface="Chakra Petch" panose="00000500000000000000" pitchFamily="2" charset="-34"/>
                <a:ea typeface="+mj-ea"/>
                <a:cs typeface="Chakra Petch" panose="00000500000000000000" pitchFamily="2" charset="-34"/>
              </a:rPr>
              <a:t>DOMÍNIO DE PENSAMENTO ESTRATÉGICO</a:t>
            </a:r>
          </a:p>
        </p:txBody>
      </p:sp>
      <p:sp>
        <p:nvSpPr>
          <p:cNvPr id="51" name="Text 6">
            <a:extLst>
              <a:ext uri="{FF2B5EF4-FFF2-40B4-BE49-F238E27FC236}">
                <a16:creationId xmlns:a16="http://schemas.microsoft.com/office/drawing/2014/main" id="{BBE0975A-2178-17CF-0EF4-EDFD8EAE2791}"/>
              </a:ext>
            </a:extLst>
          </p:cNvPr>
          <p:cNvSpPr/>
          <p:nvPr/>
        </p:nvSpPr>
        <p:spPr>
          <a:xfrm>
            <a:off x="1053625" y="2416989"/>
            <a:ext cx="1086451"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a:solidFill>
                  <a:srgbClr val="ECF0F1"/>
                </a:solidFill>
                <a:latin typeface="Noto Sans" pitchFamily="34" charset="0"/>
                <a:ea typeface="Noto Sans" pitchFamily="34" charset="-122"/>
                <a:cs typeface="Noto Sans" pitchFamily="34" charset="-120"/>
              </a:rPr>
              <a:t>Realizador</a:t>
            </a:r>
            <a:endParaRPr lang="en-US" sz="1500" dirty="0"/>
          </a:p>
        </p:txBody>
      </p:sp>
      <p:sp>
        <p:nvSpPr>
          <p:cNvPr id="52" name="Text 8">
            <a:extLst>
              <a:ext uri="{FF2B5EF4-FFF2-40B4-BE49-F238E27FC236}">
                <a16:creationId xmlns:a16="http://schemas.microsoft.com/office/drawing/2014/main" id="{0D9693BC-C65B-62BE-0F0D-9686ED0CED7E}"/>
              </a:ext>
            </a:extLst>
          </p:cNvPr>
          <p:cNvSpPr/>
          <p:nvPr/>
        </p:nvSpPr>
        <p:spPr>
          <a:xfrm>
            <a:off x="1899593" y="2017318"/>
            <a:ext cx="1120115"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a:solidFill>
                  <a:srgbClr val="ECF0F1"/>
                </a:solidFill>
                <a:latin typeface="Noto Sans" pitchFamily="34" charset="0"/>
                <a:ea typeface="Noto Sans" pitchFamily="34" charset="-122"/>
                <a:cs typeface="Noto Sans" pitchFamily="34" charset="-120"/>
              </a:rPr>
              <a:t>Arranjador</a:t>
            </a:r>
            <a:endParaRPr lang="en-US" sz="1500" dirty="0"/>
          </a:p>
        </p:txBody>
      </p:sp>
      <p:sp>
        <p:nvSpPr>
          <p:cNvPr id="54" name="Text 12">
            <a:extLst>
              <a:ext uri="{FF2B5EF4-FFF2-40B4-BE49-F238E27FC236}">
                <a16:creationId xmlns:a16="http://schemas.microsoft.com/office/drawing/2014/main" id="{C384E2E0-CD33-B228-B9A4-DF4E5E22730B}"/>
              </a:ext>
            </a:extLst>
          </p:cNvPr>
          <p:cNvSpPr/>
          <p:nvPr/>
        </p:nvSpPr>
        <p:spPr>
          <a:xfrm>
            <a:off x="3581003" y="2014114"/>
            <a:ext cx="1274003"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a:solidFill>
                  <a:srgbClr val="ECF0F1"/>
                </a:solidFill>
                <a:latin typeface="Noto Sans" pitchFamily="34" charset="0"/>
                <a:ea typeface="Noto Sans" pitchFamily="34" charset="-122"/>
                <a:cs typeface="Noto Sans" pitchFamily="34" charset="-120"/>
              </a:rPr>
              <a:t>Consistência</a:t>
            </a:r>
            <a:endParaRPr lang="en-US" sz="1500" dirty="0"/>
          </a:p>
        </p:txBody>
      </p:sp>
      <p:sp>
        <p:nvSpPr>
          <p:cNvPr id="55" name="Text 14">
            <a:extLst>
              <a:ext uri="{FF2B5EF4-FFF2-40B4-BE49-F238E27FC236}">
                <a16:creationId xmlns:a16="http://schemas.microsoft.com/office/drawing/2014/main" id="{18CB1748-7FA9-4BC5-A7A6-0FC6B2CBA40F}"/>
              </a:ext>
            </a:extLst>
          </p:cNvPr>
          <p:cNvSpPr/>
          <p:nvPr/>
        </p:nvSpPr>
        <p:spPr>
          <a:xfrm>
            <a:off x="5181583" y="2416989"/>
            <a:ext cx="1006301"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a:solidFill>
                  <a:srgbClr val="ECF0F1"/>
                </a:solidFill>
                <a:latin typeface="Noto Sans" pitchFamily="34" charset="0"/>
                <a:ea typeface="Noto Sans" pitchFamily="34" charset="-122"/>
                <a:cs typeface="Noto Sans" pitchFamily="34" charset="-120"/>
              </a:rPr>
              <a:t>Disciplina</a:t>
            </a:r>
            <a:endParaRPr lang="en-US" sz="1500" dirty="0"/>
          </a:p>
        </p:txBody>
      </p:sp>
      <p:sp>
        <p:nvSpPr>
          <p:cNvPr id="56" name="Text 16">
            <a:extLst>
              <a:ext uri="{FF2B5EF4-FFF2-40B4-BE49-F238E27FC236}">
                <a16:creationId xmlns:a16="http://schemas.microsoft.com/office/drawing/2014/main" id="{B9187A19-F07D-DFA0-D652-582DE3965AE9}"/>
              </a:ext>
            </a:extLst>
          </p:cNvPr>
          <p:cNvSpPr/>
          <p:nvPr/>
        </p:nvSpPr>
        <p:spPr>
          <a:xfrm>
            <a:off x="6120999" y="2017317"/>
            <a:ext cx="563872"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a:solidFill>
                  <a:srgbClr val="ECF0F1"/>
                </a:solidFill>
                <a:latin typeface="Noto Sans" pitchFamily="34" charset="0"/>
                <a:ea typeface="Noto Sans" pitchFamily="34" charset="-122"/>
                <a:cs typeface="Noto Sans" pitchFamily="34" charset="-120"/>
              </a:rPr>
              <a:t>Foco</a:t>
            </a:r>
            <a:endParaRPr lang="en-US" sz="1500" dirty="0"/>
          </a:p>
        </p:txBody>
      </p:sp>
      <p:sp>
        <p:nvSpPr>
          <p:cNvPr id="58" name="Text 24">
            <a:extLst>
              <a:ext uri="{FF2B5EF4-FFF2-40B4-BE49-F238E27FC236}">
                <a16:creationId xmlns:a16="http://schemas.microsoft.com/office/drawing/2014/main" id="{95CDB48D-7A31-9D15-33AD-9EA3ECD616FF}"/>
              </a:ext>
            </a:extLst>
          </p:cNvPr>
          <p:cNvSpPr/>
          <p:nvPr/>
        </p:nvSpPr>
        <p:spPr>
          <a:xfrm>
            <a:off x="8368434" y="2009409"/>
            <a:ext cx="1017523"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a:solidFill>
                  <a:srgbClr val="ECF0F1"/>
                </a:solidFill>
                <a:latin typeface="Noto Sans" pitchFamily="34" charset="0"/>
                <a:ea typeface="Noto Sans" pitchFamily="34" charset="-122"/>
                <a:cs typeface="Noto Sans" pitchFamily="34" charset="-120"/>
              </a:rPr>
              <a:t>Comando</a:t>
            </a:r>
            <a:endParaRPr lang="en-US" sz="1500" dirty="0"/>
          </a:p>
        </p:txBody>
      </p:sp>
      <p:sp>
        <p:nvSpPr>
          <p:cNvPr id="59" name="Text 26">
            <a:extLst>
              <a:ext uri="{FF2B5EF4-FFF2-40B4-BE49-F238E27FC236}">
                <a16:creationId xmlns:a16="http://schemas.microsoft.com/office/drawing/2014/main" id="{C1C1F141-603D-51ED-B48E-BAECE45C9D51}"/>
              </a:ext>
            </a:extLst>
          </p:cNvPr>
          <p:cNvSpPr/>
          <p:nvPr/>
        </p:nvSpPr>
        <p:spPr>
          <a:xfrm>
            <a:off x="9668469" y="2009409"/>
            <a:ext cx="1360565"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a:solidFill>
                  <a:srgbClr val="ECF0F1"/>
                </a:solidFill>
                <a:latin typeface="Noto Sans" pitchFamily="34" charset="0"/>
                <a:ea typeface="Noto Sans" pitchFamily="34" charset="-122"/>
                <a:cs typeface="Noto Sans" pitchFamily="34" charset="-120"/>
              </a:rPr>
              <a:t>Comunicação</a:t>
            </a:r>
            <a:endParaRPr lang="en-US" sz="1500" dirty="0"/>
          </a:p>
        </p:txBody>
      </p:sp>
      <p:sp>
        <p:nvSpPr>
          <p:cNvPr id="60" name="Text 28">
            <a:extLst>
              <a:ext uri="{FF2B5EF4-FFF2-40B4-BE49-F238E27FC236}">
                <a16:creationId xmlns:a16="http://schemas.microsoft.com/office/drawing/2014/main" id="{2439710E-D588-141B-1838-9DB8473316F6}"/>
              </a:ext>
            </a:extLst>
          </p:cNvPr>
          <p:cNvSpPr/>
          <p:nvPr/>
        </p:nvSpPr>
        <p:spPr>
          <a:xfrm>
            <a:off x="11378873" y="2009409"/>
            <a:ext cx="1219501"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a:solidFill>
                  <a:srgbClr val="ECF0F1"/>
                </a:solidFill>
                <a:latin typeface="Noto Sans" pitchFamily="34" charset="0"/>
                <a:ea typeface="Noto Sans" pitchFamily="34" charset="-122"/>
                <a:cs typeface="Noto Sans" pitchFamily="34" charset="-120"/>
              </a:rPr>
              <a:t>Competição</a:t>
            </a:r>
            <a:endParaRPr lang="en-US" sz="1500" dirty="0"/>
          </a:p>
        </p:txBody>
      </p:sp>
      <p:sp>
        <p:nvSpPr>
          <p:cNvPr id="62" name="Text 32">
            <a:extLst>
              <a:ext uri="{FF2B5EF4-FFF2-40B4-BE49-F238E27FC236}">
                <a16:creationId xmlns:a16="http://schemas.microsoft.com/office/drawing/2014/main" id="{A2A84974-9810-358E-5E9D-627C7BE7CCDF}"/>
              </a:ext>
            </a:extLst>
          </p:cNvPr>
          <p:cNvSpPr/>
          <p:nvPr/>
        </p:nvSpPr>
        <p:spPr>
          <a:xfrm>
            <a:off x="12919359" y="2009409"/>
            <a:ext cx="1264385"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a:solidFill>
                  <a:srgbClr val="ECF0F1"/>
                </a:solidFill>
                <a:latin typeface="Noto Sans" pitchFamily="34" charset="0"/>
                <a:ea typeface="Noto Sans" pitchFamily="34" charset="-122"/>
                <a:cs typeface="Noto Sans" pitchFamily="34" charset="-120"/>
              </a:rPr>
              <a:t>Significância</a:t>
            </a:r>
            <a:endParaRPr lang="en-US" sz="1500" dirty="0"/>
          </a:p>
        </p:txBody>
      </p:sp>
      <p:sp>
        <p:nvSpPr>
          <p:cNvPr id="63" name="Text 12">
            <a:extLst>
              <a:ext uri="{FF2B5EF4-FFF2-40B4-BE49-F238E27FC236}">
                <a16:creationId xmlns:a16="http://schemas.microsoft.com/office/drawing/2014/main" id="{94B29374-A642-8FA6-FF8F-98679D037F45}"/>
              </a:ext>
            </a:extLst>
          </p:cNvPr>
          <p:cNvSpPr/>
          <p:nvPr/>
        </p:nvSpPr>
        <p:spPr>
          <a:xfrm>
            <a:off x="3510942" y="2401952"/>
            <a:ext cx="767454"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err="1">
                <a:solidFill>
                  <a:srgbClr val="ECF0F1"/>
                </a:solidFill>
                <a:latin typeface="Noto Sans" pitchFamily="34" charset="0"/>
                <a:ea typeface="Noto Sans" pitchFamily="34" charset="-122"/>
                <a:cs typeface="Noto Sans" pitchFamily="34" charset="-120"/>
              </a:rPr>
              <a:t>Crença</a:t>
            </a:r>
            <a:endParaRPr lang="en-US" sz="1500" dirty="0"/>
          </a:p>
        </p:txBody>
      </p:sp>
      <p:sp>
        <p:nvSpPr>
          <p:cNvPr id="64" name="Text 24">
            <a:extLst>
              <a:ext uri="{FF2B5EF4-FFF2-40B4-BE49-F238E27FC236}">
                <a16:creationId xmlns:a16="http://schemas.microsoft.com/office/drawing/2014/main" id="{B0B7129B-6EC0-D518-AFDE-A455E7797CC3}"/>
              </a:ext>
            </a:extLst>
          </p:cNvPr>
          <p:cNvSpPr/>
          <p:nvPr/>
        </p:nvSpPr>
        <p:spPr>
          <a:xfrm>
            <a:off x="9754209" y="2416989"/>
            <a:ext cx="900503"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err="1">
                <a:solidFill>
                  <a:srgbClr val="ECF0F1"/>
                </a:solidFill>
                <a:latin typeface="Noto Sans" pitchFamily="34" charset="0"/>
                <a:ea typeface="Noto Sans" pitchFamily="34" charset="-122"/>
                <a:cs typeface="Noto Sans" pitchFamily="34" charset="-120"/>
              </a:rPr>
              <a:t>Ativador</a:t>
            </a:r>
            <a:endParaRPr lang="en-US" sz="1500" dirty="0"/>
          </a:p>
        </p:txBody>
      </p:sp>
      <p:sp>
        <p:nvSpPr>
          <p:cNvPr id="65" name="Text 24">
            <a:extLst>
              <a:ext uri="{FF2B5EF4-FFF2-40B4-BE49-F238E27FC236}">
                <a16:creationId xmlns:a16="http://schemas.microsoft.com/office/drawing/2014/main" id="{F6BB999B-7A5A-BCD3-F2F1-4CA31A8A02F8}"/>
              </a:ext>
            </a:extLst>
          </p:cNvPr>
          <p:cNvSpPr/>
          <p:nvPr/>
        </p:nvSpPr>
        <p:spPr>
          <a:xfrm>
            <a:off x="11905524" y="2420534"/>
            <a:ext cx="1312475"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err="1">
                <a:solidFill>
                  <a:srgbClr val="ECF0F1"/>
                </a:solidFill>
                <a:latin typeface="Noto Sans" pitchFamily="34" charset="0"/>
                <a:ea typeface="Noto Sans" pitchFamily="34" charset="-122"/>
                <a:cs typeface="Noto Sans" pitchFamily="34" charset="-120"/>
              </a:rPr>
              <a:t>Maximizador</a:t>
            </a:r>
            <a:endParaRPr lang="en-US" sz="1500" dirty="0"/>
          </a:p>
        </p:txBody>
      </p:sp>
      <p:sp>
        <p:nvSpPr>
          <p:cNvPr id="66" name="Text 38">
            <a:extLst>
              <a:ext uri="{FF2B5EF4-FFF2-40B4-BE49-F238E27FC236}">
                <a16:creationId xmlns:a16="http://schemas.microsoft.com/office/drawing/2014/main" id="{BADEDFAC-8B8A-6341-C622-3CC9AFAD0C76}"/>
              </a:ext>
            </a:extLst>
          </p:cNvPr>
          <p:cNvSpPr/>
          <p:nvPr/>
        </p:nvSpPr>
        <p:spPr>
          <a:xfrm>
            <a:off x="1053625" y="4721190"/>
            <a:ext cx="1503232"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a:solidFill>
                  <a:srgbClr val="ECF0F1"/>
                </a:solidFill>
                <a:latin typeface="Noto Sans" pitchFamily="34" charset="0"/>
                <a:ea typeface="Noto Sans" pitchFamily="34" charset="-122"/>
                <a:cs typeface="Noto Sans" pitchFamily="34" charset="-120"/>
              </a:rPr>
              <a:t>Adaptabilidade</a:t>
            </a:r>
            <a:endParaRPr lang="en-US" sz="1500" dirty="0"/>
          </a:p>
        </p:txBody>
      </p:sp>
      <p:sp>
        <p:nvSpPr>
          <p:cNvPr id="68" name="Text 42">
            <a:extLst>
              <a:ext uri="{FF2B5EF4-FFF2-40B4-BE49-F238E27FC236}">
                <a16:creationId xmlns:a16="http://schemas.microsoft.com/office/drawing/2014/main" id="{7F7F4716-AC10-624F-0A32-21B3ABBB2A57}"/>
              </a:ext>
            </a:extLst>
          </p:cNvPr>
          <p:cNvSpPr/>
          <p:nvPr/>
        </p:nvSpPr>
        <p:spPr>
          <a:xfrm>
            <a:off x="3361392" y="4721190"/>
            <a:ext cx="1493614"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a:solidFill>
                  <a:srgbClr val="ECF0F1"/>
                </a:solidFill>
                <a:latin typeface="Noto Sans" pitchFamily="34" charset="0"/>
                <a:ea typeface="Noto Sans" pitchFamily="34" charset="-122"/>
                <a:cs typeface="Noto Sans" pitchFamily="34" charset="-120"/>
              </a:rPr>
              <a:t>Desenvolvedor</a:t>
            </a:r>
            <a:endParaRPr lang="en-US" sz="1500" dirty="0"/>
          </a:p>
        </p:txBody>
      </p:sp>
      <p:sp>
        <p:nvSpPr>
          <p:cNvPr id="69" name="Text 44">
            <a:extLst>
              <a:ext uri="{FF2B5EF4-FFF2-40B4-BE49-F238E27FC236}">
                <a16:creationId xmlns:a16="http://schemas.microsoft.com/office/drawing/2014/main" id="{9DBAB059-62E3-88AF-2661-4D6322E2FC57}"/>
              </a:ext>
            </a:extLst>
          </p:cNvPr>
          <p:cNvSpPr/>
          <p:nvPr/>
        </p:nvSpPr>
        <p:spPr>
          <a:xfrm>
            <a:off x="5470327" y="5095495"/>
            <a:ext cx="876458"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a:solidFill>
                  <a:srgbClr val="ECF0F1"/>
                </a:solidFill>
                <a:latin typeface="Noto Sans" pitchFamily="34" charset="0"/>
                <a:ea typeface="Noto Sans" pitchFamily="34" charset="-122"/>
                <a:cs typeface="Noto Sans" pitchFamily="34" charset="-120"/>
              </a:rPr>
              <a:t>Empatia</a:t>
            </a:r>
            <a:endParaRPr lang="en-US" sz="1500" dirty="0"/>
          </a:p>
        </p:txBody>
      </p:sp>
      <p:sp>
        <p:nvSpPr>
          <p:cNvPr id="70" name="Text 46">
            <a:extLst>
              <a:ext uri="{FF2B5EF4-FFF2-40B4-BE49-F238E27FC236}">
                <a16:creationId xmlns:a16="http://schemas.microsoft.com/office/drawing/2014/main" id="{E81C7C6F-E41E-7692-E415-1B4E914E4976}"/>
              </a:ext>
            </a:extLst>
          </p:cNvPr>
          <p:cNvSpPr/>
          <p:nvPr/>
        </p:nvSpPr>
        <p:spPr>
          <a:xfrm>
            <a:off x="5825437" y="4724882"/>
            <a:ext cx="1039965"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a:solidFill>
                  <a:srgbClr val="ECF0F1"/>
                </a:solidFill>
                <a:latin typeface="Noto Sans" pitchFamily="34" charset="0"/>
                <a:ea typeface="Noto Sans" pitchFamily="34" charset="-122"/>
                <a:cs typeface="Noto Sans" pitchFamily="34" charset="-120"/>
              </a:rPr>
              <a:t>Harmonia</a:t>
            </a:r>
            <a:endParaRPr lang="en-US" sz="1500" dirty="0"/>
          </a:p>
        </p:txBody>
      </p:sp>
      <p:sp>
        <p:nvSpPr>
          <p:cNvPr id="71" name="Text 48">
            <a:extLst>
              <a:ext uri="{FF2B5EF4-FFF2-40B4-BE49-F238E27FC236}">
                <a16:creationId xmlns:a16="http://schemas.microsoft.com/office/drawing/2014/main" id="{5CA48B99-ED56-1576-81E3-9996FB598681}"/>
              </a:ext>
            </a:extLst>
          </p:cNvPr>
          <p:cNvSpPr/>
          <p:nvPr/>
        </p:nvSpPr>
        <p:spPr>
          <a:xfrm>
            <a:off x="1805241" y="5138274"/>
            <a:ext cx="948593"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a:solidFill>
                  <a:srgbClr val="ECF0F1"/>
                </a:solidFill>
                <a:latin typeface="Noto Sans" pitchFamily="34" charset="0"/>
                <a:ea typeface="Noto Sans" pitchFamily="34" charset="-122"/>
                <a:cs typeface="Noto Sans" pitchFamily="34" charset="-120"/>
              </a:rPr>
              <a:t>Incluidor</a:t>
            </a:r>
            <a:endParaRPr lang="en-US" sz="1500" dirty="0"/>
          </a:p>
        </p:txBody>
      </p:sp>
      <p:sp>
        <p:nvSpPr>
          <p:cNvPr id="72" name="Text 42">
            <a:extLst>
              <a:ext uri="{FF2B5EF4-FFF2-40B4-BE49-F238E27FC236}">
                <a16:creationId xmlns:a16="http://schemas.microsoft.com/office/drawing/2014/main" id="{668A3155-677E-AA38-90B7-C2C159069AE4}"/>
              </a:ext>
            </a:extLst>
          </p:cNvPr>
          <p:cNvSpPr/>
          <p:nvPr/>
        </p:nvSpPr>
        <p:spPr>
          <a:xfrm>
            <a:off x="3351956" y="5138274"/>
            <a:ext cx="1416670"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err="1">
                <a:solidFill>
                  <a:srgbClr val="ECF0F1"/>
                </a:solidFill>
                <a:latin typeface="Noto Sans" pitchFamily="34" charset="0"/>
                <a:ea typeface="Noto Sans" pitchFamily="34" charset="-122"/>
                <a:cs typeface="Noto Sans" pitchFamily="34" charset="-120"/>
              </a:rPr>
              <a:t>Conectividade</a:t>
            </a:r>
            <a:endParaRPr lang="en-US" sz="1500" dirty="0"/>
          </a:p>
        </p:txBody>
      </p:sp>
      <p:sp>
        <p:nvSpPr>
          <p:cNvPr id="73" name="Text 54">
            <a:extLst>
              <a:ext uri="{FF2B5EF4-FFF2-40B4-BE49-F238E27FC236}">
                <a16:creationId xmlns:a16="http://schemas.microsoft.com/office/drawing/2014/main" id="{1D0FF021-59DF-7EA8-7DDC-EE11F63EE139}"/>
              </a:ext>
            </a:extLst>
          </p:cNvPr>
          <p:cNvSpPr/>
          <p:nvPr/>
        </p:nvSpPr>
        <p:spPr>
          <a:xfrm>
            <a:off x="8347585" y="4718609"/>
            <a:ext cx="914930"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a:solidFill>
                  <a:srgbClr val="ECF0F1"/>
                </a:solidFill>
                <a:latin typeface="Noto Sans" pitchFamily="34" charset="0"/>
                <a:ea typeface="Noto Sans" pitchFamily="34" charset="-122"/>
                <a:cs typeface="Noto Sans" pitchFamily="34" charset="-120"/>
              </a:rPr>
              <a:t>Analítico</a:t>
            </a:r>
            <a:endParaRPr lang="en-US" sz="1500" dirty="0"/>
          </a:p>
        </p:txBody>
      </p:sp>
      <p:sp>
        <p:nvSpPr>
          <p:cNvPr id="74" name="Text 56">
            <a:extLst>
              <a:ext uri="{FF2B5EF4-FFF2-40B4-BE49-F238E27FC236}">
                <a16:creationId xmlns:a16="http://schemas.microsoft.com/office/drawing/2014/main" id="{A8D96C75-F9AA-85EA-A2DA-E06A138D879F}"/>
              </a:ext>
            </a:extLst>
          </p:cNvPr>
          <p:cNvSpPr/>
          <p:nvPr/>
        </p:nvSpPr>
        <p:spPr>
          <a:xfrm>
            <a:off x="9584118" y="4718609"/>
            <a:ext cx="959815"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a:solidFill>
                  <a:srgbClr val="ECF0F1"/>
                </a:solidFill>
                <a:latin typeface="Noto Sans" pitchFamily="34" charset="0"/>
                <a:ea typeface="Noto Sans" pitchFamily="34" charset="-122"/>
                <a:cs typeface="Noto Sans" pitchFamily="34" charset="-120"/>
              </a:rPr>
              <a:t>Contexto</a:t>
            </a:r>
            <a:endParaRPr lang="en-US" sz="1500" dirty="0"/>
          </a:p>
        </p:txBody>
      </p:sp>
      <p:sp>
        <p:nvSpPr>
          <p:cNvPr id="75" name="Text 58">
            <a:extLst>
              <a:ext uri="{FF2B5EF4-FFF2-40B4-BE49-F238E27FC236}">
                <a16:creationId xmlns:a16="http://schemas.microsoft.com/office/drawing/2014/main" id="{3BDF924A-12E8-A731-3564-A20437FAD42B}"/>
              </a:ext>
            </a:extLst>
          </p:cNvPr>
          <p:cNvSpPr/>
          <p:nvPr/>
        </p:nvSpPr>
        <p:spPr>
          <a:xfrm>
            <a:off x="10865536" y="4718609"/>
            <a:ext cx="940579"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a:solidFill>
                  <a:srgbClr val="ECF0F1"/>
                </a:solidFill>
                <a:latin typeface="Noto Sans" pitchFamily="34" charset="0"/>
                <a:ea typeface="Noto Sans" pitchFamily="34" charset="-122"/>
                <a:cs typeface="Noto Sans" pitchFamily="34" charset="-120"/>
              </a:rPr>
              <a:t>Futurista</a:t>
            </a:r>
            <a:endParaRPr lang="en-US" sz="1500" dirty="0"/>
          </a:p>
        </p:txBody>
      </p:sp>
      <p:sp>
        <p:nvSpPr>
          <p:cNvPr id="76" name="Text 60">
            <a:extLst>
              <a:ext uri="{FF2B5EF4-FFF2-40B4-BE49-F238E27FC236}">
                <a16:creationId xmlns:a16="http://schemas.microsoft.com/office/drawing/2014/main" id="{A424DCD4-55EA-E997-0416-0CD7C8478EDD}"/>
              </a:ext>
            </a:extLst>
          </p:cNvPr>
          <p:cNvSpPr/>
          <p:nvPr/>
        </p:nvSpPr>
        <p:spPr>
          <a:xfrm>
            <a:off x="12127718" y="4718609"/>
            <a:ext cx="871649"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a:solidFill>
                  <a:srgbClr val="ECF0F1"/>
                </a:solidFill>
                <a:latin typeface="Noto Sans" pitchFamily="34" charset="0"/>
                <a:ea typeface="Noto Sans" pitchFamily="34" charset="-122"/>
                <a:cs typeface="Noto Sans" pitchFamily="34" charset="-120"/>
              </a:rPr>
              <a:t>Ideativo</a:t>
            </a:r>
            <a:endParaRPr lang="en-US" sz="1500" dirty="0"/>
          </a:p>
        </p:txBody>
      </p:sp>
      <p:sp>
        <p:nvSpPr>
          <p:cNvPr id="77" name="Text 62">
            <a:extLst>
              <a:ext uri="{FF2B5EF4-FFF2-40B4-BE49-F238E27FC236}">
                <a16:creationId xmlns:a16="http://schemas.microsoft.com/office/drawing/2014/main" id="{97F046D7-D5DB-C69E-E6D0-6C5DC27ED739}"/>
              </a:ext>
            </a:extLst>
          </p:cNvPr>
          <p:cNvSpPr/>
          <p:nvPr/>
        </p:nvSpPr>
        <p:spPr>
          <a:xfrm>
            <a:off x="13320968" y="4718609"/>
            <a:ext cx="945387"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a:solidFill>
                  <a:srgbClr val="ECF0F1"/>
                </a:solidFill>
                <a:latin typeface="Noto Sans" pitchFamily="34" charset="0"/>
                <a:ea typeface="Noto Sans" pitchFamily="34" charset="-122"/>
                <a:cs typeface="Noto Sans" pitchFamily="34" charset="-120"/>
              </a:rPr>
              <a:t>Aprendiz</a:t>
            </a:r>
            <a:endParaRPr lang="en-US" sz="1500" dirty="0"/>
          </a:p>
        </p:txBody>
      </p:sp>
      <p:sp>
        <p:nvSpPr>
          <p:cNvPr id="79" name="Text 62">
            <a:extLst>
              <a:ext uri="{FF2B5EF4-FFF2-40B4-BE49-F238E27FC236}">
                <a16:creationId xmlns:a16="http://schemas.microsoft.com/office/drawing/2014/main" id="{4DF2203C-761F-76D8-FE3F-62C9DA777D60}"/>
              </a:ext>
            </a:extLst>
          </p:cNvPr>
          <p:cNvSpPr/>
          <p:nvPr/>
        </p:nvSpPr>
        <p:spPr>
          <a:xfrm>
            <a:off x="10865536" y="5125534"/>
            <a:ext cx="1148969" cy="282385"/>
          </a:xfrm>
          <a:prstGeom prst="rect">
            <a:avLst/>
          </a:prstGeom>
          <a:noFill/>
          <a:ln/>
        </p:spPr>
        <p:txBody>
          <a:bodyPr wrap="none" lIns="68072" tIns="25527" rIns="68072" bIns="25527"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500" dirty="0" err="1">
                <a:solidFill>
                  <a:srgbClr val="ECF0F1"/>
                </a:solidFill>
                <a:latin typeface="Noto Sans" pitchFamily="34" charset="0"/>
                <a:ea typeface="Noto Sans" pitchFamily="34" charset="-122"/>
                <a:cs typeface="Noto Sans" pitchFamily="34" charset="-120"/>
              </a:rPr>
              <a:t>Estratégico</a:t>
            </a:r>
            <a:endParaRPr lang="en-US" sz="1500" dirty="0"/>
          </a:p>
        </p:txBody>
      </p:sp>
    </p:spTree>
    <p:extLst>
      <p:ext uri="{BB962C8B-B14F-4D97-AF65-F5344CB8AC3E}">
        <p14:creationId xmlns:p14="http://schemas.microsoft.com/office/powerpoint/2010/main" val="400947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EAF30-C1C2-9649-DE34-C21155E17985}"/>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5D9CFB92-C376-FC46-2ACA-D065308C7D74}"/>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E4CBE603-31D9-65A2-17F5-D2A6F9BEC682}"/>
              </a:ext>
            </a:extLst>
          </p:cNvPr>
          <p:cNvSpPr txBox="1">
            <a:spLocks/>
          </p:cNvSpPr>
          <p:nvPr/>
        </p:nvSpPr>
        <p:spPr>
          <a:xfrm>
            <a:off x="907933" y="396058"/>
            <a:ext cx="12425297" cy="76865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500" b="1" dirty="0">
                <a:solidFill>
                  <a:srgbClr val="2BDEFD"/>
                </a:solidFill>
                <a:latin typeface="Chakra Petch" panose="00000500000000000000" pitchFamily="2" charset="-34"/>
                <a:cs typeface="Chakra Petch" panose="00000500000000000000" pitchFamily="2" charset="-34"/>
              </a:rPr>
              <a:t>COMPARATIVOS </a:t>
            </a:r>
            <a:r>
              <a:rPr lang="pt-BR" sz="4500" b="1" dirty="0">
                <a:solidFill>
                  <a:schemeClr val="bg1"/>
                </a:solidFill>
                <a:latin typeface="Chakra Petch" panose="00000500000000000000" pitchFamily="2" charset="-34"/>
                <a:cs typeface="Chakra Petch" panose="00000500000000000000" pitchFamily="2" charset="-34"/>
              </a:rPr>
              <a:t>E SINERGIAS</a:t>
            </a:r>
            <a:endParaRPr lang="pt-BR" sz="4500" b="1" dirty="0">
              <a:solidFill>
                <a:srgbClr val="2BDEFD"/>
              </a:solidFill>
              <a:latin typeface="Chakra Petch" panose="00000500000000000000" pitchFamily="2" charset="-34"/>
              <a:cs typeface="Chakra Petch" panose="00000500000000000000" pitchFamily="2" charset="-34"/>
            </a:endParaRPr>
          </a:p>
        </p:txBody>
      </p:sp>
      <p:grpSp>
        <p:nvGrpSpPr>
          <p:cNvPr id="16" name="Agrupar 15">
            <a:extLst>
              <a:ext uri="{FF2B5EF4-FFF2-40B4-BE49-F238E27FC236}">
                <a16:creationId xmlns:a16="http://schemas.microsoft.com/office/drawing/2014/main" id="{EBEF73B5-E84B-AC65-0BBD-0A85AA95849F}"/>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77DB2E90-CF9F-E1A5-053B-89C5852CE751}"/>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193E5B52-85D9-9AA9-A549-71F1D89440BC}"/>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graphicFrame>
        <p:nvGraphicFramePr>
          <p:cNvPr id="6" name="Tabela 5">
            <a:extLst>
              <a:ext uri="{FF2B5EF4-FFF2-40B4-BE49-F238E27FC236}">
                <a16:creationId xmlns:a16="http://schemas.microsoft.com/office/drawing/2014/main" id="{FAB4A1BA-DBCC-7396-296C-EF2A623C2A6F}"/>
              </a:ext>
            </a:extLst>
          </p:cNvPr>
          <p:cNvGraphicFramePr>
            <a:graphicFrameLocks noGrp="1"/>
          </p:cNvGraphicFramePr>
          <p:nvPr>
            <p:extLst>
              <p:ext uri="{D42A27DB-BD31-4B8C-83A1-F6EECF244321}">
                <p14:modId xmlns:p14="http://schemas.microsoft.com/office/powerpoint/2010/main" val="1458490681"/>
              </p:ext>
            </p:extLst>
          </p:nvPr>
        </p:nvGraphicFramePr>
        <p:xfrm>
          <a:off x="907933" y="1818662"/>
          <a:ext cx="13202538" cy="2241824"/>
        </p:xfrm>
        <a:graphic>
          <a:graphicData uri="http://schemas.openxmlformats.org/drawingml/2006/table">
            <a:tbl>
              <a:tblPr firstRow="1" bandRow="1">
                <a:tableStyleId>{8FD4443E-F989-4FC4-A0C8-D5A2AF1F390B}</a:tableStyleId>
              </a:tblPr>
              <a:tblGrid>
                <a:gridCol w="3566690">
                  <a:extLst>
                    <a:ext uri="{9D8B030D-6E8A-4147-A177-3AD203B41FA5}">
                      <a16:colId xmlns:a16="http://schemas.microsoft.com/office/drawing/2014/main" val="1331279255"/>
                    </a:ext>
                  </a:extLst>
                </a:gridCol>
                <a:gridCol w="4041882">
                  <a:extLst>
                    <a:ext uri="{9D8B030D-6E8A-4147-A177-3AD203B41FA5}">
                      <a16:colId xmlns:a16="http://schemas.microsoft.com/office/drawing/2014/main" val="1466346413"/>
                    </a:ext>
                  </a:extLst>
                </a:gridCol>
                <a:gridCol w="5593966">
                  <a:extLst>
                    <a:ext uri="{9D8B030D-6E8A-4147-A177-3AD203B41FA5}">
                      <a16:colId xmlns:a16="http://schemas.microsoft.com/office/drawing/2014/main" val="779169424"/>
                    </a:ext>
                  </a:extLst>
                </a:gridCol>
              </a:tblGrid>
              <a:tr h="560456">
                <a:tc>
                  <a:txBody>
                    <a:bodyPr/>
                    <a:lstStyle/>
                    <a:p>
                      <a:pPr algn="ctr"/>
                      <a:r>
                        <a:rPr lang="pt-BR" sz="2000" dirty="0"/>
                        <a:t>FERRAMENTA</a:t>
                      </a:r>
                    </a:p>
                  </a:txBody>
                  <a:tcPr anchor="ctr">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tc>
                  <a:txBody>
                    <a:bodyPr/>
                    <a:lstStyle/>
                    <a:p>
                      <a:pPr algn="ctr"/>
                      <a:r>
                        <a:rPr lang="pt-BR" sz="2000" dirty="0"/>
                        <a:t>FOCO PRINCIPAL</a:t>
                      </a:r>
                    </a:p>
                  </a:txBody>
                  <a:tcPr anchor="ctr">
                    <a:lnL w="12700" cap="flat" cmpd="sng" algn="ctr">
                      <a:solidFill>
                        <a:srgbClr val="01080E"/>
                      </a:solidFill>
                      <a:prstDash val="solid"/>
                      <a:round/>
                      <a:headEnd type="none" w="med" len="med"/>
                      <a:tailEnd type="none" w="med" len="med"/>
                    </a:lnL>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tc>
                  <a:txBody>
                    <a:bodyPr/>
                    <a:lstStyle/>
                    <a:p>
                      <a:pPr algn="ctr"/>
                      <a:r>
                        <a:rPr lang="pt-BR" sz="2000" dirty="0"/>
                        <a:t>APLICAÇÃO</a:t>
                      </a:r>
                    </a:p>
                  </a:txBody>
                  <a:tcPr anchor="ctr">
                    <a:lnL w="12700" cap="flat" cmpd="sng" algn="ctr">
                      <a:solidFill>
                        <a:srgbClr val="01080E"/>
                      </a:solidFill>
                      <a:prstDash val="solid"/>
                      <a:round/>
                      <a:headEnd type="none" w="med" len="med"/>
                      <a:tailEnd type="none" w="med" len="med"/>
                    </a:lnL>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extLst>
                  <a:ext uri="{0D108BD9-81ED-4DB2-BD59-A6C34878D82A}">
                    <a16:rowId xmlns:a16="http://schemas.microsoft.com/office/drawing/2014/main" val="3504500025"/>
                  </a:ext>
                </a:extLst>
              </a:tr>
              <a:tr h="560456">
                <a:tc>
                  <a:txBody>
                    <a:bodyPr/>
                    <a:lstStyle/>
                    <a:p>
                      <a:pPr algn="ctr"/>
                      <a:r>
                        <a:rPr lang="pt-BR" sz="2000" dirty="0"/>
                        <a:t>DISC</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2000" dirty="0"/>
                        <a:t>Comportamentos observáveis</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2000" dirty="0"/>
                        <a:t>Comunicação e trabalho em equipe</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9737291"/>
                  </a:ext>
                </a:extLst>
              </a:tr>
              <a:tr h="560456">
                <a:tc>
                  <a:txBody>
                    <a:bodyPr/>
                    <a:lstStyle/>
                    <a:p>
                      <a:pPr algn="ctr"/>
                      <a:r>
                        <a:rPr lang="pt-BR" sz="2000" dirty="0"/>
                        <a:t>MBTI</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2000" dirty="0"/>
                        <a:t>Preferências cognitivas</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2000" dirty="0"/>
                        <a:t>Desenvolvimento pessoal e carreira</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2638961"/>
                  </a:ext>
                </a:extLst>
              </a:tr>
              <a:tr h="560456">
                <a:tc>
                  <a:txBody>
                    <a:bodyPr/>
                    <a:lstStyle/>
                    <a:p>
                      <a:pPr algn="ctr"/>
                      <a:r>
                        <a:rPr lang="pt-BR" sz="2000" dirty="0"/>
                        <a:t>CLIFTON</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2000" dirty="0"/>
                        <a:t>Talentos e pontos fortes</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2000" dirty="0"/>
                        <a:t>Desempenho e liderança</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902948"/>
                  </a:ext>
                </a:extLst>
              </a:tr>
            </a:tbl>
          </a:graphicData>
        </a:graphic>
      </p:graphicFrame>
      <p:sp>
        <p:nvSpPr>
          <p:cNvPr id="4" name="Shape 19">
            <a:extLst>
              <a:ext uri="{FF2B5EF4-FFF2-40B4-BE49-F238E27FC236}">
                <a16:creationId xmlns:a16="http://schemas.microsoft.com/office/drawing/2014/main" id="{833B0CDC-75C7-33EF-60AD-E1A963991324}"/>
              </a:ext>
            </a:extLst>
          </p:cNvPr>
          <p:cNvSpPr/>
          <p:nvPr/>
        </p:nvSpPr>
        <p:spPr>
          <a:xfrm>
            <a:off x="907933" y="4786810"/>
            <a:ext cx="8895286" cy="2949794"/>
          </a:xfrm>
          <a:prstGeom prst="rect">
            <a:avLst/>
          </a:prstGeom>
          <a:solidFill>
            <a:srgbClr val="E74C3C">
              <a:alpha val="10000"/>
            </a:srgbClr>
          </a:solidFill>
          <a:ln/>
        </p:spPr>
        <p:txBody>
          <a:bodyPr/>
          <a:lstStyle/>
          <a:p>
            <a:endParaRPr lang="pt-BR" sz="4000"/>
          </a:p>
        </p:txBody>
      </p:sp>
      <p:sp>
        <p:nvSpPr>
          <p:cNvPr id="7" name="Shape 20">
            <a:extLst>
              <a:ext uri="{FF2B5EF4-FFF2-40B4-BE49-F238E27FC236}">
                <a16:creationId xmlns:a16="http://schemas.microsoft.com/office/drawing/2014/main" id="{93B03AC7-B4BE-43B5-6B40-5923C409FAB4}"/>
              </a:ext>
            </a:extLst>
          </p:cNvPr>
          <p:cNvSpPr/>
          <p:nvPr/>
        </p:nvSpPr>
        <p:spPr>
          <a:xfrm>
            <a:off x="907933" y="4786810"/>
            <a:ext cx="52244" cy="2949794"/>
          </a:xfrm>
          <a:prstGeom prst="rect">
            <a:avLst/>
          </a:prstGeom>
          <a:solidFill>
            <a:srgbClr val="E74C3C"/>
          </a:solidFill>
          <a:ln/>
        </p:spPr>
        <p:txBody>
          <a:bodyPr/>
          <a:lstStyle/>
          <a:p>
            <a:endParaRPr lang="pt-BR" sz="4000"/>
          </a:p>
        </p:txBody>
      </p:sp>
      <p:sp>
        <p:nvSpPr>
          <p:cNvPr id="8" name="Text 21">
            <a:extLst>
              <a:ext uri="{FF2B5EF4-FFF2-40B4-BE49-F238E27FC236}">
                <a16:creationId xmlns:a16="http://schemas.microsoft.com/office/drawing/2014/main" id="{86E3EC02-FAC0-E0A3-2DE9-6FAE29FA4AC7}"/>
              </a:ext>
            </a:extLst>
          </p:cNvPr>
          <p:cNvSpPr/>
          <p:nvPr/>
        </p:nvSpPr>
        <p:spPr>
          <a:xfrm>
            <a:off x="1078884" y="4911936"/>
            <a:ext cx="7248815" cy="369332"/>
          </a:xfrm>
          <a:prstGeom prst="rect">
            <a:avLst/>
          </a:prstGeom>
          <a:noFill/>
          <a:ln/>
        </p:spPr>
        <p:txBody>
          <a:bodyPr wrap="square" lIns="0" tIns="0" rIns="0" bIns="0" rtlCol="0" anchor="ctr">
            <a:spAutoFit/>
          </a:bodyPr>
          <a:lstStyle/>
          <a:p>
            <a:pPr indent="0" defTabSz="1097280">
              <a:buNone/>
            </a:pPr>
            <a:r>
              <a:rPr lang="en-US" sz="2400" b="1" dirty="0">
                <a:solidFill>
                  <a:schemeClr val="lt1"/>
                </a:solidFill>
              </a:rPr>
              <a:t>COMO UTILIZAR EM CONJUNTO</a:t>
            </a:r>
          </a:p>
        </p:txBody>
      </p:sp>
      <p:sp>
        <p:nvSpPr>
          <p:cNvPr id="9" name="Text 22">
            <a:extLst>
              <a:ext uri="{FF2B5EF4-FFF2-40B4-BE49-F238E27FC236}">
                <a16:creationId xmlns:a16="http://schemas.microsoft.com/office/drawing/2014/main" id="{569D8209-2B1D-70A2-A468-E017264F450A}"/>
              </a:ext>
            </a:extLst>
          </p:cNvPr>
          <p:cNvSpPr/>
          <p:nvPr/>
        </p:nvSpPr>
        <p:spPr>
          <a:xfrm>
            <a:off x="1157963" y="5718233"/>
            <a:ext cx="8401626" cy="307777"/>
          </a:xfrm>
          <a:prstGeom prst="rect">
            <a:avLst/>
          </a:prstGeom>
          <a:noFill/>
          <a:ln/>
        </p:spPr>
        <p:txBody>
          <a:bodyPr wrap="square" lIns="0" tIns="0" rIns="0" bIns="0" rtlCol="0" anchor="ctr">
            <a:spAutoFit/>
          </a:bodyPr>
          <a:lstStyle/>
          <a:p>
            <a:pPr marL="0" indent="0" algn="l">
              <a:buNone/>
            </a:pPr>
            <a:r>
              <a:rPr lang="en-US" sz="2000" dirty="0">
                <a:solidFill>
                  <a:schemeClr val="lt1"/>
                </a:solidFill>
              </a:rPr>
              <a:t>DISC + MBTI: Entender comportamentos visíveis e </a:t>
            </a:r>
            <a:r>
              <a:rPr lang="en-US" sz="2000" dirty="0" err="1">
                <a:solidFill>
                  <a:schemeClr val="lt1"/>
                </a:solidFill>
              </a:rPr>
              <a:t>motivações</a:t>
            </a:r>
            <a:r>
              <a:rPr lang="en-US" sz="2000" dirty="0">
                <a:solidFill>
                  <a:schemeClr val="lt1"/>
                </a:solidFill>
              </a:rPr>
              <a:t> </a:t>
            </a:r>
            <a:r>
              <a:rPr lang="en-US" sz="2000" dirty="0" err="1">
                <a:solidFill>
                  <a:schemeClr val="lt1"/>
                </a:solidFill>
              </a:rPr>
              <a:t>internas</a:t>
            </a:r>
            <a:endParaRPr lang="en-US" sz="2000" dirty="0">
              <a:solidFill>
                <a:schemeClr val="lt1"/>
              </a:solidFill>
            </a:endParaRPr>
          </a:p>
        </p:txBody>
      </p:sp>
      <p:sp>
        <p:nvSpPr>
          <p:cNvPr id="10" name="Text 23">
            <a:extLst>
              <a:ext uri="{FF2B5EF4-FFF2-40B4-BE49-F238E27FC236}">
                <a16:creationId xmlns:a16="http://schemas.microsoft.com/office/drawing/2014/main" id="{81C7D812-6437-07D3-D6F4-D0153B6C8FBC}"/>
              </a:ext>
            </a:extLst>
          </p:cNvPr>
          <p:cNvSpPr/>
          <p:nvPr/>
        </p:nvSpPr>
        <p:spPr>
          <a:xfrm>
            <a:off x="1157963" y="6454394"/>
            <a:ext cx="8401626" cy="307777"/>
          </a:xfrm>
          <a:prstGeom prst="rect">
            <a:avLst/>
          </a:prstGeom>
          <a:noFill/>
          <a:ln/>
        </p:spPr>
        <p:txBody>
          <a:bodyPr wrap="square" lIns="0" tIns="0" rIns="0" bIns="0" rtlCol="0" anchor="ctr">
            <a:spAutoFit/>
          </a:bodyPr>
          <a:lstStyle/>
          <a:p>
            <a:r>
              <a:rPr lang="en-US" sz="2000" dirty="0">
                <a:solidFill>
                  <a:schemeClr val="lt1"/>
                </a:solidFill>
              </a:rPr>
              <a:t>MBTI + Clifton: Alinhar preferências cognitivas com </a:t>
            </a:r>
            <a:r>
              <a:rPr lang="en-US" sz="2000" dirty="0" err="1">
                <a:solidFill>
                  <a:schemeClr val="lt1"/>
                </a:solidFill>
              </a:rPr>
              <a:t>talentos</a:t>
            </a:r>
            <a:r>
              <a:rPr lang="en-US" sz="2000" dirty="0">
                <a:solidFill>
                  <a:schemeClr val="lt1"/>
                </a:solidFill>
              </a:rPr>
              <a:t> </a:t>
            </a:r>
            <a:r>
              <a:rPr lang="en-US" sz="2000" dirty="0" err="1">
                <a:solidFill>
                  <a:schemeClr val="lt1"/>
                </a:solidFill>
              </a:rPr>
              <a:t>naturais</a:t>
            </a:r>
            <a:endParaRPr lang="en-US" sz="2000" dirty="0">
              <a:solidFill>
                <a:schemeClr val="lt1"/>
              </a:solidFill>
            </a:endParaRPr>
          </a:p>
        </p:txBody>
      </p:sp>
      <p:sp>
        <p:nvSpPr>
          <p:cNvPr id="11" name="Text 24">
            <a:extLst>
              <a:ext uri="{FF2B5EF4-FFF2-40B4-BE49-F238E27FC236}">
                <a16:creationId xmlns:a16="http://schemas.microsoft.com/office/drawing/2014/main" id="{3162B6A9-4FC6-389B-67E8-C362B457461C}"/>
              </a:ext>
            </a:extLst>
          </p:cNvPr>
          <p:cNvSpPr/>
          <p:nvPr/>
        </p:nvSpPr>
        <p:spPr>
          <a:xfrm>
            <a:off x="1157963" y="7190555"/>
            <a:ext cx="8401626" cy="307777"/>
          </a:xfrm>
          <a:prstGeom prst="rect">
            <a:avLst/>
          </a:prstGeom>
          <a:noFill/>
          <a:ln/>
        </p:spPr>
        <p:txBody>
          <a:bodyPr wrap="square" lIns="0" tIns="0" rIns="0" bIns="0" rtlCol="0" anchor="ctr">
            <a:spAutoFit/>
          </a:bodyPr>
          <a:lstStyle/>
          <a:p>
            <a:r>
              <a:rPr lang="en-US" sz="2000" dirty="0">
                <a:solidFill>
                  <a:schemeClr val="lt1"/>
                </a:solidFill>
              </a:rPr>
              <a:t>DISC + Clifton: </a:t>
            </a:r>
            <a:r>
              <a:rPr lang="en-US" sz="2000" dirty="0" err="1">
                <a:solidFill>
                  <a:schemeClr val="lt1"/>
                </a:solidFill>
              </a:rPr>
              <a:t>Adaptar</a:t>
            </a:r>
            <a:r>
              <a:rPr lang="en-US" sz="2000" dirty="0">
                <a:solidFill>
                  <a:schemeClr val="lt1"/>
                </a:solidFill>
              </a:rPr>
              <a:t> </a:t>
            </a:r>
            <a:r>
              <a:rPr lang="en-US" sz="2000" dirty="0" err="1">
                <a:solidFill>
                  <a:schemeClr val="lt1"/>
                </a:solidFill>
              </a:rPr>
              <a:t>comportamentos</a:t>
            </a:r>
            <a:r>
              <a:rPr lang="en-US" sz="2000" dirty="0">
                <a:solidFill>
                  <a:schemeClr val="lt1"/>
                </a:solidFill>
              </a:rPr>
              <a:t> para maximizar </a:t>
            </a:r>
            <a:r>
              <a:rPr lang="en-US" sz="2000" dirty="0" err="1">
                <a:solidFill>
                  <a:schemeClr val="lt1"/>
                </a:solidFill>
              </a:rPr>
              <a:t>pontos</a:t>
            </a:r>
            <a:r>
              <a:rPr lang="en-US" sz="2000" dirty="0">
                <a:solidFill>
                  <a:schemeClr val="lt1"/>
                </a:solidFill>
              </a:rPr>
              <a:t> fortes</a:t>
            </a:r>
          </a:p>
        </p:txBody>
      </p:sp>
    </p:spTree>
    <p:extLst>
      <p:ext uri="{BB962C8B-B14F-4D97-AF65-F5344CB8AC3E}">
        <p14:creationId xmlns:p14="http://schemas.microsoft.com/office/powerpoint/2010/main" val="150365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CF95D-BC9E-CD4F-2872-CA21334CFA1A}"/>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9539EB17-3533-C103-CEFB-2A3A73C75345}"/>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0E53D6CE-09CD-93A7-5CF4-5192637827FA}"/>
              </a:ext>
            </a:extLst>
          </p:cNvPr>
          <p:cNvSpPr txBox="1">
            <a:spLocks/>
          </p:cNvSpPr>
          <p:nvPr/>
        </p:nvSpPr>
        <p:spPr>
          <a:xfrm>
            <a:off x="907933" y="396058"/>
            <a:ext cx="12425297" cy="76865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500" b="1" dirty="0">
                <a:solidFill>
                  <a:schemeClr val="bg1"/>
                </a:solidFill>
                <a:latin typeface="Chakra Petch" panose="00000500000000000000" pitchFamily="2" charset="-34"/>
                <a:cs typeface="Chakra Petch" panose="00000500000000000000" pitchFamily="2" charset="-34"/>
              </a:rPr>
              <a:t>DICAS PARA </a:t>
            </a:r>
            <a:r>
              <a:rPr lang="pt-BR" sz="4500" b="1" dirty="0">
                <a:solidFill>
                  <a:srgbClr val="2BDEFD"/>
                </a:solidFill>
                <a:latin typeface="Chakra Petch" panose="00000500000000000000" pitchFamily="2" charset="-34"/>
                <a:cs typeface="Chakra Petch" panose="00000500000000000000" pitchFamily="2" charset="-34"/>
              </a:rPr>
              <a:t>INTERPRETAÇÃO</a:t>
            </a:r>
          </a:p>
        </p:txBody>
      </p:sp>
      <p:grpSp>
        <p:nvGrpSpPr>
          <p:cNvPr id="16" name="Agrupar 15">
            <a:extLst>
              <a:ext uri="{FF2B5EF4-FFF2-40B4-BE49-F238E27FC236}">
                <a16:creationId xmlns:a16="http://schemas.microsoft.com/office/drawing/2014/main" id="{5F27D655-2183-D7FE-CF55-8083439C2294}"/>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8DE8B600-7DFC-24B7-1AF2-A7B9E03DDB16}"/>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3FB83AC9-22A8-411D-AFC0-2931BF47BE84}"/>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3" name="Retângulo: Cantos Superiores Recortados 2">
            <a:extLst>
              <a:ext uri="{FF2B5EF4-FFF2-40B4-BE49-F238E27FC236}">
                <a16:creationId xmlns:a16="http://schemas.microsoft.com/office/drawing/2014/main" id="{EE16FEE2-0CB5-A220-D391-62101E8B40D4}"/>
              </a:ext>
            </a:extLst>
          </p:cNvPr>
          <p:cNvSpPr/>
          <p:nvPr/>
        </p:nvSpPr>
        <p:spPr>
          <a:xfrm>
            <a:off x="929683" y="1949876"/>
            <a:ext cx="13180788" cy="22403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Google Shape;229;p28">
            <a:extLst>
              <a:ext uri="{FF2B5EF4-FFF2-40B4-BE49-F238E27FC236}">
                <a16:creationId xmlns:a16="http://schemas.microsoft.com/office/drawing/2014/main" id="{86F7ED7A-F501-FF35-6927-AB87636F4898}"/>
              </a:ext>
            </a:extLst>
          </p:cNvPr>
          <p:cNvSpPr txBox="1">
            <a:spLocks/>
          </p:cNvSpPr>
          <p:nvPr/>
        </p:nvSpPr>
        <p:spPr>
          <a:xfrm>
            <a:off x="1037869" y="2290482"/>
            <a:ext cx="4064121"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Contextualize os Resultados</a:t>
            </a:r>
          </a:p>
          <a:p>
            <a:pPr algn="ctr">
              <a:lnSpc>
                <a:spcPct val="100000"/>
              </a:lnSpc>
              <a:spcBef>
                <a:spcPts val="0"/>
              </a:spcBef>
            </a:pPr>
            <a:r>
              <a:rPr lang="pt-BR" sz="1800" dirty="0">
                <a:solidFill>
                  <a:schemeClr val="bg1"/>
                </a:solidFill>
                <a:latin typeface="Inter"/>
                <a:ea typeface="Inter"/>
                <a:cs typeface="Inter"/>
                <a:sym typeface="Inter"/>
              </a:rPr>
              <a:t>Considere o ambiente, momento de vida e objetivos ao interpretar os resultados.</a:t>
            </a:r>
          </a:p>
        </p:txBody>
      </p:sp>
      <p:sp>
        <p:nvSpPr>
          <p:cNvPr id="12" name="Google Shape;229;p28">
            <a:extLst>
              <a:ext uri="{FF2B5EF4-FFF2-40B4-BE49-F238E27FC236}">
                <a16:creationId xmlns:a16="http://schemas.microsoft.com/office/drawing/2014/main" id="{5CD0515B-E154-C2F4-8100-7B33DDA1946F}"/>
              </a:ext>
            </a:extLst>
          </p:cNvPr>
          <p:cNvSpPr txBox="1">
            <a:spLocks/>
          </p:cNvSpPr>
          <p:nvPr/>
        </p:nvSpPr>
        <p:spPr>
          <a:xfrm>
            <a:off x="5696565" y="2290482"/>
            <a:ext cx="4064122"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Busque Equilíbrio</a:t>
            </a:r>
          </a:p>
          <a:p>
            <a:pPr algn="ctr">
              <a:lnSpc>
                <a:spcPct val="100000"/>
              </a:lnSpc>
              <a:spcBef>
                <a:spcPts val="0"/>
              </a:spcBef>
            </a:pPr>
            <a:r>
              <a:rPr lang="pt-BR" sz="1800" dirty="0">
                <a:solidFill>
                  <a:schemeClr val="bg1"/>
                </a:solidFill>
                <a:latin typeface="Inter"/>
                <a:ea typeface="Inter"/>
                <a:cs typeface="Inter"/>
                <a:sym typeface="Inter"/>
              </a:rPr>
              <a:t>Reconheça tanto pontos fortes quanto áreas de desenvolvimento identificadas.</a:t>
            </a:r>
          </a:p>
        </p:txBody>
      </p:sp>
      <p:sp>
        <p:nvSpPr>
          <p:cNvPr id="13" name="Google Shape;229;p28">
            <a:extLst>
              <a:ext uri="{FF2B5EF4-FFF2-40B4-BE49-F238E27FC236}">
                <a16:creationId xmlns:a16="http://schemas.microsoft.com/office/drawing/2014/main" id="{877627D9-0632-BD1C-DBD3-F8E67CFDDC14}"/>
              </a:ext>
            </a:extLst>
          </p:cNvPr>
          <p:cNvSpPr txBox="1">
            <a:spLocks/>
          </p:cNvSpPr>
          <p:nvPr/>
        </p:nvSpPr>
        <p:spPr>
          <a:xfrm>
            <a:off x="10355261" y="2428981"/>
            <a:ext cx="3625824"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Reavalie Periodicamente</a:t>
            </a:r>
          </a:p>
          <a:p>
            <a:pPr algn="ctr">
              <a:lnSpc>
                <a:spcPct val="100000"/>
              </a:lnSpc>
              <a:spcBef>
                <a:spcPts val="0"/>
              </a:spcBef>
            </a:pPr>
            <a:r>
              <a:rPr lang="pt-BR" sz="1800" dirty="0">
                <a:solidFill>
                  <a:schemeClr val="bg1"/>
                </a:solidFill>
                <a:latin typeface="Inter"/>
                <a:ea typeface="Inter"/>
                <a:cs typeface="Inter"/>
                <a:sym typeface="Inter"/>
              </a:rPr>
              <a:t>Perfis podem evoluir com o tempo, experiências e desenvolvimento pessoal.</a:t>
            </a:r>
          </a:p>
        </p:txBody>
      </p:sp>
      <p:sp>
        <p:nvSpPr>
          <p:cNvPr id="14" name="Retângulo: Cantos Superiores Recortados 13">
            <a:extLst>
              <a:ext uri="{FF2B5EF4-FFF2-40B4-BE49-F238E27FC236}">
                <a16:creationId xmlns:a16="http://schemas.microsoft.com/office/drawing/2014/main" id="{32842634-9C8E-857E-3361-83F55B95A348}"/>
              </a:ext>
            </a:extLst>
          </p:cNvPr>
          <p:cNvSpPr/>
          <p:nvPr/>
        </p:nvSpPr>
        <p:spPr>
          <a:xfrm>
            <a:off x="927197" y="5096421"/>
            <a:ext cx="9428064" cy="2240352"/>
          </a:xfrm>
          <a:prstGeom prst="snip2SameRect">
            <a:avLst>
              <a:gd name="adj1" fmla="val 14163"/>
              <a:gd name="adj2" fmla="val 13457"/>
            </a:avLst>
          </a:prstGeom>
          <a:solidFill>
            <a:srgbClr val="FF0000">
              <a:alpha val="11000"/>
            </a:srgbClr>
          </a:solidFill>
          <a:ln w="6350">
            <a:solidFill>
              <a:srgbClr val="0A4655">
                <a:alpha val="97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Google Shape;229;p28">
            <a:extLst>
              <a:ext uri="{FF2B5EF4-FFF2-40B4-BE49-F238E27FC236}">
                <a16:creationId xmlns:a16="http://schemas.microsoft.com/office/drawing/2014/main" id="{3C58AAEF-2A99-B30D-756B-5DB3F680797F}"/>
              </a:ext>
            </a:extLst>
          </p:cNvPr>
          <p:cNvSpPr txBox="1">
            <a:spLocks/>
          </p:cNvSpPr>
          <p:nvPr/>
        </p:nvSpPr>
        <p:spPr>
          <a:xfrm>
            <a:off x="1318437" y="5277857"/>
            <a:ext cx="8718698" cy="49510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EVITE RÓTULOS LIMITANTES</a:t>
            </a:r>
          </a:p>
        </p:txBody>
      </p:sp>
      <p:sp>
        <p:nvSpPr>
          <p:cNvPr id="19" name="Google Shape;229;p28">
            <a:extLst>
              <a:ext uri="{FF2B5EF4-FFF2-40B4-BE49-F238E27FC236}">
                <a16:creationId xmlns:a16="http://schemas.microsoft.com/office/drawing/2014/main" id="{C1E49A55-82C8-8165-1E26-B5760981C09B}"/>
              </a:ext>
            </a:extLst>
          </p:cNvPr>
          <p:cNvSpPr txBox="1">
            <a:spLocks/>
          </p:cNvSpPr>
          <p:nvPr/>
        </p:nvSpPr>
        <p:spPr>
          <a:xfrm>
            <a:off x="1318436" y="6017174"/>
            <a:ext cx="871869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As ferramentas </a:t>
            </a:r>
            <a:r>
              <a:rPr lang="pt-BR" sz="1800" b="1" dirty="0">
                <a:solidFill>
                  <a:schemeClr val="bg1"/>
                </a:solidFill>
                <a:latin typeface="Inter"/>
                <a:ea typeface="Inter"/>
                <a:cs typeface="Inter"/>
                <a:sym typeface="Inter"/>
              </a:rPr>
              <a:t>oferecem insights, </a:t>
            </a:r>
            <a:r>
              <a:rPr lang="pt-BR" sz="1800" b="1" u="sng" dirty="0">
                <a:solidFill>
                  <a:schemeClr val="bg1"/>
                </a:solidFill>
                <a:latin typeface="Inter"/>
                <a:ea typeface="Inter"/>
                <a:cs typeface="Inter"/>
                <a:sym typeface="Inter"/>
              </a:rPr>
              <a:t>não determinismos</a:t>
            </a:r>
            <a:r>
              <a:rPr lang="pt-BR" sz="1800" dirty="0">
                <a:solidFill>
                  <a:schemeClr val="bg1"/>
                </a:solidFill>
                <a:latin typeface="Inter"/>
                <a:ea typeface="Inter"/>
                <a:cs typeface="Inter"/>
                <a:sym typeface="Inter"/>
              </a:rPr>
              <a:t>. Evite usar os resultados como justificativa para limitar potenciais.</a:t>
            </a:r>
          </a:p>
        </p:txBody>
      </p:sp>
    </p:spTree>
    <p:extLst>
      <p:ext uri="{BB962C8B-B14F-4D97-AF65-F5344CB8AC3E}">
        <p14:creationId xmlns:p14="http://schemas.microsoft.com/office/powerpoint/2010/main" val="390841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E531F-2C2C-6428-B2FA-3FA90738F974}"/>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783ED96C-CF26-8CC1-DC20-A503190247C6}"/>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7DE25483-5E8F-4EA3-5ACB-E639A697E305}"/>
              </a:ext>
            </a:extLst>
          </p:cNvPr>
          <p:cNvSpPr txBox="1">
            <a:spLocks/>
          </p:cNvSpPr>
          <p:nvPr/>
        </p:nvSpPr>
        <p:spPr>
          <a:xfrm>
            <a:off x="907933" y="396058"/>
            <a:ext cx="12425297" cy="76865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500" b="1" dirty="0">
                <a:solidFill>
                  <a:schemeClr val="bg1"/>
                </a:solidFill>
                <a:latin typeface="Chakra Petch" panose="00000500000000000000" pitchFamily="2" charset="-34"/>
                <a:cs typeface="Chakra Petch" panose="00000500000000000000" pitchFamily="2" charset="-34"/>
              </a:rPr>
              <a:t>WRAP UP</a:t>
            </a:r>
            <a:endParaRPr lang="pt-BR" sz="4500" b="1" dirty="0">
              <a:solidFill>
                <a:srgbClr val="2BDEFD"/>
              </a:solidFill>
              <a:latin typeface="Chakra Petch" panose="00000500000000000000" pitchFamily="2" charset="-34"/>
              <a:cs typeface="Chakra Petch" panose="00000500000000000000" pitchFamily="2" charset="-34"/>
            </a:endParaRPr>
          </a:p>
        </p:txBody>
      </p:sp>
      <p:grpSp>
        <p:nvGrpSpPr>
          <p:cNvPr id="16" name="Agrupar 15">
            <a:extLst>
              <a:ext uri="{FF2B5EF4-FFF2-40B4-BE49-F238E27FC236}">
                <a16:creationId xmlns:a16="http://schemas.microsoft.com/office/drawing/2014/main" id="{4B16037E-1F73-5D99-2C11-79B6A74580F6}"/>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8FDCD1D1-3CCC-E1B1-24F7-24E2C60BA34C}"/>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69929FE5-7B25-026B-4AB7-C5DA3BCEB72D}"/>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3" name="Retângulo: Cantos Superiores Recortados 2">
            <a:extLst>
              <a:ext uri="{FF2B5EF4-FFF2-40B4-BE49-F238E27FC236}">
                <a16:creationId xmlns:a16="http://schemas.microsoft.com/office/drawing/2014/main" id="{F7F4F246-09BE-0C7B-27C7-63250BAFA2A0}"/>
              </a:ext>
            </a:extLst>
          </p:cNvPr>
          <p:cNvSpPr/>
          <p:nvPr/>
        </p:nvSpPr>
        <p:spPr>
          <a:xfrm>
            <a:off x="1078538" y="2609091"/>
            <a:ext cx="13180788" cy="22403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Google Shape;229;p28">
            <a:extLst>
              <a:ext uri="{FF2B5EF4-FFF2-40B4-BE49-F238E27FC236}">
                <a16:creationId xmlns:a16="http://schemas.microsoft.com/office/drawing/2014/main" id="{7EA3D12E-1251-37E6-4907-4112542934EC}"/>
              </a:ext>
            </a:extLst>
          </p:cNvPr>
          <p:cNvSpPr txBox="1">
            <a:spLocks/>
          </p:cNvSpPr>
          <p:nvPr/>
        </p:nvSpPr>
        <p:spPr>
          <a:xfrm>
            <a:off x="1229254" y="3045113"/>
            <a:ext cx="4064121"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Ferramentas, Não Rótulos</a:t>
            </a:r>
          </a:p>
          <a:p>
            <a:pPr algn="ctr">
              <a:lnSpc>
                <a:spcPct val="100000"/>
              </a:lnSpc>
              <a:spcBef>
                <a:spcPts val="0"/>
              </a:spcBef>
            </a:pPr>
            <a:r>
              <a:rPr lang="pt-BR" sz="1800" dirty="0">
                <a:solidFill>
                  <a:schemeClr val="bg1"/>
                </a:solidFill>
                <a:latin typeface="Inter"/>
                <a:ea typeface="Inter"/>
                <a:cs typeface="Inter"/>
                <a:sym typeface="Inter"/>
              </a:rPr>
              <a:t>Utilize DISC, MBTI e Clifton </a:t>
            </a:r>
            <a:r>
              <a:rPr lang="pt-BR" sz="1800" dirty="0" err="1">
                <a:solidFill>
                  <a:schemeClr val="bg1"/>
                </a:solidFill>
                <a:latin typeface="Inter"/>
                <a:ea typeface="Inter"/>
                <a:cs typeface="Inter"/>
                <a:sym typeface="Inter"/>
              </a:rPr>
              <a:t>Strengths</a:t>
            </a:r>
            <a:r>
              <a:rPr lang="pt-BR" sz="1800" dirty="0">
                <a:solidFill>
                  <a:schemeClr val="bg1"/>
                </a:solidFill>
                <a:latin typeface="Inter"/>
                <a:ea typeface="Inter"/>
                <a:cs typeface="Inter"/>
                <a:sym typeface="Inter"/>
              </a:rPr>
              <a:t> como pontos de partida para autoconhecimento, não como definições limitantes.</a:t>
            </a:r>
          </a:p>
        </p:txBody>
      </p:sp>
      <p:sp>
        <p:nvSpPr>
          <p:cNvPr id="12" name="Google Shape;229;p28">
            <a:extLst>
              <a:ext uri="{FF2B5EF4-FFF2-40B4-BE49-F238E27FC236}">
                <a16:creationId xmlns:a16="http://schemas.microsoft.com/office/drawing/2014/main" id="{18B0A30E-9B18-F03F-3D28-73B4DEADD74F}"/>
              </a:ext>
            </a:extLst>
          </p:cNvPr>
          <p:cNvSpPr txBox="1">
            <a:spLocks/>
          </p:cNvSpPr>
          <p:nvPr/>
        </p:nvSpPr>
        <p:spPr>
          <a:xfrm>
            <a:off x="5887950" y="3045113"/>
            <a:ext cx="4064122"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Desenvolvimento Contínuo</a:t>
            </a:r>
          </a:p>
          <a:p>
            <a:pPr algn="ctr">
              <a:lnSpc>
                <a:spcPct val="100000"/>
              </a:lnSpc>
              <a:spcBef>
                <a:spcPts val="0"/>
              </a:spcBef>
            </a:pPr>
            <a:r>
              <a:rPr lang="pt-BR" sz="1800" dirty="0">
                <a:solidFill>
                  <a:schemeClr val="bg1"/>
                </a:solidFill>
                <a:latin typeface="Inter"/>
                <a:ea typeface="Inter"/>
                <a:cs typeface="Inter"/>
                <a:sym typeface="Inter"/>
              </a:rPr>
              <a:t>O autoconhecimento é uma jornada constante. As ferramentas são mapas, não o destino final.</a:t>
            </a:r>
          </a:p>
        </p:txBody>
      </p:sp>
      <p:sp>
        <p:nvSpPr>
          <p:cNvPr id="13" name="Google Shape;229;p28">
            <a:extLst>
              <a:ext uri="{FF2B5EF4-FFF2-40B4-BE49-F238E27FC236}">
                <a16:creationId xmlns:a16="http://schemas.microsoft.com/office/drawing/2014/main" id="{622F4A9D-6F43-EF5B-A1B8-C16346DB266C}"/>
              </a:ext>
            </a:extLst>
          </p:cNvPr>
          <p:cNvSpPr txBox="1">
            <a:spLocks/>
          </p:cNvSpPr>
          <p:nvPr/>
        </p:nvSpPr>
        <p:spPr>
          <a:xfrm>
            <a:off x="10546646" y="3045113"/>
            <a:ext cx="3625824"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Integração na Prática</a:t>
            </a:r>
          </a:p>
          <a:p>
            <a:pPr algn="ctr">
              <a:lnSpc>
                <a:spcPct val="100000"/>
              </a:lnSpc>
              <a:spcBef>
                <a:spcPts val="0"/>
              </a:spcBef>
            </a:pPr>
            <a:r>
              <a:rPr lang="pt-BR" sz="1800" dirty="0">
                <a:solidFill>
                  <a:schemeClr val="bg1"/>
                </a:solidFill>
                <a:latin typeface="Inter"/>
                <a:ea typeface="Inter"/>
                <a:cs typeface="Inter"/>
                <a:sym typeface="Inter"/>
              </a:rPr>
              <a:t>Aplique os insights obtidos em situações reais para maximizar seu potencial e o de sua equipe.</a:t>
            </a:r>
          </a:p>
        </p:txBody>
      </p:sp>
      <p:sp>
        <p:nvSpPr>
          <p:cNvPr id="4" name="Google Shape;229;p28">
            <a:extLst>
              <a:ext uri="{FF2B5EF4-FFF2-40B4-BE49-F238E27FC236}">
                <a16:creationId xmlns:a16="http://schemas.microsoft.com/office/drawing/2014/main" id="{76FF1669-F85D-1C7F-EFC8-E1D7AB4B544F}"/>
              </a:ext>
            </a:extLst>
          </p:cNvPr>
          <p:cNvSpPr txBox="1">
            <a:spLocks/>
          </p:cNvSpPr>
          <p:nvPr/>
        </p:nvSpPr>
        <p:spPr>
          <a:xfrm>
            <a:off x="1388131" y="6859695"/>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 "O verdadeiro valor dessas ferramentas está em como você utiliza o autoconhecimento para transformar potencial em realização." </a:t>
            </a:r>
          </a:p>
        </p:txBody>
      </p:sp>
    </p:spTree>
    <p:extLst>
      <p:ext uri="{BB962C8B-B14F-4D97-AF65-F5344CB8AC3E}">
        <p14:creationId xmlns:p14="http://schemas.microsoft.com/office/powerpoint/2010/main" val="57991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99C6ED70-CE27-BC5F-2702-64B6F25C8A9C}"/>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B8660989-B471-5583-3A8B-70555C253913}"/>
              </a:ext>
            </a:extLst>
          </p:cNvPr>
          <p:cNvSpPr txBox="1">
            <a:spLocks noGrp="1"/>
          </p:cNvSpPr>
          <p:nvPr>
            <p:ph type="title"/>
          </p:nvPr>
        </p:nvSpPr>
        <p:spPr>
          <a:xfrm>
            <a:off x="1151999" y="2185520"/>
            <a:ext cx="10555813" cy="1071014"/>
          </a:xfrm>
          <a:prstGeom prst="rect">
            <a:avLst/>
          </a:prstGeom>
        </p:spPr>
        <p:txBody>
          <a:bodyPr spcFirstLastPara="1" wrap="square" lIns="0" tIns="146280" rIns="146280" bIns="146280" anchor="t" anchorCtr="0">
            <a:spAutoFit/>
          </a:bodyPr>
          <a:lstStyle/>
          <a:p>
            <a:r>
              <a:rPr lang="pt-BR" dirty="0"/>
              <a:t>POR QUE LIDERAR </a:t>
            </a:r>
            <a:r>
              <a:rPr lang="pt-BR" dirty="0">
                <a:solidFill>
                  <a:srgbClr val="2BDEFD"/>
                </a:solidFill>
              </a:rPr>
              <a:t>AGORA</a:t>
            </a:r>
            <a:r>
              <a:rPr lang="pt-BR" dirty="0"/>
              <a:t>?</a:t>
            </a:r>
          </a:p>
        </p:txBody>
      </p:sp>
      <p:sp>
        <p:nvSpPr>
          <p:cNvPr id="223" name="Google Shape;223;p27">
            <a:extLst>
              <a:ext uri="{FF2B5EF4-FFF2-40B4-BE49-F238E27FC236}">
                <a16:creationId xmlns:a16="http://schemas.microsoft.com/office/drawing/2014/main" id="{E7E9E39F-E49F-3976-5485-D711878E95D7}"/>
              </a:ext>
            </a:extLst>
          </p:cNvPr>
          <p:cNvSpPr txBox="1">
            <a:spLocks noGrp="1"/>
          </p:cNvSpPr>
          <p:nvPr>
            <p:ph type="title" idx="2"/>
          </p:nvPr>
        </p:nvSpPr>
        <p:spPr>
          <a:xfrm>
            <a:off x="1152000" y="1412240"/>
            <a:ext cx="8250240" cy="738615"/>
          </a:xfrm>
          <a:prstGeom prst="rect">
            <a:avLst/>
          </a:prstGeom>
        </p:spPr>
        <p:txBody>
          <a:bodyPr spcFirstLastPara="1" wrap="square" lIns="0" tIns="146280" rIns="146280" bIns="146280" anchor="t" anchorCtr="0">
            <a:spAutoFit/>
          </a:bodyPr>
          <a:lstStyle/>
          <a:p>
            <a:r>
              <a:rPr lang="pt-BR" dirty="0">
                <a:solidFill>
                  <a:srgbClr val="2BDEFD"/>
                </a:solidFill>
              </a:rPr>
              <a:t>// Aula 1.2 _</a:t>
            </a:r>
            <a:endParaRPr dirty="0">
              <a:solidFill>
                <a:srgbClr val="2BDEFD"/>
              </a:solidFill>
            </a:endParaRPr>
          </a:p>
        </p:txBody>
      </p:sp>
      <p:grpSp>
        <p:nvGrpSpPr>
          <p:cNvPr id="4" name="Agrupar 3">
            <a:extLst>
              <a:ext uri="{FF2B5EF4-FFF2-40B4-BE49-F238E27FC236}">
                <a16:creationId xmlns:a16="http://schemas.microsoft.com/office/drawing/2014/main" id="{588584B4-FFAB-0BBD-B7F5-115A2BBECF65}"/>
              </a:ext>
            </a:extLst>
          </p:cNvPr>
          <p:cNvGrpSpPr/>
          <p:nvPr/>
        </p:nvGrpSpPr>
        <p:grpSpPr>
          <a:xfrm>
            <a:off x="11937655" y="6288612"/>
            <a:ext cx="2472112" cy="1447992"/>
            <a:chOff x="11937655" y="6288612"/>
            <a:chExt cx="2472112" cy="1447992"/>
          </a:xfrm>
        </p:grpSpPr>
        <p:sp>
          <p:nvSpPr>
            <p:cNvPr id="5" name="Google Shape;376;p44">
              <a:extLst>
                <a:ext uri="{FF2B5EF4-FFF2-40B4-BE49-F238E27FC236}">
                  <a16:creationId xmlns:a16="http://schemas.microsoft.com/office/drawing/2014/main" id="{56E5164D-C871-756A-3D1B-904A70491232}"/>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3;p41">
              <a:extLst>
                <a:ext uri="{FF2B5EF4-FFF2-40B4-BE49-F238E27FC236}">
                  <a16:creationId xmlns:a16="http://schemas.microsoft.com/office/drawing/2014/main" id="{DEB747FB-5C40-E7C4-A082-D2174EA094D8}"/>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131764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D662B9A8-37FD-A3E6-6AE2-AD62AA0A9476}"/>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7C296D2E-B6F3-8AA3-BE61-8E56A32FC104}"/>
              </a:ext>
            </a:extLst>
          </p:cNvPr>
          <p:cNvSpPr txBox="1">
            <a:spLocks noGrp="1"/>
          </p:cNvSpPr>
          <p:nvPr>
            <p:ph type="title"/>
          </p:nvPr>
        </p:nvSpPr>
        <p:spPr>
          <a:xfrm>
            <a:off x="1151999" y="2185520"/>
            <a:ext cx="10555813" cy="2622208"/>
          </a:xfrm>
          <a:prstGeom prst="rect">
            <a:avLst/>
          </a:prstGeom>
        </p:spPr>
        <p:txBody>
          <a:bodyPr spcFirstLastPara="1" wrap="square" lIns="0" tIns="146280" rIns="146280" bIns="146280" anchor="t" anchorCtr="0">
            <a:spAutoFit/>
          </a:bodyPr>
          <a:lstStyle/>
          <a:p>
            <a:r>
              <a:rPr lang="pt-BR" dirty="0"/>
              <a:t>BIG FIVE: </a:t>
            </a:r>
            <a:br>
              <a:rPr lang="pt-BR" dirty="0"/>
            </a:br>
            <a:r>
              <a:rPr lang="pt-BR" dirty="0">
                <a:solidFill>
                  <a:srgbClr val="2BDEFD"/>
                </a:solidFill>
              </a:rPr>
              <a:t>FUNDAMENTOS, ESCALAS E APLICAÇÕES NA LIDERANÇA</a:t>
            </a:r>
            <a:endParaRPr lang="pt-BR" dirty="0"/>
          </a:p>
        </p:txBody>
      </p:sp>
      <p:sp>
        <p:nvSpPr>
          <p:cNvPr id="223" name="Google Shape;223;p27">
            <a:extLst>
              <a:ext uri="{FF2B5EF4-FFF2-40B4-BE49-F238E27FC236}">
                <a16:creationId xmlns:a16="http://schemas.microsoft.com/office/drawing/2014/main" id="{15AF8077-0D5A-9C0D-04A9-F47D52EB8862}"/>
              </a:ext>
            </a:extLst>
          </p:cNvPr>
          <p:cNvSpPr txBox="1">
            <a:spLocks noGrp="1"/>
          </p:cNvSpPr>
          <p:nvPr>
            <p:ph type="title" idx="2"/>
          </p:nvPr>
        </p:nvSpPr>
        <p:spPr>
          <a:xfrm>
            <a:off x="1152000" y="1412240"/>
            <a:ext cx="8250240" cy="738615"/>
          </a:xfrm>
          <a:prstGeom prst="rect">
            <a:avLst/>
          </a:prstGeom>
        </p:spPr>
        <p:txBody>
          <a:bodyPr spcFirstLastPara="1" wrap="square" lIns="0" tIns="146280" rIns="146280" bIns="146280" anchor="t" anchorCtr="0">
            <a:spAutoFit/>
          </a:bodyPr>
          <a:lstStyle/>
          <a:p>
            <a:r>
              <a:rPr lang="pt-BR" dirty="0">
                <a:solidFill>
                  <a:srgbClr val="2BDEFD"/>
                </a:solidFill>
              </a:rPr>
              <a:t>// Aula 2.3 _</a:t>
            </a:r>
            <a:endParaRPr dirty="0">
              <a:solidFill>
                <a:srgbClr val="2BDEFD"/>
              </a:solidFill>
            </a:endParaRPr>
          </a:p>
        </p:txBody>
      </p:sp>
      <p:grpSp>
        <p:nvGrpSpPr>
          <p:cNvPr id="4" name="Agrupar 3">
            <a:extLst>
              <a:ext uri="{FF2B5EF4-FFF2-40B4-BE49-F238E27FC236}">
                <a16:creationId xmlns:a16="http://schemas.microsoft.com/office/drawing/2014/main" id="{43C81864-3280-C270-0030-E1B307AF12C4}"/>
              </a:ext>
            </a:extLst>
          </p:cNvPr>
          <p:cNvGrpSpPr/>
          <p:nvPr/>
        </p:nvGrpSpPr>
        <p:grpSpPr>
          <a:xfrm>
            <a:off x="11937655" y="6288612"/>
            <a:ext cx="2472112" cy="1447992"/>
            <a:chOff x="11937655" y="6288612"/>
            <a:chExt cx="2472112" cy="1447992"/>
          </a:xfrm>
        </p:grpSpPr>
        <p:sp>
          <p:nvSpPr>
            <p:cNvPr id="5" name="Google Shape;376;p44">
              <a:extLst>
                <a:ext uri="{FF2B5EF4-FFF2-40B4-BE49-F238E27FC236}">
                  <a16:creationId xmlns:a16="http://schemas.microsoft.com/office/drawing/2014/main" id="{52C471FF-A904-EEFD-49D9-1D5B70F4134C}"/>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3;p41">
              <a:extLst>
                <a:ext uri="{FF2B5EF4-FFF2-40B4-BE49-F238E27FC236}">
                  <a16:creationId xmlns:a16="http://schemas.microsoft.com/office/drawing/2014/main" id="{E2C7DE0A-23F2-4224-0EEA-F0196C4EC2EA}"/>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344133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4F23B-C54F-B31D-F590-9103C73BCBDB}"/>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DE7791C0-24DA-2127-CFC6-98202B674CFF}"/>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1C1F63D6-FEEE-C1A8-7703-E70241EFED3E}"/>
              </a:ext>
            </a:extLst>
          </p:cNvPr>
          <p:cNvSpPr txBox="1">
            <a:spLocks/>
          </p:cNvSpPr>
          <p:nvPr/>
        </p:nvSpPr>
        <p:spPr>
          <a:xfrm>
            <a:off x="907933" y="396058"/>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ABERTURA A </a:t>
            </a:r>
            <a:r>
              <a:rPr lang="pt-BR" sz="5400" b="1" dirty="0">
                <a:solidFill>
                  <a:srgbClr val="2BDEFD"/>
                </a:solidFill>
                <a:latin typeface="Chakra Petch" panose="00000500000000000000" pitchFamily="2" charset="-34"/>
                <a:cs typeface="Chakra Petch" panose="00000500000000000000" pitchFamily="2" charset="-34"/>
              </a:rPr>
              <a:t>EXPERIÊNCIA</a:t>
            </a:r>
          </a:p>
        </p:txBody>
      </p:sp>
      <p:grpSp>
        <p:nvGrpSpPr>
          <p:cNvPr id="16" name="Agrupar 15">
            <a:extLst>
              <a:ext uri="{FF2B5EF4-FFF2-40B4-BE49-F238E27FC236}">
                <a16:creationId xmlns:a16="http://schemas.microsoft.com/office/drawing/2014/main" id="{E69641C5-4B8B-B3A7-4E82-F2B89C982792}"/>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FD80F897-F140-7835-6E8A-449F53C5A6BB}"/>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4F9765E1-AF43-3644-2DA7-398CCA5EC4A8}"/>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0E8DE49D-EA04-18D5-B950-DE792EDE8C61}"/>
              </a:ext>
            </a:extLst>
          </p:cNvPr>
          <p:cNvSpPr txBox="1">
            <a:spLocks/>
          </p:cNvSpPr>
          <p:nvPr/>
        </p:nvSpPr>
        <p:spPr>
          <a:xfrm>
            <a:off x="907934" y="1088862"/>
            <a:ext cx="12425297" cy="218787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Abertura à Experiência reflete a tendência a buscar novas experiências, apreciar arte, ideias abstratas e estar aberto a diferentes perspectivas. </a:t>
            </a:r>
            <a:r>
              <a:rPr lang="pt-BR" b="1" dirty="0"/>
              <a:t>É o traço mais associado à criatividade e pensamento divergente</a:t>
            </a:r>
            <a:r>
              <a:rPr lang="pt-BR" dirty="0"/>
              <a:t>.</a:t>
            </a:r>
          </a:p>
        </p:txBody>
      </p:sp>
      <p:graphicFrame>
        <p:nvGraphicFramePr>
          <p:cNvPr id="6" name="Tabela 5">
            <a:extLst>
              <a:ext uri="{FF2B5EF4-FFF2-40B4-BE49-F238E27FC236}">
                <a16:creationId xmlns:a16="http://schemas.microsoft.com/office/drawing/2014/main" id="{308EEA0D-0905-A5D8-0AD7-F168561B1426}"/>
              </a:ext>
            </a:extLst>
          </p:cNvPr>
          <p:cNvGraphicFramePr>
            <a:graphicFrameLocks noGrp="1"/>
          </p:cNvGraphicFramePr>
          <p:nvPr>
            <p:extLst>
              <p:ext uri="{D42A27DB-BD31-4B8C-83A1-F6EECF244321}">
                <p14:modId xmlns:p14="http://schemas.microsoft.com/office/powerpoint/2010/main" val="3950811156"/>
              </p:ext>
            </p:extLst>
          </p:nvPr>
        </p:nvGraphicFramePr>
        <p:xfrm>
          <a:off x="2158141" y="3778002"/>
          <a:ext cx="9629866" cy="3362736"/>
        </p:xfrm>
        <a:graphic>
          <a:graphicData uri="http://schemas.openxmlformats.org/drawingml/2006/table">
            <a:tbl>
              <a:tblPr firstRow="1" bandRow="1">
                <a:tableStyleId>{8FD4443E-F989-4FC4-A0C8-D5A2AF1F390B}</a:tableStyleId>
              </a:tblPr>
              <a:tblGrid>
                <a:gridCol w="4814933">
                  <a:extLst>
                    <a:ext uri="{9D8B030D-6E8A-4147-A177-3AD203B41FA5}">
                      <a16:colId xmlns:a16="http://schemas.microsoft.com/office/drawing/2014/main" val="1331279255"/>
                    </a:ext>
                  </a:extLst>
                </a:gridCol>
                <a:gridCol w="4814933">
                  <a:extLst>
                    <a:ext uri="{9D8B030D-6E8A-4147-A177-3AD203B41FA5}">
                      <a16:colId xmlns:a16="http://schemas.microsoft.com/office/drawing/2014/main" val="3150578361"/>
                    </a:ext>
                  </a:extLst>
                </a:gridCol>
              </a:tblGrid>
              <a:tr h="560456">
                <a:tc>
                  <a:txBody>
                    <a:bodyPr/>
                    <a:lstStyle/>
                    <a:p>
                      <a:pPr algn="ctr"/>
                      <a:r>
                        <a:rPr lang="pt-BR" dirty="0"/>
                        <a:t>ALTA PONTUAÇÃO</a:t>
                      </a:r>
                    </a:p>
                  </a:txBody>
                  <a:tcPr anchor="ctr">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tc>
                  <a:txBody>
                    <a:bodyPr/>
                    <a:lstStyle/>
                    <a:p>
                      <a:pPr algn="ctr"/>
                      <a:r>
                        <a:rPr lang="pt-BR" dirty="0"/>
                        <a:t>BAIXA PONTUAÇÃO</a:t>
                      </a:r>
                    </a:p>
                  </a:txBody>
                  <a:tcPr anchor="ctr">
                    <a:lnL w="12700" cap="flat" cmpd="sng" algn="ctr">
                      <a:solidFill>
                        <a:srgbClr val="01080E"/>
                      </a:solidFill>
                      <a:prstDash val="solid"/>
                      <a:round/>
                      <a:headEnd type="none" w="med" len="med"/>
                      <a:tailEnd type="none" w="med" len="med"/>
                    </a:lnL>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extLst>
                  <a:ext uri="{0D108BD9-81ED-4DB2-BD59-A6C34878D82A}">
                    <a16:rowId xmlns:a16="http://schemas.microsoft.com/office/drawing/2014/main" val="3504500025"/>
                  </a:ext>
                </a:extLst>
              </a:tr>
              <a:tr h="560456">
                <a:tc>
                  <a:txBody>
                    <a:bodyPr/>
                    <a:lstStyle/>
                    <a:p>
                      <a:pPr algn="ctr"/>
                      <a:r>
                        <a:rPr lang="pt-BR" dirty="0"/>
                        <a:t>Imaginativo e criativo</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Prático e convencional</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9737291"/>
                  </a:ext>
                </a:extLst>
              </a:tr>
              <a:tr h="560456">
                <a:tc>
                  <a:txBody>
                    <a:bodyPr/>
                    <a:lstStyle/>
                    <a:p>
                      <a:pPr algn="ctr"/>
                      <a:r>
                        <a:rPr lang="pt-BR" dirty="0"/>
                        <a:t>Curioso e explorador</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Prefere rotina e familiaridade</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2638961"/>
                  </a:ext>
                </a:extLst>
              </a:tr>
              <a:tr h="560456">
                <a:tc>
                  <a:txBody>
                    <a:bodyPr/>
                    <a:lstStyle/>
                    <a:p>
                      <a:pPr algn="ctr"/>
                      <a:r>
                        <a:rPr lang="pt-BR" dirty="0"/>
                        <a:t>Aprecia arte e beleza</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Concreto e literal</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902948"/>
                  </a:ext>
                </a:extLst>
              </a:tr>
              <a:tr h="560456">
                <a:tc>
                  <a:txBody>
                    <a:bodyPr/>
                    <a:lstStyle/>
                    <a:p>
                      <a:pPr algn="ctr"/>
                      <a:r>
                        <a:rPr lang="pt-BR" dirty="0"/>
                        <a:t>Aberto a novas ideias</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Resistente a mudanças</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0911587"/>
                  </a:ext>
                </a:extLst>
              </a:tr>
              <a:tr h="560456">
                <a:tc>
                  <a:txBody>
                    <a:bodyPr/>
                    <a:lstStyle/>
                    <a:p>
                      <a:pPr algn="ctr"/>
                      <a:r>
                        <a:rPr lang="pt-BR" dirty="0"/>
                        <a:t>Pensamento abstrato</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Foco no imediato</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4187728"/>
                  </a:ext>
                </a:extLst>
              </a:tr>
            </a:tbl>
          </a:graphicData>
        </a:graphic>
      </p:graphicFrame>
    </p:spTree>
    <p:extLst>
      <p:ext uri="{BB962C8B-B14F-4D97-AF65-F5344CB8AC3E}">
        <p14:creationId xmlns:p14="http://schemas.microsoft.com/office/powerpoint/2010/main" val="392454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9FB91-4BA0-EFFB-4DE4-43A17E7DE184}"/>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1E2F8F26-1C06-1FD8-3BA1-9CB0D731B0AE}"/>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72B3E7F4-54FE-4F35-AFA6-0C7FBA3469A7}"/>
              </a:ext>
            </a:extLst>
          </p:cNvPr>
          <p:cNvSpPr txBox="1">
            <a:spLocks/>
          </p:cNvSpPr>
          <p:nvPr/>
        </p:nvSpPr>
        <p:spPr>
          <a:xfrm>
            <a:off x="907933" y="396058"/>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CONSCENCIOSIDADE</a:t>
            </a:r>
          </a:p>
        </p:txBody>
      </p:sp>
      <p:grpSp>
        <p:nvGrpSpPr>
          <p:cNvPr id="16" name="Agrupar 15">
            <a:extLst>
              <a:ext uri="{FF2B5EF4-FFF2-40B4-BE49-F238E27FC236}">
                <a16:creationId xmlns:a16="http://schemas.microsoft.com/office/drawing/2014/main" id="{94D2FCCE-BF67-573D-43A7-E9ED2A2F0CE5}"/>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89D77881-F732-54A6-99AD-C064F53EBF64}"/>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4344D3B9-BBA0-511F-62D0-6A0BC3087D6F}"/>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0F83565E-5554-EC4E-44CB-79A4DC2BAB27}"/>
              </a:ext>
            </a:extLst>
          </p:cNvPr>
          <p:cNvSpPr txBox="1">
            <a:spLocks/>
          </p:cNvSpPr>
          <p:nvPr/>
        </p:nvSpPr>
        <p:spPr>
          <a:xfrm>
            <a:off x="907934" y="1088862"/>
            <a:ext cx="12425297" cy="218787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Conscienciosidade reflete a tendência a ser organizado, responsável, confiável e persistente. É o traço mais associado ao desempenho acadêmico e profissional, bem como à </a:t>
            </a:r>
            <a:r>
              <a:rPr lang="pt-BR" b="1" dirty="0"/>
              <a:t>autodisciplina e planejamento</a:t>
            </a:r>
            <a:r>
              <a:rPr lang="pt-BR" dirty="0"/>
              <a:t>.</a:t>
            </a:r>
          </a:p>
        </p:txBody>
      </p:sp>
      <p:graphicFrame>
        <p:nvGraphicFramePr>
          <p:cNvPr id="6" name="Tabela 5">
            <a:extLst>
              <a:ext uri="{FF2B5EF4-FFF2-40B4-BE49-F238E27FC236}">
                <a16:creationId xmlns:a16="http://schemas.microsoft.com/office/drawing/2014/main" id="{CE800F94-ACD6-F41B-8CA0-57052E71FE85}"/>
              </a:ext>
            </a:extLst>
          </p:cNvPr>
          <p:cNvGraphicFramePr>
            <a:graphicFrameLocks noGrp="1"/>
          </p:cNvGraphicFramePr>
          <p:nvPr>
            <p:extLst>
              <p:ext uri="{D42A27DB-BD31-4B8C-83A1-F6EECF244321}">
                <p14:modId xmlns:p14="http://schemas.microsoft.com/office/powerpoint/2010/main" val="1672792345"/>
              </p:ext>
            </p:extLst>
          </p:nvPr>
        </p:nvGraphicFramePr>
        <p:xfrm>
          <a:off x="2158141" y="3778002"/>
          <a:ext cx="9629866" cy="3362736"/>
        </p:xfrm>
        <a:graphic>
          <a:graphicData uri="http://schemas.openxmlformats.org/drawingml/2006/table">
            <a:tbl>
              <a:tblPr firstRow="1" bandRow="1">
                <a:tableStyleId>{8FD4443E-F989-4FC4-A0C8-D5A2AF1F390B}</a:tableStyleId>
              </a:tblPr>
              <a:tblGrid>
                <a:gridCol w="4814933">
                  <a:extLst>
                    <a:ext uri="{9D8B030D-6E8A-4147-A177-3AD203B41FA5}">
                      <a16:colId xmlns:a16="http://schemas.microsoft.com/office/drawing/2014/main" val="1331279255"/>
                    </a:ext>
                  </a:extLst>
                </a:gridCol>
                <a:gridCol w="4814933">
                  <a:extLst>
                    <a:ext uri="{9D8B030D-6E8A-4147-A177-3AD203B41FA5}">
                      <a16:colId xmlns:a16="http://schemas.microsoft.com/office/drawing/2014/main" val="3150578361"/>
                    </a:ext>
                  </a:extLst>
                </a:gridCol>
              </a:tblGrid>
              <a:tr h="560456">
                <a:tc>
                  <a:txBody>
                    <a:bodyPr/>
                    <a:lstStyle/>
                    <a:p>
                      <a:pPr algn="ctr"/>
                      <a:r>
                        <a:rPr lang="pt-BR" dirty="0"/>
                        <a:t>ALTA PONTUAÇÃO</a:t>
                      </a:r>
                    </a:p>
                  </a:txBody>
                  <a:tcPr anchor="ctr">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tc>
                  <a:txBody>
                    <a:bodyPr/>
                    <a:lstStyle/>
                    <a:p>
                      <a:pPr algn="ctr"/>
                      <a:r>
                        <a:rPr lang="pt-BR" dirty="0"/>
                        <a:t>BAIXA PONTUAÇÃO</a:t>
                      </a:r>
                    </a:p>
                  </a:txBody>
                  <a:tcPr anchor="ctr">
                    <a:lnL w="12700" cap="flat" cmpd="sng" algn="ctr">
                      <a:solidFill>
                        <a:srgbClr val="01080E"/>
                      </a:solidFill>
                      <a:prstDash val="solid"/>
                      <a:round/>
                      <a:headEnd type="none" w="med" len="med"/>
                      <a:tailEnd type="none" w="med" len="med"/>
                    </a:lnL>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extLst>
                  <a:ext uri="{0D108BD9-81ED-4DB2-BD59-A6C34878D82A}">
                    <a16:rowId xmlns:a16="http://schemas.microsoft.com/office/drawing/2014/main" val="3504500025"/>
                  </a:ext>
                </a:extLst>
              </a:tr>
              <a:tr h="560456">
                <a:tc>
                  <a:txBody>
                    <a:bodyPr/>
                    <a:lstStyle/>
                    <a:p>
                      <a:pPr algn="ctr"/>
                      <a:r>
                        <a:rPr lang="pt-BR" dirty="0"/>
                        <a:t>Organizado e metódico</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Espontâneo e flexível</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9737291"/>
                  </a:ext>
                </a:extLst>
              </a:tr>
              <a:tr h="560456">
                <a:tc>
                  <a:txBody>
                    <a:bodyPr/>
                    <a:lstStyle/>
                    <a:p>
                      <a:pPr algn="ctr"/>
                      <a:r>
                        <a:rPr lang="pt-BR" dirty="0"/>
                        <a:t>Responsável e confiável</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Despreocupado com regras</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2638961"/>
                  </a:ext>
                </a:extLst>
              </a:tr>
              <a:tr h="560456">
                <a:tc>
                  <a:txBody>
                    <a:bodyPr/>
                    <a:lstStyle/>
                    <a:p>
                      <a:pPr algn="ctr"/>
                      <a:r>
                        <a:rPr lang="pt-BR" dirty="0"/>
                        <a:t>Orientado para objetivos</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Procrastinador</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902948"/>
                  </a:ext>
                </a:extLst>
              </a:tr>
              <a:tr h="560456">
                <a:tc>
                  <a:txBody>
                    <a:bodyPr/>
                    <a:lstStyle/>
                    <a:p>
                      <a:pPr algn="ctr"/>
                      <a:r>
                        <a:rPr lang="pt-BR" dirty="0"/>
                        <a:t>Autodisciplinado</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Desorganizado</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0911587"/>
                  </a:ext>
                </a:extLst>
              </a:tr>
              <a:tr h="560456">
                <a:tc>
                  <a:txBody>
                    <a:bodyPr/>
                    <a:lstStyle/>
                    <a:p>
                      <a:pPr algn="ctr"/>
                      <a:r>
                        <a:rPr lang="pt-BR" dirty="0"/>
                        <a:t>Atento aos detalhes</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Impulsivo</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4187728"/>
                  </a:ext>
                </a:extLst>
              </a:tr>
            </a:tbl>
          </a:graphicData>
        </a:graphic>
      </p:graphicFrame>
    </p:spTree>
    <p:extLst>
      <p:ext uri="{BB962C8B-B14F-4D97-AF65-F5344CB8AC3E}">
        <p14:creationId xmlns:p14="http://schemas.microsoft.com/office/powerpoint/2010/main" val="287208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18948-5EA3-354A-EBE0-7E88F5B35619}"/>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9D6265BD-1404-BF3B-6AA2-E74660E32E03}"/>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B7255F46-B295-D0A4-7DD5-3041154761F0}"/>
              </a:ext>
            </a:extLst>
          </p:cNvPr>
          <p:cNvSpPr txBox="1">
            <a:spLocks/>
          </p:cNvSpPr>
          <p:nvPr/>
        </p:nvSpPr>
        <p:spPr>
          <a:xfrm>
            <a:off x="907933" y="396058"/>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EXTROVERSÃO</a:t>
            </a:r>
          </a:p>
        </p:txBody>
      </p:sp>
      <p:grpSp>
        <p:nvGrpSpPr>
          <p:cNvPr id="16" name="Agrupar 15">
            <a:extLst>
              <a:ext uri="{FF2B5EF4-FFF2-40B4-BE49-F238E27FC236}">
                <a16:creationId xmlns:a16="http://schemas.microsoft.com/office/drawing/2014/main" id="{E4B446E6-24B7-14F8-3D64-8E2585188FC8}"/>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BBA91719-F790-BEEA-D5FA-99F569CDB6D1}"/>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CD142A11-9B50-1508-C76C-C7682018C574}"/>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B3C99C00-55A8-EA28-429D-8499D14C2134}"/>
              </a:ext>
            </a:extLst>
          </p:cNvPr>
          <p:cNvSpPr txBox="1">
            <a:spLocks/>
          </p:cNvSpPr>
          <p:nvPr/>
        </p:nvSpPr>
        <p:spPr>
          <a:xfrm>
            <a:off x="907934" y="1088862"/>
            <a:ext cx="12425297" cy="218787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Extroversão reflete a tendência a buscar estimulação social e expressar emoções positivas. É o traço mais associado à </a:t>
            </a:r>
            <a:r>
              <a:rPr lang="pt-BR" b="1" dirty="0"/>
              <a:t>sociabilidade, assertividade e busca por interações sociais energéticas</a:t>
            </a:r>
            <a:r>
              <a:rPr lang="pt-BR" dirty="0"/>
              <a:t>.</a:t>
            </a:r>
          </a:p>
        </p:txBody>
      </p:sp>
      <p:graphicFrame>
        <p:nvGraphicFramePr>
          <p:cNvPr id="6" name="Tabela 5">
            <a:extLst>
              <a:ext uri="{FF2B5EF4-FFF2-40B4-BE49-F238E27FC236}">
                <a16:creationId xmlns:a16="http://schemas.microsoft.com/office/drawing/2014/main" id="{FB3037BA-4A91-ED0C-30D2-47297EB3B379}"/>
              </a:ext>
            </a:extLst>
          </p:cNvPr>
          <p:cNvGraphicFramePr>
            <a:graphicFrameLocks noGrp="1"/>
          </p:cNvGraphicFramePr>
          <p:nvPr>
            <p:extLst>
              <p:ext uri="{D42A27DB-BD31-4B8C-83A1-F6EECF244321}">
                <p14:modId xmlns:p14="http://schemas.microsoft.com/office/powerpoint/2010/main" val="2788020393"/>
              </p:ext>
            </p:extLst>
          </p:nvPr>
        </p:nvGraphicFramePr>
        <p:xfrm>
          <a:off x="2158141" y="3778002"/>
          <a:ext cx="9629866" cy="3362736"/>
        </p:xfrm>
        <a:graphic>
          <a:graphicData uri="http://schemas.openxmlformats.org/drawingml/2006/table">
            <a:tbl>
              <a:tblPr firstRow="1" bandRow="1">
                <a:tableStyleId>{8FD4443E-F989-4FC4-A0C8-D5A2AF1F390B}</a:tableStyleId>
              </a:tblPr>
              <a:tblGrid>
                <a:gridCol w="4814933">
                  <a:extLst>
                    <a:ext uri="{9D8B030D-6E8A-4147-A177-3AD203B41FA5}">
                      <a16:colId xmlns:a16="http://schemas.microsoft.com/office/drawing/2014/main" val="1331279255"/>
                    </a:ext>
                  </a:extLst>
                </a:gridCol>
                <a:gridCol w="4814933">
                  <a:extLst>
                    <a:ext uri="{9D8B030D-6E8A-4147-A177-3AD203B41FA5}">
                      <a16:colId xmlns:a16="http://schemas.microsoft.com/office/drawing/2014/main" val="3150578361"/>
                    </a:ext>
                  </a:extLst>
                </a:gridCol>
              </a:tblGrid>
              <a:tr h="560456">
                <a:tc>
                  <a:txBody>
                    <a:bodyPr/>
                    <a:lstStyle/>
                    <a:p>
                      <a:pPr algn="ctr"/>
                      <a:r>
                        <a:rPr lang="pt-BR" dirty="0"/>
                        <a:t>ALTA PONTUAÇÃO</a:t>
                      </a:r>
                    </a:p>
                  </a:txBody>
                  <a:tcPr anchor="ctr">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tc>
                  <a:txBody>
                    <a:bodyPr/>
                    <a:lstStyle/>
                    <a:p>
                      <a:pPr algn="ctr"/>
                      <a:r>
                        <a:rPr lang="pt-BR" dirty="0"/>
                        <a:t>BAIXA PONTUAÇÃO</a:t>
                      </a:r>
                    </a:p>
                  </a:txBody>
                  <a:tcPr anchor="ctr">
                    <a:lnL w="12700" cap="flat" cmpd="sng" algn="ctr">
                      <a:solidFill>
                        <a:srgbClr val="01080E"/>
                      </a:solidFill>
                      <a:prstDash val="solid"/>
                      <a:round/>
                      <a:headEnd type="none" w="med" len="med"/>
                      <a:tailEnd type="none" w="med" len="med"/>
                    </a:lnL>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extLst>
                  <a:ext uri="{0D108BD9-81ED-4DB2-BD59-A6C34878D82A}">
                    <a16:rowId xmlns:a16="http://schemas.microsoft.com/office/drawing/2014/main" val="3504500025"/>
                  </a:ext>
                </a:extLst>
              </a:tr>
              <a:tr h="560456">
                <a:tc>
                  <a:txBody>
                    <a:bodyPr/>
                    <a:lstStyle/>
                    <a:p>
                      <a:pPr algn="ctr"/>
                      <a:r>
                        <a:rPr lang="pt-BR" dirty="0"/>
                        <a:t>Sociável e comunicativo</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Reservado e quieto</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9737291"/>
                  </a:ext>
                </a:extLst>
              </a:tr>
              <a:tr h="560456">
                <a:tc>
                  <a:txBody>
                    <a:bodyPr/>
                    <a:lstStyle/>
                    <a:p>
                      <a:pPr algn="ctr"/>
                      <a:r>
                        <a:rPr lang="pt-BR" dirty="0"/>
                        <a:t>Energético e entusiasta</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Prefere ambientes calmos</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2638961"/>
                  </a:ext>
                </a:extLst>
              </a:tr>
              <a:tr h="560456">
                <a:tc>
                  <a:txBody>
                    <a:bodyPr/>
                    <a:lstStyle/>
                    <a:p>
                      <a:pPr algn="ctr"/>
                      <a:r>
                        <a:rPr lang="pt-BR" dirty="0"/>
                        <a:t>Assertivo</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Reflexivo</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902948"/>
                  </a:ext>
                </a:extLst>
              </a:tr>
              <a:tr h="560456">
                <a:tc>
                  <a:txBody>
                    <a:bodyPr/>
                    <a:lstStyle/>
                    <a:p>
                      <a:pPr algn="ctr"/>
                      <a:r>
                        <a:rPr lang="pt-BR" dirty="0"/>
                        <a:t>Busca por emoções</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Independente</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0911587"/>
                  </a:ext>
                </a:extLst>
              </a:tr>
              <a:tr h="560456">
                <a:tc>
                  <a:txBody>
                    <a:bodyPr/>
                    <a:lstStyle/>
                    <a:p>
                      <a:pPr algn="ctr"/>
                      <a:r>
                        <a:rPr lang="pt-BR" dirty="0"/>
                        <a:t>Otimista</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Focado em poucos relacionamentos</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4187728"/>
                  </a:ext>
                </a:extLst>
              </a:tr>
            </a:tbl>
          </a:graphicData>
        </a:graphic>
      </p:graphicFrame>
    </p:spTree>
    <p:extLst>
      <p:ext uri="{BB962C8B-B14F-4D97-AF65-F5344CB8AC3E}">
        <p14:creationId xmlns:p14="http://schemas.microsoft.com/office/powerpoint/2010/main" val="152145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32899-2EB4-D0D6-B327-8BD0CEE6B2B5}"/>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F01FBAF6-7E55-D0B8-7863-C7A5D3E1C556}"/>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7F3D3F4B-AAD2-2D66-FDFA-243D389EBDD8}"/>
              </a:ext>
            </a:extLst>
          </p:cNvPr>
          <p:cNvSpPr txBox="1">
            <a:spLocks/>
          </p:cNvSpPr>
          <p:nvPr/>
        </p:nvSpPr>
        <p:spPr>
          <a:xfrm>
            <a:off x="907933" y="396058"/>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AMABILIDADE</a:t>
            </a:r>
          </a:p>
        </p:txBody>
      </p:sp>
      <p:grpSp>
        <p:nvGrpSpPr>
          <p:cNvPr id="16" name="Agrupar 15">
            <a:extLst>
              <a:ext uri="{FF2B5EF4-FFF2-40B4-BE49-F238E27FC236}">
                <a16:creationId xmlns:a16="http://schemas.microsoft.com/office/drawing/2014/main" id="{587E7724-7909-C239-C14D-BB2FC28A0BE8}"/>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1E4AE4B3-2564-14C8-2D69-7C4C2D1FC92F}"/>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5DAD7FDC-54D2-4347-AE31-D62447D9B8D3}"/>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E2F64E1C-2894-0FCF-374C-9B45D5EFD4D4}"/>
              </a:ext>
            </a:extLst>
          </p:cNvPr>
          <p:cNvSpPr txBox="1">
            <a:spLocks/>
          </p:cNvSpPr>
          <p:nvPr/>
        </p:nvSpPr>
        <p:spPr>
          <a:xfrm>
            <a:off x="907934" y="842641"/>
            <a:ext cx="12425297" cy="2680322"/>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Amabilidade reflete a tendência a ser cooperativo, altruísta e preocupado com o bem-estar dos outros. É o traço mais associado à </a:t>
            </a:r>
            <a:r>
              <a:rPr lang="pt-BR" b="1" dirty="0"/>
              <a:t>qualidade dos relacionamentos interpessoais e à capacidade de trabalhar em equipe</a:t>
            </a:r>
            <a:r>
              <a:rPr lang="pt-BR" dirty="0"/>
              <a:t>.</a:t>
            </a:r>
          </a:p>
          <a:p>
            <a:endParaRPr lang="pt-BR" dirty="0"/>
          </a:p>
        </p:txBody>
      </p:sp>
      <p:graphicFrame>
        <p:nvGraphicFramePr>
          <p:cNvPr id="6" name="Tabela 5">
            <a:extLst>
              <a:ext uri="{FF2B5EF4-FFF2-40B4-BE49-F238E27FC236}">
                <a16:creationId xmlns:a16="http://schemas.microsoft.com/office/drawing/2014/main" id="{FAC35D16-ECB5-0149-AB89-3F26A6A112AF}"/>
              </a:ext>
            </a:extLst>
          </p:cNvPr>
          <p:cNvGraphicFramePr>
            <a:graphicFrameLocks noGrp="1"/>
          </p:cNvGraphicFramePr>
          <p:nvPr>
            <p:extLst>
              <p:ext uri="{D42A27DB-BD31-4B8C-83A1-F6EECF244321}">
                <p14:modId xmlns:p14="http://schemas.microsoft.com/office/powerpoint/2010/main" val="1336476357"/>
              </p:ext>
            </p:extLst>
          </p:nvPr>
        </p:nvGraphicFramePr>
        <p:xfrm>
          <a:off x="2158141" y="3778002"/>
          <a:ext cx="9629866" cy="3362736"/>
        </p:xfrm>
        <a:graphic>
          <a:graphicData uri="http://schemas.openxmlformats.org/drawingml/2006/table">
            <a:tbl>
              <a:tblPr firstRow="1" bandRow="1">
                <a:tableStyleId>{8FD4443E-F989-4FC4-A0C8-D5A2AF1F390B}</a:tableStyleId>
              </a:tblPr>
              <a:tblGrid>
                <a:gridCol w="4814933">
                  <a:extLst>
                    <a:ext uri="{9D8B030D-6E8A-4147-A177-3AD203B41FA5}">
                      <a16:colId xmlns:a16="http://schemas.microsoft.com/office/drawing/2014/main" val="1331279255"/>
                    </a:ext>
                  </a:extLst>
                </a:gridCol>
                <a:gridCol w="4814933">
                  <a:extLst>
                    <a:ext uri="{9D8B030D-6E8A-4147-A177-3AD203B41FA5}">
                      <a16:colId xmlns:a16="http://schemas.microsoft.com/office/drawing/2014/main" val="3150578361"/>
                    </a:ext>
                  </a:extLst>
                </a:gridCol>
              </a:tblGrid>
              <a:tr h="560456">
                <a:tc>
                  <a:txBody>
                    <a:bodyPr/>
                    <a:lstStyle/>
                    <a:p>
                      <a:pPr algn="ctr"/>
                      <a:r>
                        <a:rPr lang="pt-BR" dirty="0"/>
                        <a:t>ALTA PONTUAÇÃO</a:t>
                      </a:r>
                    </a:p>
                  </a:txBody>
                  <a:tcPr anchor="ctr">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tc>
                  <a:txBody>
                    <a:bodyPr/>
                    <a:lstStyle/>
                    <a:p>
                      <a:pPr algn="ctr"/>
                      <a:r>
                        <a:rPr lang="pt-BR" dirty="0"/>
                        <a:t>BAIXA PONTUAÇÃO</a:t>
                      </a:r>
                    </a:p>
                  </a:txBody>
                  <a:tcPr anchor="ctr">
                    <a:lnL w="12700" cap="flat" cmpd="sng" algn="ctr">
                      <a:solidFill>
                        <a:srgbClr val="01080E"/>
                      </a:solidFill>
                      <a:prstDash val="solid"/>
                      <a:round/>
                      <a:headEnd type="none" w="med" len="med"/>
                      <a:tailEnd type="none" w="med" len="med"/>
                    </a:lnL>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extLst>
                  <a:ext uri="{0D108BD9-81ED-4DB2-BD59-A6C34878D82A}">
                    <a16:rowId xmlns:a16="http://schemas.microsoft.com/office/drawing/2014/main" val="3504500025"/>
                  </a:ext>
                </a:extLst>
              </a:tr>
              <a:tr h="560456">
                <a:tc>
                  <a:txBody>
                    <a:bodyPr/>
                    <a:lstStyle/>
                    <a:p>
                      <a:pPr algn="ctr"/>
                      <a:r>
                        <a:rPr lang="pt-BR" dirty="0"/>
                        <a:t>Empático e compassivo</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Crítico e cético</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9737291"/>
                  </a:ext>
                </a:extLst>
              </a:tr>
              <a:tr h="560456">
                <a:tc>
                  <a:txBody>
                    <a:bodyPr/>
                    <a:lstStyle/>
                    <a:p>
                      <a:pPr algn="ctr"/>
                      <a:r>
                        <a:rPr lang="pt-BR" dirty="0"/>
                        <a:t>Cooperativo e altruísta</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Competitivo e assertivo</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2638961"/>
                  </a:ext>
                </a:extLst>
              </a:tr>
              <a:tr h="560456">
                <a:tc>
                  <a:txBody>
                    <a:bodyPr/>
                    <a:lstStyle/>
                    <a:p>
                      <a:pPr algn="ctr"/>
                      <a:r>
                        <a:rPr lang="pt-BR" dirty="0"/>
                        <a:t>Confiante nos outros</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Direto e franco</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902948"/>
                  </a:ext>
                </a:extLst>
              </a:tr>
              <a:tr h="560456">
                <a:tc>
                  <a:txBody>
                    <a:bodyPr/>
                    <a:lstStyle/>
                    <a:p>
                      <a:pPr algn="ctr"/>
                      <a:r>
                        <a:rPr lang="pt-BR" dirty="0"/>
                        <a:t>Harmonioso e conciliador</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Focado em interesses próprios</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0911587"/>
                  </a:ext>
                </a:extLst>
              </a:tr>
              <a:tr h="560456">
                <a:tc>
                  <a:txBody>
                    <a:bodyPr/>
                    <a:lstStyle/>
                    <a:p>
                      <a:pPr algn="ctr"/>
                      <a:r>
                        <a:rPr lang="pt-BR" dirty="0"/>
                        <a:t>Preocupado com bem-estar coletivo</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Desafiador de opiniões</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4187728"/>
                  </a:ext>
                </a:extLst>
              </a:tr>
            </a:tbl>
          </a:graphicData>
        </a:graphic>
      </p:graphicFrame>
    </p:spTree>
    <p:extLst>
      <p:ext uri="{BB962C8B-B14F-4D97-AF65-F5344CB8AC3E}">
        <p14:creationId xmlns:p14="http://schemas.microsoft.com/office/powerpoint/2010/main" val="372080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2B1C-DCC6-4B32-10C1-7D892FAD6ABA}"/>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B1D9DEE8-7A1F-E1ED-0D52-CDFA316E0340}"/>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63CDB9BC-0FE1-7432-A9F6-55DCA0A6F682}"/>
              </a:ext>
            </a:extLst>
          </p:cNvPr>
          <p:cNvSpPr txBox="1">
            <a:spLocks/>
          </p:cNvSpPr>
          <p:nvPr/>
        </p:nvSpPr>
        <p:spPr>
          <a:xfrm>
            <a:off x="907933" y="396058"/>
            <a:ext cx="12425297"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NEUROTICISMO </a:t>
            </a:r>
            <a:r>
              <a:rPr lang="pt-BR" sz="3900" b="1" dirty="0">
                <a:solidFill>
                  <a:schemeClr val="bg1"/>
                </a:solidFill>
                <a:latin typeface="Chakra Petch" panose="00000500000000000000" pitchFamily="2" charset="-34"/>
                <a:cs typeface="Chakra Petch" panose="00000500000000000000" pitchFamily="2" charset="-34"/>
              </a:rPr>
              <a:t>(ESTABILIDADE EMOCIONAL)</a:t>
            </a:r>
            <a:endParaRPr lang="pt-BR" sz="3900" b="1" dirty="0">
              <a:solidFill>
                <a:srgbClr val="2BDEFD"/>
              </a:solidFill>
              <a:latin typeface="Chakra Petch" panose="00000500000000000000" pitchFamily="2" charset="-34"/>
              <a:cs typeface="Chakra Petch" panose="00000500000000000000" pitchFamily="2" charset="-34"/>
            </a:endParaRPr>
          </a:p>
        </p:txBody>
      </p:sp>
      <p:grpSp>
        <p:nvGrpSpPr>
          <p:cNvPr id="16" name="Agrupar 15">
            <a:extLst>
              <a:ext uri="{FF2B5EF4-FFF2-40B4-BE49-F238E27FC236}">
                <a16:creationId xmlns:a16="http://schemas.microsoft.com/office/drawing/2014/main" id="{B38C6605-5324-9ACC-91E7-15D7A35A49E1}"/>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32AFA256-97E7-0348-EFBC-EFF812E945D2}"/>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F07E3520-2F99-9AE5-DB3B-38EF1612BB15}"/>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8052E6F9-F09C-46D1-B6E2-98105C2EC238}"/>
              </a:ext>
            </a:extLst>
          </p:cNvPr>
          <p:cNvSpPr txBox="1">
            <a:spLocks/>
          </p:cNvSpPr>
          <p:nvPr/>
        </p:nvSpPr>
        <p:spPr>
          <a:xfrm>
            <a:off x="907934" y="1088862"/>
            <a:ext cx="12425297" cy="218787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Neuroticismo reflete a tendência a experimentar emoções negativas e instabilidade emocional. É o traço mais associado à </a:t>
            </a:r>
            <a:r>
              <a:rPr lang="pt-BR" b="1" dirty="0"/>
              <a:t>vulnerabilidade ao estresse e ansiedade</a:t>
            </a:r>
            <a:r>
              <a:rPr lang="pt-BR" dirty="0"/>
              <a:t>. Pontuações baixas indicam maior estabilidade emocional e resiliência.</a:t>
            </a:r>
          </a:p>
        </p:txBody>
      </p:sp>
      <p:graphicFrame>
        <p:nvGraphicFramePr>
          <p:cNvPr id="6" name="Tabela 5">
            <a:extLst>
              <a:ext uri="{FF2B5EF4-FFF2-40B4-BE49-F238E27FC236}">
                <a16:creationId xmlns:a16="http://schemas.microsoft.com/office/drawing/2014/main" id="{B2394B88-37AD-70F5-90D8-7B41338886A5}"/>
              </a:ext>
            </a:extLst>
          </p:cNvPr>
          <p:cNvGraphicFramePr>
            <a:graphicFrameLocks noGrp="1"/>
          </p:cNvGraphicFramePr>
          <p:nvPr>
            <p:extLst>
              <p:ext uri="{D42A27DB-BD31-4B8C-83A1-F6EECF244321}">
                <p14:modId xmlns:p14="http://schemas.microsoft.com/office/powerpoint/2010/main" val="1335642792"/>
              </p:ext>
            </p:extLst>
          </p:nvPr>
        </p:nvGraphicFramePr>
        <p:xfrm>
          <a:off x="2158141" y="3778002"/>
          <a:ext cx="9629866" cy="3362736"/>
        </p:xfrm>
        <a:graphic>
          <a:graphicData uri="http://schemas.openxmlformats.org/drawingml/2006/table">
            <a:tbl>
              <a:tblPr firstRow="1" bandRow="1">
                <a:tableStyleId>{8FD4443E-F989-4FC4-A0C8-D5A2AF1F390B}</a:tableStyleId>
              </a:tblPr>
              <a:tblGrid>
                <a:gridCol w="4814933">
                  <a:extLst>
                    <a:ext uri="{9D8B030D-6E8A-4147-A177-3AD203B41FA5}">
                      <a16:colId xmlns:a16="http://schemas.microsoft.com/office/drawing/2014/main" val="1331279255"/>
                    </a:ext>
                  </a:extLst>
                </a:gridCol>
                <a:gridCol w="4814933">
                  <a:extLst>
                    <a:ext uri="{9D8B030D-6E8A-4147-A177-3AD203B41FA5}">
                      <a16:colId xmlns:a16="http://schemas.microsoft.com/office/drawing/2014/main" val="3150578361"/>
                    </a:ext>
                  </a:extLst>
                </a:gridCol>
              </a:tblGrid>
              <a:tr h="560456">
                <a:tc>
                  <a:txBody>
                    <a:bodyPr/>
                    <a:lstStyle/>
                    <a:p>
                      <a:pPr algn="ctr"/>
                      <a:r>
                        <a:rPr lang="pt-BR" dirty="0"/>
                        <a:t>ALTA PONTUAÇÃO</a:t>
                      </a:r>
                    </a:p>
                  </a:txBody>
                  <a:tcPr anchor="ctr">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tc>
                  <a:txBody>
                    <a:bodyPr/>
                    <a:lstStyle/>
                    <a:p>
                      <a:pPr algn="ctr"/>
                      <a:r>
                        <a:rPr lang="pt-BR" dirty="0"/>
                        <a:t>BAIXA PONTUAÇÃO</a:t>
                      </a:r>
                    </a:p>
                  </a:txBody>
                  <a:tcPr anchor="ctr">
                    <a:lnL w="12700" cap="flat" cmpd="sng" algn="ctr">
                      <a:solidFill>
                        <a:srgbClr val="01080E"/>
                      </a:solidFill>
                      <a:prstDash val="solid"/>
                      <a:round/>
                      <a:headEnd type="none" w="med" len="med"/>
                      <a:tailEnd type="none" w="med" len="med"/>
                    </a:lnL>
                    <a:lnR w="12700" cap="flat" cmpd="sng" algn="ctr">
                      <a:solidFill>
                        <a:srgbClr val="01080E"/>
                      </a:solidFill>
                      <a:prstDash val="solid"/>
                      <a:round/>
                      <a:headEnd type="none" w="med" len="med"/>
                      <a:tailEnd type="none" w="med" len="med"/>
                    </a:lnR>
                    <a:lnB w="12700" cap="flat" cmpd="sng" algn="ctr">
                      <a:noFill/>
                      <a:prstDash val="solid"/>
                      <a:round/>
                      <a:headEnd type="none" w="med" len="med"/>
                      <a:tailEnd type="none" w="med" len="med"/>
                    </a:lnB>
                    <a:solidFill>
                      <a:srgbClr val="2BDEFD"/>
                    </a:solidFill>
                  </a:tcPr>
                </a:tc>
                <a:extLst>
                  <a:ext uri="{0D108BD9-81ED-4DB2-BD59-A6C34878D82A}">
                    <a16:rowId xmlns:a16="http://schemas.microsoft.com/office/drawing/2014/main" val="3504500025"/>
                  </a:ext>
                </a:extLst>
              </a:tr>
              <a:tr h="560456">
                <a:tc>
                  <a:txBody>
                    <a:bodyPr/>
                    <a:lstStyle/>
                    <a:p>
                      <a:pPr algn="ctr"/>
                      <a:r>
                        <a:rPr lang="pt-BR" dirty="0"/>
                        <a:t>Tendência à ansiedade</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Estabilidade emocional</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9737291"/>
                  </a:ext>
                </a:extLst>
              </a:tr>
              <a:tr h="560456">
                <a:tc>
                  <a:txBody>
                    <a:bodyPr/>
                    <a:lstStyle/>
                    <a:p>
                      <a:pPr algn="ctr"/>
                      <a:r>
                        <a:rPr lang="pt-BR" dirty="0"/>
                        <a:t>Vulnerabilidade ao estresse</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Resiliência ao estresse</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2638961"/>
                  </a:ext>
                </a:extLst>
              </a:tr>
              <a:tr h="560456">
                <a:tc>
                  <a:txBody>
                    <a:bodyPr/>
                    <a:lstStyle/>
                    <a:p>
                      <a:pPr algn="ctr"/>
                      <a:r>
                        <a:rPr lang="pt-BR" dirty="0"/>
                        <a:t>Autocrítica elevada</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Autoconfiança</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902948"/>
                  </a:ext>
                </a:extLst>
              </a:tr>
              <a:tr h="560456">
                <a:tc>
                  <a:txBody>
                    <a:bodyPr/>
                    <a:lstStyle/>
                    <a:p>
                      <a:pPr algn="ctr"/>
                      <a:r>
                        <a:rPr lang="pt-BR" dirty="0"/>
                        <a:t>Humor instável</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Humor consistente</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0911587"/>
                  </a:ext>
                </a:extLst>
              </a:tr>
              <a:tr h="560456">
                <a:tc>
                  <a:txBody>
                    <a:bodyPr/>
                    <a:lstStyle/>
                    <a:p>
                      <a:pPr algn="ctr"/>
                      <a:r>
                        <a:rPr lang="pt-BR" dirty="0"/>
                        <a:t>Preocupação frequente</a:t>
                      </a:r>
                    </a:p>
                  </a:txBody>
                  <a:tcPr anchor="ctr">
                    <a:lnL w="12700" cap="flat" cmpd="sng" algn="ctr">
                      <a:no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Calma sob pressão</a:t>
                      </a:r>
                    </a:p>
                  </a:txBody>
                  <a:tcPr anchor="ctr">
                    <a:lnL w="12700" cap="flat" cmpd="sng" algn="ctr">
                      <a:solidFill>
                        <a:srgbClr val="2BDEFD"/>
                      </a:solidFill>
                      <a:prstDash val="solid"/>
                      <a:round/>
                      <a:headEnd type="none" w="med" len="med"/>
                      <a:tailEnd type="none" w="med" len="med"/>
                    </a:lnL>
                    <a:lnR w="12700" cap="flat" cmpd="sng" algn="ctr">
                      <a:solidFill>
                        <a:srgbClr val="2BDEF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4187728"/>
                  </a:ext>
                </a:extLst>
              </a:tr>
            </a:tbl>
          </a:graphicData>
        </a:graphic>
      </p:graphicFrame>
    </p:spTree>
    <p:extLst>
      <p:ext uri="{BB962C8B-B14F-4D97-AF65-F5344CB8AC3E}">
        <p14:creationId xmlns:p14="http://schemas.microsoft.com/office/powerpoint/2010/main" val="228778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8CA6A-B39F-93E1-A8C7-9ED7A1D6C482}"/>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C28ED180-D928-7B11-408E-A4E1093FF736}"/>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5625E022-9302-EE13-A272-E2C4E9AFDF81}"/>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FA29DE14-BCB4-6A69-8E5A-0CEAF52F030A}"/>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A6CCFE80-6722-E93D-CF27-10792B8D6575}"/>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rgbClr val="2BDEFD"/>
                </a:solidFill>
                <a:latin typeface="Chakra Petch" panose="00000500000000000000" pitchFamily="2" charset="-34"/>
                <a:cs typeface="Chakra Petch" panose="00000500000000000000" pitchFamily="2" charset="-34"/>
              </a:rPr>
              <a:t>BIG FIVE </a:t>
            </a:r>
            <a:r>
              <a:rPr lang="pt-BR" sz="4000" b="1" dirty="0">
                <a:solidFill>
                  <a:schemeClr val="bg1"/>
                </a:solidFill>
                <a:latin typeface="Chakra Petch" panose="00000500000000000000" pitchFamily="2" charset="-34"/>
                <a:cs typeface="Chakra Petch" panose="00000500000000000000" pitchFamily="2" charset="-34"/>
              </a:rPr>
              <a:t>NA LIDERANÇA</a:t>
            </a:r>
            <a:endParaRPr lang="pt-BR" sz="4000" b="1" dirty="0">
              <a:solidFill>
                <a:srgbClr val="2BDEFD"/>
              </a:solidFill>
              <a:latin typeface="Chakra Petch" panose="00000500000000000000" pitchFamily="2" charset="-34"/>
              <a:cs typeface="Chakra Petch" panose="00000500000000000000" pitchFamily="2" charset="-34"/>
            </a:endParaRPr>
          </a:p>
        </p:txBody>
      </p:sp>
      <p:sp>
        <p:nvSpPr>
          <p:cNvPr id="10" name="Retângulo: Cantos Superiores Recortados 9">
            <a:extLst>
              <a:ext uri="{FF2B5EF4-FFF2-40B4-BE49-F238E27FC236}">
                <a16:creationId xmlns:a16="http://schemas.microsoft.com/office/drawing/2014/main" id="{850909A1-6D43-E988-5223-8421DE3E65D2}"/>
              </a:ext>
            </a:extLst>
          </p:cNvPr>
          <p:cNvSpPr/>
          <p:nvPr/>
        </p:nvSpPr>
        <p:spPr>
          <a:xfrm>
            <a:off x="929683" y="1238807"/>
            <a:ext cx="13480084" cy="4712769"/>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BB0255C3-99D2-DF1F-62D2-46C8B1809D56}"/>
              </a:ext>
            </a:extLst>
          </p:cNvPr>
          <p:cNvSpPr txBox="1">
            <a:spLocks/>
          </p:cNvSpPr>
          <p:nvPr/>
        </p:nvSpPr>
        <p:spPr>
          <a:xfrm>
            <a:off x="1469991" y="1583556"/>
            <a:ext cx="4070640"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Abertura à Experiência</a:t>
            </a:r>
          </a:p>
          <a:p>
            <a:pPr algn="ctr">
              <a:lnSpc>
                <a:spcPct val="100000"/>
              </a:lnSpc>
              <a:spcBef>
                <a:spcPts val="0"/>
              </a:spcBef>
            </a:pPr>
            <a:r>
              <a:rPr lang="pt-BR" sz="1800" dirty="0">
                <a:solidFill>
                  <a:schemeClr val="bg1"/>
                </a:solidFill>
                <a:latin typeface="Inter"/>
                <a:ea typeface="Inter"/>
                <a:cs typeface="Inter"/>
                <a:sym typeface="Inter"/>
              </a:rPr>
              <a:t>Líderes com alta pontuação tendem a ser inovadores, visionários e abertos a novas abordagens.</a:t>
            </a:r>
          </a:p>
        </p:txBody>
      </p:sp>
      <p:sp>
        <p:nvSpPr>
          <p:cNvPr id="23" name="Google Shape;229;p28">
            <a:extLst>
              <a:ext uri="{FF2B5EF4-FFF2-40B4-BE49-F238E27FC236}">
                <a16:creationId xmlns:a16="http://schemas.microsoft.com/office/drawing/2014/main" id="{3B855CF1-027F-2214-A220-FE8F43A25BC6}"/>
              </a:ext>
            </a:extLst>
          </p:cNvPr>
          <p:cNvSpPr txBox="1">
            <a:spLocks/>
          </p:cNvSpPr>
          <p:nvPr/>
        </p:nvSpPr>
        <p:spPr>
          <a:xfrm>
            <a:off x="9902335" y="1583556"/>
            <a:ext cx="4070640"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Extroversão</a:t>
            </a:r>
          </a:p>
          <a:p>
            <a:pPr algn="ctr">
              <a:lnSpc>
                <a:spcPct val="100000"/>
              </a:lnSpc>
              <a:spcBef>
                <a:spcPts val="0"/>
              </a:spcBef>
            </a:pPr>
            <a:r>
              <a:rPr lang="pt-BR" sz="1800" dirty="0">
                <a:solidFill>
                  <a:schemeClr val="bg1"/>
                </a:solidFill>
                <a:latin typeface="Inter"/>
                <a:ea typeface="Inter"/>
                <a:cs typeface="Inter"/>
                <a:sym typeface="Inter"/>
              </a:rPr>
              <a:t>Líderes com alta pontuação são energéticos, assertivos e carismáticos. Excelentes em networking.</a:t>
            </a:r>
          </a:p>
        </p:txBody>
      </p:sp>
      <p:sp>
        <p:nvSpPr>
          <p:cNvPr id="27" name="Google Shape;229;p28">
            <a:extLst>
              <a:ext uri="{FF2B5EF4-FFF2-40B4-BE49-F238E27FC236}">
                <a16:creationId xmlns:a16="http://schemas.microsoft.com/office/drawing/2014/main" id="{204EF502-6D2E-5953-F115-0D6BFF8B4EE0}"/>
              </a:ext>
            </a:extLst>
          </p:cNvPr>
          <p:cNvSpPr txBox="1">
            <a:spLocks/>
          </p:cNvSpPr>
          <p:nvPr/>
        </p:nvSpPr>
        <p:spPr>
          <a:xfrm>
            <a:off x="2623163" y="3810159"/>
            <a:ext cx="4084694"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Amabilidade</a:t>
            </a:r>
          </a:p>
          <a:p>
            <a:pPr algn="ctr">
              <a:lnSpc>
                <a:spcPct val="100000"/>
              </a:lnSpc>
              <a:spcBef>
                <a:spcPts val="0"/>
              </a:spcBef>
            </a:pPr>
            <a:r>
              <a:rPr lang="pt-BR" sz="1800" dirty="0">
                <a:solidFill>
                  <a:schemeClr val="bg1"/>
                </a:solidFill>
                <a:latin typeface="Inter"/>
                <a:ea typeface="Inter"/>
                <a:cs typeface="Inter"/>
                <a:sym typeface="Inter"/>
              </a:rPr>
              <a:t>Líderes com alta pontuação são colaborativos, empáticos e focados no desenvolvimento das pessoas.</a:t>
            </a:r>
          </a:p>
        </p:txBody>
      </p:sp>
      <p:sp>
        <p:nvSpPr>
          <p:cNvPr id="28" name="Google Shape;229;p28">
            <a:extLst>
              <a:ext uri="{FF2B5EF4-FFF2-40B4-BE49-F238E27FC236}">
                <a16:creationId xmlns:a16="http://schemas.microsoft.com/office/drawing/2014/main" id="{09AC2F6A-4391-F015-EEF5-A1A1A5A9B4E2}"/>
              </a:ext>
            </a:extLst>
          </p:cNvPr>
          <p:cNvSpPr txBox="1">
            <a:spLocks/>
          </p:cNvSpPr>
          <p:nvPr/>
        </p:nvSpPr>
        <p:spPr>
          <a:xfrm>
            <a:off x="8610586" y="3810159"/>
            <a:ext cx="408469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Estabilidade Emocional</a:t>
            </a:r>
          </a:p>
          <a:p>
            <a:pPr algn="ctr">
              <a:lnSpc>
                <a:spcPct val="100000"/>
              </a:lnSpc>
              <a:spcBef>
                <a:spcPts val="0"/>
              </a:spcBef>
            </a:pPr>
            <a:r>
              <a:rPr lang="pt-BR" sz="1800" dirty="0">
                <a:solidFill>
                  <a:schemeClr val="bg1"/>
                </a:solidFill>
                <a:latin typeface="Inter"/>
                <a:ea typeface="Inter"/>
                <a:cs typeface="Inter"/>
                <a:sym typeface="Inter"/>
              </a:rPr>
              <a:t>Líderes com alta pontuação são calmos sob pressão, resilientes e consistentes. Transmitem confiança em momentos de crise.</a:t>
            </a:r>
          </a:p>
        </p:txBody>
      </p:sp>
      <p:sp>
        <p:nvSpPr>
          <p:cNvPr id="4" name="Google Shape;229;p28">
            <a:extLst>
              <a:ext uri="{FF2B5EF4-FFF2-40B4-BE49-F238E27FC236}">
                <a16:creationId xmlns:a16="http://schemas.microsoft.com/office/drawing/2014/main" id="{5754D618-280E-B2CE-676F-30DB7453E459}"/>
              </a:ext>
            </a:extLst>
          </p:cNvPr>
          <p:cNvSpPr txBox="1">
            <a:spLocks/>
          </p:cNvSpPr>
          <p:nvPr/>
        </p:nvSpPr>
        <p:spPr>
          <a:xfrm>
            <a:off x="5679136" y="2221683"/>
            <a:ext cx="4084694"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Conscienciosidade</a:t>
            </a:r>
          </a:p>
          <a:p>
            <a:pPr algn="ctr">
              <a:lnSpc>
                <a:spcPct val="100000"/>
              </a:lnSpc>
              <a:spcBef>
                <a:spcPts val="0"/>
              </a:spcBef>
            </a:pPr>
            <a:r>
              <a:rPr lang="pt-BR" sz="1800" dirty="0">
                <a:solidFill>
                  <a:schemeClr val="bg1"/>
                </a:solidFill>
                <a:latin typeface="Inter"/>
                <a:ea typeface="Inter"/>
                <a:cs typeface="Inter"/>
                <a:sym typeface="Inter"/>
              </a:rPr>
              <a:t>Líderes com alta pontuação são organizados, confiáveis e orientados para resultados.</a:t>
            </a:r>
          </a:p>
        </p:txBody>
      </p:sp>
    </p:spTree>
    <p:extLst>
      <p:ext uri="{BB962C8B-B14F-4D97-AF65-F5344CB8AC3E}">
        <p14:creationId xmlns:p14="http://schemas.microsoft.com/office/powerpoint/2010/main" val="11754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E7262-32D1-7E47-BB62-F5EEF24F7178}"/>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1CF9FEFF-47A2-F2BA-C3A1-1B0B6ACCEDA6}"/>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F3A3CD24-6C7B-2DD6-01AA-EE56E778C78D}"/>
              </a:ext>
            </a:extLst>
          </p:cNvPr>
          <p:cNvSpPr txBox="1">
            <a:spLocks/>
          </p:cNvSpPr>
          <p:nvPr/>
        </p:nvSpPr>
        <p:spPr>
          <a:xfrm>
            <a:off x="907933" y="396058"/>
            <a:ext cx="12425297" cy="76865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500" b="1" dirty="0">
                <a:solidFill>
                  <a:schemeClr val="bg1"/>
                </a:solidFill>
                <a:latin typeface="Chakra Petch" panose="00000500000000000000" pitchFamily="2" charset="-34"/>
                <a:cs typeface="Chakra Petch" panose="00000500000000000000" pitchFamily="2" charset="-34"/>
              </a:rPr>
              <a:t>APLICAÇÃO </a:t>
            </a:r>
            <a:r>
              <a:rPr lang="pt-BR" sz="4500" b="1" dirty="0">
                <a:solidFill>
                  <a:srgbClr val="2BDEFD"/>
                </a:solidFill>
                <a:latin typeface="Chakra Petch" panose="00000500000000000000" pitchFamily="2" charset="-34"/>
                <a:cs typeface="Chakra Petch" panose="00000500000000000000" pitchFamily="2" charset="-34"/>
              </a:rPr>
              <a:t>PRÁTICA</a:t>
            </a:r>
          </a:p>
        </p:txBody>
      </p:sp>
      <p:grpSp>
        <p:nvGrpSpPr>
          <p:cNvPr id="16" name="Agrupar 15">
            <a:extLst>
              <a:ext uri="{FF2B5EF4-FFF2-40B4-BE49-F238E27FC236}">
                <a16:creationId xmlns:a16="http://schemas.microsoft.com/office/drawing/2014/main" id="{DD720D95-9CDC-B4F4-C394-0C2F5EB6558D}"/>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D1C06BB5-F6B7-72CC-DC13-077701F7BDBA}"/>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351298F9-CC92-7288-5195-2C1F920013F3}"/>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3" name="Retângulo: Cantos Superiores Recortados 2">
            <a:extLst>
              <a:ext uri="{FF2B5EF4-FFF2-40B4-BE49-F238E27FC236}">
                <a16:creationId xmlns:a16="http://schemas.microsoft.com/office/drawing/2014/main" id="{127B1AD1-87CD-402B-05E5-FAF3E2D99B3F}"/>
              </a:ext>
            </a:extLst>
          </p:cNvPr>
          <p:cNvSpPr/>
          <p:nvPr/>
        </p:nvSpPr>
        <p:spPr>
          <a:xfrm>
            <a:off x="929683" y="1949876"/>
            <a:ext cx="13180788" cy="22403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Google Shape;229;p28">
            <a:extLst>
              <a:ext uri="{FF2B5EF4-FFF2-40B4-BE49-F238E27FC236}">
                <a16:creationId xmlns:a16="http://schemas.microsoft.com/office/drawing/2014/main" id="{C1FAB784-B628-25BE-FD12-C39B8F4C83FF}"/>
              </a:ext>
            </a:extLst>
          </p:cNvPr>
          <p:cNvSpPr txBox="1">
            <a:spLocks/>
          </p:cNvSpPr>
          <p:nvPr/>
        </p:nvSpPr>
        <p:spPr>
          <a:xfrm>
            <a:off x="1037869" y="2162338"/>
            <a:ext cx="4064121"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Seleção de Talentos</a:t>
            </a:r>
          </a:p>
          <a:p>
            <a:pPr algn="ctr">
              <a:lnSpc>
                <a:spcPct val="100000"/>
              </a:lnSpc>
              <a:spcBef>
                <a:spcPts val="0"/>
              </a:spcBef>
            </a:pPr>
            <a:r>
              <a:rPr lang="pt-BR" sz="1800" dirty="0">
                <a:solidFill>
                  <a:schemeClr val="bg1"/>
                </a:solidFill>
                <a:latin typeface="Inter"/>
                <a:ea typeface="Inter"/>
                <a:cs typeface="Inter"/>
                <a:sym typeface="Inter"/>
              </a:rPr>
              <a:t>Avaliação de compatibilidade entre perfil de personalidade e requisitos da função, identificando candidatos com traços alinhados às demandas da posição.</a:t>
            </a:r>
          </a:p>
        </p:txBody>
      </p:sp>
      <p:sp>
        <p:nvSpPr>
          <p:cNvPr id="12" name="Google Shape;229;p28">
            <a:extLst>
              <a:ext uri="{FF2B5EF4-FFF2-40B4-BE49-F238E27FC236}">
                <a16:creationId xmlns:a16="http://schemas.microsoft.com/office/drawing/2014/main" id="{7A93667A-48D3-79A4-07B9-AD0C3B03A381}"/>
              </a:ext>
            </a:extLst>
          </p:cNvPr>
          <p:cNvSpPr txBox="1">
            <a:spLocks/>
          </p:cNvSpPr>
          <p:nvPr/>
        </p:nvSpPr>
        <p:spPr>
          <a:xfrm>
            <a:off x="5696565" y="2162338"/>
            <a:ext cx="4064122"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Desenvolvimento de Líderes</a:t>
            </a:r>
          </a:p>
          <a:p>
            <a:pPr algn="ctr">
              <a:lnSpc>
                <a:spcPct val="100000"/>
              </a:lnSpc>
              <a:spcBef>
                <a:spcPts val="0"/>
              </a:spcBef>
            </a:pPr>
            <a:r>
              <a:rPr lang="pt-BR" sz="1800" dirty="0">
                <a:solidFill>
                  <a:schemeClr val="bg1"/>
                </a:solidFill>
                <a:latin typeface="Inter"/>
                <a:ea typeface="Inter"/>
                <a:cs typeface="Inter"/>
                <a:sym typeface="Inter"/>
              </a:rPr>
              <a:t>Identificação de pontos fortes e oportunidades de desenvolvimento baseados no perfil de personalidade, criando planos personalizados.</a:t>
            </a:r>
          </a:p>
        </p:txBody>
      </p:sp>
      <p:sp>
        <p:nvSpPr>
          <p:cNvPr id="13" name="Google Shape;229;p28">
            <a:extLst>
              <a:ext uri="{FF2B5EF4-FFF2-40B4-BE49-F238E27FC236}">
                <a16:creationId xmlns:a16="http://schemas.microsoft.com/office/drawing/2014/main" id="{9473368E-B744-1582-CADA-1CCB1A0C935F}"/>
              </a:ext>
            </a:extLst>
          </p:cNvPr>
          <p:cNvSpPr txBox="1">
            <a:spLocks/>
          </p:cNvSpPr>
          <p:nvPr/>
        </p:nvSpPr>
        <p:spPr>
          <a:xfrm>
            <a:off x="10355261" y="2162338"/>
            <a:ext cx="3625824"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Formação de Equipes</a:t>
            </a:r>
          </a:p>
          <a:p>
            <a:pPr algn="ctr">
              <a:lnSpc>
                <a:spcPct val="100000"/>
              </a:lnSpc>
              <a:spcBef>
                <a:spcPts val="0"/>
              </a:spcBef>
            </a:pPr>
            <a:r>
              <a:rPr lang="pt-BR" sz="1800" dirty="0">
                <a:solidFill>
                  <a:schemeClr val="bg1"/>
                </a:solidFill>
                <a:latin typeface="Inter"/>
                <a:ea typeface="Inter"/>
                <a:cs typeface="Inter"/>
                <a:sym typeface="Inter"/>
              </a:rPr>
              <a:t>Composição de equipes com diversidade de traços complementares, potencializando a inovação e resolução de problemas.</a:t>
            </a:r>
          </a:p>
        </p:txBody>
      </p:sp>
      <p:sp>
        <p:nvSpPr>
          <p:cNvPr id="14" name="Retângulo: Cantos Superiores Recortados 13">
            <a:extLst>
              <a:ext uri="{FF2B5EF4-FFF2-40B4-BE49-F238E27FC236}">
                <a16:creationId xmlns:a16="http://schemas.microsoft.com/office/drawing/2014/main" id="{17B400B8-26E1-D591-28E8-31BA34021D4D}"/>
              </a:ext>
            </a:extLst>
          </p:cNvPr>
          <p:cNvSpPr/>
          <p:nvPr/>
        </p:nvSpPr>
        <p:spPr>
          <a:xfrm>
            <a:off x="927197" y="5096421"/>
            <a:ext cx="9428064" cy="2240352"/>
          </a:xfrm>
          <a:prstGeom prst="snip2SameRect">
            <a:avLst>
              <a:gd name="adj1" fmla="val 14163"/>
              <a:gd name="adj2" fmla="val 13457"/>
            </a:avLst>
          </a:prstGeom>
          <a:solidFill>
            <a:srgbClr val="FF0000">
              <a:alpha val="11000"/>
            </a:srgbClr>
          </a:solidFill>
          <a:ln w="6350">
            <a:solidFill>
              <a:srgbClr val="0A4655">
                <a:alpha val="97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Google Shape;229;p28">
            <a:extLst>
              <a:ext uri="{FF2B5EF4-FFF2-40B4-BE49-F238E27FC236}">
                <a16:creationId xmlns:a16="http://schemas.microsoft.com/office/drawing/2014/main" id="{AC753DBE-C932-81AA-6639-FC47C0279440}"/>
              </a:ext>
            </a:extLst>
          </p:cNvPr>
          <p:cNvSpPr txBox="1">
            <a:spLocks/>
          </p:cNvSpPr>
          <p:nvPr/>
        </p:nvSpPr>
        <p:spPr>
          <a:xfrm>
            <a:off x="1318437" y="5277857"/>
            <a:ext cx="8718698" cy="49510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DIFERENCIAL DO BIG FIVE</a:t>
            </a:r>
          </a:p>
        </p:txBody>
      </p:sp>
      <p:sp>
        <p:nvSpPr>
          <p:cNvPr id="19" name="Google Shape;229;p28">
            <a:extLst>
              <a:ext uri="{FF2B5EF4-FFF2-40B4-BE49-F238E27FC236}">
                <a16:creationId xmlns:a16="http://schemas.microsoft.com/office/drawing/2014/main" id="{6599CB2C-30D3-55ED-135D-E50AC1FAA164}"/>
              </a:ext>
            </a:extLst>
          </p:cNvPr>
          <p:cNvSpPr txBox="1">
            <a:spLocks/>
          </p:cNvSpPr>
          <p:nvPr/>
        </p:nvSpPr>
        <p:spPr>
          <a:xfrm>
            <a:off x="1318436" y="5878675"/>
            <a:ext cx="8718698"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Base científica robusta e validação transcultural</a:t>
            </a:r>
          </a:p>
          <a:p>
            <a:pPr algn="ctr">
              <a:lnSpc>
                <a:spcPct val="100000"/>
              </a:lnSpc>
              <a:spcBef>
                <a:spcPts val="0"/>
              </a:spcBef>
            </a:pPr>
            <a:r>
              <a:rPr lang="pt-BR" sz="1800" dirty="0">
                <a:solidFill>
                  <a:schemeClr val="bg1"/>
                </a:solidFill>
                <a:latin typeface="Inter"/>
                <a:ea typeface="Inter"/>
                <a:cs typeface="Inter"/>
                <a:sym typeface="Inter"/>
              </a:rPr>
              <a:t>Medição dimensional em vez de categorização</a:t>
            </a:r>
          </a:p>
          <a:p>
            <a:pPr algn="ctr">
              <a:lnSpc>
                <a:spcPct val="100000"/>
              </a:lnSpc>
              <a:spcBef>
                <a:spcPts val="0"/>
              </a:spcBef>
            </a:pPr>
            <a:r>
              <a:rPr lang="pt-BR" sz="1800" dirty="0">
                <a:solidFill>
                  <a:schemeClr val="bg1"/>
                </a:solidFill>
                <a:latin typeface="Inter"/>
                <a:ea typeface="Inter"/>
                <a:cs typeface="Inter"/>
                <a:sym typeface="Inter"/>
              </a:rPr>
              <a:t>Estabilidade ao longo do tempo</a:t>
            </a:r>
          </a:p>
        </p:txBody>
      </p:sp>
    </p:spTree>
    <p:extLst>
      <p:ext uri="{BB962C8B-B14F-4D97-AF65-F5344CB8AC3E}">
        <p14:creationId xmlns:p14="http://schemas.microsoft.com/office/powerpoint/2010/main" val="157305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1460A-BE5E-A4F7-D530-23F4306617FA}"/>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5B8ED896-AD9B-8AAE-3558-183661ED9412}"/>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F133C7A3-2180-B961-679F-129286484FB0}"/>
              </a:ext>
            </a:extLst>
          </p:cNvPr>
          <p:cNvSpPr txBox="1">
            <a:spLocks/>
          </p:cNvSpPr>
          <p:nvPr/>
        </p:nvSpPr>
        <p:spPr>
          <a:xfrm>
            <a:off x="907933" y="396058"/>
            <a:ext cx="12425297" cy="76865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500" b="1" dirty="0">
                <a:solidFill>
                  <a:schemeClr val="bg1"/>
                </a:solidFill>
                <a:latin typeface="Chakra Petch" panose="00000500000000000000" pitchFamily="2" charset="-34"/>
                <a:cs typeface="Chakra Petch" panose="00000500000000000000" pitchFamily="2" charset="-34"/>
              </a:rPr>
              <a:t>CONCLUSÃO</a:t>
            </a:r>
            <a:endParaRPr lang="pt-BR" sz="4500" b="1" dirty="0">
              <a:solidFill>
                <a:srgbClr val="2BDEFD"/>
              </a:solidFill>
              <a:latin typeface="Chakra Petch" panose="00000500000000000000" pitchFamily="2" charset="-34"/>
              <a:cs typeface="Chakra Petch" panose="00000500000000000000" pitchFamily="2" charset="-34"/>
            </a:endParaRPr>
          </a:p>
        </p:txBody>
      </p:sp>
      <p:grpSp>
        <p:nvGrpSpPr>
          <p:cNvPr id="16" name="Agrupar 15">
            <a:extLst>
              <a:ext uri="{FF2B5EF4-FFF2-40B4-BE49-F238E27FC236}">
                <a16:creationId xmlns:a16="http://schemas.microsoft.com/office/drawing/2014/main" id="{C34AF6F0-CA52-02F5-7490-C43CDFF903A8}"/>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FEA44D32-6A53-947E-8B2E-A953C19225D1}"/>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74496100-5FAC-2572-235A-056A8F2FF057}"/>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3" name="Retângulo: Cantos Superiores Recortados 2">
            <a:extLst>
              <a:ext uri="{FF2B5EF4-FFF2-40B4-BE49-F238E27FC236}">
                <a16:creationId xmlns:a16="http://schemas.microsoft.com/office/drawing/2014/main" id="{B6D817D4-C356-0022-E193-5BF32CAC53AD}"/>
              </a:ext>
            </a:extLst>
          </p:cNvPr>
          <p:cNvSpPr/>
          <p:nvPr/>
        </p:nvSpPr>
        <p:spPr>
          <a:xfrm>
            <a:off x="929683" y="1949876"/>
            <a:ext cx="13180788" cy="2856040"/>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Google Shape;229;p28">
            <a:extLst>
              <a:ext uri="{FF2B5EF4-FFF2-40B4-BE49-F238E27FC236}">
                <a16:creationId xmlns:a16="http://schemas.microsoft.com/office/drawing/2014/main" id="{16546574-D0E9-51EC-8A25-3AA606E46605}"/>
              </a:ext>
            </a:extLst>
          </p:cNvPr>
          <p:cNvSpPr txBox="1">
            <a:spLocks/>
          </p:cNvSpPr>
          <p:nvPr/>
        </p:nvSpPr>
        <p:spPr>
          <a:xfrm>
            <a:off x="1037869" y="2353169"/>
            <a:ext cx="4064121"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Autoconhecimento Científico</a:t>
            </a:r>
          </a:p>
          <a:p>
            <a:pPr algn="ctr">
              <a:lnSpc>
                <a:spcPct val="100000"/>
              </a:lnSpc>
              <a:spcBef>
                <a:spcPts val="0"/>
              </a:spcBef>
            </a:pPr>
            <a:r>
              <a:rPr lang="pt-BR" sz="1800" dirty="0">
                <a:solidFill>
                  <a:schemeClr val="bg1"/>
                </a:solidFill>
                <a:latin typeface="Inter"/>
                <a:ea typeface="Inter"/>
                <a:cs typeface="Inter"/>
                <a:sym typeface="Inter"/>
              </a:rPr>
              <a:t>O Big Five oferece uma base cientificamente validada para compreender diferenças individuais, permitindo insights mais profundos sobre comportamentos e motivações.</a:t>
            </a:r>
          </a:p>
        </p:txBody>
      </p:sp>
      <p:sp>
        <p:nvSpPr>
          <p:cNvPr id="12" name="Google Shape;229;p28">
            <a:extLst>
              <a:ext uri="{FF2B5EF4-FFF2-40B4-BE49-F238E27FC236}">
                <a16:creationId xmlns:a16="http://schemas.microsoft.com/office/drawing/2014/main" id="{448DADE7-9FE2-3B9B-C6E6-572981B3FC4C}"/>
              </a:ext>
            </a:extLst>
          </p:cNvPr>
          <p:cNvSpPr txBox="1">
            <a:spLocks/>
          </p:cNvSpPr>
          <p:nvPr/>
        </p:nvSpPr>
        <p:spPr>
          <a:xfrm>
            <a:off x="5696565" y="2353169"/>
            <a:ext cx="4064122" cy="2157102"/>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Desenvolvimento Personalizado</a:t>
            </a:r>
          </a:p>
          <a:p>
            <a:pPr algn="ctr">
              <a:lnSpc>
                <a:spcPct val="100000"/>
              </a:lnSpc>
              <a:spcBef>
                <a:spcPts val="0"/>
              </a:spcBef>
            </a:pPr>
            <a:r>
              <a:rPr lang="pt-BR" sz="1800" dirty="0">
                <a:solidFill>
                  <a:schemeClr val="bg1"/>
                </a:solidFill>
                <a:latin typeface="Inter"/>
                <a:ea typeface="Inter"/>
                <a:cs typeface="Inter"/>
                <a:sym typeface="Inter"/>
              </a:rPr>
              <a:t>Compreender o perfil de personalidade permite criar estratégias de desenvolvimento específicas, focando em áreas de maior potencial e gerenciando desafios naturais.</a:t>
            </a:r>
          </a:p>
        </p:txBody>
      </p:sp>
      <p:sp>
        <p:nvSpPr>
          <p:cNvPr id="13" name="Google Shape;229;p28">
            <a:extLst>
              <a:ext uri="{FF2B5EF4-FFF2-40B4-BE49-F238E27FC236}">
                <a16:creationId xmlns:a16="http://schemas.microsoft.com/office/drawing/2014/main" id="{D17320C0-55A8-968F-584F-954F909ED00B}"/>
              </a:ext>
            </a:extLst>
          </p:cNvPr>
          <p:cNvSpPr txBox="1">
            <a:spLocks/>
          </p:cNvSpPr>
          <p:nvPr/>
        </p:nvSpPr>
        <p:spPr>
          <a:xfrm>
            <a:off x="10355261" y="2353169"/>
            <a:ext cx="3625824" cy="2157102"/>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Liderança Consciente</a:t>
            </a:r>
          </a:p>
          <a:p>
            <a:pPr algn="ctr">
              <a:lnSpc>
                <a:spcPct val="100000"/>
              </a:lnSpc>
              <a:spcBef>
                <a:spcPts val="0"/>
              </a:spcBef>
            </a:pPr>
            <a:r>
              <a:rPr lang="pt-BR" sz="1800" dirty="0">
                <a:solidFill>
                  <a:schemeClr val="bg1"/>
                </a:solidFill>
                <a:latin typeface="Inter"/>
                <a:ea typeface="Inter"/>
                <a:cs typeface="Inter"/>
                <a:sym typeface="Inter"/>
              </a:rPr>
              <a:t>Líderes que compreendem seu próprio perfil e o de seus liderados podem adaptar seu estilo, comunicação e abordagem para maximizar o potencial de cada indivíduo e da equipe.</a:t>
            </a:r>
          </a:p>
        </p:txBody>
      </p:sp>
      <p:sp>
        <p:nvSpPr>
          <p:cNvPr id="4" name="Google Shape;229;p28">
            <a:extLst>
              <a:ext uri="{FF2B5EF4-FFF2-40B4-BE49-F238E27FC236}">
                <a16:creationId xmlns:a16="http://schemas.microsoft.com/office/drawing/2014/main" id="{6118EA46-53A1-9E3F-6346-83C79477E672}"/>
              </a:ext>
            </a:extLst>
          </p:cNvPr>
          <p:cNvSpPr txBox="1">
            <a:spLocks/>
          </p:cNvSpPr>
          <p:nvPr/>
        </p:nvSpPr>
        <p:spPr>
          <a:xfrm>
            <a:off x="1218010" y="5819708"/>
            <a:ext cx="10250228"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"O verdadeiro poder do Big Five está em transformar o autoconhecimento em ação consciente, permitindo decisões mais alinhadas com nossos talentos naturais e objetivos de desenvolvimento."</a:t>
            </a:r>
          </a:p>
        </p:txBody>
      </p:sp>
    </p:spTree>
    <p:extLst>
      <p:ext uri="{BB962C8B-B14F-4D97-AF65-F5344CB8AC3E}">
        <p14:creationId xmlns:p14="http://schemas.microsoft.com/office/powerpoint/2010/main" val="268338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962A4B05-67AE-0C51-8E27-7DD0BA2BF2DB}"/>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1BBBCA1F-322D-9DC1-F196-4DC795612E0C}"/>
              </a:ext>
            </a:extLst>
          </p:cNvPr>
          <p:cNvSpPr txBox="1">
            <a:spLocks noGrp="1"/>
          </p:cNvSpPr>
          <p:nvPr>
            <p:ph type="title"/>
          </p:nvPr>
        </p:nvSpPr>
        <p:spPr>
          <a:xfrm>
            <a:off x="1151999" y="2185520"/>
            <a:ext cx="10555813" cy="3397805"/>
          </a:xfrm>
          <a:prstGeom prst="rect">
            <a:avLst/>
          </a:prstGeom>
        </p:spPr>
        <p:txBody>
          <a:bodyPr spcFirstLastPara="1" wrap="square" lIns="0" tIns="146280" rIns="146280" bIns="146280" anchor="t" anchorCtr="0">
            <a:spAutoFit/>
          </a:bodyPr>
          <a:lstStyle/>
          <a:p>
            <a:r>
              <a:rPr lang="pt-BR" dirty="0"/>
              <a:t>IA COMO SEU COPILOTO: </a:t>
            </a:r>
            <a:r>
              <a:rPr lang="pt-BR" dirty="0">
                <a:solidFill>
                  <a:srgbClr val="2BDEFD"/>
                </a:solidFill>
              </a:rPr>
              <a:t>ANALISANDO PERFIS E SUGERINDO DESENVOLVIMENTO</a:t>
            </a:r>
            <a:endParaRPr lang="pt-BR" dirty="0"/>
          </a:p>
        </p:txBody>
      </p:sp>
      <p:sp>
        <p:nvSpPr>
          <p:cNvPr id="223" name="Google Shape;223;p27">
            <a:extLst>
              <a:ext uri="{FF2B5EF4-FFF2-40B4-BE49-F238E27FC236}">
                <a16:creationId xmlns:a16="http://schemas.microsoft.com/office/drawing/2014/main" id="{35BF5AD5-2D1A-AB36-85EB-B0D261587901}"/>
              </a:ext>
            </a:extLst>
          </p:cNvPr>
          <p:cNvSpPr txBox="1">
            <a:spLocks noGrp="1"/>
          </p:cNvSpPr>
          <p:nvPr>
            <p:ph type="title" idx="2"/>
          </p:nvPr>
        </p:nvSpPr>
        <p:spPr>
          <a:xfrm>
            <a:off x="1152000" y="1412240"/>
            <a:ext cx="8250240" cy="738615"/>
          </a:xfrm>
          <a:prstGeom prst="rect">
            <a:avLst/>
          </a:prstGeom>
        </p:spPr>
        <p:txBody>
          <a:bodyPr spcFirstLastPara="1" wrap="square" lIns="0" tIns="146280" rIns="146280" bIns="146280" anchor="t" anchorCtr="0">
            <a:spAutoFit/>
          </a:bodyPr>
          <a:lstStyle/>
          <a:p>
            <a:r>
              <a:rPr lang="pt-BR" dirty="0">
                <a:solidFill>
                  <a:srgbClr val="2BDEFD"/>
                </a:solidFill>
              </a:rPr>
              <a:t>// Aula 2.4 _</a:t>
            </a:r>
            <a:endParaRPr dirty="0">
              <a:solidFill>
                <a:srgbClr val="2BDEFD"/>
              </a:solidFill>
            </a:endParaRPr>
          </a:p>
        </p:txBody>
      </p:sp>
      <p:grpSp>
        <p:nvGrpSpPr>
          <p:cNvPr id="4" name="Agrupar 3">
            <a:extLst>
              <a:ext uri="{FF2B5EF4-FFF2-40B4-BE49-F238E27FC236}">
                <a16:creationId xmlns:a16="http://schemas.microsoft.com/office/drawing/2014/main" id="{B9053CE3-8512-7B92-40E9-CB338E30A03A}"/>
              </a:ext>
            </a:extLst>
          </p:cNvPr>
          <p:cNvGrpSpPr/>
          <p:nvPr/>
        </p:nvGrpSpPr>
        <p:grpSpPr>
          <a:xfrm>
            <a:off x="11937655" y="6288612"/>
            <a:ext cx="2472112" cy="1447992"/>
            <a:chOff x="11937655" y="6288612"/>
            <a:chExt cx="2472112" cy="1447992"/>
          </a:xfrm>
        </p:grpSpPr>
        <p:sp>
          <p:nvSpPr>
            <p:cNvPr id="5" name="Google Shape;376;p44">
              <a:extLst>
                <a:ext uri="{FF2B5EF4-FFF2-40B4-BE49-F238E27FC236}">
                  <a16:creationId xmlns:a16="http://schemas.microsoft.com/office/drawing/2014/main" id="{BFEDDDD5-BE23-6427-5B24-8FCE9AEC141F}"/>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3;p41">
              <a:extLst>
                <a:ext uri="{FF2B5EF4-FFF2-40B4-BE49-F238E27FC236}">
                  <a16:creationId xmlns:a16="http://schemas.microsoft.com/office/drawing/2014/main" id="{2AACA441-3984-C67B-9CFB-857B0E79E487}"/>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31764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B353E-75DC-E9D7-15AA-D5ED4EECFA65}"/>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66445285-5FA4-F353-964F-A597006E26F0}"/>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0" name="Google Shape;229;p28">
            <a:extLst>
              <a:ext uri="{FF2B5EF4-FFF2-40B4-BE49-F238E27FC236}">
                <a16:creationId xmlns:a16="http://schemas.microsoft.com/office/drawing/2014/main" id="{D3035644-EBFC-F598-6D0E-D2C2C7E62C3D}"/>
              </a:ext>
            </a:extLst>
          </p:cNvPr>
          <p:cNvSpPr txBox="1">
            <a:spLocks/>
          </p:cNvSpPr>
          <p:nvPr/>
        </p:nvSpPr>
        <p:spPr>
          <a:xfrm>
            <a:off x="2233716" y="3356121"/>
            <a:ext cx="4868833"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dirty="0">
                <a:solidFill>
                  <a:schemeClr val="bg1"/>
                </a:solidFill>
                <a:latin typeface="Inter"/>
                <a:ea typeface="Inter"/>
                <a:cs typeface="Inter"/>
                <a:sym typeface="Inter"/>
              </a:rPr>
              <a:t>Velocidade das transformações exige respostas rápidas e adaptativas</a:t>
            </a:r>
          </a:p>
        </p:txBody>
      </p:sp>
      <p:sp>
        <p:nvSpPr>
          <p:cNvPr id="2" name="Google Shape;249;p30">
            <a:extLst>
              <a:ext uri="{FF2B5EF4-FFF2-40B4-BE49-F238E27FC236}">
                <a16:creationId xmlns:a16="http://schemas.microsoft.com/office/drawing/2014/main" id="{1A0807C9-7B9B-1CBA-FBC1-76575E89BA67}"/>
              </a:ext>
            </a:extLst>
          </p:cNvPr>
          <p:cNvSpPr txBox="1">
            <a:spLocks/>
          </p:cNvSpPr>
          <p:nvPr/>
        </p:nvSpPr>
        <p:spPr>
          <a:xfrm>
            <a:off x="1482089" y="396058"/>
            <a:ext cx="9629866"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A </a:t>
            </a:r>
            <a:r>
              <a:rPr lang="pt-BR" sz="5400" b="1" dirty="0">
                <a:solidFill>
                  <a:srgbClr val="2BDEFD"/>
                </a:solidFill>
                <a:latin typeface="Chakra Petch" panose="00000500000000000000" pitchFamily="2" charset="-34"/>
                <a:cs typeface="Chakra Petch" panose="00000500000000000000" pitchFamily="2" charset="-34"/>
              </a:rPr>
              <a:t>URGÊNCIA</a:t>
            </a:r>
            <a:r>
              <a:rPr lang="pt-BR" sz="5400" b="1" dirty="0">
                <a:solidFill>
                  <a:schemeClr val="bg1"/>
                </a:solidFill>
                <a:latin typeface="Chakra Petch" panose="00000500000000000000" pitchFamily="2" charset="-34"/>
                <a:cs typeface="Chakra Petch" panose="00000500000000000000" pitchFamily="2" charset="-34"/>
              </a:rPr>
              <a:t> DA LIDERANÇA</a:t>
            </a:r>
            <a:endParaRPr lang="pt-BR" sz="5400" b="1" dirty="0">
              <a:solidFill>
                <a:srgbClr val="2BDEFD"/>
              </a:solidFill>
              <a:latin typeface="Chakra Petch" panose="00000500000000000000" pitchFamily="2" charset="-34"/>
              <a:cs typeface="Chakra Petch" panose="00000500000000000000" pitchFamily="2" charset="-34"/>
            </a:endParaRPr>
          </a:p>
        </p:txBody>
      </p:sp>
      <p:grpSp>
        <p:nvGrpSpPr>
          <p:cNvPr id="16" name="Agrupar 15">
            <a:extLst>
              <a:ext uri="{FF2B5EF4-FFF2-40B4-BE49-F238E27FC236}">
                <a16:creationId xmlns:a16="http://schemas.microsoft.com/office/drawing/2014/main" id="{8D6F68A1-AF20-801C-F576-B447E30EA742}"/>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0CA642C8-592A-7A31-D507-DE4C68FF6D0B}"/>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CF1BBC97-CBDD-9D0B-22C9-54B0C553A9D0}"/>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B759422D-3B45-64CB-5DED-B4D0ECF26498}"/>
              </a:ext>
            </a:extLst>
          </p:cNvPr>
          <p:cNvSpPr txBox="1">
            <a:spLocks/>
          </p:cNvSpPr>
          <p:nvPr/>
        </p:nvSpPr>
        <p:spPr>
          <a:xfrm>
            <a:off x="1482089" y="1335083"/>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No cenário atual, marcado por </a:t>
            </a:r>
            <a:r>
              <a:rPr lang="pt-BR" b="1" dirty="0"/>
              <a:t>mudanças aceleradas </a:t>
            </a:r>
            <a:r>
              <a:rPr lang="pt-BR" dirty="0"/>
              <a:t>e </a:t>
            </a:r>
            <a:r>
              <a:rPr lang="pt-BR" b="1" dirty="0"/>
              <a:t>desafios complexos</a:t>
            </a:r>
            <a:r>
              <a:rPr lang="pt-BR" dirty="0"/>
              <a:t>, a liderança eficaz tornou-se mais urgente e relevante do que nunca.</a:t>
            </a:r>
          </a:p>
        </p:txBody>
      </p:sp>
      <p:pic>
        <p:nvPicPr>
          <p:cNvPr id="6" name="Image 1" descr="preencoded.png">
            <a:extLst>
              <a:ext uri="{FF2B5EF4-FFF2-40B4-BE49-F238E27FC236}">
                <a16:creationId xmlns:a16="http://schemas.microsoft.com/office/drawing/2014/main" id="{7EF9977A-5CA9-F864-AD14-9C817871E84E}"/>
              </a:ext>
            </a:extLst>
          </p:cNvPr>
          <p:cNvPicPr>
            <a:picLocks noChangeAspect="1"/>
          </p:cNvPicPr>
          <p:nvPr/>
        </p:nvPicPr>
        <p:blipFill>
          <a:blip r:embed="rId3"/>
          <a:stretch>
            <a:fillRect/>
          </a:stretch>
        </p:blipFill>
        <p:spPr>
          <a:xfrm>
            <a:off x="1482089" y="3540787"/>
            <a:ext cx="563758" cy="751674"/>
          </a:xfrm>
          <a:prstGeom prst="rect">
            <a:avLst/>
          </a:prstGeom>
        </p:spPr>
      </p:pic>
      <p:sp>
        <p:nvSpPr>
          <p:cNvPr id="7" name="Google Shape;229;p28">
            <a:extLst>
              <a:ext uri="{FF2B5EF4-FFF2-40B4-BE49-F238E27FC236}">
                <a16:creationId xmlns:a16="http://schemas.microsoft.com/office/drawing/2014/main" id="{FAB723A4-5319-740B-AE20-81A159014AC0}"/>
              </a:ext>
            </a:extLst>
          </p:cNvPr>
          <p:cNvSpPr txBox="1">
            <a:spLocks/>
          </p:cNvSpPr>
          <p:nvPr/>
        </p:nvSpPr>
        <p:spPr>
          <a:xfrm>
            <a:off x="2233716" y="5096531"/>
            <a:ext cx="4868833" cy="95677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dirty="0">
                <a:solidFill>
                  <a:schemeClr val="bg1"/>
                </a:solidFill>
                <a:latin typeface="Inter"/>
                <a:ea typeface="Inter"/>
                <a:cs typeface="Inter"/>
                <a:sym typeface="Inter"/>
              </a:rPr>
              <a:t>Contexto global interconectado amplifica impactos das decisões</a:t>
            </a:r>
          </a:p>
        </p:txBody>
      </p:sp>
      <p:pic>
        <p:nvPicPr>
          <p:cNvPr id="8" name="Image 2" descr="preencoded.png">
            <a:extLst>
              <a:ext uri="{FF2B5EF4-FFF2-40B4-BE49-F238E27FC236}">
                <a16:creationId xmlns:a16="http://schemas.microsoft.com/office/drawing/2014/main" id="{DC2C33E9-281E-A00F-84E0-D1F7B4EDA1B0}"/>
              </a:ext>
            </a:extLst>
          </p:cNvPr>
          <p:cNvPicPr>
            <a:picLocks noChangeAspect="1"/>
          </p:cNvPicPr>
          <p:nvPr/>
        </p:nvPicPr>
        <p:blipFill>
          <a:blip r:embed="rId4"/>
          <a:stretch>
            <a:fillRect/>
          </a:stretch>
        </p:blipFill>
        <p:spPr>
          <a:xfrm>
            <a:off x="1388131" y="5199081"/>
            <a:ext cx="751674" cy="751674"/>
          </a:xfrm>
          <a:prstGeom prst="rect">
            <a:avLst/>
          </a:prstGeom>
        </p:spPr>
      </p:pic>
      <p:pic>
        <p:nvPicPr>
          <p:cNvPr id="9" name="Image 3" descr="preencoded.png">
            <a:extLst>
              <a:ext uri="{FF2B5EF4-FFF2-40B4-BE49-F238E27FC236}">
                <a16:creationId xmlns:a16="http://schemas.microsoft.com/office/drawing/2014/main" id="{4EEB5470-B009-AEF7-C3CB-E571B10238C1}"/>
              </a:ext>
            </a:extLst>
          </p:cNvPr>
          <p:cNvPicPr>
            <a:picLocks noChangeAspect="1"/>
          </p:cNvPicPr>
          <p:nvPr/>
        </p:nvPicPr>
        <p:blipFill>
          <a:blip r:embed="rId5"/>
          <a:stretch>
            <a:fillRect/>
          </a:stretch>
        </p:blipFill>
        <p:spPr>
          <a:xfrm>
            <a:off x="8119046" y="3540787"/>
            <a:ext cx="939593" cy="751673"/>
          </a:xfrm>
          <a:prstGeom prst="rect">
            <a:avLst/>
          </a:prstGeom>
        </p:spPr>
      </p:pic>
      <p:sp>
        <p:nvSpPr>
          <p:cNvPr id="10" name="Google Shape;229;p28">
            <a:extLst>
              <a:ext uri="{FF2B5EF4-FFF2-40B4-BE49-F238E27FC236}">
                <a16:creationId xmlns:a16="http://schemas.microsoft.com/office/drawing/2014/main" id="{CA65C8CF-333D-6FC0-572A-DCB43B447292}"/>
              </a:ext>
            </a:extLst>
          </p:cNvPr>
          <p:cNvSpPr txBox="1">
            <a:spLocks/>
          </p:cNvSpPr>
          <p:nvPr/>
        </p:nvSpPr>
        <p:spPr>
          <a:xfrm>
            <a:off x="9241638" y="3356121"/>
            <a:ext cx="4868833"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dirty="0">
                <a:solidFill>
                  <a:schemeClr val="bg1"/>
                </a:solidFill>
                <a:latin typeface="Inter"/>
                <a:ea typeface="Inter"/>
                <a:cs typeface="Inter"/>
                <a:sym typeface="Inter"/>
              </a:rPr>
              <a:t>Novas expectativas das equipes demandam novos modelos de liderança</a:t>
            </a:r>
          </a:p>
        </p:txBody>
      </p:sp>
      <p:pic>
        <p:nvPicPr>
          <p:cNvPr id="11" name="Image 4" descr="preencoded.png">
            <a:extLst>
              <a:ext uri="{FF2B5EF4-FFF2-40B4-BE49-F238E27FC236}">
                <a16:creationId xmlns:a16="http://schemas.microsoft.com/office/drawing/2014/main" id="{F27BEC34-8552-D462-A035-D5874CE84DA8}"/>
              </a:ext>
            </a:extLst>
          </p:cNvPr>
          <p:cNvPicPr>
            <a:picLocks noChangeAspect="1"/>
          </p:cNvPicPr>
          <p:nvPr/>
        </p:nvPicPr>
        <p:blipFill>
          <a:blip r:embed="rId6"/>
          <a:stretch>
            <a:fillRect/>
          </a:stretch>
        </p:blipFill>
        <p:spPr>
          <a:xfrm>
            <a:off x="8213005" y="5199081"/>
            <a:ext cx="751674" cy="751674"/>
          </a:xfrm>
          <a:prstGeom prst="rect">
            <a:avLst/>
          </a:prstGeom>
        </p:spPr>
      </p:pic>
      <p:sp>
        <p:nvSpPr>
          <p:cNvPr id="14" name="Google Shape;229;p28">
            <a:extLst>
              <a:ext uri="{FF2B5EF4-FFF2-40B4-BE49-F238E27FC236}">
                <a16:creationId xmlns:a16="http://schemas.microsoft.com/office/drawing/2014/main" id="{00562A1D-82F3-E194-F161-71EA6AF16878}"/>
              </a:ext>
            </a:extLst>
          </p:cNvPr>
          <p:cNvSpPr txBox="1">
            <a:spLocks/>
          </p:cNvSpPr>
          <p:nvPr/>
        </p:nvSpPr>
        <p:spPr>
          <a:xfrm>
            <a:off x="9241638" y="5096530"/>
            <a:ext cx="4868833" cy="95677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dirty="0">
                <a:solidFill>
                  <a:schemeClr val="bg1"/>
                </a:solidFill>
                <a:latin typeface="Inter"/>
                <a:ea typeface="Inter"/>
                <a:cs typeface="Inter"/>
                <a:sym typeface="Inter"/>
              </a:rPr>
              <a:t>Momento ideal para desenvolver competências de liderança</a:t>
            </a:r>
          </a:p>
        </p:txBody>
      </p:sp>
      <p:sp>
        <p:nvSpPr>
          <p:cNvPr id="15" name="Google Shape;229;p28">
            <a:extLst>
              <a:ext uri="{FF2B5EF4-FFF2-40B4-BE49-F238E27FC236}">
                <a16:creationId xmlns:a16="http://schemas.microsoft.com/office/drawing/2014/main" id="{F848A370-C7D2-7DF7-9163-325E821E3CB3}"/>
              </a:ext>
            </a:extLst>
          </p:cNvPr>
          <p:cNvSpPr txBox="1">
            <a:spLocks/>
          </p:cNvSpPr>
          <p:nvPr/>
        </p:nvSpPr>
        <p:spPr>
          <a:xfrm>
            <a:off x="1388131" y="7338434"/>
            <a:ext cx="10250228" cy="49510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"A verdadeira liderança emerge quando a visão é mais importante que o medo." - Robin Sharma</a:t>
            </a:r>
          </a:p>
        </p:txBody>
      </p:sp>
    </p:spTree>
    <p:extLst>
      <p:ext uri="{BB962C8B-B14F-4D97-AF65-F5344CB8AC3E}">
        <p14:creationId xmlns:p14="http://schemas.microsoft.com/office/powerpoint/2010/main" val="252445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1A6AA-E726-421D-BC84-38C00D5109CB}"/>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0600ED63-BF8F-ECF8-0647-F68DBCFA1E30}"/>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grpSp>
        <p:nvGrpSpPr>
          <p:cNvPr id="16" name="Agrupar 15">
            <a:extLst>
              <a:ext uri="{FF2B5EF4-FFF2-40B4-BE49-F238E27FC236}">
                <a16:creationId xmlns:a16="http://schemas.microsoft.com/office/drawing/2014/main" id="{287814E1-2E6F-A80E-BA43-C4A8C67033B1}"/>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3FD82AE7-7588-EC4D-7AF4-B5EFCF6A30E0}"/>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73B73803-CDA6-3403-8D34-C7BED7D8C1FC}"/>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3" name="Retângulo: Cantos Superiores Recortados 2">
            <a:extLst>
              <a:ext uri="{FF2B5EF4-FFF2-40B4-BE49-F238E27FC236}">
                <a16:creationId xmlns:a16="http://schemas.microsoft.com/office/drawing/2014/main" id="{91BF0710-4DA8-4FB4-3FB7-FFB6CB824E26}"/>
              </a:ext>
            </a:extLst>
          </p:cNvPr>
          <p:cNvSpPr/>
          <p:nvPr/>
        </p:nvSpPr>
        <p:spPr>
          <a:xfrm>
            <a:off x="929683" y="2609091"/>
            <a:ext cx="13180788" cy="2856040"/>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Google Shape;229;p28">
            <a:extLst>
              <a:ext uri="{FF2B5EF4-FFF2-40B4-BE49-F238E27FC236}">
                <a16:creationId xmlns:a16="http://schemas.microsoft.com/office/drawing/2014/main" id="{DC39D326-9113-9B28-1C71-A6B476EF2375}"/>
              </a:ext>
            </a:extLst>
          </p:cNvPr>
          <p:cNvSpPr txBox="1">
            <a:spLocks/>
          </p:cNvSpPr>
          <p:nvPr/>
        </p:nvSpPr>
        <p:spPr>
          <a:xfrm>
            <a:off x="1080399" y="3097444"/>
            <a:ext cx="4064121"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Visão Holística do Perfil</a:t>
            </a:r>
          </a:p>
          <a:p>
            <a:pPr algn="ctr">
              <a:lnSpc>
                <a:spcPct val="100000"/>
              </a:lnSpc>
              <a:spcBef>
                <a:spcPts val="0"/>
              </a:spcBef>
            </a:pPr>
            <a:r>
              <a:rPr lang="pt-BR" sz="1800" dirty="0">
                <a:solidFill>
                  <a:schemeClr val="bg1"/>
                </a:solidFill>
                <a:latin typeface="Inter"/>
                <a:ea typeface="Inter"/>
                <a:cs typeface="Inter"/>
                <a:sym typeface="Inter"/>
              </a:rPr>
              <a:t>A IA processa e cruza informações de múltiplas ferramentas como DISC, MBTI e Big Five, revelando conexões que seriam difíceis de identificar manualmente.</a:t>
            </a:r>
          </a:p>
        </p:txBody>
      </p:sp>
      <p:sp>
        <p:nvSpPr>
          <p:cNvPr id="12" name="Google Shape;229;p28">
            <a:extLst>
              <a:ext uri="{FF2B5EF4-FFF2-40B4-BE49-F238E27FC236}">
                <a16:creationId xmlns:a16="http://schemas.microsoft.com/office/drawing/2014/main" id="{15DEC692-5FEA-5DE5-6B53-FB7165FD5310}"/>
              </a:ext>
            </a:extLst>
          </p:cNvPr>
          <p:cNvSpPr txBox="1">
            <a:spLocks/>
          </p:cNvSpPr>
          <p:nvPr/>
        </p:nvSpPr>
        <p:spPr>
          <a:xfrm>
            <a:off x="5739095" y="3097444"/>
            <a:ext cx="4064122"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Correlações entre Assessments</a:t>
            </a:r>
          </a:p>
          <a:p>
            <a:pPr algn="ctr">
              <a:lnSpc>
                <a:spcPct val="100000"/>
              </a:lnSpc>
              <a:spcBef>
                <a:spcPts val="0"/>
              </a:spcBef>
            </a:pPr>
            <a:r>
              <a:rPr lang="pt-BR" sz="1800" dirty="0">
                <a:solidFill>
                  <a:schemeClr val="bg1"/>
                </a:solidFill>
                <a:latin typeface="Inter"/>
                <a:ea typeface="Inter"/>
                <a:cs typeface="Inter"/>
                <a:sym typeface="Inter"/>
              </a:rPr>
              <a:t>Algoritmos avançados identificam padrões consistentes entre diferentes metodologias, criando um mapa integrado de características e comportamentos.</a:t>
            </a:r>
          </a:p>
        </p:txBody>
      </p:sp>
      <p:sp>
        <p:nvSpPr>
          <p:cNvPr id="13" name="Google Shape;229;p28">
            <a:extLst>
              <a:ext uri="{FF2B5EF4-FFF2-40B4-BE49-F238E27FC236}">
                <a16:creationId xmlns:a16="http://schemas.microsoft.com/office/drawing/2014/main" id="{9973E6BE-4BAA-FE7E-2981-B7729040086A}"/>
              </a:ext>
            </a:extLst>
          </p:cNvPr>
          <p:cNvSpPr txBox="1">
            <a:spLocks/>
          </p:cNvSpPr>
          <p:nvPr/>
        </p:nvSpPr>
        <p:spPr>
          <a:xfrm>
            <a:off x="10397791" y="3097444"/>
            <a:ext cx="3625824"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Eliminação de Redundâncias</a:t>
            </a:r>
          </a:p>
          <a:p>
            <a:pPr algn="ctr">
              <a:lnSpc>
                <a:spcPct val="100000"/>
              </a:lnSpc>
              <a:spcBef>
                <a:spcPts val="0"/>
              </a:spcBef>
            </a:pPr>
            <a:r>
              <a:rPr lang="pt-BR" sz="1800" dirty="0">
                <a:solidFill>
                  <a:schemeClr val="bg1"/>
                </a:solidFill>
                <a:latin typeface="Inter"/>
                <a:ea typeface="Inter"/>
                <a:cs typeface="Inter"/>
                <a:sym typeface="Inter"/>
              </a:rPr>
              <a:t>A IA filtra informações repetitivas entre diferentes assessments, focando nas características mais relevantes e consistentes do perfil.</a:t>
            </a:r>
          </a:p>
        </p:txBody>
      </p:sp>
      <p:sp>
        <p:nvSpPr>
          <p:cNvPr id="6" name="Google Shape;249;p30">
            <a:extLst>
              <a:ext uri="{FF2B5EF4-FFF2-40B4-BE49-F238E27FC236}">
                <a16:creationId xmlns:a16="http://schemas.microsoft.com/office/drawing/2014/main" id="{C4C1A049-E908-E941-32E2-EE65DE0B6756}"/>
              </a:ext>
            </a:extLst>
          </p:cNvPr>
          <p:cNvSpPr txBox="1">
            <a:spLocks/>
          </p:cNvSpPr>
          <p:nvPr/>
        </p:nvSpPr>
        <p:spPr>
          <a:xfrm>
            <a:off x="907933" y="396058"/>
            <a:ext cx="12425297" cy="76865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500" b="1" dirty="0">
                <a:solidFill>
                  <a:srgbClr val="2BDEFD"/>
                </a:solidFill>
                <a:latin typeface="Chakra Petch" panose="00000500000000000000" pitchFamily="2" charset="-34"/>
                <a:cs typeface="Chakra Petch" panose="00000500000000000000" pitchFamily="2" charset="-34"/>
              </a:rPr>
              <a:t>INTEGRANDO </a:t>
            </a:r>
            <a:r>
              <a:rPr lang="pt-BR" sz="4500" b="1" dirty="0">
                <a:solidFill>
                  <a:schemeClr val="bg1"/>
                </a:solidFill>
                <a:latin typeface="Chakra Petch" panose="00000500000000000000" pitchFamily="2" charset="-34"/>
                <a:cs typeface="Chakra Petch" panose="00000500000000000000" pitchFamily="2" charset="-34"/>
              </a:rPr>
              <a:t>DADOS DE ASSESSMENTS</a:t>
            </a:r>
            <a:endParaRPr lang="pt-BR" sz="4500" b="1" dirty="0">
              <a:solidFill>
                <a:srgbClr val="2BDEFD"/>
              </a:solidFill>
              <a:latin typeface="Chakra Petch" panose="00000500000000000000" pitchFamily="2" charset="-34"/>
              <a:cs typeface="Chakra Petch" panose="00000500000000000000" pitchFamily="2" charset="-34"/>
            </a:endParaRPr>
          </a:p>
        </p:txBody>
      </p:sp>
    </p:spTree>
    <p:extLst>
      <p:ext uri="{BB962C8B-B14F-4D97-AF65-F5344CB8AC3E}">
        <p14:creationId xmlns:p14="http://schemas.microsoft.com/office/powerpoint/2010/main" val="95736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623B8-C554-F10F-D124-5E3D2F276466}"/>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60635004-195B-A23F-3FBE-CFC1E78CF25A}"/>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grpSp>
        <p:nvGrpSpPr>
          <p:cNvPr id="16" name="Agrupar 15">
            <a:extLst>
              <a:ext uri="{FF2B5EF4-FFF2-40B4-BE49-F238E27FC236}">
                <a16:creationId xmlns:a16="http://schemas.microsoft.com/office/drawing/2014/main" id="{B0F24600-D494-B501-4478-2F5FC3BA017F}"/>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BE27A787-CF7E-789D-EDD5-C41E98483DD1}"/>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D5FC9DE0-52E8-99B6-7445-0290FDECEE87}"/>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3" name="Retângulo: Cantos Superiores Recortados 2">
            <a:extLst>
              <a:ext uri="{FF2B5EF4-FFF2-40B4-BE49-F238E27FC236}">
                <a16:creationId xmlns:a16="http://schemas.microsoft.com/office/drawing/2014/main" id="{498D0FA9-4809-1FA0-9849-8D05CA215959}"/>
              </a:ext>
            </a:extLst>
          </p:cNvPr>
          <p:cNvSpPr/>
          <p:nvPr/>
        </p:nvSpPr>
        <p:spPr>
          <a:xfrm>
            <a:off x="929683" y="2609091"/>
            <a:ext cx="13180788" cy="2856040"/>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Google Shape;229;p28">
            <a:extLst>
              <a:ext uri="{FF2B5EF4-FFF2-40B4-BE49-F238E27FC236}">
                <a16:creationId xmlns:a16="http://schemas.microsoft.com/office/drawing/2014/main" id="{455F924A-84B1-A2F6-8A34-927102A4700E}"/>
              </a:ext>
            </a:extLst>
          </p:cNvPr>
          <p:cNvSpPr txBox="1">
            <a:spLocks/>
          </p:cNvSpPr>
          <p:nvPr/>
        </p:nvSpPr>
        <p:spPr>
          <a:xfrm>
            <a:off x="1080399" y="2681946"/>
            <a:ext cx="4064121" cy="243410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Padrões de Comportamento</a:t>
            </a:r>
          </a:p>
          <a:p>
            <a:pPr algn="ctr">
              <a:lnSpc>
                <a:spcPct val="100000"/>
              </a:lnSpc>
              <a:spcBef>
                <a:spcPts val="0"/>
              </a:spcBef>
            </a:pPr>
            <a:r>
              <a:rPr lang="pt-BR" sz="1800" dirty="0">
                <a:solidFill>
                  <a:schemeClr val="bg1"/>
                </a:solidFill>
                <a:latin typeface="Inter"/>
                <a:ea typeface="Inter"/>
                <a:cs typeface="Inter"/>
                <a:sym typeface="Inter"/>
              </a:rPr>
              <a:t>"Seu perfil mostra alta adaptabilidade em ambientes dinâmicos, combinando traços de Abertura à Experiência (Big Five) com estilo Influência (DISC), sugerindo potencial para liderar equipes em contextos de inovação."</a:t>
            </a:r>
          </a:p>
        </p:txBody>
      </p:sp>
      <p:sp>
        <p:nvSpPr>
          <p:cNvPr id="12" name="Google Shape;229;p28">
            <a:extLst>
              <a:ext uri="{FF2B5EF4-FFF2-40B4-BE49-F238E27FC236}">
                <a16:creationId xmlns:a16="http://schemas.microsoft.com/office/drawing/2014/main" id="{1EEFC3D4-6603-5247-917D-4FC133066E4B}"/>
              </a:ext>
            </a:extLst>
          </p:cNvPr>
          <p:cNvSpPr txBox="1">
            <a:spLocks/>
          </p:cNvSpPr>
          <p:nvPr/>
        </p:nvSpPr>
        <p:spPr>
          <a:xfrm>
            <a:off x="5739095" y="2681946"/>
            <a:ext cx="4064122" cy="243410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Pontos Fortes Emergentes</a:t>
            </a:r>
          </a:p>
          <a:p>
            <a:pPr algn="ctr">
              <a:lnSpc>
                <a:spcPct val="100000"/>
              </a:lnSpc>
              <a:spcBef>
                <a:spcPts val="0"/>
              </a:spcBef>
            </a:pPr>
            <a:r>
              <a:rPr lang="pt-BR" sz="1800" dirty="0">
                <a:solidFill>
                  <a:schemeClr val="bg1"/>
                </a:solidFill>
                <a:latin typeface="Inter"/>
                <a:ea typeface="Inter"/>
                <a:cs typeface="Inter"/>
                <a:sym typeface="Inter"/>
              </a:rPr>
              <a:t>"A combinação de alta Conscienciosidade com perfil ENTJ indica capacidade excepcional para estruturar projetos complexos e manter foco em resultados, mesmo em ambientes com múltiplas demandas."</a:t>
            </a:r>
          </a:p>
        </p:txBody>
      </p:sp>
      <p:sp>
        <p:nvSpPr>
          <p:cNvPr id="13" name="Google Shape;229;p28">
            <a:extLst>
              <a:ext uri="{FF2B5EF4-FFF2-40B4-BE49-F238E27FC236}">
                <a16:creationId xmlns:a16="http://schemas.microsoft.com/office/drawing/2014/main" id="{CE9D49B3-76A7-73C1-C62C-FB8A08EE0E10}"/>
              </a:ext>
            </a:extLst>
          </p:cNvPr>
          <p:cNvSpPr txBox="1">
            <a:spLocks/>
          </p:cNvSpPr>
          <p:nvPr/>
        </p:nvSpPr>
        <p:spPr>
          <a:xfrm>
            <a:off x="10397791" y="2681946"/>
            <a:ext cx="3625824" cy="2711100"/>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Áreas de Desenvolvimento</a:t>
            </a:r>
          </a:p>
          <a:p>
            <a:pPr algn="ctr">
              <a:lnSpc>
                <a:spcPct val="100000"/>
              </a:lnSpc>
              <a:spcBef>
                <a:spcPts val="0"/>
              </a:spcBef>
            </a:pPr>
            <a:r>
              <a:rPr lang="pt-BR" sz="1800" dirty="0">
                <a:solidFill>
                  <a:schemeClr val="bg1"/>
                </a:solidFill>
                <a:latin typeface="Inter"/>
                <a:ea typeface="Inter"/>
                <a:cs typeface="Inter"/>
                <a:sym typeface="Inter"/>
              </a:rPr>
              <a:t>"Seus dados sugerem um potencial conflito entre alta Dominância (DISC) e baixa Amabilidade, que pode impactar relacionamentos em equipe. Recomendamos foco em desenvolvimento de empatia e comunicação colaborativa."</a:t>
            </a:r>
          </a:p>
        </p:txBody>
      </p:sp>
      <p:sp>
        <p:nvSpPr>
          <p:cNvPr id="6" name="Google Shape;249;p30">
            <a:extLst>
              <a:ext uri="{FF2B5EF4-FFF2-40B4-BE49-F238E27FC236}">
                <a16:creationId xmlns:a16="http://schemas.microsoft.com/office/drawing/2014/main" id="{E8E43C99-1B4B-B397-7A34-C0CF0B8A586D}"/>
              </a:ext>
            </a:extLst>
          </p:cNvPr>
          <p:cNvSpPr txBox="1">
            <a:spLocks/>
          </p:cNvSpPr>
          <p:nvPr/>
        </p:nvSpPr>
        <p:spPr>
          <a:xfrm>
            <a:off x="907933" y="396058"/>
            <a:ext cx="12425297" cy="76865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500" b="1" dirty="0">
                <a:solidFill>
                  <a:schemeClr val="bg1"/>
                </a:solidFill>
                <a:latin typeface="Chakra Petch" panose="00000500000000000000" pitchFamily="2" charset="-34"/>
                <a:cs typeface="Chakra Petch" panose="00000500000000000000" pitchFamily="2" charset="-34"/>
              </a:rPr>
              <a:t>GERANDO INSIGHTS</a:t>
            </a:r>
            <a:r>
              <a:rPr lang="pt-BR" sz="4500" b="1" dirty="0">
                <a:solidFill>
                  <a:srgbClr val="2BDEFD"/>
                </a:solidFill>
                <a:latin typeface="Chakra Petch" panose="00000500000000000000" pitchFamily="2" charset="-34"/>
                <a:cs typeface="Chakra Petch" panose="00000500000000000000" pitchFamily="2" charset="-34"/>
              </a:rPr>
              <a:t> PERSONALIZADOS</a:t>
            </a:r>
          </a:p>
        </p:txBody>
      </p:sp>
    </p:spTree>
    <p:extLst>
      <p:ext uri="{BB962C8B-B14F-4D97-AF65-F5344CB8AC3E}">
        <p14:creationId xmlns:p14="http://schemas.microsoft.com/office/powerpoint/2010/main" val="404089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3CDB0-8AF3-D2CD-CD40-A0FE4352E87E}"/>
            </a:ext>
          </a:extLst>
        </p:cNvPr>
        <p:cNvGrpSpPr/>
        <p:nvPr/>
      </p:nvGrpSpPr>
      <p:grpSpPr>
        <a:xfrm>
          <a:off x="0" y="0"/>
          <a:ext cx="0" cy="0"/>
          <a:chOff x="0" y="0"/>
          <a:chExt cx="0" cy="0"/>
        </a:xfrm>
      </p:grpSpPr>
      <p:sp>
        <p:nvSpPr>
          <p:cNvPr id="25" name="Shape 11">
            <a:extLst>
              <a:ext uri="{FF2B5EF4-FFF2-40B4-BE49-F238E27FC236}">
                <a16:creationId xmlns:a16="http://schemas.microsoft.com/office/drawing/2014/main" id="{1D1C6304-5F46-885C-0BF6-26918CD533C3}"/>
              </a:ext>
            </a:extLst>
          </p:cNvPr>
          <p:cNvSpPr/>
          <p:nvPr/>
        </p:nvSpPr>
        <p:spPr>
          <a:xfrm>
            <a:off x="794056" y="4853816"/>
            <a:ext cx="6599616" cy="3015748"/>
          </a:xfrm>
          <a:prstGeom prst="rect">
            <a:avLst/>
          </a:prstGeom>
          <a:solidFill>
            <a:srgbClr val="4299E1">
              <a:alpha val="10000"/>
            </a:srgbClr>
          </a:solidFill>
          <a:ln/>
        </p:spPr>
        <p:txBody>
          <a:bodyPr/>
          <a:lstStyle/>
          <a:p>
            <a:endParaRPr lang="pt-BR" sz="1500"/>
          </a:p>
        </p:txBody>
      </p:sp>
      <p:sp>
        <p:nvSpPr>
          <p:cNvPr id="28" name="Shape 13">
            <a:extLst>
              <a:ext uri="{FF2B5EF4-FFF2-40B4-BE49-F238E27FC236}">
                <a16:creationId xmlns:a16="http://schemas.microsoft.com/office/drawing/2014/main" id="{D1B80046-8A67-DF68-D6E6-1FB810D54C60}"/>
              </a:ext>
            </a:extLst>
          </p:cNvPr>
          <p:cNvSpPr/>
          <p:nvPr/>
        </p:nvSpPr>
        <p:spPr>
          <a:xfrm>
            <a:off x="936929" y="5404395"/>
            <a:ext cx="6327131" cy="1849615"/>
          </a:xfrm>
          <a:prstGeom prst="rect">
            <a:avLst/>
          </a:prstGeom>
          <a:solidFill>
            <a:srgbClr val="FFFFFF">
              <a:alpha val="10000"/>
            </a:srgbClr>
          </a:solidFill>
          <a:ln/>
        </p:spPr>
        <p:txBody>
          <a:bodyPr/>
          <a:lstStyle/>
          <a:p>
            <a:endParaRPr lang="pt-BR" sz="4400"/>
          </a:p>
        </p:txBody>
      </p:sp>
      <p:grpSp>
        <p:nvGrpSpPr>
          <p:cNvPr id="16" name="Agrupar 15">
            <a:extLst>
              <a:ext uri="{FF2B5EF4-FFF2-40B4-BE49-F238E27FC236}">
                <a16:creationId xmlns:a16="http://schemas.microsoft.com/office/drawing/2014/main" id="{8A700262-DED2-9008-AF36-E420CABD9410}"/>
              </a:ext>
            </a:extLst>
          </p:cNvPr>
          <p:cNvGrpSpPr/>
          <p:nvPr/>
        </p:nvGrpSpPr>
        <p:grpSpPr>
          <a:xfrm>
            <a:off x="11937655" y="6288612"/>
            <a:ext cx="1865392" cy="1447992"/>
            <a:chOff x="11937655" y="6288612"/>
            <a:chExt cx="2472112" cy="1447992"/>
          </a:xfrm>
        </p:grpSpPr>
        <p:sp>
          <p:nvSpPr>
            <p:cNvPr id="17" name="Google Shape;376;p44">
              <a:extLst>
                <a:ext uri="{FF2B5EF4-FFF2-40B4-BE49-F238E27FC236}">
                  <a16:creationId xmlns:a16="http://schemas.microsoft.com/office/drawing/2014/main" id="{21DCC984-1291-0927-DC83-3965314F81C0}"/>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 name="Google Shape;623;p41">
              <a:extLst>
                <a:ext uri="{FF2B5EF4-FFF2-40B4-BE49-F238E27FC236}">
                  <a16:creationId xmlns:a16="http://schemas.microsoft.com/office/drawing/2014/main" id="{38964366-F0FE-4747-B7C7-320D700285A3}"/>
                </a:ext>
              </a:extLst>
            </p:cNvPr>
            <p:cNvSpPr txBox="1"/>
            <p:nvPr/>
          </p:nvSpPr>
          <p:spPr>
            <a:xfrm>
              <a:off x="12236951" y="6753236"/>
              <a:ext cx="1873520" cy="553998"/>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200" b="1" dirty="0">
                  <a:solidFill>
                    <a:srgbClr val="2BDEFD"/>
                  </a:solidFill>
                  <a:latin typeface="Chakra Petch"/>
                  <a:ea typeface="Chakra Petch"/>
                  <a:cs typeface="Chakra Petch"/>
                  <a:sym typeface="Chakra Petch"/>
                </a:rPr>
                <a:t>NÃO INSERIR </a:t>
              </a:r>
              <a:r>
                <a:rPr lang="pt-BR" sz="1200" dirty="0">
                  <a:solidFill>
                    <a:srgbClr val="2BDEFD"/>
                  </a:solidFill>
                  <a:latin typeface="Chakra Petch"/>
                  <a:ea typeface="Chakra Petch"/>
                  <a:cs typeface="Chakra Petch"/>
                  <a:sym typeface="Chakra Petch"/>
                </a:rPr>
                <a:t>INFORMAÇÕES NESTA ÁREA</a:t>
              </a:r>
            </a:p>
          </p:txBody>
        </p:sp>
      </p:grpSp>
      <p:sp>
        <p:nvSpPr>
          <p:cNvPr id="6" name="Google Shape;249;p30">
            <a:extLst>
              <a:ext uri="{FF2B5EF4-FFF2-40B4-BE49-F238E27FC236}">
                <a16:creationId xmlns:a16="http://schemas.microsoft.com/office/drawing/2014/main" id="{1D5F41DD-69FF-A71E-9CC0-89E58B1EB517}"/>
              </a:ext>
            </a:extLst>
          </p:cNvPr>
          <p:cNvSpPr txBox="1">
            <a:spLocks/>
          </p:cNvSpPr>
          <p:nvPr/>
        </p:nvSpPr>
        <p:spPr>
          <a:xfrm>
            <a:off x="907933" y="396058"/>
            <a:ext cx="12425297" cy="76865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500" b="1" dirty="0">
                <a:solidFill>
                  <a:schemeClr val="bg1"/>
                </a:solidFill>
                <a:latin typeface="Chakra Petch" panose="00000500000000000000" pitchFamily="2" charset="-34"/>
                <a:cs typeface="Chakra Petch" panose="00000500000000000000" pitchFamily="2" charset="-34"/>
              </a:rPr>
              <a:t>PROMPTS</a:t>
            </a:r>
            <a:r>
              <a:rPr lang="pt-BR" sz="4500" b="1" dirty="0">
                <a:solidFill>
                  <a:srgbClr val="2BDEFD"/>
                </a:solidFill>
                <a:latin typeface="Chakra Petch" panose="00000500000000000000" pitchFamily="2" charset="-34"/>
                <a:cs typeface="Chakra Petch" panose="00000500000000000000" pitchFamily="2" charset="-34"/>
              </a:rPr>
              <a:t> PARA IA</a:t>
            </a:r>
          </a:p>
        </p:txBody>
      </p:sp>
      <p:sp>
        <p:nvSpPr>
          <p:cNvPr id="8" name="Shape 1">
            <a:extLst>
              <a:ext uri="{FF2B5EF4-FFF2-40B4-BE49-F238E27FC236}">
                <a16:creationId xmlns:a16="http://schemas.microsoft.com/office/drawing/2014/main" id="{B8410349-DFAD-9A61-4D94-33A20540F969}"/>
              </a:ext>
            </a:extLst>
          </p:cNvPr>
          <p:cNvSpPr/>
          <p:nvPr/>
        </p:nvSpPr>
        <p:spPr>
          <a:xfrm>
            <a:off x="794056" y="1178742"/>
            <a:ext cx="6599616" cy="3323738"/>
          </a:xfrm>
          <a:prstGeom prst="rect">
            <a:avLst/>
          </a:prstGeom>
          <a:solidFill>
            <a:srgbClr val="4299E1">
              <a:alpha val="10000"/>
            </a:srgbClr>
          </a:solidFill>
          <a:ln/>
        </p:spPr>
        <p:txBody>
          <a:bodyPr/>
          <a:lstStyle/>
          <a:p>
            <a:endParaRPr lang="pt-BR" sz="4400"/>
          </a:p>
        </p:txBody>
      </p:sp>
      <p:pic>
        <p:nvPicPr>
          <p:cNvPr id="9" name="Image 1" descr="preencoded.png">
            <a:extLst>
              <a:ext uri="{FF2B5EF4-FFF2-40B4-BE49-F238E27FC236}">
                <a16:creationId xmlns:a16="http://schemas.microsoft.com/office/drawing/2014/main" id="{2FC1C5E8-6931-6245-FE92-1FCDEC11C5A3}"/>
              </a:ext>
            </a:extLst>
          </p:cNvPr>
          <p:cNvPicPr>
            <a:picLocks noChangeAspect="1"/>
          </p:cNvPicPr>
          <p:nvPr/>
        </p:nvPicPr>
        <p:blipFill>
          <a:blip r:embed="rId3">
            <a:duotone>
              <a:prstClr val="black"/>
              <a:srgbClr val="2BDEFD">
                <a:tint val="45000"/>
                <a:satMod val="400000"/>
              </a:srgbClr>
            </a:duotone>
          </a:blip>
          <a:stretch>
            <a:fillRect/>
          </a:stretch>
        </p:blipFill>
        <p:spPr>
          <a:xfrm>
            <a:off x="854164" y="1285181"/>
            <a:ext cx="346914" cy="399349"/>
          </a:xfrm>
          <a:prstGeom prst="rect">
            <a:avLst/>
          </a:prstGeom>
        </p:spPr>
      </p:pic>
      <p:sp>
        <p:nvSpPr>
          <p:cNvPr id="10" name="Text 2">
            <a:extLst>
              <a:ext uri="{FF2B5EF4-FFF2-40B4-BE49-F238E27FC236}">
                <a16:creationId xmlns:a16="http://schemas.microsoft.com/office/drawing/2014/main" id="{B2247BA4-5115-F723-0982-95373E9FFEB9}"/>
              </a:ext>
            </a:extLst>
          </p:cNvPr>
          <p:cNvSpPr/>
          <p:nvPr/>
        </p:nvSpPr>
        <p:spPr>
          <a:xfrm>
            <a:off x="1447595" y="1364288"/>
            <a:ext cx="4113337" cy="276999"/>
          </a:xfrm>
          <a:prstGeom prst="rect">
            <a:avLst/>
          </a:prstGeom>
          <a:noFill/>
          <a:ln/>
        </p:spPr>
        <p:txBody>
          <a:bodyPr wrap="square" lIns="0" tIns="0" rIns="0" bIns="0" rtlCol="0" anchor="ctr">
            <a:spAutoFit/>
          </a:bodyPr>
          <a:lstStyle/>
          <a:p>
            <a:pPr marL="0" indent="0">
              <a:buNone/>
            </a:pPr>
            <a:r>
              <a:rPr lang="en-US" b="1" dirty="0">
                <a:solidFill>
                  <a:srgbClr val="2BDEFD"/>
                </a:solidFill>
                <a:latin typeface="Noto Sans" pitchFamily="34" charset="0"/>
                <a:ea typeface="Noto Sans" pitchFamily="34" charset="-122"/>
                <a:cs typeface="Noto Sans" pitchFamily="34" charset="-120"/>
              </a:rPr>
              <a:t> Estrutura Eficaz </a:t>
            </a:r>
            <a:endParaRPr lang="en-US" dirty="0">
              <a:solidFill>
                <a:srgbClr val="2BDEFD"/>
              </a:solidFill>
            </a:endParaRPr>
          </a:p>
        </p:txBody>
      </p:sp>
      <p:sp>
        <p:nvSpPr>
          <p:cNvPr id="11" name="Shape 3">
            <a:extLst>
              <a:ext uri="{FF2B5EF4-FFF2-40B4-BE49-F238E27FC236}">
                <a16:creationId xmlns:a16="http://schemas.microsoft.com/office/drawing/2014/main" id="{3B8524E9-17FE-E423-45EA-46255549DAC3}"/>
              </a:ext>
            </a:extLst>
          </p:cNvPr>
          <p:cNvSpPr/>
          <p:nvPr/>
        </p:nvSpPr>
        <p:spPr>
          <a:xfrm>
            <a:off x="986405" y="1984214"/>
            <a:ext cx="6144470" cy="1616955"/>
          </a:xfrm>
          <a:prstGeom prst="rect">
            <a:avLst/>
          </a:prstGeom>
          <a:solidFill>
            <a:srgbClr val="FFFFFF">
              <a:alpha val="10000"/>
            </a:srgbClr>
          </a:solidFill>
          <a:ln/>
        </p:spPr>
        <p:txBody>
          <a:bodyPr/>
          <a:lstStyle/>
          <a:p>
            <a:endParaRPr lang="pt-BR" sz="4400"/>
          </a:p>
        </p:txBody>
      </p:sp>
      <p:sp>
        <p:nvSpPr>
          <p:cNvPr id="14" name="Text 4">
            <a:extLst>
              <a:ext uri="{FF2B5EF4-FFF2-40B4-BE49-F238E27FC236}">
                <a16:creationId xmlns:a16="http://schemas.microsoft.com/office/drawing/2014/main" id="{7B56E263-C3D9-D736-62D7-37B73693C480}"/>
              </a:ext>
            </a:extLst>
          </p:cNvPr>
          <p:cNvSpPr/>
          <p:nvPr/>
        </p:nvSpPr>
        <p:spPr>
          <a:xfrm>
            <a:off x="1068346" y="2094610"/>
            <a:ext cx="5504041" cy="1411669"/>
          </a:xfrm>
          <a:prstGeom prst="rect">
            <a:avLst/>
          </a:prstGeom>
          <a:noFill/>
          <a:ln/>
        </p:spPr>
        <p:txBody>
          <a:bodyPr wrap="square" lIns="127508" tIns="127508" rIns="127508" bIns="127508" rtlCol="0" anchor="ctr">
            <a:spAutoFit/>
          </a:bodyPr>
          <a:lstStyle/>
          <a:p>
            <a:pPr marL="0" indent="0">
              <a:buNone/>
            </a:pPr>
            <a:r>
              <a:rPr lang="en-US" sz="1500" dirty="0">
                <a:solidFill>
                  <a:srgbClr val="F8FAFC"/>
                </a:solidFill>
                <a:latin typeface="Noto Sans" pitchFamily="34" charset="0"/>
                <a:ea typeface="Noto Sans" pitchFamily="34" charset="-122"/>
                <a:cs typeface="Noto Sans" pitchFamily="34" charset="-120"/>
              </a:rPr>
              <a:t> "Analise meus resultados de [DISC: Dominância alta, Influência média, Estabilidade baixa, Conformidade média] e [Big Five: O-70%, C-85%, E-55%, A-40%, N-30%] e sugira 3 estratégias específicas para melhorar minha comunicação com equipes diversas." </a:t>
            </a:r>
            <a:endParaRPr lang="en-US" sz="1500" dirty="0"/>
          </a:p>
        </p:txBody>
      </p:sp>
      <p:sp>
        <p:nvSpPr>
          <p:cNvPr id="15" name="Text 5">
            <a:extLst>
              <a:ext uri="{FF2B5EF4-FFF2-40B4-BE49-F238E27FC236}">
                <a16:creationId xmlns:a16="http://schemas.microsoft.com/office/drawing/2014/main" id="{CC99D369-337E-1A60-BACF-D0B0AEEB3D4D}"/>
              </a:ext>
            </a:extLst>
          </p:cNvPr>
          <p:cNvSpPr/>
          <p:nvPr/>
        </p:nvSpPr>
        <p:spPr>
          <a:xfrm>
            <a:off x="866334" y="3892821"/>
            <a:ext cx="5504041" cy="461665"/>
          </a:xfrm>
          <a:prstGeom prst="rect">
            <a:avLst/>
          </a:prstGeom>
          <a:noFill/>
          <a:ln/>
        </p:spPr>
        <p:txBody>
          <a:bodyPr wrap="square" lIns="0" tIns="0" rIns="0" bIns="0" rtlCol="0" anchor="ctr">
            <a:spAutoFit/>
          </a:bodyPr>
          <a:lstStyle/>
          <a:p>
            <a:pPr marL="0" indent="0">
              <a:buNone/>
            </a:pPr>
            <a:r>
              <a:rPr lang="en-US" sz="1500" i="1" dirty="0">
                <a:solidFill>
                  <a:srgbClr val="F56565"/>
                </a:solidFill>
                <a:latin typeface="Noto Sans" pitchFamily="34" charset="0"/>
                <a:ea typeface="Noto Sans" pitchFamily="34" charset="-122"/>
                <a:cs typeface="Noto Sans" pitchFamily="34" charset="-120"/>
              </a:rPr>
              <a:t> Dica: Especifique os dados de entrada, o contexto e o formato desejado para a saída. </a:t>
            </a:r>
            <a:endParaRPr lang="en-US" sz="1500" dirty="0"/>
          </a:p>
        </p:txBody>
      </p:sp>
      <p:sp>
        <p:nvSpPr>
          <p:cNvPr id="19" name="Shape 6">
            <a:extLst>
              <a:ext uri="{FF2B5EF4-FFF2-40B4-BE49-F238E27FC236}">
                <a16:creationId xmlns:a16="http://schemas.microsoft.com/office/drawing/2014/main" id="{01992D4F-E8E5-2DA8-9896-09FCC3246DEE}"/>
              </a:ext>
            </a:extLst>
          </p:cNvPr>
          <p:cNvSpPr/>
          <p:nvPr/>
        </p:nvSpPr>
        <p:spPr>
          <a:xfrm>
            <a:off x="7705943" y="1148566"/>
            <a:ext cx="6599616" cy="3323738"/>
          </a:xfrm>
          <a:prstGeom prst="rect">
            <a:avLst/>
          </a:prstGeom>
          <a:solidFill>
            <a:srgbClr val="4299E1">
              <a:alpha val="10000"/>
            </a:srgbClr>
          </a:solidFill>
          <a:ln/>
        </p:spPr>
        <p:txBody>
          <a:bodyPr/>
          <a:lstStyle/>
          <a:p>
            <a:endParaRPr lang="pt-BR" sz="4400"/>
          </a:p>
        </p:txBody>
      </p:sp>
      <p:pic>
        <p:nvPicPr>
          <p:cNvPr id="20" name="Image 2" descr="preencoded.png">
            <a:extLst>
              <a:ext uri="{FF2B5EF4-FFF2-40B4-BE49-F238E27FC236}">
                <a16:creationId xmlns:a16="http://schemas.microsoft.com/office/drawing/2014/main" id="{BCE0B796-2F37-D278-9C95-3649450DF7AF}"/>
              </a:ext>
            </a:extLst>
          </p:cNvPr>
          <p:cNvPicPr>
            <a:picLocks noChangeAspect="1"/>
          </p:cNvPicPr>
          <p:nvPr/>
        </p:nvPicPr>
        <p:blipFill>
          <a:blip r:embed="rId4">
            <a:duotone>
              <a:prstClr val="black"/>
              <a:srgbClr val="2BDEFD">
                <a:tint val="45000"/>
                <a:satMod val="400000"/>
              </a:srgbClr>
            </a:duotone>
          </a:blip>
          <a:stretch>
            <a:fillRect/>
          </a:stretch>
        </p:blipFill>
        <p:spPr>
          <a:xfrm>
            <a:off x="7794055" y="1273073"/>
            <a:ext cx="312223" cy="399346"/>
          </a:xfrm>
          <a:prstGeom prst="rect">
            <a:avLst/>
          </a:prstGeom>
        </p:spPr>
      </p:pic>
      <p:sp>
        <p:nvSpPr>
          <p:cNvPr id="21" name="Text 7">
            <a:extLst>
              <a:ext uri="{FF2B5EF4-FFF2-40B4-BE49-F238E27FC236}">
                <a16:creationId xmlns:a16="http://schemas.microsoft.com/office/drawing/2014/main" id="{380A39CB-B820-2EA6-D7FB-4BE20B594252}"/>
              </a:ext>
            </a:extLst>
          </p:cNvPr>
          <p:cNvSpPr/>
          <p:nvPr/>
        </p:nvSpPr>
        <p:spPr>
          <a:xfrm>
            <a:off x="8219282" y="1330159"/>
            <a:ext cx="5452676" cy="276999"/>
          </a:xfrm>
          <a:prstGeom prst="rect">
            <a:avLst/>
          </a:prstGeom>
          <a:noFill/>
          <a:ln/>
        </p:spPr>
        <p:txBody>
          <a:bodyPr wrap="square" lIns="0" tIns="0" rIns="0" bIns="0" rtlCol="0" anchor="ctr">
            <a:spAutoFit/>
          </a:bodyPr>
          <a:lstStyle/>
          <a:p>
            <a:pPr marL="0" indent="0">
              <a:buNone/>
            </a:pPr>
            <a:r>
              <a:rPr lang="en-US" b="1" dirty="0">
                <a:solidFill>
                  <a:srgbClr val="2BDEFD"/>
                </a:solidFill>
                <a:latin typeface="Noto Sans" pitchFamily="34" charset="0"/>
                <a:ea typeface="Noto Sans" pitchFamily="34" charset="-122"/>
                <a:cs typeface="Noto Sans" pitchFamily="34" charset="-120"/>
              </a:rPr>
              <a:t> Plano de Desenvolvimento </a:t>
            </a:r>
            <a:endParaRPr lang="en-US" dirty="0">
              <a:solidFill>
                <a:srgbClr val="2BDEFD"/>
              </a:solidFill>
            </a:endParaRPr>
          </a:p>
        </p:txBody>
      </p:sp>
      <p:sp>
        <p:nvSpPr>
          <p:cNvPr id="22" name="Shape 8">
            <a:extLst>
              <a:ext uri="{FF2B5EF4-FFF2-40B4-BE49-F238E27FC236}">
                <a16:creationId xmlns:a16="http://schemas.microsoft.com/office/drawing/2014/main" id="{07AF5FE0-2854-9F2E-4FB1-45437776B205}"/>
              </a:ext>
            </a:extLst>
          </p:cNvPr>
          <p:cNvSpPr/>
          <p:nvPr/>
        </p:nvSpPr>
        <p:spPr>
          <a:xfrm>
            <a:off x="7848818" y="1847962"/>
            <a:ext cx="6144470" cy="1924946"/>
          </a:xfrm>
          <a:prstGeom prst="rect">
            <a:avLst/>
          </a:prstGeom>
          <a:solidFill>
            <a:srgbClr val="FFFFFF">
              <a:alpha val="10000"/>
            </a:srgbClr>
          </a:solidFill>
          <a:ln/>
        </p:spPr>
        <p:txBody>
          <a:bodyPr/>
          <a:lstStyle/>
          <a:p>
            <a:endParaRPr lang="pt-BR" sz="4400"/>
          </a:p>
        </p:txBody>
      </p:sp>
      <p:sp>
        <p:nvSpPr>
          <p:cNvPr id="23" name="Text 9">
            <a:extLst>
              <a:ext uri="{FF2B5EF4-FFF2-40B4-BE49-F238E27FC236}">
                <a16:creationId xmlns:a16="http://schemas.microsoft.com/office/drawing/2014/main" id="{A6B7214A-E5E1-7203-708B-23627394F8F6}"/>
              </a:ext>
            </a:extLst>
          </p:cNvPr>
          <p:cNvSpPr/>
          <p:nvPr/>
        </p:nvSpPr>
        <p:spPr>
          <a:xfrm>
            <a:off x="7848817" y="2105584"/>
            <a:ext cx="5504041" cy="1411669"/>
          </a:xfrm>
          <a:prstGeom prst="rect">
            <a:avLst/>
          </a:prstGeom>
          <a:noFill/>
          <a:ln/>
        </p:spPr>
        <p:txBody>
          <a:bodyPr wrap="square" lIns="127508" tIns="127508" rIns="127508" bIns="127508" rtlCol="0" anchor="ctr">
            <a:spAutoFit/>
          </a:bodyPr>
          <a:lstStyle/>
          <a:p>
            <a:pPr marL="0" indent="0">
              <a:buNone/>
            </a:pPr>
            <a:r>
              <a:rPr lang="en-US" sz="1500" dirty="0">
                <a:solidFill>
                  <a:srgbClr val="F8FAFC"/>
                </a:solidFill>
                <a:latin typeface="Noto Sans" pitchFamily="34" charset="0"/>
                <a:ea typeface="Noto Sans" pitchFamily="34" charset="-122"/>
                <a:cs typeface="Noto Sans" pitchFamily="34" charset="-120"/>
              </a:rPr>
              <a:t> "Com base no meu perfil MBTI (ENTJ) e pontos fortes Gallup (Estratégico, Comando, Competição), crie um plano de desenvolvimento de 90 dias para aprimorar minhas habilidades de mentoria, incluindo recursos de aprendizagem e métricas de progresso." </a:t>
            </a:r>
            <a:endParaRPr lang="en-US" sz="1500" dirty="0"/>
          </a:p>
        </p:txBody>
      </p:sp>
      <p:sp>
        <p:nvSpPr>
          <p:cNvPr id="24" name="Text 10">
            <a:extLst>
              <a:ext uri="{FF2B5EF4-FFF2-40B4-BE49-F238E27FC236}">
                <a16:creationId xmlns:a16="http://schemas.microsoft.com/office/drawing/2014/main" id="{21150E35-DB1B-5FF2-376A-6112889B5CD2}"/>
              </a:ext>
            </a:extLst>
          </p:cNvPr>
          <p:cNvSpPr/>
          <p:nvPr/>
        </p:nvSpPr>
        <p:spPr>
          <a:xfrm>
            <a:off x="7848818" y="3905663"/>
            <a:ext cx="5793874" cy="461665"/>
          </a:xfrm>
          <a:prstGeom prst="rect">
            <a:avLst/>
          </a:prstGeom>
          <a:noFill/>
          <a:ln/>
        </p:spPr>
        <p:txBody>
          <a:bodyPr wrap="square" lIns="0" tIns="0" rIns="0" bIns="0" rtlCol="0" anchor="ctr">
            <a:spAutoFit/>
          </a:bodyPr>
          <a:lstStyle/>
          <a:p>
            <a:pPr marL="0" indent="0">
              <a:buNone/>
            </a:pPr>
            <a:r>
              <a:rPr lang="en-US" sz="1500" i="1" dirty="0">
                <a:solidFill>
                  <a:srgbClr val="F56565"/>
                </a:solidFill>
                <a:latin typeface="Noto Sans" pitchFamily="34" charset="0"/>
                <a:ea typeface="Noto Sans" pitchFamily="34" charset="-122"/>
                <a:cs typeface="Noto Sans" pitchFamily="34" charset="-120"/>
              </a:rPr>
              <a:t> Dica: Solicite resultados acionáveis com prazos e métricas específicas. </a:t>
            </a:r>
            <a:endParaRPr lang="en-US" sz="1500" dirty="0"/>
          </a:p>
        </p:txBody>
      </p:sp>
      <p:pic>
        <p:nvPicPr>
          <p:cNvPr id="26" name="Image 3" descr="preencoded.png">
            <a:extLst>
              <a:ext uri="{FF2B5EF4-FFF2-40B4-BE49-F238E27FC236}">
                <a16:creationId xmlns:a16="http://schemas.microsoft.com/office/drawing/2014/main" id="{1F41D019-4DEA-A5C5-944E-372289D26164}"/>
              </a:ext>
            </a:extLst>
          </p:cNvPr>
          <p:cNvPicPr>
            <a:picLocks noChangeAspect="1"/>
          </p:cNvPicPr>
          <p:nvPr/>
        </p:nvPicPr>
        <p:blipFill>
          <a:blip r:embed="rId5">
            <a:duotone>
              <a:prstClr val="black"/>
              <a:srgbClr val="2BDEFD">
                <a:tint val="45000"/>
                <a:satMod val="400000"/>
              </a:srgbClr>
            </a:duotone>
          </a:blip>
          <a:stretch>
            <a:fillRect/>
          </a:stretch>
        </p:blipFill>
        <p:spPr>
          <a:xfrm>
            <a:off x="888252" y="4984786"/>
            <a:ext cx="277534" cy="399349"/>
          </a:xfrm>
          <a:prstGeom prst="rect">
            <a:avLst/>
          </a:prstGeom>
        </p:spPr>
      </p:pic>
      <p:sp>
        <p:nvSpPr>
          <p:cNvPr id="27" name="Text 12">
            <a:extLst>
              <a:ext uri="{FF2B5EF4-FFF2-40B4-BE49-F238E27FC236}">
                <a16:creationId xmlns:a16="http://schemas.microsoft.com/office/drawing/2014/main" id="{0014F9E6-3FB4-EA1B-0A81-EDD45029AB93}"/>
              </a:ext>
            </a:extLst>
          </p:cNvPr>
          <p:cNvSpPr/>
          <p:nvPr/>
        </p:nvSpPr>
        <p:spPr>
          <a:xfrm>
            <a:off x="1348557" y="5030953"/>
            <a:ext cx="6041066" cy="276999"/>
          </a:xfrm>
          <a:prstGeom prst="rect">
            <a:avLst/>
          </a:prstGeom>
          <a:noFill/>
          <a:ln/>
        </p:spPr>
        <p:txBody>
          <a:bodyPr wrap="square" lIns="0" tIns="0" rIns="0" bIns="0" rtlCol="0" anchor="ctr">
            <a:spAutoFit/>
          </a:bodyPr>
          <a:lstStyle/>
          <a:p>
            <a:pPr marL="0" indent="0">
              <a:buNone/>
            </a:pPr>
            <a:r>
              <a:rPr lang="en-US" b="1" dirty="0">
                <a:solidFill>
                  <a:srgbClr val="2BDEFD"/>
                </a:solidFill>
                <a:latin typeface="Noto Sans" pitchFamily="34" charset="0"/>
                <a:ea typeface="Noto Sans" pitchFamily="34" charset="-122"/>
                <a:cs typeface="Noto Sans" pitchFamily="34" charset="-120"/>
              </a:rPr>
              <a:t> Iteração e Refinamento </a:t>
            </a:r>
            <a:endParaRPr lang="en-US" dirty="0">
              <a:solidFill>
                <a:srgbClr val="2BDEFD"/>
              </a:solidFill>
            </a:endParaRPr>
          </a:p>
        </p:txBody>
      </p:sp>
      <p:sp>
        <p:nvSpPr>
          <p:cNvPr id="29" name="Text 14">
            <a:extLst>
              <a:ext uri="{FF2B5EF4-FFF2-40B4-BE49-F238E27FC236}">
                <a16:creationId xmlns:a16="http://schemas.microsoft.com/office/drawing/2014/main" id="{6C9908D4-40AA-5F4D-2B34-85FB4A94A81B}"/>
              </a:ext>
            </a:extLst>
          </p:cNvPr>
          <p:cNvSpPr/>
          <p:nvPr/>
        </p:nvSpPr>
        <p:spPr>
          <a:xfrm>
            <a:off x="936930" y="5831259"/>
            <a:ext cx="5667664" cy="1180836"/>
          </a:xfrm>
          <a:prstGeom prst="rect">
            <a:avLst/>
          </a:prstGeom>
          <a:noFill/>
          <a:ln/>
        </p:spPr>
        <p:txBody>
          <a:bodyPr wrap="square" lIns="127508" tIns="127508" rIns="127508" bIns="127508" rtlCol="0" anchor="ctr">
            <a:spAutoFit/>
          </a:bodyPr>
          <a:lstStyle/>
          <a:p>
            <a:pPr marL="0" indent="0">
              <a:buNone/>
            </a:pPr>
            <a:r>
              <a:rPr lang="en-US" sz="1500" dirty="0">
                <a:solidFill>
                  <a:srgbClr val="F8FAFC"/>
                </a:solidFill>
                <a:latin typeface="Noto Sans" pitchFamily="34" charset="0"/>
                <a:ea typeface="Noto Sans" pitchFamily="34" charset="-122"/>
                <a:cs typeface="Noto Sans" pitchFamily="34" charset="-120"/>
              </a:rPr>
              <a:t> "Refine sua análise anterior considerando que meu contexto atual é liderar uma equipe remota em transformação digital. Quais comportamentos devo enfatizar e quais devo moderar?" </a:t>
            </a:r>
            <a:endParaRPr lang="en-US" sz="1500" dirty="0"/>
          </a:p>
        </p:txBody>
      </p:sp>
      <p:sp>
        <p:nvSpPr>
          <p:cNvPr id="30" name="Text 15">
            <a:extLst>
              <a:ext uri="{FF2B5EF4-FFF2-40B4-BE49-F238E27FC236}">
                <a16:creationId xmlns:a16="http://schemas.microsoft.com/office/drawing/2014/main" id="{DC40A73C-05D7-A5CE-D2E8-BDFEAE429F26}"/>
              </a:ext>
            </a:extLst>
          </p:cNvPr>
          <p:cNvSpPr/>
          <p:nvPr/>
        </p:nvSpPr>
        <p:spPr>
          <a:xfrm>
            <a:off x="936930" y="7426567"/>
            <a:ext cx="5822804" cy="461665"/>
          </a:xfrm>
          <a:prstGeom prst="rect">
            <a:avLst/>
          </a:prstGeom>
          <a:noFill/>
          <a:ln/>
        </p:spPr>
        <p:txBody>
          <a:bodyPr wrap="square" lIns="0" tIns="0" rIns="0" bIns="0" rtlCol="0" anchor="ctr">
            <a:spAutoFit/>
          </a:bodyPr>
          <a:lstStyle/>
          <a:p>
            <a:pPr marL="0" indent="0">
              <a:buNone/>
            </a:pPr>
            <a:r>
              <a:rPr lang="en-US" sz="1500" i="1" dirty="0">
                <a:solidFill>
                  <a:srgbClr val="F56565"/>
                </a:solidFill>
                <a:latin typeface="Noto Sans" pitchFamily="34" charset="0"/>
                <a:ea typeface="Noto Sans" pitchFamily="34" charset="-122"/>
                <a:cs typeface="Noto Sans" pitchFamily="34" charset="-120"/>
              </a:rPr>
              <a:t> Dica: Use prompts sequenciais para refinar resultados com contexto adicional. </a:t>
            </a:r>
            <a:endParaRPr lang="en-US" sz="1500" dirty="0"/>
          </a:p>
        </p:txBody>
      </p:sp>
    </p:spTree>
    <p:extLst>
      <p:ext uri="{BB962C8B-B14F-4D97-AF65-F5344CB8AC3E}">
        <p14:creationId xmlns:p14="http://schemas.microsoft.com/office/powerpoint/2010/main" val="406924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DABE0-8CA7-073D-C810-BCF1927B1E77}"/>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B157BF2E-AE7E-27CF-7DE3-1C52501311A4}"/>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64D5F25A-8A55-3E7A-EF3A-8D60B7518F92}"/>
              </a:ext>
            </a:extLst>
          </p:cNvPr>
          <p:cNvSpPr txBox="1">
            <a:spLocks/>
          </p:cNvSpPr>
          <p:nvPr/>
        </p:nvSpPr>
        <p:spPr>
          <a:xfrm>
            <a:off x="907933" y="396058"/>
            <a:ext cx="12425297" cy="76865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500" b="1" dirty="0">
                <a:solidFill>
                  <a:schemeClr val="bg1"/>
                </a:solidFill>
                <a:latin typeface="Chakra Petch" panose="00000500000000000000" pitchFamily="2" charset="-34"/>
                <a:cs typeface="Chakra Petch" panose="00000500000000000000" pitchFamily="2" charset="-34"/>
              </a:rPr>
              <a:t>CASOS DE USO E </a:t>
            </a:r>
            <a:r>
              <a:rPr lang="pt-BR" sz="4500" b="1" dirty="0">
                <a:solidFill>
                  <a:srgbClr val="2BDEFD"/>
                </a:solidFill>
                <a:latin typeface="Chakra Petch" panose="00000500000000000000" pitchFamily="2" charset="-34"/>
                <a:cs typeface="Chakra Petch" panose="00000500000000000000" pitchFamily="2" charset="-34"/>
              </a:rPr>
              <a:t>FERRAMENTAS</a:t>
            </a:r>
          </a:p>
        </p:txBody>
      </p:sp>
      <p:grpSp>
        <p:nvGrpSpPr>
          <p:cNvPr id="16" name="Agrupar 15">
            <a:extLst>
              <a:ext uri="{FF2B5EF4-FFF2-40B4-BE49-F238E27FC236}">
                <a16:creationId xmlns:a16="http://schemas.microsoft.com/office/drawing/2014/main" id="{1468E6BA-C533-0733-8318-CDA2D232683D}"/>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976F2B7D-0B89-AF8C-D1BA-9F3EF41587B8}"/>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D8265E3F-699A-39CF-7543-221EA6F4A643}"/>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3" name="Retângulo: Cantos Superiores Recortados 2">
            <a:extLst>
              <a:ext uri="{FF2B5EF4-FFF2-40B4-BE49-F238E27FC236}">
                <a16:creationId xmlns:a16="http://schemas.microsoft.com/office/drawing/2014/main" id="{64AED4A7-1D71-39A5-F623-BC5C234BF883}"/>
              </a:ext>
            </a:extLst>
          </p:cNvPr>
          <p:cNvSpPr/>
          <p:nvPr/>
        </p:nvSpPr>
        <p:spPr>
          <a:xfrm>
            <a:off x="929683" y="1949876"/>
            <a:ext cx="13180788" cy="22403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Google Shape;229;p28">
            <a:extLst>
              <a:ext uri="{FF2B5EF4-FFF2-40B4-BE49-F238E27FC236}">
                <a16:creationId xmlns:a16="http://schemas.microsoft.com/office/drawing/2014/main" id="{17D8874B-18B9-AB41-7F69-A3DCBF3EEFA2}"/>
              </a:ext>
            </a:extLst>
          </p:cNvPr>
          <p:cNvSpPr txBox="1">
            <a:spLocks/>
          </p:cNvSpPr>
          <p:nvPr/>
        </p:nvSpPr>
        <p:spPr>
          <a:xfrm>
            <a:off x="1037869" y="2162338"/>
            <a:ext cx="4064121"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Microsoft </a:t>
            </a:r>
            <a:r>
              <a:rPr lang="pt-BR" sz="1800" b="1" dirty="0" err="1">
                <a:solidFill>
                  <a:schemeClr val="bg1"/>
                </a:solidFill>
                <a:latin typeface="Inter"/>
                <a:ea typeface="Inter"/>
                <a:cs typeface="Inter"/>
                <a:sym typeface="Inter"/>
              </a:rPr>
              <a:t>Copilot</a:t>
            </a:r>
            <a:r>
              <a:rPr lang="pt-BR" sz="1800" b="1" dirty="0">
                <a:solidFill>
                  <a:schemeClr val="bg1"/>
                </a:solidFill>
                <a:latin typeface="Inter"/>
                <a:ea typeface="Inter"/>
                <a:cs typeface="Inter"/>
                <a:sym typeface="Inter"/>
              </a:rPr>
              <a:t> for </a:t>
            </a:r>
            <a:r>
              <a:rPr lang="pt-BR" sz="1800" b="1" dirty="0" err="1">
                <a:solidFill>
                  <a:schemeClr val="bg1"/>
                </a:solidFill>
                <a:latin typeface="Inter"/>
                <a:ea typeface="Inter"/>
                <a:cs typeface="Inter"/>
                <a:sym typeface="Inter"/>
              </a:rPr>
              <a:t>Leadership</a:t>
            </a:r>
            <a:endParaRPr lang="pt-BR" sz="1800" b="1" dirty="0">
              <a:solidFill>
                <a:schemeClr val="bg1"/>
              </a:solidFill>
              <a:latin typeface="Inter"/>
              <a:ea typeface="Inter"/>
              <a:cs typeface="Inter"/>
              <a:sym typeface="Inter"/>
            </a:endParaRPr>
          </a:p>
          <a:p>
            <a:pPr algn="ctr">
              <a:lnSpc>
                <a:spcPct val="100000"/>
              </a:lnSpc>
              <a:spcBef>
                <a:spcPts val="0"/>
              </a:spcBef>
            </a:pPr>
            <a:r>
              <a:rPr lang="pt-BR" sz="1800" dirty="0">
                <a:solidFill>
                  <a:schemeClr val="bg1"/>
                </a:solidFill>
                <a:latin typeface="Inter"/>
                <a:ea typeface="Inter"/>
                <a:cs typeface="Inter"/>
                <a:sym typeface="Inter"/>
              </a:rPr>
              <a:t>Integra dados de avaliações e oferece coaching personalizado baseado em IA, com sugestões específicas para desenvolvimento de competências de liderança.</a:t>
            </a:r>
          </a:p>
        </p:txBody>
      </p:sp>
      <p:sp>
        <p:nvSpPr>
          <p:cNvPr id="12" name="Google Shape;229;p28">
            <a:extLst>
              <a:ext uri="{FF2B5EF4-FFF2-40B4-BE49-F238E27FC236}">
                <a16:creationId xmlns:a16="http://schemas.microsoft.com/office/drawing/2014/main" id="{9C9A81B4-F356-B304-9C33-C14B0933259E}"/>
              </a:ext>
            </a:extLst>
          </p:cNvPr>
          <p:cNvSpPr txBox="1">
            <a:spLocks/>
          </p:cNvSpPr>
          <p:nvPr/>
        </p:nvSpPr>
        <p:spPr>
          <a:xfrm>
            <a:off x="5696565" y="2023839"/>
            <a:ext cx="4064122"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Humanality.ai</a:t>
            </a:r>
          </a:p>
          <a:p>
            <a:pPr algn="ctr">
              <a:lnSpc>
                <a:spcPct val="100000"/>
              </a:lnSpc>
              <a:spcBef>
                <a:spcPts val="0"/>
              </a:spcBef>
            </a:pPr>
            <a:r>
              <a:rPr lang="pt-BR" sz="1800" dirty="0">
                <a:solidFill>
                  <a:schemeClr val="bg1"/>
                </a:solidFill>
                <a:latin typeface="Inter"/>
                <a:ea typeface="Inter"/>
                <a:cs typeface="Inter"/>
                <a:sym typeface="Inter"/>
              </a:rPr>
              <a:t>Plataforma de avaliação de personalidade potencializada por IA que gera insights detalhados sobre comportamentos, motivações e potencial de desenvolvimento.</a:t>
            </a:r>
          </a:p>
        </p:txBody>
      </p:sp>
      <p:sp>
        <p:nvSpPr>
          <p:cNvPr id="13" name="Google Shape;229;p28">
            <a:extLst>
              <a:ext uri="{FF2B5EF4-FFF2-40B4-BE49-F238E27FC236}">
                <a16:creationId xmlns:a16="http://schemas.microsoft.com/office/drawing/2014/main" id="{0F7F4574-73A2-4DAB-6194-4D9D33504DF9}"/>
              </a:ext>
            </a:extLst>
          </p:cNvPr>
          <p:cNvSpPr txBox="1">
            <a:spLocks/>
          </p:cNvSpPr>
          <p:nvPr/>
        </p:nvSpPr>
        <p:spPr>
          <a:xfrm>
            <a:off x="10355261" y="2162338"/>
            <a:ext cx="3625824"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Rocky.ai</a:t>
            </a:r>
          </a:p>
          <a:p>
            <a:pPr algn="ctr">
              <a:lnSpc>
                <a:spcPct val="100000"/>
              </a:lnSpc>
              <a:spcBef>
                <a:spcPts val="0"/>
              </a:spcBef>
            </a:pPr>
            <a:r>
              <a:rPr lang="pt-BR" sz="1800" dirty="0">
                <a:solidFill>
                  <a:schemeClr val="bg1"/>
                </a:solidFill>
                <a:latin typeface="Inter"/>
                <a:ea typeface="Inter"/>
                <a:cs typeface="Inter"/>
                <a:sym typeface="Inter"/>
              </a:rPr>
              <a:t>Coach virtual de desenvolvimento pessoal que combina ciência comportamental com IA para criar desafios personalizados de crescimento.</a:t>
            </a:r>
          </a:p>
        </p:txBody>
      </p:sp>
      <p:sp>
        <p:nvSpPr>
          <p:cNvPr id="14" name="Retângulo: Cantos Superiores Recortados 13">
            <a:extLst>
              <a:ext uri="{FF2B5EF4-FFF2-40B4-BE49-F238E27FC236}">
                <a16:creationId xmlns:a16="http://schemas.microsoft.com/office/drawing/2014/main" id="{3C25CCFA-C919-9AB3-E4A5-FA4E86744482}"/>
              </a:ext>
            </a:extLst>
          </p:cNvPr>
          <p:cNvSpPr/>
          <p:nvPr/>
        </p:nvSpPr>
        <p:spPr>
          <a:xfrm>
            <a:off x="927197" y="5096421"/>
            <a:ext cx="9428064" cy="2240352"/>
          </a:xfrm>
          <a:prstGeom prst="snip2SameRect">
            <a:avLst>
              <a:gd name="adj1" fmla="val 14163"/>
              <a:gd name="adj2" fmla="val 13457"/>
            </a:avLst>
          </a:prstGeom>
          <a:solidFill>
            <a:srgbClr val="FF0000">
              <a:alpha val="11000"/>
            </a:srgbClr>
          </a:solidFill>
          <a:ln w="6350">
            <a:solidFill>
              <a:srgbClr val="0A4655">
                <a:alpha val="97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Google Shape;229;p28">
            <a:extLst>
              <a:ext uri="{FF2B5EF4-FFF2-40B4-BE49-F238E27FC236}">
                <a16:creationId xmlns:a16="http://schemas.microsoft.com/office/drawing/2014/main" id="{6F158A0F-0A6A-AA2D-451A-42C0270F715F}"/>
              </a:ext>
            </a:extLst>
          </p:cNvPr>
          <p:cNvSpPr txBox="1">
            <a:spLocks/>
          </p:cNvSpPr>
          <p:nvPr/>
        </p:nvSpPr>
        <p:spPr>
          <a:xfrm>
            <a:off x="1318437" y="5277857"/>
            <a:ext cx="8718698" cy="49510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ÉTICA E PRIVACIDADE</a:t>
            </a:r>
          </a:p>
        </p:txBody>
      </p:sp>
      <p:sp>
        <p:nvSpPr>
          <p:cNvPr id="19" name="Google Shape;229;p28">
            <a:extLst>
              <a:ext uri="{FF2B5EF4-FFF2-40B4-BE49-F238E27FC236}">
                <a16:creationId xmlns:a16="http://schemas.microsoft.com/office/drawing/2014/main" id="{13A7C464-5FAE-3B71-8B4F-31EFCD366CB1}"/>
              </a:ext>
            </a:extLst>
          </p:cNvPr>
          <p:cNvSpPr txBox="1">
            <a:spLocks/>
          </p:cNvSpPr>
          <p:nvPr/>
        </p:nvSpPr>
        <p:spPr>
          <a:xfrm>
            <a:off x="1318436" y="5878675"/>
            <a:ext cx="8718698"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Ao utilizar IA para análise de perfis, é essencial garantir consentimento informado, transparência no uso dos dados e proteção contra vieses algorítmicos que possam reforçar estereótipos.</a:t>
            </a:r>
          </a:p>
        </p:txBody>
      </p:sp>
    </p:spTree>
    <p:extLst>
      <p:ext uri="{BB962C8B-B14F-4D97-AF65-F5344CB8AC3E}">
        <p14:creationId xmlns:p14="http://schemas.microsoft.com/office/powerpoint/2010/main" val="151321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ABBB9-52C9-2DCF-D624-305DF09DBB74}"/>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014C2B26-2016-41F8-BB2E-4591EEA78A01}"/>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 name="Google Shape;249;p30">
            <a:extLst>
              <a:ext uri="{FF2B5EF4-FFF2-40B4-BE49-F238E27FC236}">
                <a16:creationId xmlns:a16="http://schemas.microsoft.com/office/drawing/2014/main" id="{37629AF3-7BC9-6BEE-5381-CF756E94B73F}"/>
              </a:ext>
            </a:extLst>
          </p:cNvPr>
          <p:cNvSpPr txBox="1">
            <a:spLocks/>
          </p:cNvSpPr>
          <p:nvPr/>
        </p:nvSpPr>
        <p:spPr>
          <a:xfrm>
            <a:off x="907933" y="396058"/>
            <a:ext cx="12425297" cy="76865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500" b="1" dirty="0">
                <a:solidFill>
                  <a:schemeClr val="bg1"/>
                </a:solidFill>
                <a:latin typeface="Chakra Petch" panose="00000500000000000000" pitchFamily="2" charset="-34"/>
                <a:cs typeface="Chakra Petch" panose="00000500000000000000" pitchFamily="2" charset="-34"/>
              </a:rPr>
              <a:t>CONCLUSÃO</a:t>
            </a:r>
            <a:endParaRPr lang="pt-BR" sz="4500" b="1" dirty="0">
              <a:solidFill>
                <a:srgbClr val="2BDEFD"/>
              </a:solidFill>
              <a:latin typeface="Chakra Petch" panose="00000500000000000000" pitchFamily="2" charset="-34"/>
              <a:cs typeface="Chakra Petch" panose="00000500000000000000" pitchFamily="2" charset="-34"/>
            </a:endParaRPr>
          </a:p>
        </p:txBody>
      </p:sp>
      <p:grpSp>
        <p:nvGrpSpPr>
          <p:cNvPr id="16" name="Agrupar 15">
            <a:extLst>
              <a:ext uri="{FF2B5EF4-FFF2-40B4-BE49-F238E27FC236}">
                <a16:creationId xmlns:a16="http://schemas.microsoft.com/office/drawing/2014/main" id="{29471E7A-E721-3CA1-4220-463DECA8CA6F}"/>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0D4D1E5C-3C87-8297-6D26-D1457795297B}"/>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6C236C35-EA0E-481F-6AAB-CE06AF232C89}"/>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3" name="Retângulo: Cantos Superiores Recortados 2">
            <a:extLst>
              <a:ext uri="{FF2B5EF4-FFF2-40B4-BE49-F238E27FC236}">
                <a16:creationId xmlns:a16="http://schemas.microsoft.com/office/drawing/2014/main" id="{B1525986-B924-BF26-2D6A-D9DECC88AFB9}"/>
              </a:ext>
            </a:extLst>
          </p:cNvPr>
          <p:cNvSpPr/>
          <p:nvPr/>
        </p:nvSpPr>
        <p:spPr>
          <a:xfrm>
            <a:off x="929683" y="1949876"/>
            <a:ext cx="13180788" cy="2856040"/>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Google Shape;229;p28">
            <a:extLst>
              <a:ext uri="{FF2B5EF4-FFF2-40B4-BE49-F238E27FC236}">
                <a16:creationId xmlns:a16="http://schemas.microsoft.com/office/drawing/2014/main" id="{A5B84432-C8C0-950B-6566-8EDAD2D97A09}"/>
              </a:ext>
            </a:extLst>
          </p:cNvPr>
          <p:cNvSpPr txBox="1">
            <a:spLocks/>
          </p:cNvSpPr>
          <p:nvPr/>
        </p:nvSpPr>
        <p:spPr>
          <a:xfrm>
            <a:off x="1037869" y="2353169"/>
            <a:ext cx="4064121"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Acelerador de Desenvolvimento</a:t>
            </a:r>
          </a:p>
          <a:p>
            <a:pPr algn="ctr">
              <a:lnSpc>
                <a:spcPct val="100000"/>
              </a:lnSpc>
              <a:spcBef>
                <a:spcPts val="0"/>
              </a:spcBef>
            </a:pPr>
            <a:r>
              <a:rPr lang="pt-BR" sz="1800" dirty="0">
                <a:solidFill>
                  <a:schemeClr val="bg1"/>
                </a:solidFill>
                <a:latin typeface="Inter"/>
                <a:ea typeface="Inter"/>
                <a:cs typeface="Inter"/>
                <a:sym typeface="Inter"/>
              </a:rPr>
              <a:t>A IA não substitui o autoconhecimento, mas o potencializa, permitindo insights mais profundos e personalizados em uma fração do tempo tradicional.</a:t>
            </a:r>
          </a:p>
        </p:txBody>
      </p:sp>
      <p:sp>
        <p:nvSpPr>
          <p:cNvPr id="12" name="Google Shape;229;p28">
            <a:extLst>
              <a:ext uri="{FF2B5EF4-FFF2-40B4-BE49-F238E27FC236}">
                <a16:creationId xmlns:a16="http://schemas.microsoft.com/office/drawing/2014/main" id="{44422BCC-5097-F798-685D-A692EF403196}"/>
              </a:ext>
            </a:extLst>
          </p:cNvPr>
          <p:cNvSpPr txBox="1">
            <a:spLocks/>
          </p:cNvSpPr>
          <p:nvPr/>
        </p:nvSpPr>
        <p:spPr>
          <a:xfrm>
            <a:off x="5696565" y="2491668"/>
            <a:ext cx="4064122"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Jornada Personalizada</a:t>
            </a:r>
          </a:p>
          <a:p>
            <a:pPr algn="ctr">
              <a:lnSpc>
                <a:spcPct val="100000"/>
              </a:lnSpc>
              <a:spcBef>
                <a:spcPts val="0"/>
              </a:spcBef>
            </a:pPr>
            <a:r>
              <a:rPr lang="pt-BR" sz="1800" dirty="0">
                <a:solidFill>
                  <a:schemeClr val="bg1"/>
                </a:solidFill>
                <a:latin typeface="Inter"/>
                <a:ea typeface="Inter"/>
                <a:cs typeface="Inter"/>
                <a:sym typeface="Inter"/>
              </a:rPr>
              <a:t>Com a IA como copiloto, cada líder pode seguir um caminho de desenvolvimento único, baseado em seu perfil específico e objetivos de carreira.</a:t>
            </a:r>
          </a:p>
        </p:txBody>
      </p:sp>
      <p:sp>
        <p:nvSpPr>
          <p:cNvPr id="13" name="Google Shape;229;p28">
            <a:extLst>
              <a:ext uri="{FF2B5EF4-FFF2-40B4-BE49-F238E27FC236}">
                <a16:creationId xmlns:a16="http://schemas.microsoft.com/office/drawing/2014/main" id="{ED4447E5-9CB6-1B6E-97A2-83E54E5588B1}"/>
              </a:ext>
            </a:extLst>
          </p:cNvPr>
          <p:cNvSpPr txBox="1">
            <a:spLocks/>
          </p:cNvSpPr>
          <p:nvPr/>
        </p:nvSpPr>
        <p:spPr>
          <a:xfrm>
            <a:off x="10355261" y="2491668"/>
            <a:ext cx="3625824"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Aprendizado Contínuo</a:t>
            </a:r>
          </a:p>
          <a:p>
            <a:pPr algn="ctr">
              <a:lnSpc>
                <a:spcPct val="100000"/>
              </a:lnSpc>
              <a:spcBef>
                <a:spcPts val="0"/>
              </a:spcBef>
            </a:pPr>
            <a:r>
              <a:rPr lang="pt-BR" sz="1800" dirty="0">
                <a:solidFill>
                  <a:schemeClr val="bg1"/>
                </a:solidFill>
                <a:latin typeface="Inter"/>
                <a:ea typeface="Inter"/>
                <a:cs typeface="Inter"/>
                <a:sym typeface="Inter"/>
              </a:rPr>
              <a:t>A IA evolui junto com o líder, adaptando recomendações conforme novas habilidades são desenvolvidas e novos desafios surgem.</a:t>
            </a:r>
          </a:p>
        </p:txBody>
      </p:sp>
      <p:sp>
        <p:nvSpPr>
          <p:cNvPr id="4" name="Google Shape;229;p28">
            <a:extLst>
              <a:ext uri="{FF2B5EF4-FFF2-40B4-BE49-F238E27FC236}">
                <a16:creationId xmlns:a16="http://schemas.microsoft.com/office/drawing/2014/main" id="{68FA4B65-DAE2-AD5F-9F88-D3191EC0B8D6}"/>
              </a:ext>
            </a:extLst>
          </p:cNvPr>
          <p:cNvSpPr txBox="1">
            <a:spLocks/>
          </p:cNvSpPr>
          <p:nvPr/>
        </p:nvSpPr>
        <p:spPr>
          <a:xfrm>
            <a:off x="1218010" y="5819708"/>
            <a:ext cx="10250228"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"A verdadeira revolução da IA não está em substituir humanos, mas em amplificar nossas capacidades e nos ajudar a nos tornarmos a melhor versão de nós mesmos.“ - Futuro da Liderança Assistida por IA</a:t>
            </a:r>
          </a:p>
        </p:txBody>
      </p:sp>
    </p:spTree>
    <p:extLst>
      <p:ext uri="{BB962C8B-B14F-4D97-AF65-F5344CB8AC3E}">
        <p14:creationId xmlns:p14="http://schemas.microsoft.com/office/powerpoint/2010/main" val="62662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3EE9B-D172-CBC6-691C-06A466A7D714}"/>
            </a:ext>
          </a:extLst>
        </p:cNvPr>
        <p:cNvGrpSpPr/>
        <p:nvPr/>
      </p:nvGrpSpPr>
      <p:grpSpPr>
        <a:xfrm>
          <a:off x="0" y="0"/>
          <a:ext cx="0" cy="0"/>
          <a:chOff x="0" y="0"/>
          <a:chExt cx="0" cy="0"/>
        </a:xfrm>
      </p:grpSpPr>
      <p:pic>
        <p:nvPicPr>
          <p:cNvPr id="3" name="Google Shape;1148;p55">
            <a:extLst>
              <a:ext uri="{FF2B5EF4-FFF2-40B4-BE49-F238E27FC236}">
                <a16:creationId xmlns:a16="http://schemas.microsoft.com/office/drawing/2014/main" id="{79CE7E7B-D4B6-BA96-440C-6D3D1F4FF2B2}"/>
              </a:ext>
            </a:extLst>
          </p:cNvPr>
          <p:cNvPicPr preferRelativeResize="0"/>
          <p:nvPr/>
        </p:nvPicPr>
        <p:blipFill>
          <a:blip r:embed="rId3">
            <a:extLst>
              <a:ext uri="{28A0092B-C50C-407E-A947-70E740481C1C}">
                <a14:useLocalDpi xmlns:a14="http://schemas.microsoft.com/office/drawing/2010/main" val="0"/>
              </a:ext>
            </a:extLst>
          </a:blip>
          <a:srcRect l="16051" t="20868" b="4817"/>
          <a:stretch/>
        </p:blipFill>
        <p:spPr>
          <a:xfrm>
            <a:off x="8644514" y="402630"/>
            <a:ext cx="5575656" cy="7424340"/>
          </a:xfrm>
          <a:prstGeom prst="snip2DiagRect">
            <a:avLst>
              <a:gd name="adj1" fmla="val 0"/>
              <a:gd name="adj2" fmla="val 15916"/>
            </a:avLst>
          </a:prstGeom>
          <a:noFill/>
          <a:ln w="9525">
            <a:solidFill>
              <a:srgbClr val="2BDEFD"/>
            </a:solidFill>
          </a:ln>
        </p:spPr>
      </p:pic>
      <p:sp>
        <p:nvSpPr>
          <p:cNvPr id="9" name="Google Shape;222;p27">
            <a:extLst>
              <a:ext uri="{FF2B5EF4-FFF2-40B4-BE49-F238E27FC236}">
                <a16:creationId xmlns:a16="http://schemas.microsoft.com/office/drawing/2014/main" id="{131ECFDB-ED80-4211-7AC7-1AD8D4514E07}"/>
              </a:ext>
            </a:extLst>
          </p:cNvPr>
          <p:cNvSpPr txBox="1">
            <a:spLocks noGrp="1"/>
          </p:cNvSpPr>
          <p:nvPr>
            <p:ph type="title"/>
          </p:nvPr>
        </p:nvSpPr>
        <p:spPr>
          <a:xfrm>
            <a:off x="124578" y="4798034"/>
            <a:ext cx="8552157" cy="2843825"/>
          </a:xfrm>
          <a:prstGeom prst="rect">
            <a:avLst/>
          </a:prstGeom>
        </p:spPr>
        <p:txBody>
          <a:bodyPr spcFirstLastPara="1" wrap="square" lIns="0" tIns="91425" rIns="91425" bIns="91425" anchor="t" anchorCtr="0">
            <a:spAutoFit/>
          </a:bodyPr>
          <a:lstStyle/>
          <a:p>
            <a:pPr marL="0" lvl="0" indent="0" algn="l" rtl="0">
              <a:spcBef>
                <a:spcPts val="0"/>
              </a:spcBef>
              <a:spcAft>
                <a:spcPts val="0"/>
              </a:spcAft>
              <a:buNone/>
            </a:pPr>
            <a:r>
              <a:rPr lang="pt-BR" sz="4800" dirty="0"/>
              <a:t>LIDERANÇA CONECTADA: </a:t>
            </a:r>
            <a:r>
              <a:rPr lang="pt-BR" sz="4800" dirty="0">
                <a:solidFill>
                  <a:srgbClr val="2BDEFD"/>
                </a:solidFill>
              </a:rPr>
              <a:t>MODELOS DE TRABALHO E A TRANSFORMAÇÃO DIGITAL NA PRÁTICA</a:t>
            </a:r>
            <a:endParaRPr sz="4800" dirty="0">
              <a:solidFill>
                <a:srgbClr val="2BDEFD"/>
              </a:solidFill>
            </a:endParaRPr>
          </a:p>
        </p:txBody>
      </p:sp>
      <p:sp>
        <p:nvSpPr>
          <p:cNvPr id="10" name="Google Shape;223;p27">
            <a:extLst>
              <a:ext uri="{FF2B5EF4-FFF2-40B4-BE49-F238E27FC236}">
                <a16:creationId xmlns:a16="http://schemas.microsoft.com/office/drawing/2014/main" id="{C86922C8-7DAC-ED4C-50CE-5BB5AA758988}"/>
              </a:ext>
            </a:extLst>
          </p:cNvPr>
          <p:cNvSpPr txBox="1">
            <a:spLocks/>
          </p:cNvSpPr>
          <p:nvPr/>
        </p:nvSpPr>
        <p:spPr>
          <a:xfrm>
            <a:off x="124579" y="4212537"/>
            <a:ext cx="7156903" cy="572434"/>
          </a:xfrm>
          <a:prstGeom prst="rect">
            <a:avLst/>
          </a:prstGeom>
        </p:spPr>
        <p:txBody>
          <a:bodyPr spcFirstLastPara="1" wrap="square" lIns="0" tIns="91425" rIns="91425" bIns="91425"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2800" dirty="0">
                <a:solidFill>
                  <a:srgbClr val="2BDEFD"/>
                </a:solidFill>
                <a:latin typeface="Inter" panose="020B0502030000000004" pitchFamily="34" charset="0"/>
                <a:ea typeface="Inter" panose="020B0502030000000004" pitchFamily="34" charset="0"/>
              </a:rPr>
              <a:t>// Aula 3_</a:t>
            </a:r>
          </a:p>
        </p:txBody>
      </p:sp>
      <p:sp>
        <p:nvSpPr>
          <p:cNvPr id="18" name="Rounded Rectangle 66">
            <a:extLst>
              <a:ext uri="{FF2B5EF4-FFF2-40B4-BE49-F238E27FC236}">
                <a16:creationId xmlns:a16="http://schemas.microsoft.com/office/drawing/2014/main" id="{7565DAA4-B211-F90C-03E1-82C2DF3DFACD}"/>
              </a:ext>
            </a:extLst>
          </p:cNvPr>
          <p:cNvSpPr/>
          <p:nvPr/>
        </p:nvSpPr>
        <p:spPr>
          <a:xfrm flipV="1">
            <a:off x="8907285" y="554712"/>
            <a:ext cx="2221726" cy="413028"/>
          </a:xfrm>
          <a:prstGeom prst="snip1Rect">
            <a:avLst>
              <a:gd name="adj" fmla="val 25891"/>
            </a:avLst>
          </a:prstGeom>
          <a:solidFill>
            <a:srgbClr val="2BDEFD">
              <a:alpha val="50196"/>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2160" dirty="0"/>
          </a:p>
        </p:txBody>
      </p:sp>
      <p:grpSp>
        <p:nvGrpSpPr>
          <p:cNvPr id="19" name="Group 68">
            <a:extLst>
              <a:ext uri="{FF2B5EF4-FFF2-40B4-BE49-F238E27FC236}">
                <a16:creationId xmlns:a16="http://schemas.microsoft.com/office/drawing/2014/main" id="{A6A7BED9-3DB5-FF24-6F52-732C45BB6E71}"/>
              </a:ext>
            </a:extLst>
          </p:cNvPr>
          <p:cNvGrpSpPr/>
          <p:nvPr/>
        </p:nvGrpSpPr>
        <p:grpSpPr>
          <a:xfrm>
            <a:off x="10845604" y="698065"/>
            <a:ext cx="120653" cy="120653"/>
            <a:chOff x="4794097" y="1588576"/>
            <a:chExt cx="1242493" cy="1242490"/>
          </a:xfrm>
        </p:grpSpPr>
        <p:sp>
          <p:nvSpPr>
            <p:cNvPr id="20" name="Freeform 70">
              <a:extLst>
                <a:ext uri="{FF2B5EF4-FFF2-40B4-BE49-F238E27FC236}">
                  <a16:creationId xmlns:a16="http://schemas.microsoft.com/office/drawing/2014/main" id="{9806413C-22B0-564D-1FBA-8EAB49CF26B8}"/>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cxnSp>
          <p:nvCxnSpPr>
            <p:cNvPr id="21" name="Straight Connector 71">
              <a:extLst>
                <a:ext uri="{FF2B5EF4-FFF2-40B4-BE49-F238E27FC236}">
                  <a16:creationId xmlns:a16="http://schemas.microsoft.com/office/drawing/2014/main" id="{63AF8ABA-9DC6-B0B6-4651-FF180EEE5AD3}"/>
                </a:ext>
              </a:extLst>
            </p:cNvPr>
            <p:cNvCxnSpPr>
              <a:cxnSpLocks/>
            </p:cNvCxnSpPr>
            <p:nvPr/>
          </p:nvCxnSpPr>
          <p:spPr>
            <a:xfrm flipV="1">
              <a:off x="4794097" y="1588576"/>
              <a:ext cx="1242490" cy="12424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Freeform 31">
            <a:extLst>
              <a:ext uri="{FF2B5EF4-FFF2-40B4-BE49-F238E27FC236}">
                <a16:creationId xmlns:a16="http://schemas.microsoft.com/office/drawing/2014/main" id="{74AF3506-5799-A2C4-4295-109D29ED06C1}"/>
              </a:ext>
            </a:extLst>
          </p:cNvPr>
          <p:cNvSpPr/>
          <p:nvPr/>
        </p:nvSpPr>
        <p:spPr>
          <a:xfrm>
            <a:off x="9016723" y="662283"/>
            <a:ext cx="172379" cy="172379"/>
          </a:xfrm>
          <a:custGeom>
            <a:avLst/>
            <a:gdLst/>
            <a:ahLst/>
            <a:cxnLst/>
            <a:rect l="l" t="t" r="r" b="b"/>
            <a:pathLst>
              <a:path w="229839" h="229839">
                <a:moveTo>
                  <a:pt x="0" y="0"/>
                </a:moveTo>
                <a:lnTo>
                  <a:pt x="229839" y="0"/>
                </a:lnTo>
                <a:lnTo>
                  <a:pt x="229839" y="229839"/>
                </a:lnTo>
                <a:lnTo>
                  <a:pt x="0" y="2298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23" name="TextBox 32">
            <a:extLst>
              <a:ext uri="{FF2B5EF4-FFF2-40B4-BE49-F238E27FC236}">
                <a16:creationId xmlns:a16="http://schemas.microsoft.com/office/drawing/2014/main" id="{D592D755-BAD7-A8E6-CE30-6E1587E32296}"/>
              </a:ext>
            </a:extLst>
          </p:cNvPr>
          <p:cNvSpPr txBox="1"/>
          <p:nvPr/>
        </p:nvSpPr>
        <p:spPr>
          <a:xfrm>
            <a:off x="9272156" y="675978"/>
            <a:ext cx="1573448" cy="170496"/>
          </a:xfrm>
          <a:prstGeom prst="rect">
            <a:avLst/>
          </a:prstGeom>
        </p:spPr>
        <p:txBody>
          <a:bodyPr lIns="0" tIns="0" rIns="0" bIns="0" rtlCol="0" anchor="t">
            <a:spAutoFit/>
          </a:bodyPr>
          <a:lstStyle/>
          <a:p>
            <a:pPr algn="l">
              <a:lnSpc>
                <a:spcPts val="1376"/>
              </a:lnSpc>
            </a:pPr>
            <a:r>
              <a:rPr lang="en-US" sz="983" dirty="0">
                <a:solidFill>
                  <a:schemeClr val="bg1"/>
                </a:solidFill>
                <a:latin typeface="Chakra Petch"/>
                <a:ea typeface="Chakra Petch"/>
                <a:cs typeface="Chakra Petch"/>
                <a:sym typeface="Chakra Petch"/>
              </a:rPr>
              <a:t>IMAGEM GERADA COM I.A.</a:t>
            </a:r>
          </a:p>
        </p:txBody>
      </p:sp>
      <p:grpSp>
        <p:nvGrpSpPr>
          <p:cNvPr id="5" name="Agrupar 4">
            <a:extLst>
              <a:ext uri="{FF2B5EF4-FFF2-40B4-BE49-F238E27FC236}">
                <a16:creationId xmlns:a16="http://schemas.microsoft.com/office/drawing/2014/main" id="{F7CE6EB7-9407-2AD1-81A7-D45583D6EB5F}"/>
              </a:ext>
            </a:extLst>
          </p:cNvPr>
          <p:cNvGrpSpPr/>
          <p:nvPr/>
        </p:nvGrpSpPr>
        <p:grpSpPr>
          <a:xfrm>
            <a:off x="11937655" y="6288612"/>
            <a:ext cx="2472112" cy="1447992"/>
            <a:chOff x="11937655" y="6288612"/>
            <a:chExt cx="2472112" cy="1447992"/>
          </a:xfrm>
        </p:grpSpPr>
        <p:sp>
          <p:nvSpPr>
            <p:cNvPr id="6" name="Google Shape;376;p44">
              <a:extLst>
                <a:ext uri="{FF2B5EF4-FFF2-40B4-BE49-F238E27FC236}">
                  <a16:creationId xmlns:a16="http://schemas.microsoft.com/office/drawing/2014/main" id="{F9FC76B9-C92F-58A4-19E8-C2E96BD8C308}"/>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23;p41">
              <a:extLst>
                <a:ext uri="{FF2B5EF4-FFF2-40B4-BE49-F238E27FC236}">
                  <a16:creationId xmlns:a16="http://schemas.microsoft.com/office/drawing/2014/main" id="{61045DC1-9AB3-6DF5-E771-C431F2EAEA13}"/>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212005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848C38C9-ABE9-354D-B87F-4CC3EAF5F5CC}"/>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C0DB93CE-62A1-408F-7467-ECF6C9A5986E}"/>
              </a:ext>
            </a:extLst>
          </p:cNvPr>
          <p:cNvSpPr txBox="1">
            <a:spLocks noGrp="1"/>
          </p:cNvSpPr>
          <p:nvPr>
            <p:ph type="title"/>
          </p:nvPr>
        </p:nvSpPr>
        <p:spPr>
          <a:xfrm>
            <a:off x="1151999" y="2185520"/>
            <a:ext cx="10555813" cy="2622208"/>
          </a:xfrm>
          <a:prstGeom prst="rect">
            <a:avLst/>
          </a:prstGeom>
        </p:spPr>
        <p:txBody>
          <a:bodyPr spcFirstLastPara="1" wrap="square" lIns="0" tIns="146280" rIns="146280" bIns="146280" anchor="t" anchorCtr="0">
            <a:spAutoFit/>
          </a:bodyPr>
          <a:lstStyle/>
          <a:p>
            <a:r>
              <a:rPr lang="pt-BR" dirty="0"/>
              <a:t>ALÉM DO ESCRITÓRIO: </a:t>
            </a:r>
            <a:r>
              <a:rPr lang="pt-BR" dirty="0">
                <a:solidFill>
                  <a:srgbClr val="2BDEFD"/>
                </a:solidFill>
              </a:rPr>
              <a:t>LIDERANDO EM MODELOS FLEXÍVEIS</a:t>
            </a:r>
            <a:endParaRPr lang="pt-BR" dirty="0"/>
          </a:p>
        </p:txBody>
      </p:sp>
      <p:sp>
        <p:nvSpPr>
          <p:cNvPr id="223" name="Google Shape;223;p27">
            <a:extLst>
              <a:ext uri="{FF2B5EF4-FFF2-40B4-BE49-F238E27FC236}">
                <a16:creationId xmlns:a16="http://schemas.microsoft.com/office/drawing/2014/main" id="{E586C779-7FD1-EB4F-8821-6BFFF9517F57}"/>
              </a:ext>
            </a:extLst>
          </p:cNvPr>
          <p:cNvSpPr txBox="1">
            <a:spLocks noGrp="1"/>
          </p:cNvSpPr>
          <p:nvPr>
            <p:ph type="title" idx="2"/>
          </p:nvPr>
        </p:nvSpPr>
        <p:spPr>
          <a:xfrm>
            <a:off x="1152000" y="1412240"/>
            <a:ext cx="8250240" cy="738615"/>
          </a:xfrm>
          <a:prstGeom prst="rect">
            <a:avLst/>
          </a:prstGeom>
        </p:spPr>
        <p:txBody>
          <a:bodyPr spcFirstLastPara="1" wrap="square" lIns="0" tIns="146280" rIns="146280" bIns="146280" anchor="t" anchorCtr="0">
            <a:spAutoFit/>
          </a:bodyPr>
          <a:lstStyle/>
          <a:p>
            <a:r>
              <a:rPr lang="pt-BR" dirty="0">
                <a:solidFill>
                  <a:srgbClr val="2BDEFD"/>
                </a:solidFill>
              </a:rPr>
              <a:t>// Aula </a:t>
            </a:r>
            <a:r>
              <a:rPr lang="pt-BR" dirty="0"/>
              <a:t>3</a:t>
            </a:r>
            <a:r>
              <a:rPr lang="pt-BR" dirty="0">
                <a:solidFill>
                  <a:srgbClr val="2BDEFD"/>
                </a:solidFill>
              </a:rPr>
              <a:t>.1 _</a:t>
            </a:r>
            <a:endParaRPr dirty="0">
              <a:solidFill>
                <a:srgbClr val="2BDEFD"/>
              </a:solidFill>
            </a:endParaRPr>
          </a:p>
        </p:txBody>
      </p:sp>
      <p:grpSp>
        <p:nvGrpSpPr>
          <p:cNvPr id="4" name="Agrupar 3">
            <a:extLst>
              <a:ext uri="{FF2B5EF4-FFF2-40B4-BE49-F238E27FC236}">
                <a16:creationId xmlns:a16="http://schemas.microsoft.com/office/drawing/2014/main" id="{9BEA2F6C-7006-9019-5F9E-6A15265027EC}"/>
              </a:ext>
            </a:extLst>
          </p:cNvPr>
          <p:cNvGrpSpPr/>
          <p:nvPr/>
        </p:nvGrpSpPr>
        <p:grpSpPr>
          <a:xfrm>
            <a:off x="11937655" y="6288612"/>
            <a:ext cx="2472112" cy="1447992"/>
            <a:chOff x="11937655" y="6288612"/>
            <a:chExt cx="2472112" cy="1447992"/>
          </a:xfrm>
        </p:grpSpPr>
        <p:sp>
          <p:nvSpPr>
            <p:cNvPr id="5" name="Google Shape;376;p44">
              <a:extLst>
                <a:ext uri="{FF2B5EF4-FFF2-40B4-BE49-F238E27FC236}">
                  <a16:creationId xmlns:a16="http://schemas.microsoft.com/office/drawing/2014/main" id="{160B4164-AA40-515F-A807-87F271BC0DA5}"/>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3;p41">
              <a:extLst>
                <a:ext uri="{FF2B5EF4-FFF2-40B4-BE49-F238E27FC236}">
                  <a16:creationId xmlns:a16="http://schemas.microsoft.com/office/drawing/2014/main" id="{9118D886-A761-23A1-19B3-3D4BE2C01B9D}"/>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375439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FBAC9-FCA2-3286-2697-59DE182B3CE0}"/>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868A1FB9-181D-687F-7BEB-98247F620381}"/>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grpSp>
        <p:nvGrpSpPr>
          <p:cNvPr id="16" name="Agrupar 15">
            <a:extLst>
              <a:ext uri="{FF2B5EF4-FFF2-40B4-BE49-F238E27FC236}">
                <a16:creationId xmlns:a16="http://schemas.microsoft.com/office/drawing/2014/main" id="{6232C811-4FCC-3953-1C77-80DF5514D6A3}"/>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1682AB11-53D0-B0CB-99C8-BFA7F5421394}"/>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9C3D461A-A4E2-E422-EA97-2130669370FC}"/>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3" name="Retângulo: Cantos Superiores Recortados 2">
            <a:extLst>
              <a:ext uri="{FF2B5EF4-FFF2-40B4-BE49-F238E27FC236}">
                <a16:creationId xmlns:a16="http://schemas.microsoft.com/office/drawing/2014/main" id="{0BBA42E0-FBA0-E2B8-AA33-54CDD7F005F9}"/>
              </a:ext>
            </a:extLst>
          </p:cNvPr>
          <p:cNvSpPr/>
          <p:nvPr/>
        </p:nvSpPr>
        <p:spPr>
          <a:xfrm>
            <a:off x="929683" y="2686780"/>
            <a:ext cx="13180788" cy="2856040"/>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Google Shape;229;p28">
            <a:extLst>
              <a:ext uri="{FF2B5EF4-FFF2-40B4-BE49-F238E27FC236}">
                <a16:creationId xmlns:a16="http://schemas.microsoft.com/office/drawing/2014/main" id="{35A769A5-8660-F5D5-89B9-67CE9FE3D83B}"/>
              </a:ext>
            </a:extLst>
          </p:cNvPr>
          <p:cNvSpPr txBox="1">
            <a:spLocks/>
          </p:cNvSpPr>
          <p:nvPr/>
        </p:nvSpPr>
        <p:spPr>
          <a:xfrm>
            <a:off x="1080399" y="3068254"/>
            <a:ext cx="4064121" cy="2157102"/>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Presencial Reinventado</a:t>
            </a:r>
          </a:p>
          <a:p>
            <a:pPr algn="ctr">
              <a:lnSpc>
                <a:spcPct val="100000"/>
              </a:lnSpc>
              <a:spcBef>
                <a:spcPts val="0"/>
              </a:spcBef>
            </a:pPr>
            <a:r>
              <a:rPr lang="pt-BR" sz="1800" dirty="0">
                <a:solidFill>
                  <a:schemeClr val="bg1"/>
                </a:solidFill>
                <a:latin typeface="Inter"/>
                <a:ea typeface="Inter"/>
                <a:cs typeface="Inter"/>
                <a:sym typeface="Inter"/>
              </a:rPr>
              <a:t>O escritório como hub de colaboração e cultura, não apenas um local de trabalho. Espaços redesenhados para promover interações significativas e criatividade.</a:t>
            </a:r>
          </a:p>
        </p:txBody>
      </p:sp>
      <p:sp>
        <p:nvSpPr>
          <p:cNvPr id="12" name="Google Shape;229;p28">
            <a:extLst>
              <a:ext uri="{FF2B5EF4-FFF2-40B4-BE49-F238E27FC236}">
                <a16:creationId xmlns:a16="http://schemas.microsoft.com/office/drawing/2014/main" id="{1C188CE2-AFCD-E06F-C7D8-381E4B139022}"/>
              </a:ext>
            </a:extLst>
          </p:cNvPr>
          <p:cNvSpPr txBox="1">
            <a:spLocks/>
          </p:cNvSpPr>
          <p:nvPr/>
        </p:nvSpPr>
        <p:spPr>
          <a:xfrm>
            <a:off x="5739095" y="3068254"/>
            <a:ext cx="4064122" cy="2157102"/>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Remoto e Distribuído</a:t>
            </a:r>
          </a:p>
          <a:p>
            <a:pPr algn="ctr">
              <a:lnSpc>
                <a:spcPct val="100000"/>
              </a:lnSpc>
              <a:spcBef>
                <a:spcPts val="0"/>
              </a:spcBef>
            </a:pPr>
            <a:r>
              <a:rPr lang="pt-BR" sz="1800" dirty="0">
                <a:solidFill>
                  <a:schemeClr val="bg1"/>
                </a:solidFill>
                <a:latin typeface="Inter"/>
                <a:ea typeface="Inter"/>
                <a:cs typeface="Inter"/>
                <a:sym typeface="Inter"/>
              </a:rPr>
              <a:t>Equipes que trabalham integralmente à distância, com foco em comunicação assíncrona, documentação clara e ferramentas digitais para manter produtividade e conexão.</a:t>
            </a:r>
          </a:p>
        </p:txBody>
      </p:sp>
      <p:sp>
        <p:nvSpPr>
          <p:cNvPr id="13" name="Google Shape;229;p28">
            <a:extLst>
              <a:ext uri="{FF2B5EF4-FFF2-40B4-BE49-F238E27FC236}">
                <a16:creationId xmlns:a16="http://schemas.microsoft.com/office/drawing/2014/main" id="{44C687DB-67A2-E1BA-2BE4-66E9FB2D00B3}"/>
              </a:ext>
            </a:extLst>
          </p:cNvPr>
          <p:cNvSpPr txBox="1">
            <a:spLocks/>
          </p:cNvSpPr>
          <p:nvPr/>
        </p:nvSpPr>
        <p:spPr>
          <a:xfrm>
            <a:off x="10397791" y="3068254"/>
            <a:ext cx="3625824" cy="2157102"/>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Híbrido</a:t>
            </a:r>
          </a:p>
          <a:p>
            <a:pPr algn="ctr">
              <a:lnSpc>
                <a:spcPct val="100000"/>
              </a:lnSpc>
              <a:spcBef>
                <a:spcPts val="0"/>
              </a:spcBef>
            </a:pPr>
            <a:r>
              <a:rPr lang="pt-BR" sz="1800" dirty="0">
                <a:solidFill>
                  <a:schemeClr val="bg1"/>
                </a:solidFill>
                <a:latin typeface="Inter"/>
                <a:ea typeface="Inter"/>
                <a:cs typeface="Inter"/>
                <a:sym typeface="Inter"/>
              </a:rPr>
              <a:t>Combinação flexível entre presencial e remoto, equilibrando autonomia individual com momentos de colaboração presencial, criando uma experiência equitativa para todos.</a:t>
            </a:r>
          </a:p>
        </p:txBody>
      </p:sp>
      <p:sp>
        <p:nvSpPr>
          <p:cNvPr id="6" name="Google Shape;249;p30">
            <a:extLst>
              <a:ext uri="{FF2B5EF4-FFF2-40B4-BE49-F238E27FC236}">
                <a16:creationId xmlns:a16="http://schemas.microsoft.com/office/drawing/2014/main" id="{8435E9CF-858F-6C74-8A91-B3B4CB9ACEFF}"/>
              </a:ext>
            </a:extLst>
          </p:cNvPr>
          <p:cNvSpPr txBox="1">
            <a:spLocks/>
          </p:cNvSpPr>
          <p:nvPr/>
        </p:nvSpPr>
        <p:spPr>
          <a:xfrm>
            <a:off x="907933" y="396058"/>
            <a:ext cx="12425297" cy="76865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500" b="1" dirty="0">
                <a:solidFill>
                  <a:srgbClr val="2BDEFD"/>
                </a:solidFill>
                <a:latin typeface="Chakra Petch" panose="00000500000000000000" pitchFamily="2" charset="-34"/>
                <a:cs typeface="Chakra Petch" panose="00000500000000000000" pitchFamily="2" charset="-34"/>
              </a:rPr>
              <a:t>MODELOS </a:t>
            </a:r>
            <a:r>
              <a:rPr lang="pt-BR" sz="4500" b="1" dirty="0">
                <a:solidFill>
                  <a:schemeClr val="bg1"/>
                </a:solidFill>
                <a:latin typeface="Chakra Petch" panose="00000500000000000000" pitchFamily="2" charset="-34"/>
                <a:cs typeface="Chakra Petch" panose="00000500000000000000" pitchFamily="2" charset="-34"/>
              </a:rPr>
              <a:t>DE TRABALHO</a:t>
            </a:r>
            <a:endParaRPr lang="pt-BR" sz="4500" b="1" dirty="0">
              <a:solidFill>
                <a:srgbClr val="2BDEFD"/>
              </a:solidFill>
              <a:latin typeface="Chakra Petch" panose="00000500000000000000" pitchFamily="2" charset="-34"/>
              <a:cs typeface="Chakra Petch" panose="00000500000000000000" pitchFamily="2" charset="-34"/>
            </a:endParaRPr>
          </a:p>
        </p:txBody>
      </p:sp>
    </p:spTree>
    <p:extLst>
      <p:ext uri="{BB962C8B-B14F-4D97-AF65-F5344CB8AC3E}">
        <p14:creationId xmlns:p14="http://schemas.microsoft.com/office/powerpoint/2010/main" val="319627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3AB3D-3700-8496-AE13-0F8F635372CA}"/>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9FEBDDEC-0423-05AC-B85C-4ED5B501B331}"/>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3" name="Retângulo: Cantos Superiores Recortados 2">
            <a:extLst>
              <a:ext uri="{FF2B5EF4-FFF2-40B4-BE49-F238E27FC236}">
                <a16:creationId xmlns:a16="http://schemas.microsoft.com/office/drawing/2014/main" id="{54AA9A63-B098-B7B0-42DA-91F1AEAA53CC}"/>
              </a:ext>
            </a:extLst>
          </p:cNvPr>
          <p:cNvSpPr/>
          <p:nvPr/>
        </p:nvSpPr>
        <p:spPr>
          <a:xfrm>
            <a:off x="842827" y="1365490"/>
            <a:ext cx="7691988" cy="64680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Google Shape;229;p28">
            <a:extLst>
              <a:ext uri="{FF2B5EF4-FFF2-40B4-BE49-F238E27FC236}">
                <a16:creationId xmlns:a16="http://schemas.microsoft.com/office/drawing/2014/main" id="{24C6FAA1-4544-423A-3FAA-C4E7EDD11ECB}"/>
              </a:ext>
            </a:extLst>
          </p:cNvPr>
          <p:cNvSpPr txBox="1">
            <a:spLocks/>
          </p:cNvSpPr>
          <p:nvPr/>
        </p:nvSpPr>
        <p:spPr>
          <a:xfrm>
            <a:off x="1370074" y="1784204"/>
            <a:ext cx="3424181" cy="2711100"/>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Foco em Resultados</a:t>
            </a:r>
          </a:p>
          <a:p>
            <a:pPr algn="ctr">
              <a:lnSpc>
                <a:spcPct val="100000"/>
              </a:lnSpc>
              <a:spcBef>
                <a:spcPts val="0"/>
              </a:spcBef>
            </a:pPr>
            <a:r>
              <a:rPr lang="pt-BR" sz="1800" dirty="0">
                <a:solidFill>
                  <a:schemeClr val="bg1"/>
                </a:solidFill>
                <a:latin typeface="Inter"/>
                <a:ea typeface="Inter"/>
                <a:cs typeface="Inter"/>
                <a:sym typeface="Inter"/>
              </a:rPr>
              <a:t>Estabeleça objetivos claros e mensuráveis, permitindo que as equipes determinem como alcançá-los. Avalie o desempenho pelos resultados, não pelo processo ou horas trabalhadas.</a:t>
            </a:r>
          </a:p>
          <a:p>
            <a:pPr algn="ctr">
              <a:lnSpc>
                <a:spcPct val="100000"/>
              </a:lnSpc>
              <a:spcBef>
                <a:spcPts val="0"/>
              </a:spcBef>
            </a:pPr>
            <a:endParaRPr lang="pt-BR" sz="1800" dirty="0">
              <a:solidFill>
                <a:schemeClr val="bg1"/>
              </a:solidFill>
              <a:latin typeface="Inter"/>
              <a:ea typeface="Inter"/>
              <a:cs typeface="Inter"/>
              <a:sym typeface="Inter"/>
            </a:endParaRPr>
          </a:p>
        </p:txBody>
      </p:sp>
      <p:sp>
        <p:nvSpPr>
          <p:cNvPr id="12" name="Google Shape;229;p28">
            <a:extLst>
              <a:ext uri="{FF2B5EF4-FFF2-40B4-BE49-F238E27FC236}">
                <a16:creationId xmlns:a16="http://schemas.microsoft.com/office/drawing/2014/main" id="{9488A03F-9FF6-8169-E1BD-8935D5BBA0FF}"/>
              </a:ext>
            </a:extLst>
          </p:cNvPr>
          <p:cNvSpPr txBox="1">
            <a:spLocks/>
          </p:cNvSpPr>
          <p:nvPr/>
        </p:nvSpPr>
        <p:spPr>
          <a:xfrm>
            <a:off x="5321502" y="1784204"/>
            <a:ext cx="3054899" cy="326509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Autonomia com Responsabilidade</a:t>
            </a:r>
          </a:p>
          <a:p>
            <a:pPr algn="ctr">
              <a:lnSpc>
                <a:spcPct val="100000"/>
              </a:lnSpc>
              <a:spcBef>
                <a:spcPts val="0"/>
              </a:spcBef>
            </a:pPr>
            <a:r>
              <a:rPr lang="pt-BR" sz="1800" dirty="0">
                <a:solidFill>
                  <a:schemeClr val="bg1"/>
                </a:solidFill>
                <a:latin typeface="Inter"/>
                <a:ea typeface="Inter"/>
                <a:cs typeface="Inter"/>
                <a:sym typeface="Inter"/>
              </a:rPr>
              <a:t>Conceda às equipes autoridade para tomar decisões sobre seu trabalho, mas mantenha a responsabilidade pelos resultados. Crie um ambiente seguro para experimentação e aprendizado.</a:t>
            </a:r>
          </a:p>
        </p:txBody>
      </p:sp>
      <p:sp>
        <p:nvSpPr>
          <p:cNvPr id="13" name="Google Shape;229;p28">
            <a:extLst>
              <a:ext uri="{FF2B5EF4-FFF2-40B4-BE49-F238E27FC236}">
                <a16:creationId xmlns:a16="http://schemas.microsoft.com/office/drawing/2014/main" id="{9436B0F2-1EF1-4014-35D7-3CC718BBA175}"/>
              </a:ext>
            </a:extLst>
          </p:cNvPr>
          <p:cNvSpPr txBox="1">
            <a:spLocks/>
          </p:cNvSpPr>
          <p:nvPr/>
        </p:nvSpPr>
        <p:spPr>
          <a:xfrm>
            <a:off x="3161371" y="5020636"/>
            <a:ext cx="3054899" cy="243410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Ciclos de Feedback</a:t>
            </a:r>
          </a:p>
          <a:p>
            <a:pPr algn="ctr">
              <a:lnSpc>
                <a:spcPct val="100000"/>
              </a:lnSpc>
              <a:spcBef>
                <a:spcPts val="0"/>
              </a:spcBef>
            </a:pPr>
            <a:r>
              <a:rPr lang="pt-BR" sz="1800" dirty="0">
                <a:solidFill>
                  <a:schemeClr val="bg1"/>
                </a:solidFill>
                <a:latin typeface="Inter"/>
                <a:ea typeface="Inter"/>
                <a:cs typeface="Inter"/>
                <a:sym typeface="Inter"/>
              </a:rPr>
              <a:t>Implemente ciclos curtos de feedback para permitir ajustes rápidos. Promova a transparência e a comunicação aberta sobre o progresso, desafios e aprendizados.</a:t>
            </a:r>
          </a:p>
        </p:txBody>
      </p:sp>
      <p:sp>
        <p:nvSpPr>
          <p:cNvPr id="6" name="Google Shape;249;p30">
            <a:extLst>
              <a:ext uri="{FF2B5EF4-FFF2-40B4-BE49-F238E27FC236}">
                <a16:creationId xmlns:a16="http://schemas.microsoft.com/office/drawing/2014/main" id="{5611B2BE-99DB-59BF-EDD3-4DCDAF16987B}"/>
              </a:ext>
            </a:extLst>
          </p:cNvPr>
          <p:cNvSpPr txBox="1">
            <a:spLocks/>
          </p:cNvSpPr>
          <p:nvPr/>
        </p:nvSpPr>
        <p:spPr>
          <a:xfrm>
            <a:off x="907933" y="396058"/>
            <a:ext cx="12425297"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rgbClr val="2BDEFD"/>
                </a:solidFill>
                <a:latin typeface="Chakra Petch" panose="00000500000000000000" pitchFamily="2" charset="-34"/>
                <a:cs typeface="Chakra Petch" panose="00000500000000000000" pitchFamily="2" charset="-34"/>
              </a:rPr>
              <a:t>SQUADS </a:t>
            </a:r>
            <a:r>
              <a:rPr lang="pt-BR" sz="4000" b="1" dirty="0">
                <a:solidFill>
                  <a:schemeClr val="bg1"/>
                </a:solidFill>
                <a:latin typeface="Chakra Petch" panose="00000500000000000000" pitchFamily="2" charset="-34"/>
                <a:cs typeface="Chakra Petch" panose="00000500000000000000" pitchFamily="2" charset="-34"/>
              </a:rPr>
              <a:t>E TIMES AUTÔNOMOS</a:t>
            </a:r>
            <a:endParaRPr lang="pt-BR" sz="4000" b="1" dirty="0">
              <a:solidFill>
                <a:srgbClr val="2BDEFD"/>
              </a:solidFill>
              <a:latin typeface="Chakra Petch" panose="00000500000000000000" pitchFamily="2" charset="-34"/>
              <a:cs typeface="Chakra Petch" panose="00000500000000000000" pitchFamily="2" charset="-34"/>
            </a:endParaRPr>
          </a:p>
        </p:txBody>
      </p:sp>
      <p:pic>
        <p:nvPicPr>
          <p:cNvPr id="2" name="Google Shape;1148;p55">
            <a:extLst>
              <a:ext uri="{FF2B5EF4-FFF2-40B4-BE49-F238E27FC236}">
                <a16:creationId xmlns:a16="http://schemas.microsoft.com/office/drawing/2014/main" id="{A69E979B-93C7-A770-B437-63119166BEF1}"/>
              </a:ext>
            </a:extLst>
          </p:cNvPr>
          <p:cNvPicPr preferRelativeResize="0"/>
          <p:nvPr/>
        </p:nvPicPr>
        <p:blipFill>
          <a:blip r:embed="rId3">
            <a:extLst>
              <a:ext uri="{28A0092B-C50C-407E-A947-70E740481C1C}">
                <a14:useLocalDpi xmlns:a14="http://schemas.microsoft.com/office/drawing/2010/main" val="0"/>
              </a:ext>
            </a:extLst>
          </a:blip>
          <a:srcRect t="3511" b="3511"/>
          <a:stretch/>
        </p:blipFill>
        <p:spPr>
          <a:xfrm>
            <a:off x="8834111" y="409202"/>
            <a:ext cx="5575656" cy="7424340"/>
          </a:xfrm>
          <a:prstGeom prst="snip2DiagRect">
            <a:avLst>
              <a:gd name="adj1" fmla="val 0"/>
              <a:gd name="adj2" fmla="val 15916"/>
            </a:avLst>
          </a:prstGeom>
          <a:noFill/>
          <a:ln w="9525">
            <a:solidFill>
              <a:srgbClr val="2BDEFD"/>
            </a:solidFill>
          </a:ln>
        </p:spPr>
      </p:pic>
      <p:sp>
        <p:nvSpPr>
          <p:cNvPr id="4" name="Rounded Rectangle 66">
            <a:extLst>
              <a:ext uri="{FF2B5EF4-FFF2-40B4-BE49-F238E27FC236}">
                <a16:creationId xmlns:a16="http://schemas.microsoft.com/office/drawing/2014/main" id="{D507A98C-ED77-C8D8-05BA-CEB635DA7354}"/>
              </a:ext>
            </a:extLst>
          </p:cNvPr>
          <p:cNvSpPr/>
          <p:nvPr/>
        </p:nvSpPr>
        <p:spPr>
          <a:xfrm flipV="1">
            <a:off x="8907285" y="554712"/>
            <a:ext cx="2221726" cy="413028"/>
          </a:xfrm>
          <a:prstGeom prst="snip1Rect">
            <a:avLst>
              <a:gd name="adj" fmla="val 25891"/>
            </a:avLst>
          </a:prstGeom>
          <a:solidFill>
            <a:srgbClr val="2BDEFD">
              <a:alpha val="50196"/>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2160" dirty="0"/>
          </a:p>
        </p:txBody>
      </p:sp>
      <p:grpSp>
        <p:nvGrpSpPr>
          <p:cNvPr id="7" name="Group 68">
            <a:extLst>
              <a:ext uri="{FF2B5EF4-FFF2-40B4-BE49-F238E27FC236}">
                <a16:creationId xmlns:a16="http://schemas.microsoft.com/office/drawing/2014/main" id="{084E6B76-4ECC-2D9D-016E-30A6A6BC27AB}"/>
              </a:ext>
            </a:extLst>
          </p:cNvPr>
          <p:cNvGrpSpPr/>
          <p:nvPr/>
        </p:nvGrpSpPr>
        <p:grpSpPr>
          <a:xfrm>
            <a:off x="10845604" y="698065"/>
            <a:ext cx="120653" cy="120653"/>
            <a:chOff x="4794097" y="1588576"/>
            <a:chExt cx="1242493" cy="1242490"/>
          </a:xfrm>
        </p:grpSpPr>
        <p:sp>
          <p:nvSpPr>
            <p:cNvPr id="8" name="Freeform 70">
              <a:extLst>
                <a:ext uri="{FF2B5EF4-FFF2-40B4-BE49-F238E27FC236}">
                  <a16:creationId xmlns:a16="http://schemas.microsoft.com/office/drawing/2014/main" id="{EBD38C93-06DE-02DC-F52B-F79A152F1BDC}"/>
                </a:ext>
              </a:extLst>
            </p:cNvPr>
            <p:cNvSpPr/>
            <p:nvPr/>
          </p:nvSpPr>
          <p:spPr>
            <a:xfrm>
              <a:off x="4941308" y="1588576"/>
              <a:ext cx="1095282" cy="1099265"/>
            </a:xfrm>
            <a:custGeom>
              <a:avLst/>
              <a:gdLst>
                <a:gd name="connsiteX0" fmla="*/ 0 w 1131376"/>
                <a:gd name="connsiteY0" fmla="*/ 0 h 1069383"/>
                <a:gd name="connsiteX1" fmla="*/ 1131376 w 1131376"/>
                <a:gd name="connsiteY1" fmla="*/ 0 h 1069383"/>
                <a:gd name="connsiteX2" fmla="*/ 1131376 w 1131376"/>
                <a:gd name="connsiteY2" fmla="*/ 1069383 h 1069383"/>
                <a:gd name="connsiteX0" fmla="*/ 0 w 1095282"/>
                <a:gd name="connsiteY0" fmla="*/ 0 h 1069383"/>
                <a:gd name="connsiteX1" fmla="*/ 1095282 w 1095282"/>
                <a:gd name="connsiteY1" fmla="*/ 0 h 1069383"/>
                <a:gd name="connsiteX2" fmla="*/ 1095282 w 1095282"/>
                <a:gd name="connsiteY2" fmla="*/ 1069383 h 1069383"/>
                <a:gd name="connsiteX0" fmla="*/ 0 w 1095282"/>
                <a:gd name="connsiteY0" fmla="*/ 0 h 1099265"/>
                <a:gd name="connsiteX1" fmla="*/ 1095282 w 1095282"/>
                <a:gd name="connsiteY1" fmla="*/ 0 h 1099265"/>
                <a:gd name="connsiteX2" fmla="*/ 1095282 w 1095282"/>
                <a:gd name="connsiteY2" fmla="*/ 1099265 h 1099265"/>
              </a:gdLst>
              <a:ahLst/>
              <a:cxnLst>
                <a:cxn ang="0">
                  <a:pos x="connsiteX0" y="connsiteY0"/>
                </a:cxn>
                <a:cxn ang="0">
                  <a:pos x="connsiteX1" y="connsiteY1"/>
                </a:cxn>
                <a:cxn ang="0">
                  <a:pos x="connsiteX2" y="connsiteY2"/>
                </a:cxn>
              </a:cxnLst>
              <a:rect l="l" t="t" r="r" b="b"/>
              <a:pathLst>
                <a:path w="1095282" h="1099265">
                  <a:moveTo>
                    <a:pt x="0" y="0"/>
                  </a:moveTo>
                  <a:lnTo>
                    <a:pt x="1095282" y="0"/>
                  </a:lnTo>
                  <a:lnTo>
                    <a:pt x="1095282" y="1099265"/>
                  </a:ln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cxnSp>
          <p:nvCxnSpPr>
            <p:cNvPr id="9" name="Straight Connector 71">
              <a:extLst>
                <a:ext uri="{FF2B5EF4-FFF2-40B4-BE49-F238E27FC236}">
                  <a16:creationId xmlns:a16="http://schemas.microsoft.com/office/drawing/2014/main" id="{C362F6C2-9524-759A-1D75-64C34826B591}"/>
                </a:ext>
              </a:extLst>
            </p:cNvPr>
            <p:cNvCxnSpPr>
              <a:cxnSpLocks/>
            </p:cNvCxnSpPr>
            <p:nvPr/>
          </p:nvCxnSpPr>
          <p:spPr>
            <a:xfrm flipV="1">
              <a:off x="4794097" y="1588576"/>
              <a:ext cx="1242490" cy="12424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Freeform 31">
            <a:extLst>
              <a:ext uri="{FF2B5EF4-FFF2-40B4-BE49-F238E27FC236}">
                <a16:creationId xmlns:a16="http://schemas.microsoft.com/office/drawing/2014/main" id="{CE770A62-C01A-E927-7BDE-43C4F3B041EB}"/>
              </a:ext>
            </a:extLst>
          </p:cNvPr>
          <p:cNvSpPr/>
          <p:nvPr/>
        </p:nvSpPr>
        <p:spPr>
          <a:xfrm>
            <a:off x="9016723" y="662283"/>
            <a:ext cx="172379" cy="172379"/>
          </a:xfrm>
          <a:custGeom>
            <a:avLst/>
            <a:gdLst/>
            <a:ahLst/>
            <a:cxnLst/>
            <a:rect l="l" t="t" r="r" b="b"/>
            <a:pathLst>
              <a:path w="229839" h="229839">
                <a:moveTo>
                  <a:pt x="0" y="0"/>
                </a:moveTo>
                <a:lnTo>
                  <a:pt x="229839" y="0"/>
                </a:lnTo>
                <a:lnTo>
                  <a:pt x="229839" y="229839"/>
                </a:lnTo>
                <a:lnTo>
                  <a:pt x="0" y="2298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11" name="TextBox 32">
            <a:extLst>
              <a:ext uri="{FF2B5EF4-FFF2-40B4-BE49-F238E27FC236}">
                <a16:creationId xmlns:a16="http://schemas.microsoft.com/office/drawing/2014/main" id="{EDA2FEB2-ED14-95E0-086F-2BF89F6B6697}"/>
              </a:ext>
            </a:extLst>
          </p:cNvPr>
          <p:cNvSpPr txBox="1"/>
          <p:nvPr/>
        </p:nvSpPr>
        <p:spPr>
          <a:xfrm>
            <a:off x="9272156" y="675978"/>
            <a:ext cx="1573448" cy="170496"/>
          </a:xfrm>
          <a:prstGeom prst="rect">
            <a:avLst/>
          </a:prstGeom>
        </p:spPr>
        <p:txBody>
          <a:bodyPr lIns="0" tIns="0" rIns="0" bIns="0" rtlCol="0" anchor="t">
            <a:spAutoFit/>
          </a:bodyPr>
          <a:lstStyle/>
          <a:p>
            <a:pPr algn="l">
              <a:lnSpc>
                <a:spcPts val="1376"/>
              </a:lnSpc>
            </a:pPr>
            <a:r>
              <a:rPr lang="en-US" sz="983" dirty="0">
                <a:latin typeface="Chakra Petch"/>
                <a:ea typeface="Chakra Petch"/>
                <a:cs typeface="Chakra Petch"/>
                <a:sym typeface="Chakra Petch"/>
              </a:rPr>
              <a:t>IMAGEM GERADA COM I.A.</a:t>
            </a:r>
          </a:p>
        </p:txBody>
      </p:sp>
      <p:grpSp>
        <p:nvGrpSpPr>
          <p:cNvPr id="16" name="Agrupar 15">
            <a:extLst>
              <a:ext uri="{FF2B5EF4-FFF2-40B4-BE49-F238E27FC236}">
                <a16:creationId xmlns:a16="http://schemas.microsoft.com/office/drawing/2014/main" id="{C81EFA66-9D5A-FFEA-552D-CD83AE445489}"/>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68BF6830-EA8D-6F2A-9667-51060589680E}"/>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20A16B3C-F124-6FFD-6498-B40C93268043}"/>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208723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C8303-98AE-7D37-6B97-5617961CD202}"/>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52EC12DB-A8AC-38D1-A290-3C58494387BE}"/>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0" name="Google Shape;229;p28">
            <a:extLst>
              <a:ext uri="{FF2B5EF4-FFF2-40B4-BE49-F238E27FC236}">
                <a16:creationId xmlns:a16="http://schemas.microsoft.com/office/drawing/2014/main" id="{1447CC9D-88B0-F012-BBB6-3B4AF81F64BC}"/>
              </a:ext>
            </a:extLst>
          </p:cNvPr>
          <p:cNvSpPr txBox="1">
            <a:spLocks/>
          </p:cNvSpPr>
          <p:nvPr/>
        </p:nvSpPr>
        <p:spPr>
          <a:xfrm>
            <a:off x="916516" y="2919174"/>
            <a:ext cx="4151050" cy="4280760"/>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Empoderar Decisões Locais</a:t>
            </a:r>
          </a:p>
          <a:p>
            <a:pPr>
              <a:lnSpc>
                <a:spcPct val="100000"/>
              </a:lnSpc>
              <a:spcBef>
                <a:spcPts val="0"/>
              </a:spcBef>
            </a:pPr>
            <a:r>
              <a:rPr lang="pt-BR" sz="2400" dirty="0">
                <a:solidFill>
                  <a:schemeClr val="bg1"/>
                </a:solidFill>
                <a:latin typeface="Inter"/>
                <a:ea typeface="Inter"/>
                <a:cs typeface="Inter"/>
                <a:sym typeface="Inter"/>
              </a:rPr>
              <a:t>Permita que as equipes tomem decisões relevantes para seu trabalho sem aprovações hierárquicas desnecessárias, criando autonomia com direcionamento estratégico claro.</a:t>
            </a:r>
          </a:p>
          <a:p>
            <a:pPr>
              <a:lnSpc>
                <a:spcPct val="100000"/>
              </a:lnSpc>
              <a:spcBef>
                <a:spcPts val="0"/>
              </a:spcBef>
            </a:pPr>
            <a:endParaRPr lang="pt-BR" sz="2400" b="1" dirty="0">
              <a:solidFill>
                <a:schemeClr val="bg1"/>
              </a:solidFill>
              <a:latin typeface="Inter"/>
              <a:ea typeface="Inter"/>
              <a:cs typeface="Inter"/>
              <a:sym typeface="Inter"/>
            </a:endParaRPr>
          </a:p>
        </p:txBody>
      </p:sp>
      <p:sp>
        <p:nvSpPr>
          <p:cNvPr id="2" name="Google Shape;249;p30">
            <a:extLst>
              <a:ext uri="{FF2B5EF4-FFF2-40B4-BE49-F238E27FC236}">
                <a16:creationId xmlns:a16="http://schemas.microsoft.com/office/drawing/2014/main" id="{89601850-1A28-B218-50E6-A72C6168C72A}"/>
              </a:ext>
            </a:extLst>
          </p:cNvPr>
          <p:cNvSpPr txBox="1">
            <a:spLocks/>
          </p:cNvSpPr>
          <p:nvPr/>
        </p:nvSpPr>
        <p:spPr>
          <a:xfrm>
            <a:off x="1482089" y="396058"/>
            <a:ext cx="11298246"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rgbClr val="2BDEFD"/>
                </a:solidFill>
                <a:latin typeface="Chakra Petch" panose="00000500000000000000" pitchFamily="2" charset="-34"/>
                <a:cs typeface="Chakra Petch" panose="00000500000000000000" pitchFamily="2" charset="-34"/>
              </a:rPr>
              <a:t>LIDERANÇA</a:t>
            </a:r>
            <a:r>
              <a:rPr lang="pt-BR" sz="5400" b="1" dirty="0">
                <a:solidFill>
                  <a:schemeClr val="bg1"/>
                </a:solidFill>
                <a:latin typeface="Chakra Petch" panose="00000500000000000000" pitchFamily="2" charset="-34"/>
                <a:cs typeface="Chakra Petch" panose="00000500000000000000" pitchFamily="2" charset="-34"/>
              </a:rPr>
              <a:t> DISTRIBUÍDA</a:t>
            </a:r>
            <a:endParaRPr lang="pt-BR" sz="5400" b="1" dirty="0">
              <a:solidFill>
                <a:srgbClr val="2BDEFD"/>
              </a:solidFill>
              <a:latin typeface="Chakra Petch" panose="00000500000000000000" pitchFamily="2" charset="-34"/>
              <a:cs typeface="Chakra Petch" panose="00000500000000000000" pitchFamily="2" charset="-34"/>
            </a:endParaRPr>
          </a:p>
        </p:txBody>
      </p:sp>
      <p:grpSp>
        <p:nvGrpSpPr>
          <p:cNvPr id="16" name="Agrupar 15">
            <a:extLst>
              <a:ext uri="{FF2B5EF4-FFF2-40B4-BE49-F238E27FC236}">
                <a16:creationId xmlns:a16="http://schemas.microsoft.com/office/drawing/2014/main" id="{3A121671-5BC6-8684-2CE1-F2257283B54C}"/>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CE90951A-4D2A-3AB9-D5BD-4DC34C1A8ECA}"/>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92417F33-9371-E25B-9C1E-D28C0B24F949}"/>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253032D3-27DE-6FE6-4B9F-BB5542BBA0D1}"/>
              </a:ext>
            </a:extLst>
          </p:cNvPr>
          <p:cNvSpPr txBox="1">
            <a:spLocks/>
          </p:cNvSpPr>
          <p:nvPr/>
        </p:nvSpPr>
        <p:spPr>
          <a:xfrm>
            <a:off x="1482089" y="1143699"/>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 liderança distribuída reconhece que a influência e a tomada de decisões podem emergir de qualquer lugar da organização, não apenas das posições formais de autoridade.</a:t>
            </a:r>
          </a:p>
        </p:txBody>
      </p:sp>
      <p:sp>
        <p:nvSpPr>
          <p:cNvPr id="10" name="Google Shape;229;p28">
            <a:extLst>
              <a:ext uri="{FF2B5EF4-FFF2-40B4-BE49-F238E27FC236}">
                <a16:creationId xmlns:a16="http://schemas.microsoft.com/office/drawing/2014/main" id="{DCCBD4CA-583E-D545-027F-8DF8E2BFCA3D}"/>
              </a:ext>
            </a:extLst>
          </p:cNvPr>
          <p:cNvSpPr txBox="1">
            <a:spLocks/>
          </p:cNvSpPr>
          <p:nvPr/>
        </p:nvSpPr>
        <p:spPr>
          <a:xfrm>
            <a:off x="5055687" y="2919174"/>
            <a:ext cx="4151050" cy="391142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Desenvolver Líderes em Todos os Níveis</a:t>
            </a:r>
          </a:p>
          <a:p>
            <a:pPr>
              <a:lnSpc>
                <a:spcPct val="100000"/>
              </a:lnSpc>
              <a:spcBef>
                <a:spcPts val="0"/>
              </a:spcBef>
            </a:pPr>
            <a:r>
              <a:rPr lang="pt-BR" sz="2400" dirty="0">
                <a:solidFill>
                  <a:schemeClr val="bg1"/>
                </a:solidFill>
                <a:latin typeface="Inter"/>
                <a:ea typeface="Inter"/>
                <a:cs typeface="Inter"/>
                <a:sym typeface="Inter"/>
              </a:rPr>
              <a:t>Invista no desenvolvimento de habilidades de liderança para todos, independentemente do cargo formal, criando uma cultura onde cada pessoa pode liderar em seu contexto.</a:t>
            </a:r>
          </a:p>
        </p:txBody>
      </p:sp>
      <p:sp>
        <p:nvSpPr>
          <p:cNvPr id="3" name="Google Shape;229;p28">
            <a:extLst>
              <a:ext uri="{FF2B5EF4-FFF2-40B4-BE49-F238E27FC236}">
                <a16:creationId xmlns:a16="http://schemas.microsoft.com/office/drawing/2014/main" id="{20959F3A-DE4D-5D77-766F-0AFE85057B9A}"/>
              </a:ext>
            </a:extLst>
          </p:cNvPr>
          <p:cNvSpPr txBox="1">
            <a:spLocks/>
          </p:cNvSpPr>
          <p:nvPr/>
        </p:nvSpPr>
        <p:spPr>
          <a:xfrm>
            <a:off x="9219729" y="2919174"/>
            <a:ext cx="5190038" cy="280343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Rotação de Papéis de Liderança</a:t>
            </a:r>
          </a:p>
          <a:p>
            <a:pPr>
              <a:lnSpc>
                <a:spcPct val="100000"/>
              </a:lnSpc>
              <a:spcBef>
                <a:spcPts val="0"/>
              </a:spcBef>
            </a:pPr>
            <a:r>
              <a:rPr lang="pt-BR" sz="2400" dirty="0">
                <a:solidFill>
                  <a:schemeClr val="bg1"/>
                </a:solidFill>
                <a:latin typeface="Inter"/>
                <a:ea typeface="Inter"/>
                <a:cs typeface="Inter"/>
                <a:sym typeface="Inter"/>
              </a:rPr>
              <a:t>Implemente a rotação de responsabilidades de liderança com base em competências e contexto, permitindo que diferentes vozes e perspectivas influenciem a direção da equipe.</a:t>
            </a:r>
          </a:p>
        </p:txBody>
      </p:sp>
    </p:spTree>
    <p:extLst>
      <p:ext uri="{BB962C8B-B14F-4D97-AF65-F5344CB8AC3E}">
        <p14:creationId xmlns:p14="http://schemas.microsoft.com/office/powerpoint/2010/main" val="390411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CB9E6-7455-52E8-E5BA-55D3212C468A}"/>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31DAE9F5-C127-CE0E-C629-3FA1403DB1DD}"/>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0" name="Google Shape;229;p28">
            <a:extLst>
              <a:ext uri="{FF2B5EF4-FFF2-40B4-BE49-F238E27FC236}">
                <a16:creationId xmlns:a16="http://schemas.microsoft.com/office/drawing/2014/main" id="{B63F2A35-9C4B-A16D-314E-3C2DEBFF1381}"/>
              </a:ext>
            </a:extLst>
          </p:cNvPr>
          <p:cNvSpPr txBox="1">
            <a:spLocks/>
          </p:cNvSpPr>
          <p:nvPr/>
        </p:nvSpPr>
        <p:spPr>
          <a:xfrm>
            <a:off x="2233716" y="3356121"/>
            <a:ext cx="4868833"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Digitalização</a:t>
            </a:r>
            <a:r>
              <a:rPr lang="pt-BR" sz="2400" dirty="0">
                <a:solidFill>
                  <a:schemeClr val="bg1"/>
                </a:solidFill>
                <a:latin typeface="Inter"/>
                <a:ea typeface="Inter"/>
                <a:cs typeface="Inter"/>
                <a:sym typeface="Inter"/>
              </a:rPr>
              <a:t> - Transformação digital acelerada e </a:t>
            </a:r>
            <a:r>
              <a:rPr lang="pt-BR" sz="2400" dirty="0" err="1">
                <a:solidFill>
                  <a:schemeClr val="bg1"/>
                </a:solidFill>
                <a:latin typeface="Inter"/>
                <a:ea typeface="Inter"/>
                <a:cs typeface="Inter"/>
                <a:sym typeface="Inter"/>
              </a:rPr>
              <a:t>disrupção</a:t>
            </a:r>
            <a:r>
              <a:rPr lang="pt-BR" sz="2400" dirty="0">
                <a:solidFill>
                  <a:schemeClr val="bg1"/>
                </a:solidFill>
                <a:latin typeface="Inter"/>
                <a:ea typeface="Inter"/>
                <a:cs typeface="Inter"/>
                <a:sym typeface="Inter"/>
              </a:rPr>
              <a:t> tecnológica</a:t>
            </a:r>
          </a:p>
        </p:txBody>
      </p:sp>
      <p:sp>
        <p:nvSpPr>
          <p:cNvPr id="2" name="Google Shape;249;p30">
            <a:extLst>
              <a:ext uri="{FF2B5EF4-FFF2-40B4-BE49-F238E27FC236}">
                <a16:creationId xmlns:a16="http://schemas.microsoft.com/office/drawing/2014/main" id="{C599CACB-86B5-487D-63B0-D80EAD5E1627}"/>
              </a:ext>
            </a:extLst>
          </p:cNvPr>
          <p:cNvSpPr txBox="1">
            <a:spLocks/>
          </p:cNvSpPr>
          <p:nvPr/>
        </p:nvSpPr>
        <p:spPr>
          <a:xfrm>
            <a:off x="1482089" y="396058"/>
            <a:ext cx="11340776" cy="893303"/>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5400" b="1" dirty="0">
                <a:solidFill>
                  <a:schemeClr val="bg1"/>
                </a:solidFill>
                <a:latin typeface="Chakra Petch" panose="00000500000000000000" pitchFamily="2" charset="-34"/>
                <a:cs typeface="Chakra Petch" panose="00000500000000000000" pitchFamily="2" charset="-34"/>
              </a:rPr>
              <a:t>O MUNDO EM </a:t>
            </a:r>
            <a:r>
              <a:rPr lang="pt-BR" sz="5400" b="1" dirty="0">
                <a:solidFill>
                  <a:srgbClr val="2BDEFD"/>
                </a:solidFill>
                <a:latin typeface="Chakra Petch" panose="00000500000000000000" pitchFamily="2" charset="-34"/>
                <a:cs typeface="Chakra Petch" panose="00000500000000000000" pitchFamily="2" charset="-34"/>
              </a:rPr>
              <a:t>TRANSFORMAÇÃO</a:t>
            </a:r>
          </a:p>
        </p:txBody>
      </p:sp>
      <p:grpSp>
        <p:nvGrpSpPr>
          <p:cNvPr id="16" name="Agrupar 15">
            <a:extLst>
              <a:ext uri="{FF2B5EF4-FFF2-40B4-BE49-F238E27FC236}">
                <a16:creationId xmlns:a16="http://schemas.microsoft.com/office/drawing/2014/main" id="{05EFC33F-75D9-8B46-E1E2-E9A330B955CF}"/>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DF173ACE-65A0-2DDE-8064-171A6A1DAA03}"/>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A797347B-7D52-DFC4-B35B-FFAF95CC97E9}"/>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FD4A67C1-2051-E9C1-DE1C-0814054A6011}"/>
              </a:ext>
            </a:extLst>
          </p:cNvPr>
          <p:cNvSpPr txBox="1">
            <a:spLocks/>
          </p:cNvSpPr>
          <p:nvPr/>
        </p:nvSpPr>
        <p:spPr>
          <a:xfrm>
            <a:off x="1482089" y="1335083"/>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Estamos vivendo em uma era de </a:t>
            </a:r>
            <a:r>
              <a:rPr lang="pt-BR" b="1" dirty="0"/>
              <a:t>transformações sem precedentes</a:t>
            </a:r>
            <a:r>
              <a:rPr lang="pt-BR" dirty="0"/>
              <a:t>, onde megatendências globais redefinem o papel do líder e exigem novas competências. </a:t>
            </a:r>
          </a:p>
        </p:txBody>
      </p:sp>
      <p:sp>
        <p:nvSpPr>
          <p:cNvPr id="7" name="Google Shape;229;p28">
            <a:extLst>
              <a:ext uri="{FF2B5EF4-FFF2-40B4-BE49-F238E27FC236}">
                <a16:creationId xmlns:a16="http://schemas.microsoft.com/office/drawing/2014/main" id="{F66006D0-80E1-F767-D490-C1E6D995DE76}"/>
              </a:ext>
            </a:extLst>
          </p:cNvPr>
          <p:cNvSpPr txBox="1">
            <a:spLocks/>
          </p:cNvSpPr>
          <p:nvPr/>
        </p:nvSpPr>
        <p:spPr>
          <a:xfrm>
            <a:off x="2233716" y="4911865"/>
            <a:ext cx="4868833"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Globalização</a:t>
            </a:r>
            <a:r>
              <a:rPr lang="pt-BR" sz="2400" dirty="0">
                <a:solidFill>
                  <a:schemeClr val="bg1"/>
                </a:solidFill>
                <a:latin typeface="Inter"/>
                <a:ea typeface="Inter"/>
                <a:cs typeface="Inter"/>
                <a:sym typeface="Inter"/>
              </a:rPr>
              <a:t> - Interconexão de mercados e culturas em escala global</a:t>
            </a:r>
          </a:p>
        </p:txBody>
      </p:sp>
      <p:sp>
        <p:nvSpPr>
          <p:cNvPr id="10" name="Google Shape;229;p28">
            <a:extLst>
              <a:ext uri="{FF2B5EF4-FFF2-40B4-BE49-F238E27FC236}">
                <a16:creationId xmlns:a16="http://schemas.microsoft.com/office/drawing/2014/main" id="{E3599456-CD08-5A18-3415-4D6E6C2B42FC}"/>
              </a:ext>
            </a:extLst>
          </p:cNvPr>
          <p:cNvSpPr txBox="1">
            <a:spLocks/>
          </p:cNvSpPr>
          <p:nvPr/>
        </p:nvSpPr>
        <p:spPr>
          <a:xfrm>
            <a:off x="9241638" y="3356121"/>
            <a:ext cx="4868833"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Sustentabilidade</a:t>
            </a:r>
            <a:r>
              <a:rPr lang="pt-BR" sz="2400" dirty="0">
                <a:solidFill>
                  <a:schemeClr val="bg1"/>
                </a:solidFill>
                <a:latin typeface="Inter"/>
                <a:ea typeface="Inter"/>
                <a:cs typeface="Inter"/>
                <a:sym typeface="Inter"/>
              </a:rPr>
              <a:t> - Urgência de práticas responsáveis e regenerativas</a:t>
            </a:r>
          </a:p>
        </p:txBody>
      </p:sp>
      <p:sp>
        <p:nvSpPr>
          <p:cNvPr id="14" name="Google Shape;229;p28">
            <a:extLst>
              <a:ext uri="{FF2B5EF4-FFF2-40B4-BE49-F238E27FC236}">
                <a16:creationId xmlns:a16="http://schemas.microsoft.com/office/drawing/2014/main" id="{B747F37C-75E9-1D2C-923B-CE38C71C7493}"/>
              </a:ext>
            </a:extLst>
          </p:cNvPr>
          <p:cNvSpPr txBox="1">
            <a:spLocks/>
          </p:cNvSpPr>
          <p:nvPr/>
        </p:nvSpPr>
        <p:spPr>
          <a:xfrm>
            <a:off x="9241638" y="5114998"/>
            <a:ext cx="4868833" cy="95677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Novas Gerações</a:t>
            </a:r>
            <a:r>
              <a:rPr lang="pt-BR" sz="2400" dirty="0">
                <a:solidFill>
                  <a:schemeClr val="bg1"/>
                </a:solidFill>
                <a:latin typeface="Inter"/>
                <a:ea typeface="Inter"/>
                <a:cs typeface="Inter"/>
                <a:sym typeface="Inter"/>
              </a:rPr>
              <a:t> - Mudanças nas expectativas e valores no trabalho</a:t>
            </a:r>
          </a:p>
        </p:txBody>
      </p:sp>
      <p:sp>
        <p:nvSpPr>
          <p:cNvPr id="15" name="Google Shape;229;p28">
            <a:extLst>
              <a:ext uri="{FF2B5EF4-FFF2-40B4-BE49-F238E27FC236}">
                <a16:creationId xmlns:a16="http://schemas.microsoft.com/office/drawing/2014/main" id="{A28BFA74-302D-2F16-AF14-5F355273C6D2}"/>
              </a:ext>
            </a:extLst>
          </p:cNvPr>
          <p:cNvSpPr txBox="1">
            <a:spLocks/>
          </p:cNvSpPr>
          <p:nvPr/>
        </p:nvSpPr>
        <p:spPr>
          <a:xfrm>
            <a:off x="1388131" y="7199935"/>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"Em tempos de mudança, os que aprendem herdam o futuro. Os que sabem geralmente encontram-se equipados para viver em um mundo que não existe mais." - Eric </a:t>
            </a:r>
            <a:r>
              <a:rPr lang="pt-BR" sz="1800" i="1" dirty="0" err="1">
                <a:solidFill>
                  <a:schemeClr val="bg1"/>
                </a:solidFill>
                <a:latin typeface="Inter"/>
                <a:ea typeface="Inter"/>
                <a:cs typeface="Inter"/>
                <a:sym typeface="Inter"/>
              </a:rPr>
              <a:t>Hoffer</a:t>
            </a:r>
            <a:endParaRPr lang="pt-BR" sz="1800" i="1" dirty="0">
              <a:solidFill>
                <a:schemeClr val="bg1"/>
              </a:solidFill>
              <a:latin typeface="Inter"/>
              <a:ea typeface="Inter"/>
              <a:cs typeface="Inter"/>
              <a:sym typeface="Inter"/>
            </a:endParaRPr>
          </a:p>
        </p:txBody>
      </p:sp>
      <p:pic>
        <p:nvPicPr>
          <p:cNvPr id="3" name="Image 1" descr="preencoded.png">
            <a:extLst>
              <a:ext uri="{FF2B5EF4-FFF2-40B4-BE49-F238E27FC236}">
                <a16:creationId xmlns:a16="http://schemas.microsoft.com/office/drawing/2014/main" id="{4F069458-2CE0-1EDE-7E3B-CB9DBDC784AD}"/>
              </a:ext>
            </a:extLst>
          </p:cNvPr>
          <p:cNvPicPr>
            <a:picLocks noChangeAspect="1"/>
          </p:cNvPicPr>
          <p:nvPr/>
        </p:nvPicPr>
        <p:blipFill>
          <a:blip r:embed="rId3"/>
          <a:stretch>
            <a:fillRect/>
          </a:stretch>
        </p:blipFill>
        <p:spPr>
          <a:xfrm>
            <a:off x="1299044" y="3437770"/>
            <a:ext cx="751673" cy="751673"/>
          </a:xfrm>
          <a:prstGeom prst="rect">
            <a:avLst/>
          </a:prstGeom>
        </p:spPr>
      </p:pic>
      <p:pic>
        <p:nvPicPr>
          <p:cNvPr id="4" name="Image 2" descr="preencoded.png">
            <a:extLst>
              <a:ext uri="{FF2B5EF4-FFF2-40B4-BE49-F238E27FC236}">
                <a16:creationId xmlns:a16="http://schemas.microsoft.com/office/drawing/2014/main" id="{DD77AC43-E100-95DF-DB9F-24F49A7AD0AC}"/>
              </a:ext>
            </a:extLst>
          </p:cNvPr>
          <p:cNvPicPr>
            <a:picLocks noChangeAspect="1"/>
          </p:cNvPicPr>
          <p:nvPr/>
        </p:nvPicPr>
        <p:blipFill>
          <a:blip r:embed="rId4"/>
          <a:stretch>
            <a:fillRect/>
          </a:stretch>
        </p:blipFill>
        <p:spPr>
          <a:xfrm>
            <a:off x="1280575" y="5199081"/>
            <a:ext cx="788610" cy="788610"/>
          </a:xfrm>
          <a:prstGeom prst="rect">
            <a:avLst/>
          </a:prstGeom>
        </p:spPr>
      </p:pic>
      <p:pic>
        <p:nvPicPr>
          <p:cNvPr id="12" name="Image 3" descr="preencoded.png">
            <a:extLst>
              <a:ext uri="{FF2B5EF4-FFF2-40B4-BE49-F238E27FC236}">
                <a16:creationId xmlns:a16="http://schemas.microsoft.com/office/drawing/2014/main" id="{23AFAE72-7F6F-F272-72EF-E2B6A134D15A}"/>
              </a:ext>
            </a:extLst>
          </p:cNvPr>
          <p:cNvPicPr>
            <a:picLocks noChangeAspect="1"/>
          </p:cNvPicPr>
          <p:nvPr/>
        </p:nvPicPr>
        <p:blipFill>
          <a:blip r:embed="rId5"/>
          <a:stretch>
            <a:fillRect/>
          </a:stretch>
        </p:blipFill>
        <p:spPr>
          <a:xfrm>
            <a:off x="8310506" y="3450474"/>
            <a:ext cx="751673" cy="751673"/>
          </a:xfrm>
          <a:prstGeom prst="rect">
            <a:avLst/>
          </a:prstGeom>
        </p:spPr>
      </p:pic>
      <p:pic>
        <p:nvPicPr>
          <p:cNvPr id="13" name="Image 4" descr="preencoded.png">
            <a:extLst>
              <a:ext uri="{FF2B5EF4-FFF2-40B4-BE49-F238E27FC236}">
                <a16:creationId xmlns:a16="http://schemas.microsoft.com/office/drawing/2014/main" id="{73B8A76A-0672-7EEC-35A7-EFD2DA1FC0C0}"/>
              </a:ext>
            </a:extLst>
          </p:cNvPr>
          <p:cNvPicPr>
            <a:picLocks noChangeAspect="1"/>
          </p:cNvPicPr>
          <p:nvPr/>
        </p:nvPicPr>
        <p:blipFill>
          <a:blip r:embed="rId6"/>
          <a:stretch>
            <a:fillRect/>
          </a:stretch>
        </p:blipFill>
        <p:spPr>
          <a:xfrm>
            <a:off x="8216545" y="5217549"/>
            <a:ext cx="939594" cy="751673"/>
          </a:xfrm>
          <a:prstGeom prst="rect">
            <a:avLst/>
          </a:prstGeom>
        </p:spPr>
      </p:pic>
    </p:spTree>
    <p:extLst>
      <p:ext uri="{BB962C8B-B14F-4D97-AF65-F5344CB8AC3E}">
        <p14:creationId xmlns:p14="http://schemas.microsoft.com/office/powerpoint/2010/main" val="93290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E1EFD-BC85-6AB3-44DD-840265969986}"/>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A22CBCB3-6B99-72AA-4EB8-3F23EAFF5BB0}"/>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54C5E87A-558A-2583-7A34-D3D3E99A80EF}"/>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944FA486-A4B6-922D-FB59-B987B69EF48B}"/>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2E348459-3268-7E6B-D32D-670F33BA61B3}"/>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FERRAMENTAS E </a:t>
            </a:r>
            <a:r>
              <a:rPr lang="pt-BR" sz="4000" b="1" dirty="0">
                <a:solidFill>
                  <a:srgbClr val="2BDEFD"/>
                </a:solidFill>
                <a:latin typeface="Chakra Petch" panose="00000500000000000000" pitchFamily="2" charset="-34"/>
                <a:cs typeface="Chakra Petch" panose="00000500000000000000" pitchFamily="2" charset="-34"/>
              </a:rPr>
              <a:t>PRÁTICAS</a:t>
            </a:r>
          </a:p>
        </p:txBody>
      </p:sp>
      <p:sp>
        <p:nvSpPr>
          <p:cNvPr id="10" name="Retângulo: Cantos Superiores Recortados 9">
            <a:extLst>
              <a:ext uri="{FF2B5EF4-FFF2-40B4-BE49-F238E27FC236}">
                <a16:creationId xmlns:a16="http://schemas.microsoft.com/office/drawing/2014/main" id="{696F8C8B-276B-5F4E-7000-F5DE4FA0B332}"/>
              </a:ext>
            </a:extLst>
          </p:cNvPr>
          <p:cNvSpPr/>
          <p:nvPr/>
        </p:nvSpPr>
        <p:spPr>
          <a:xfrm>
            <a:off x="929683" y="1949876"/>
            <a:ext cx="13180788" cy="22403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C7FCD92E-E111-988F-7C38-6E1D06E94A4F}"/>
              </a:ext>
            </a:extLst>
          </p:cNvPr>
          <p:cNvSpPr txBox="1">
            <a:spLocks/>
          </p:cNvSpPr>
          <p:nvPr/>
        </p:nvSpPr>
        <p:spPr>
          <a:xfrm>
            <a:off x="1037870" y="2013483"/>
            <a:ext cx="2747322"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Comunicação</a:t>
            </a:r>
          </a:p>
          <a:p>
            <a:pPr algn="ctr">
              <a:lnSpc>
                <a:spcPct val="100000"/>
              </a:lnSpc>
              <a:spcBef>
                <a:spcPts val="0"/>
              </a:spcBef>
            </a:pPr>
            <a:r>
              <a:rPr lang="pt-BR" sz="1800" dirty="0">
                <a:solidFill>
                  <a:schemeClr val="bg1"/>
                </a:solidFill>
                <a:latin typeface="Inter"/>
                <a:ea typeface="Inter"/>
                <a:cs typeface="Inter"/>
                <a:sym typeface="Inter"/>
              </a:rPr>
              <a:t>Slack, Microsoft Teams, </a:t>
            </a:r>
            <a:r>
              <a:rPr lang="pt-BR" sz="1800" dirty="0" err="1">
                <a:solidFill>
                  <a:schemeClr val="bg1"/>
                </a:solidFill>
                <a:latin typeface="Inter"/>
                <a:ea typeface="Inter"/>
                <a:cs typeface="Inter"/>
                <a:sym typeface="Inter"/>
              </a:rPr>
              <a:t>Discord</a:t>
            </a:r>
            <a:r>
              <a:rPr lang="pt-BR" sz="1800" dirty="0">
                <a:solidFill>
                  <a:schemeClr val="bg1"/>
                </a:solidFill>
                <a:latin typeface="Inter"/>
                <a:ea typeface="Inter"/>
                <a:cs typeface="Inter"/>
                <a:sym typeface="Inter"/>
              </a:rPr>
              <a:t> para comunicação síncrona e assíncrona, com canais organizados por temas.</a:t>
            </a:r>
          </a:p>
        </p:txBody>
      </p:sp>
      <p:sp>
        <p:nvSpPr>
          <p:cNvPr id="23" name="Google Shape;229;p28">
            <a:extLst>
              <a:ext uri="{FF2B5EF4-FFF2-40B4-BE49-F238E27FC236}">
                <a16:creationId xmlns:a16="http://schemas.microsoft.com/office/drawing/2014/main" id="{A1C2D7DF-3FA7-CC63-B2B1-6AD277ECC22A}"/>
              </a:ext>
            </a:extLst>
          </p:cNvPr>
          <p:cNvSpPr txBox="1">
            <a:spLocks/>
          </p:cNvSpPr>
          <p:nvPr/>
        </p:nvSpPr>
        <p:spPr>
          <a:xfrm>
            <a:off x="4702046" y="2013483"/>
            <a:ext cx="2747323" cy="2157102"/>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Gestão de Projetos</a:t>
            </a:r>
          </a:p>
          <a:p>
            <a:pPr algn="ctr">
              <a:lnSpc>
                <a:spcPct val="100000"/>
              </a:lnSpc>
              <a:spcBef>
                <a:spcPts val="0"/>
              </a:spcBef>
            </a:pPr>
            <a:r>
              <a:rPr lang="pt-BR" sz="1800" dirty="0" err="1">
                <a:solidFill>
                  <a:schemeClr val="bg1"/>
                </a:solidFill>
                <a:latin typeface="Inter"/>
                <a:ea typeface="Inter"/>
                <a:cs typeface="Inter"/>
                <a:sym typeface="Inter"/>
              </a:rPr>
              <a:t>Asana</a:t>
            </a:r>
            <a:r>
              <a:rPr lang="pt-BR" sz="1800" dirty="0">
                <a:solidFill>
                  <a:schemeClr val="bg1"/>
                </a:solidFill>
                <a:latin typeface="Inter"/>
                <a:ea typeface="Inter"/>
                <a:cs typeface="Inter"/>
                <a:sym typeface="Inter"/>
              </a:rPr>
              <a:t>, </a:t>
            </a:r>
            <a:r>
              <a:rPr lang="pt-BR" sz="1800" dirty="0" err="1">
                <a:solidFill>
                  <a:schemeClr val="bg1"/>
                </a:solidFill>
                <a:latin typeface="Inter"/>
                <a:ea typeface="Inter"/>
                <a:cs typeface="Inter"/>
                <a:sym typeface="Inter"/>
              </a:rPr>
              <a:t>Trello</a:t>
            </a:r>
            <a:r>
              <a:rPr lang="pt-BR" sz="1800" dirty="0">
                <a:solidFill>
                  <a:schemeClr val="bg1"/>
                </a:solidFill>
                <a:latin typeface="Inter"/>
                <a:ea typeface="Inter"/>
                <a:cs typeface="Inter"/>
                <a:sym typeface="Inter"/>
              </a:rPr>
              <a:t>, Monday.com para visualização de tarefas, prazos e responsabilidades em equipes distribuídas.</a:t>
            </a:r>
          </a:p>
        </p:txBody>
      </p:sp>
      <p:sp>
        <p:nvSpPr>
          <p:cNvPr id="27" name="Google Shape;229;p28">
            <a:extLst>
              <a:ext uri="{FF2B5EF4-FFF2-40B4-BE49-F238E27FC236}">
                <a16:creationId xmlns:a16="http://schemas.microsoft.com/office/drawing/2014/main" id="{0F4C7FDE-B237-AB85-44BB-B13347E5FE31}"/>
              </a:ext>
            </a:extLst>
          </p:cNvPr>
          <p:cNvSpPr txBox="1">
            <a:spLocks/>
          </p:cNvSpPr>
          <p:nvPr/>
        </p:nvSpPr>
        <p:spPr>
          <a:xfrm>
            <a:off x="8366223" y="2013483"/>
            <a:ext cx="2451036" cy="2157102"/>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Documentação</a:t>
            </a:r>
          </a:p>
          <a:p>
            <a:pPr algn="ctr">
              <a:lnSpc>
                <a:spcPct val="100000"/>
              </a:lnSpc>
              <a:spcBef>
                <a:spcPts val="0"/>
              </a:spcBef>
            </a:pPr>
            <a:r>
              <a:rPr lang="pt-BR" sz="1800" dirty="0" err="1">
                <a:solidFill>
                  <a:schemeClr val="bg1"/>
                </a:solidFill>
                <a:latin typeface="Inter"/>
                <a:ea typeface="Inter"/>
                <a:cs typeface="Inter"/>
                <a:sym typeface="Inter"/>
              </a:rPr>
              <a:t>Notion</a:t>
            </a:r>
            <a:r>
              <a:rPr lang="pt-BR" sz="1800" dirty="0">
                <a:solidFill>
                  <a:schemeClr val="bg1"/>
                </a:solidFill>
                <a:latin typeface="Inter"/>
                <a:ea typeface="Inter"/>
                <a:cs typeface="Inter"/>
                <a:sym typeface="Inter"/>
              </a:rPr>
              <a:t>, </a:t>
            </a:r>
            <a:r>
              <a:rPr lang="pt-BR" sz="1800" dirty="0" err="1">
                <a:solidFill>
                  <a:schemeClr val="bg1"/>
                </a:solidFill>
                <a:latin typeface="Inter"/>
                <a:ea typeface="Inter"/>
                <a:cs typeface="Inter"/>
                <a:sym typeface="Inter"/>
              </a:rPr>
              <a:t>Confluence</a:t>
            </a:r>
            <a:r>
              <a:rPr lang="pt-BR" sz="1800" dirty="0">
                <a:solidFill>
                  <a:schemeClr val="bg1"/>
                </a:solidFill>
                <a:latin typeface="Inter"/>
                <a:ea typeface="Inter"/>
                <a:cs typeface="Inter"/>
                <a:sym typeface="Inter"/>
              </a:rPr>
              <a:t>, Google </a:t>
            </a:r>
            <a:r>
              <a:rPr lang="pt-BR" sz="1800" dirty="0" err="1">
                <a:solidFill>
                  <a:schemeClr val="bg1"/>
                </a:solidFill>
                <a:latin typeface="Inter"/>
                <a:ea typeface="Inter"/>
                <a:cs typeface="Inter"/>
                <a:sym typeface="Inter"/>
              </a:rPr>
              <a:t>Docs</a:t>
            </a:r>
            <a:r>
              <a:rPr lang="pt-BR" sz="1800" dirty="0">
                <a:solidFill>
                  <a:schemeClr val="bg1"/>
                </a:solidFill>
                <a:latin typeface="Inter"/>
                <a:ea typeface="Inter"/>
                <a:cs typeface="Inter"/>
                <a:sym typeface="Inter"/>
              </a:rPr>
              <a:t> para documentação colaborativa e base de conhecimento acessível.</a:t>
            </a:r>
          </a:p>
        </p:txBody>
      </p:sp>
      <p:sp>
        <p:nvSpPr>
          <p:cNvPr id="3" name="Retângulo: Cantos Superiores Recortados 2">
            <a:extLst>
              <a:ext uri="{FF2B5EF4-FFF2-40B4-BE49-F238E27FC236}">
                <a16:creationId xmlns:a16="http://schemas.microsoft.com/office/drawing/2014/main" id="{E755FAD4-5CD4-9C9E-926D-5D4C994A4803}"/>
              </a:ext>
            </a:extLst>
          </p:cNvPr>
          <p:cNvSpPr/>
          <p:nvPr/>
        </p:nvSpPr>
        <p:spPr>
          <a:xfrm>
            <a:off x="927197" y="5096421"/>
            <a:ext cx="9428064" cy="2240352"/>
          </a:xfrm>
          <a:prstGeom prst="snip2SameRect">
            <a:avLst>
              <a:gd name="adj1" fmla="val 14163"/>
              <a:gd name="adj2" fmla="val 13457"/>
            </a:avLst>
          </a:prstGeom>
          <a:solidFill>
            <a:srgbClr val="FF0000">
              <a:alpha val="11000"/>
            </a:srgbClr>
          </a:solidFill>
          <a:ln w="6350">
            <a:solidFill>
              <a:srgbClr val="0A4655">
                <a:alpha val="97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Google Shape;229;p28">
            <a:extLst>
              <a:ext uri="{FF2B5EF4-FFF2-40B4-BE49-F238E27FC236}">
                <a16:creationId xmlns:a16="http://schemas.microsoft.com/office/drawing/2014/main" id="{DEC3CAD6-7305-19EB-4DE6-8BC673559EBE}"/>
              </a:ext>
            </a:extLst>
          </p:cNvPr>
          <p:cNvSpPr txBox="1">
            <a:spLocks/>
          </p:cNvSpPr>
          <p:nvPr/>
        </p:nvSpPr>
        <p:spPr>
          <a:xfrm>
            <a:off x="2934587" y="5246069"/>
            <a:ext cx="5932966" cy="49510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MELHORES PRÁTICAS</a:t>
            </a:r>
          </a:p>
        </p:txBody>
      </p:sp>
      <p:sp>
        <p:nvSpPr>
          <p:cNvPr id="6" name="Google Shape;229;p28">
            <a:extLst>
              <a:ext uri="{FF2B5EF4-FFF2-40B4-BE49-F238E27FC236}">
                <a16:creationId xmlns:a16="http://schemas.microsoft.com/office/drawing/2014/main" id="{809B6E78-82DD-0B05-322C-5FFB20FF1443}"/>
              </a:ext>
            </a:extLst>
          </p:cNvPr>
          <p:cNvSpPr txBox="1">
            <a:spLocks/>
          </p:cNvSpPr>
          <p:nvPr/>
        </p:nvSpPr>
        <p:spPr>
          <a:xfrm>
            <a:off x="1119248" y="5772257"/>
            <a:ext cx="2027989" cy="114143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Estabeleça rituais de comunicação claros (</a:t>
            </a:r>
            <a:r>
              <a:rPr lang="pt-BR" sz="1500" dirty="0" err="1">
                <a:solidFill>
                  <a:schemeClr val="bg1"/>
                </a:solidFill>
                <a:latin typeface="Inter"/>
                <a:ea typeface="Inter"/>
                <a:cs typeface="Inter"/>
                <a:sym typeface="Inter"/>
              </a:rPr>
              <a:t>daily</a:t>
            </a:r>
            <a:r>
              <a:rPr lang="pt-BR" sz="1500" dirty="0">
                <a:solidFill>
                  <a:schemeClr val="bg1"/>
                </a:solidFill>
                <a:latin typeface="Inter"/>
                <a:ea typeface="Inter"/>
                <a:cs typeface="Inter"/>
                <a:sym typeface="Inter"/>
              </a:rPr>
              <a:t> </a:t>
            </a:r>
            <a:r>
              <a:rPr lang="pt-BR" sz="1500" dirty="0" err="1">
                <a:solidFill>
                  <a:schemeClr val="bg1"/>
                </a:solidFill>
                <a:latin typeface="Inter"/>
                <a:ea typeface="Inter"/>
                <a:cs typeface="Inter"/>
                <a:sym typeface="Inter"/>
              </a:rPr>
              <a:t>standup</a:t>
            </a:r>
            <a:r>
              <a:rPr lang="pt-BR" sz="1500" dirty="0">
                <a:solidFill>
                  <a:schemeClr val="bg1"/>
                </a:solidFill>
                <a:latin typeface="Inter"/>
                <a:ea typeface="Inter"/>
                <a:cs typeface="Inter"/>
                <a:sym typeface="Inter"/>
              </a:rPr>
              <a:t>, retrospectivas)</a:t>
            </a:r>
          </a:p>
        </p:txBody>
      </p:sp>
      <p:sp>
        <p:nvSpPr>
          <p:cNvPr id="7" name="Google Shape;229;p28">
            <a:extLst>
              <a:ext uri="{FF2B5EF4-FFF2-40B4-BE49-F238E27FC236}">
                <a16:creationId xmlns:a16="http://schemas.microsoft.com/office/drawing/2014/main" id="{DBFD4D60-F276-6AC5-7A3A-616E7F3B2301}"/>
              </a:ext>
            </a:extLst>
          </p:cNvPr>
          <p:cNvSpPr txBox="1">
            <a:spLocks/>
          </p:cNvSpPr>
          <p:nvPr/>
        </p:nvSpPr>
        <p:spPr>
          <a:xfrm>
            <a:off x="5851706" y="5772257"/>
            <a:ext cx="2027989" cy="114143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Alterne entre comunicação síncrona e assíncrona conforme necessário</a:t>
            </a:r>
          </a:p>
        </p:txBody>
      </p:sp>
      <p:sp>
        <p:nvSpPr>
          <p:cNvPr id="8" name="Google Shape;229;p28">
            <a:extLst>
              <a:ext uri="{FF2B5EF4-FFF2-40B4-BE49-F238E27FC236}">
                <a16:creationId xmlns:a16="http://schemas.microsoft.com/office/drawing/2014/main" id="{DD1CDE1F-E586-D825-53C9-DF52B6D155F2}"/>
              </a:ext>
            </a:extLst>
          </p:cNvPr>
          <p:cNvSpPr txBox="1">
            <a:spLocks/>
          </p:cNvSpPr>
          <p:nvPr/>
        </p:nvSpPr>
        <p:spPr>
          <a:xfrm>
            <a:off x="3485477" y="5772257"/>
            <a:ext cx="2027989" cy="114143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Documente decisões e mantenha informações acessíveis a todos</a:t>
            </a:r>
          </a:p>
        </p:txBody>
      </p:sp>
      <p:sp>
        <p:nvSpPr>
          <p:cNvPr id="5" name="Google Shape;229;p28">
            <a:extLst>
              <a:ext uri="{FF2B5EF4-FFF2-40B4-BE49-F238E27FC236}">
                <a16:creationId xmlns:a16="http://schemas.microsoft.com/office/drawing/2014/main" id="{8F0809EC-2535-A56A-D035-58F7B6F4E729}"/>
              </a:ext>
            </a:extLst>
          </p:cNvPr>
          <p:cNvSpPr txBox="1">
            <a:spLocks/>
          </p:cNvSpPr>
          <p:nvPr/>
        </p:nvSpPr>
        <p:spPr>
          <a:xfrm>
            <a:off x="11734113" y="2013483"/>
            <a:ext cx="2451036"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Reuniões</a:t>
            </a:r>
          </a:p>
          <a:p>
            <a:pPr algn="ctr">
              <a:lnSpc>
                <a:spcPct val="100000"/>
              </a:lnSpc>
              <a:spcBef>
                <a:spcPts val="0"/>
              </a:spcBef>
            </a:pPr>
            <a:r>
              <a:rPr lang="pt-BR" sz="1800" dirty="0">
                <a:solidFill>
                  <a:schemeClr val="bg1"/>
                </a:solidFill>
                <a:latin typeface="Inter"/>
                <a:ea typeface="Inter"/>
                <a:cs typeface="Inter"/>
                <a:sym typeface="Inter"/>
              </a:rPr>
              <a:t>Zoom, Google Meet, Microsoft Teams com recursos de gravação, transcrição e quadros virtuais.</a:t>
            </a:r>
          </a:p>
        </p:txBody>
      </p:sp>
      <p:sp>
        <p:nvSpPr>
          <p:cNvPr id="9" name="Google Shape;229;p28">
            <a:extLst>
              <a:ext uri="{FF2B5EF4-FFF2-40B4-BE49-F238E27FC236}">
                <a16:creationId xmlns:a16="http://schemas.microsoft.com/office/drawing/2014/main" id="{13C7FD8A-35C2-FEB3-0C4C-BB0120A770E1}"/>
              </a:ext>
            </a:extLst>
          </p:cNvPr>
          <p:cNvSpPr txBox="1">
            <a:spLocks/>
          </p:cNvSpPr>
          <p:nvPr/>
        </p:nvSpPr>
        <p:spPr>
          <a:xfrm>
            <a:off x="8217935" y="5772257"/>
            <a:ext cx="2027989" cy="114143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Forneça feedback contínuo e específico, adaptado ao contexto remoto</a:t>
            </a:r>
          </a:p>
        </p:txBody>
      </p:sp>
    </p:spTree>
    <p:extLst>
      <p:ext uri="{BB962C8B-B14F-4D97-AF65-F5344CB8AC3E}">
        <p14:creationId xmlns:p14="http://schemas.microsoft.com/office/powerpoint/2010/main" val="55310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4F2FC-FAE6-A598-B1CA-A2E227E5706A}"/>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609F1C55-58ED-8EB8-3D37-463267A1A4AA}"/>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ADB2562A-55E3-40D8-E21F-AD3A0441EC15}"/>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EF822CF5-3332-699F-EABC-4C7E19263E32}"/>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B24DDC88-61C8-DB86-566D-7923790FE093}"/>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WRAP UP</a:t>
            </a:r>
            <a:endParaRPr lang="pt-BR" sz="4000" b="1" dirty="0">
              <a:solidFill>
                <a:srgbClr val="2BDEFD"/>
              </a:solidFill>
              <a:latin typeface="Chakra Petch" panose="00000500000000000000" pitchFamily="2" charset="-34"/>
              <a:cs typeface="Chakra Petch" panose="00000500000000000000" pitchFamily="2" charset="-34"/>
            </a:endParaRPr>
          </a:p>
        </p:txBody>
      </p:sp>
      <p:sp>
        <p:nvSpPr>
          <p:cNvPr id="10" name="Retângulo: Cantos Superiores Recortados 9">
            <a:extLst>
              <a:ext uri="{FF2B5EF4-FFF2-40B4-BE49-F238E27FC236}">
                <a16:creationId xmlns:a16="http://schemas.microsoft.com/office/drawing/2014/main" id="{5C3952C3-F5B9-0BAD-CFB8-4FE41DC139D7}"/>
              </a:ext>
            </a:extLst>
          </p:cNvPr>
          <p:cNvSpPr/>
          <p:nvPr/>
        </p:nvSpPr>
        <p:spPr>
          <a:xfrm>
            <a:off x="972213" y="2460236"/>
            <a:ext cx="13180788" cy="22403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C485AC8A-99A6-5585-092D-0745A262E6D0}"/>
              </a:ext>
            </a:extLst>
          </p:cNvPr>
          <p:cNvSpPr txBox="1">
            <a:spLocks/>
          </p:cNvSpPr>
          <p:nvPr/>
        </p:nvSpPr>
        <p:spPr>
          <a:xfrm>
            <a:off x="1080400" y="2523843"/>
            <a:ext cx="4003154"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Liderança Adaptável</a:t>
            </a:r>
          </a:p>
          <a:p>
            <a:pPr algn="ctr">
              <a:lnSpc>
                <a:spcPct val="100000"/>
              </a:lnSpc>
              <a:spcBef>
                <a:spcPts val="0"/>
              </a:spcBef>
            </a:pPr>
            <a:r>
              <a:rPr lang="pt-BR" sz="1800" dirty="0">
                <a:solidFill>
                  <a:schemeClr val="bg1"/>
                </a:solidFill>
                <a:latin typeface="Inter"/>
                <a:ea typeface="Inter"/>
                <a:cs typeface="Inter"/>
                <a:sym typeface="Inter"/>
              </a:rPr>
              <a:t>O sucesso nos modelos flexíveis exige líderes que se adaptem rapidamente a diferentes contextos e necessidades individuais, mantendo a coesão da equipe.</a:t>
            </a:r>
          </a:p>
        </p:txBody>
      </p:sp>
      <p:sp>
        <p:nvSpPr>
          <p:cNvPr id="23" name="Google Shape;229;p28">
            <a:extLst>
              <a:ext uri="{FF2B5EF4-FFF2-40B4-BE49-F238E27FC236}">
                <a16:creationId xmlns:a16="http://schemas.microsoft.com/office/drawing/2014/main" id="{2A79E82E-9322-6DD8-E204-665E18A2D873}"/>
              </a:ext>
            </a:extLst>
          </p:cNvPr>
          <p:cNvSpPr txBox="1">
            <a:spLocks/>
          </p:cNvSpPr>
          <p:nvPr/>
        </p:nvSpPr>
        <p:spPr>
          <a:xfrm>
            <a:off x="5839729" y="2523843"/>
            <a:ext cx="4003155"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Foco em Resultados</a:t>
            </a:r>
          </a:p>
          <a:p>
            <a:pPr algn="ctr">
              <a:lnSpc>
                <a:spcPct val="100000"/>
              </a:lnSpc>
              <a:spcBef>
                <a:spcPts val="0"/>
              </a:spcBef>
            </a:pPr>
            <a:r>
              <a:rPr lang="pt-BR" sz="1800" dirty="0">
                <a:solidFill>
                  <a:schemeClr val="bg1"/>
                </a:solidFill>
                <a:latin typeface="Inter"/>
                <a:ea typeface="Inter"/>
                <a:cs typeface="Inter"/>
                <a:sym typeface="Inter"/>
              </a:rPr>
              <a:t>A localização física perde relevância quando a cultura organizacional prioriza entregas claras, mensuráveis e alinhadas aos objetivos estratégicos.</a:t>
            </a:r>
          </a:p>
        </p:txBody>
      </p:sp>
      <p:sp>
        <p:nvSpPr>
          <p:cNvPr id="27" name="Google Shape;229;p28">
            <a:extLst>
              <a:ext uri="{FF2B5EF4-FFF2-40B4-BE49-F238E27FC236}">
                <a16:creationId xmlns:a16="http://schemas.microsoft.com/office/drawing/2014/main" id="{B83AFD2C-0A53-DD11-8E02-36D2AEF1CC48}"/>
              </a:ext>
            </a:extLst>
          </p:cNvPr>
          <p:cNvSpPr txBox="1">
            <a:spLocks/>
          </p:cNvSpPr>
          <p:nvPr/>
        </p:nvSpPr>
        <p:spPr>
          <a:xfrm>
            <a:off x="10599059" y="2523843"/>
            <a:ext cx="3571432" cy="2157102"/>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Confiança e Autonomia</a:t>
            </a:r>
          </a:p>
          <a:p>
            <a:pPr algn="ctr">
              <a:lnSpc>
                <a:spcPct val="100000"/>
              </a:lnSpc>
              <a:spcBef>
                <a:spcPts val="0"/>
              </a:spcBef>
            </a:pPr>
            <a:r>
              <a:rPr lang="pt-BR" sz="1800" dirty="0">
                <a:solidFill>
                  <a:schemeClr val="bg1"/>
                </a:solidFill>
                <a:latin typeface="Inter"/>
                <a:ea typeface="Inter"/>
                <a:cs typeface="Inter"/>
                <a:sym typeface="Inter"/>
              </a:rPr>
              <a:t>Construir relacionamentos baseados em confiança e empoderar equipes com autonomia são pilares fundamentais para o sucesso em ambientes flexíveis.</a:t>
            </a:r>
          </a:p>
        </p:txBody>
      </p:sp>
      <p:sp>
        <p:nvSpPr>
          <p:cNvPr id="11" name="Google Shape;229;p28">
            <a:extLst>
              <a:ext uri="{FF2B5EF4-FFF2-40B4-BE49-F238E27FC236}">
                <a16:creationId xmlns:a16="http://schemas.microsoft.com/office/drawing/2014/main" id="{B66FBE1A-3BD5-D4F1-7465-8E5EFF6B7B58}"/>
              </a:ext>
            </a:extLst>
          </p:cNvPr>
          <p:cNvSpPr txBox="1">
            <a:spLocks/>
          </p:cNvSpPr>
          <p:nvPr/>
        </p:nvSpPr>
        <p:spPr>
          <a:xfrm>
            <a:off x="1218010" y="5958207"/>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"O futuro do trabalho não é um lugar, mas um conjunto de práticas centradas em pessoas, propósito e potencial.“ - Futuro do Trabalho</a:t>
            </a:r>
          </a:p>
        </p:txBody>
      </p:sp>
    </p:spTree>
    <p:extLst>
      <p:ext uri="{BB962C8B-B14F-4D97-AF65-F5344CB8AC3E}">
        <p14:creationId xmlns:p14="http://schemas.microsoft.com/office/powerpoint/2010/main" val="37256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9BF754BD-B9F0-47AC-47FA-8B515159C9A9}"/>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1133E620-2A3A-63DD-52A9-FEAA54636C8C}"/>
              </a:ext>
            </a:extLst>
          </p:cNvPr>
          <p:cNvSpPr txBox="1">
            <a:spLocks noGrp="1"/>
          </p:cNvSpPr>
          <p:nvPr>
            <p:ph type="title"/>
          </p:nvPr>
        </p:nvSpPr>
        <p:spPr>
          <a:xfrm>
            <a:off x="1151999" y="2185520"/>
            <a:ext cx="10555813" cy="2622208"/>
          </a:xfrm>
          <a:prstGeom prst="rect">
            <a:avLst/>
          </a:prstGeom>
        </p:spPr>
        <p:txBody>
          <a:bodyPr spcFirstLastPara="1" wrap="square" lIns="0" tIns="146280" rIns="146280" bIns="146280" anchor="t" anchorCtr="0">
            <a:spAutoFit/>
          </a:bodyPr>
          <a:lstStyle/>
          <a:p>
            <a:r>
              <a:rPr lang="pt-BR" dirty="0"/>
              <a:t>DO MICRO AO MACRO: </a:t>
            </a:r>
            <a:r>
              <a:rPr lang="pt-BR" dirty="0">
                <a:solidFill>
                  <a:srgbClr val="2BDEFD"/>
                </a:solidFill>
              </a:rPr>
              <a:t>LIDERANÇA POR CONTEXTO X MICROGERENCIAMENTO</a:t>
            </a:r>
            <a:endParaRPr lang="pt-BR" dirty="0"/>
          </a:p>
        </p:txBody>
      </p:sp>
      <p:sp>
        <p:nvSpPr>
          <p:cNvPr id="223" name="Google Shape;223;p27">
            <a:extLst>
              <a:ext uri="{FF2B5EF4-FFF2-40B4-BE49-F238E27FC236}">
                <a16:creationId xmlns:a16="http://schemas.microsoft.com/office/drawing/2014/main" id="{3858658C-8D5C-0CCF-814D-7C79F8BC9ED7}"/>
              </a:ext>
            </a:extLst>
          </p:cNvPr>
          <p:cNvSpPr txBox="1">
            <a:spLocks noGrp="1"/>
          </p:cNvSpPr>
          <p:nvPr>
            <p:ph type="title" idx="2"/>
          </p:nvPr>
        </p:nvSpPr>
        <p:spPr>
          <a:xfrm>
            <a:off x="1152000" y="1412240"/>
            <a:ext cx="8250240" cy="738615"/>
          </a:xfrm>
          <a:prstGeom prst="rect">
            <a:avLst/>
          </a:prstGeom>
        </p:spPr>
        <p:txBody>
          <a:bodyPr spcFirstLastPara="1" wrap="square" lIns="0" tIns="146280" rIns="146280" bIns="146280" anchor="t" anchorCtr="0">
            <a:spAutoFit/>
          </a:bodyPr>
          <a:lstStyle/>
          <a:p>
            <a:r>
              <a:rPr lang="pt-BR" dirty="0">
                <a:solidFill>
                  <a:srgbClr val="2BDEFD"/>
                </a:solidFill>
              </a:rPr>
              <a:t>// Aula </a:t>
            </a:r>
            <a:r>
              <a:rPr lang="pt-BR" dirty="0"/>
              <a:t>3</a:t>
            </a:r>
            <a:r>
              <a:rPr lang="pt-BR" dirty="0">
                <a:solidFill>
                  <a:srgbClr val="2BDEFD"/>
                </a:solidFill>
              </a:rPr>
              <a:t>.2 _</a:t>
            </a:r>
            <a:endParaRPr dirty="0">
              <a:solidFill>
                <a:srgbClr val="2BDEFD"/>
              </a:solidFill>
            </a:endParaRPr>
          </a:p>
        </p:txBody>
      </p:sp>
      <p:grpSp>
        <p:nvGrpSpPr>
          <p:cNvPr id="4" name="Agrupar 3">
            <a:extLst>
              <a:ext uri="{FF2B5EF4-FFF2-40B4-BE49-F238E27FC236}">
                <a16:creationId xmlns:a16="http://schemas.microsoft.com/office/drawing/2014/main" id="{41FF3751-2BE3-5FEE-D702-65A084CAEAD3}"/>
              </a:ext>
            </a:extLst>
          </p:cNvPr>
          <p:cNvGrpSpPr/>
          <p:nvPr/>
        </p:nvGrpSpPr>
        <p:grpSpPr>
          <a:xfrm>
            <a:off x="11937655" y="6288612"/>
            <a:ext cx="2472112" cy="1447992"/>
            <a:chOff x="11937655" y="6288612"/>
            <a:chExt cx="2472112" cy="1447992"/>
          </a:xfrm>
        </p:grpSpPr>
        <p:sp>
          <p:nvSpPr>
            <p:cNvPr id="5" name="Google Shape;376;p44">
              <a:extLst>
                <a:ext uri="{FF2B5EF4-FFF2-40B4-BE49-F238E27FC236}">
                  <a16:creationId xmlns:a16="http://schemas.microsoft.com/office/drawing/2014/main" id="{E1EACD74-A2EC-7EAB-5A10-D4E9D685D509}"/>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3;p41">
              <a:extLst>
                <a:ext uri="{FF2B5EF4-FFF2-40B4-BE49-F238E27FC236}">
                  <a16:creationId xmlns:a16="http://schemas.microsoft.com/office/drawing/2014/main" id="{FDBE1F42-2C78-1238-62D5-07CCD80C5122}"/>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213187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4C2C0-FAE4-353F-9DA9-0F6016259F65}"/>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A4BB8AEB-8609-D043-152D-02500EC680CF}"/>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701F2BA6-2E94-FE7E-8289-DC8DC0DBA1F1}"/>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7F729C83-9623-441C-232B-A54120675A9F}"/>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415BAE34-CA60-6FC7-4527-E1C0712E0F6F}"/>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O QUE É </a:t>
            </a:r>
            <a:r>
              <a:rPr lang="pt-BR" sz="4000" b="1" dirty="0">
                <a:solidFill>
                  <a:srgbClr val="2BDEFD"/>
                </a:solidFill>
                <a:latin typeface="Chakra Petch" panose="00000500000000000000" pitchFamily="2" charset="-34"/>
                <a:cs typeface="Chakra Petch" panose="00000500000000000000" pitchFamily="2" charset="-34"/>
              </a:rPr>
              <a:t>MICROGERENCIAMENTO</a:t>
            </a:r>
            <a:r>
              <a:rPr lang="pt-BR" sz="4000" b="1" dirty="0">
                <a:solidFill>
                  <a:schemeClr val="bg1"/>
                </a:solidFill>
                <a:latin typeface="Chakra Petch" panose="00000500000000000000" pitchFamily="2" charset="-34"/>
                <a:cs typeface="Chakra Petch" panose="00000500000000000000" pitchFamily="2" charset="-34"/>
              </a:rPr>
              <a:t>?</a:t>
            </a:r>
          </a:p>
        </p:txBody>
      </p:sp>
      <p:sp>
        <p:nvSpPr>
          <p:cNvPr id="10" name="Retângulo: Cantos Superiores Recortados 9">
            <a:extLst>
              <a:ext uri="{FF2B5EF4-FFF2-40B4-BE49-F238E27FC236}">
                <a16:creationId xmlns:a16="http://schemas.microsoft.com/office/drawing/2014/main" id="{07880098-9427-BAD8-9B34-45A6FDCA2820}"/>
              </a:ext>
            </a:extLst>
          </p:cNvPr>
          <p:cNvSpPr/>
          <p:nvPr/>
        </p:nvSpPr>
        <p:spPr>
          <a:xfrm>
            <a:off x="929683" y="3757410"/>
            <a:ext cx="13180788" cy="22403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Google Shape;229;p28">
            <a:extLst>
              <a:ext uri="{FF2B5EF4-FFF2-40B4-BE49-F238E27FC236}">
                <a16:creationId xmlns:a16="http://schemas.microsoft.com/office/drawing/2014/main" id="{2C0E1549-5B67-2D96-40BD-5ADACA026297}"/>
              </a:ext>
            </a:extLst>
          </p:cNvPr>
          <p:cNvSpPr txBox="1">
            <a:spLocks/>
          </p:cNvSpPr>
          <p:nvPr/>
        </p:nvSpPr>
        <p:spPr>
          <a:xfrm>
            <a:off x="1037870" y="3977987"/>
            <a:ext cx="2747322" cy="1756992"/>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000" dirty="0">
                <a:solidFill>
                  <a:schemeClr val="bg1"/>
                </a:solidFill>
                <a:latin typeface="Inter"/>
                <a:ea typeface="Inter"/>
                <a:cs typeface="Inter"/>
                <a:sym typeface="Inter"/>
              </a:rPr>
              <a:t>Verifica constantemente o progresso e exige atualizações frequentes</a:t>
            </a:r>
          </a:p>
        </p:txBody>
      </p:sp>
      <p:sp>
        <p:nvSpPr>
          <p:cNvPr id="23" name="Google Shape;229;p28">
            <a:extLst>
              <a:ext uri="{FF2B5EF4-FFF2-40B4-BE49-F238E27FC236}">
                <a16:creationId xmlns:a16="http://schemas.microsoft.com/office/drawing/2014/main" id="{548A5DB1-CB54-FB93-0A6C-3F603CF3BF2E}"/>
              </a:ext>
            </a:extLst>
          </p:cNvPr>
          <p:cNvSpPr txBox="1">
            <a:spLocks/>
          </p:cNvSpPr>
          <p:nvPr/>
        </p:nvSpPr>
        <p:spPr>
          <a:xfrm>
            <a:off x="4702046" y="4285764"/>
            <a:ext cx="2747323" cy="114143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000" dirty="0">
                <a:solidFill>
                  <a:schemeClr val="bg1"/>
                </a:solidFill>
                <a:latin typeface="Inter"/>
                <a:ea typeface="Inter"/>
                <a:cs typeface="Inter"/>
                <a:sym typeface="Inter"/>
              </a:rPr>
              <a:t>Dificuldade em delegar tarefas e responsabilidades</a:t>
            </a:r>
          </a:p>
        </p:txBody>
      </p:sp>
      <p:sp>
        <p:nvSpPr>
          <p:cNvPr id="27" name="Google Shape;229;p28">
            <a:extLst>
              <a:ext uri="{FF2B5EF4-FFF2-40B4-BE49-F238E27FC236}">
                <a16:creationId xmlns:a16="http://schemas.microsoft.com/office/drawing/2014/main" id="{5BF58D1D-9828-1454-8A31-5C25DEE81269}"/>
              </a:ext>
            </a:extLst>
          </p:cNvPr>
          <p:cNvSpPr txBox="1">
            <a:spLocks/>
          </p:cNvSpPr>
          <p:nvPr/>
        </p:nvSpPr>
        <p:spPr>
          <a:xfrm>
            <a:off x="8366223" y="4131875"/>
            <a:ext cx="2451036" cy="144921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000" dirty="0">
                <a:solidFill>
                  <a:schemeClr val="bg1"/>
                </a:solidFill>
                <a:latin typeface="Inter"/>
                <a:ea typeface="Inter"/>
                <a:cs typeface="Inter"/>
                <a:sym typeface="Inter"/>
              </a:rPr>
              <a:t>Corrige detalhes mínimos e interfere em processos já em andamento</a:t>
            </a:r>
          </a:p>
        </p:txBody>
      </p:sp>
      <p:sp>
        <p:nvSpPr>
          <p:cNvPr id="5" name="Google Shape;229;p28">
            <a:extLst>
              <a:ext uri="{FF2B5EF4-FFF2-40B4-BE49-F238E27FC236}">
                <a16:creationId xmlns:a16="http://schemas.microsoft.com/office/drawing/2014/main" id="{0159F4D1-ED41-5949-3474-9D0093279070}"/>
              </a:ext>
            </a:extLst>
          </p:cNvPr>
          <p:cNvSpPr txBox="1">
            <a:spLocks/>
          </p:cNvSpPr>
          <p:nvPr/>
        </p:nvSpPr>
        <p:spPr>
          <a:xfrm>
            <a:off x="11734113" y="3977987"/>
            <a:ext cx="2451036" cy="1756992"/>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000" dirty="0">
                <a:solidFill>
                  <a:schemeClr val="bg1"/>
                </a:solidFill>
                <a:latin typeface="Inter"/>
                <a:ea typeface="Inter"/>
                <a:cs typeface="Inter"/>
                <a:sym typeface="Inter"/>
              </a:rPr>
              <a:t>Toma decisões que deveriam ser da equipe e não confia no julgamento dos outros</a:t>
            </a:r>
          </a:p>
        </p:txBody>
      </p:sp>
      <p:sp>
        <p:nvSpPr>
          <p:cNvPr id="12" name="Espaço Reservado para Texto 4">
            <a:extLst>
              <a:ext uri="{FF2B5EF4-FFF2-40B4-BE49-F238E27FC236}">
                <a16:creationId xmlns:a16="http://schemas.microsoft.com/office/drawing/2014/main" id="{BC80610A-8B57-6AB6-ABE5-EC6D61D64116}"/>
              </a:ext>
            </a:extLst>
          </p:cNvPr>
          <p:cNvSpPr txBox="1">
            <a:spLocks/>
          </p:cNvSpPr>
          <p:nvPr/>
        </p:nvSpPr>
        <p:spPr>
          <a:xfrm>
            <a:off x="780344" y="1068830"/>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Microgerenciamento é o estilo de liderança caracterizado pelo </a:t>
            </a:r>
            <a:r>
              <a:rPr lang="pt-BR" b="1" dirty="0"/>
              <a:t>controle excessivo</a:t>
            </a:r>
            <a:r>
              <a:rPr lang="pt-BR" dirty="0"/>
              <a:t> e </a:t>
            </a:r>
            <a:r>
              <a:rPr lang="pt-BR" b="1" dirty="0"/>
              <a:t>supervisão detalhada</a:t>
            </a:r>
            <a:r>
              <a:rPr lang="pt-BR" dirty="0"/>
              <a:t> das tarefas e atividades dos membros da equipe.</a:t>
            </a:r>
          </a:p>
        </p:txBody>
      </p:sp>
      <p:sp>
        <p:nvSpPr>
          <p:cNvPr id="15" name="CaixaDeTexto 14">
            <a:extLst>
              <a:ext uri="{FF2B5EF4-FFF2-40B4-BE49-F238E27FC236}">
                <a16:creationId xmlns:a16="http://schemas.microsoft.com/office/drawing/2014/main" id="{927C8229-56ED-428A-E12B-6C1D8F54731F}"/>
              </a:ext>
            </a:extLst>
          </p:cNvPr>
          <p:cNvSpPr txBox="1"/>
          <p:nvPr/>
        </p:nvSpPr>
        <p:spPr>
          <a:xfrm>
            <a:off x="1249326" y="3388078"/>
            <a:ext cx="8155172" cy="461665"/>
          </a:xfrm>
          <a:prstGeom prst="rect">
            <a:avLst/>
          </a:prstGeom>
          <a:noFill/>
        </p:spPr>
        <p:txBody>
          <a:bodyPr wrap="square">
            <a:spAutoFit/>
          </a:bodyPr>
          <a:lstStyle/>
          <a:p>
            <a:r>
              <a:rPr lang="pt-BR" sz="2400" b="1" dirty="0">
                <a:solidFill>
                  <a:srgbClr val="2BDEFD"/>
                </a:solidFill>
                <a:latin typeface="Chakra Petch" panose="00000500000000000000" pitchFamily="2" charset="-34"/>
                <a:cs typeface="Chakra Petch" panose="00000500000000000000" pitchFamily="2" charset="-34"/>
              </a:rPr>
              <a:t>SINAIS DE UM LÍDER MICROGERENCIADOR</a:t>
            </a:r>
            <a:endParaRPr lang="pt-BR" sz="2400" dirty="0"/>
          </a:p>
        </p:txBody>
      </p:sp>
    </p:spTree>
    <p:extLst>
      <p:ext uri="{BB962C8B-B14F-4D97-AF65-F5344CB8AC3E}">
        <p14:creationId xmlns:p14="http://schemas.microsoft.com/office/powerpoint/2010/main" val="373118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24E6A-5C9C-381A-BB7A-F0FB52B62E40}"/>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66A6BD4B-429C-C2F0-1117-6AB912A9F921}"/>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6ECC7262-4248-8EEA-2534-9BA246658789}"/>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D058D85B-993A-4076-6500-56A45BD093DB}"/>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1A2F94B8-ABAF-F01B-92F5-1EAC55A68BB4}"/>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A ESSÊNCIA DA </a:t>
            </a:r>
            <a:r>
              <a:rPr lang="pt-BR" sz="4000" b="1" dirty="0">
                <a:solidFill>
                  <a:srgbClr val="2BDEFD"/>
                </a:solidFill>
                <a:latin typeface="Chakra Petch" panose="00000500000000000000" pitchFamily="2" charset="-34"/>
                <a:cs typeface="Chakra Petch" panose="00000500000000000000" pitchFamily="2" charset="-34"/>
              </a:rPr>
              <a:t>LIDERANÇA POR CONTEXTO</a:t>
            </a:r>
          </a:p>
        </p:txBody>
      </p:sp>
      <p:sp>
        <p:nvSpPr>
          <p:cNvPr id="10" name="Retângulo: Cantos Superiores Recortados 9">
            <a:extLst>
              <a:ext uri="{FF2B5EF4-FFF2-40B4-BE49-F238E27FC236}">
                <a16:creationId xmlns:a16="http://schemas.microsoft.com/office/drawing/2014/main" id="{5083C0DC-E810-9098-506A-39A5617A2A84}"/>
              </a:ext>
            </a:extLst>
          </p:cNvPr>
          <p:cNvSpPr/>
          <p:nvPr/>
        </p:nvSpPr>
        <p:spPr>
          <a:xfrm>
            <a:off x="929683" y="3757410"/>
            <a:ext cx="13180788" cy="22403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Google Shape;229;p28">
            <a:extLst>
              <a:ext uri="{FF2B5EF4-FFF2-40B4-BE49-F238E27FC236}">
                <a16:creationId xmlns:a16="http://schemas.microsoft.com/office/drawing/2014/main" id="{5C6FE9FF-BE86-FBCD-BBBD-0864BD6C6F16}"/>
              </a:ext>
            </a:extLst>
          </p:cNvPr>
          <p:cNvSpPr txBox="1">
            <a:spLocks/>
          </p:cNvSpPr>
          <p:nvPr/>
        </p:nvSpPr>
        <p:spPr>
          <a:xfrm>
            <a:off x="1144194" y="3824099"/>
            <a:ext cx="3725517"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000" b="1" dirty="0">
                <a:solidFill>
                  <a:schemeClr val="bg1"/>
                </a:solidFill>
                <a:latin typeface="Inter"/>
                <a:ea typeface="Inter"/>
                <a:cs typeface="Inter"/>
                <a:sym typeface="Inter"/>
              </a:rPr>
              <a:t>Clareza de Propósito</a:t>
            </a:r>
          </a:p>
          <a:p>
            <a:pPr algn="ctr">
              <a:lnSpc>
                <a:spcPct val="100000"/>
              </a:lnSpc>
              <a:spcBef>
                <a:spcPts val="0"/>
              </a:spcBef>
            </a:pPr>
            <a:r>
              <a:rPr lang="pt-BR" sz="2000" dirty="0">
                <a:solidFill>
                  <a:schemeClr val="bg1"/>
                </a:solidFill>
                <a:latin typeface="Inter"/>
                <a:ea typeface="Inter"/>
                <a:cs typeface="Inter"/>
                <a:sym typeface="Inter"/>
              </a:rPr>
              <a:t>Comunicar o "porquê" por trás das metas e como elas se alinham à visão maior da organização, dando significado ao trabalho.</a:t>
            </a:r>
          </a:p>
        </p:txBody>
      </p:sp>
      <p:sp>
        <p:nvSpPr>
          <p:cNvPr id="23" name="Google Shape;229;p28">
            <a:extLst>
              <a:ext uri="{FF2B5EF4-FFF2-40B4-BE49-F238E27FC236}">
                <a16:creationId xmlns:a16="http://schemas.microsoft.com/office/drawing/2014/main" id="{F2562232-9242-6D57-49D6-9903C2C47A7C}"/>
              </a:ext>
            </a:extLst>
          </p:cNvPr>
          <p:cNvSpPr txBox="1">
            <a:spLocks/>
          </p:cNvSpPr>
          <p:nvPr/>
        </p:nvSpPr>
        <p:spPr>
          <a:xfrm>
            <a:off x="5892892" y="3824099"/>
            <a:ext cx="3725518"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000" b="1" dirty="0">
                <a:solidFill>
                  <a:schemeClr val="bg1"/>
                </a:solidFill>
                <a:latin typeface="Inter"/>
                <a:ea typeface="Inter"/>
                <a:cs typeface="Inter"/>
                <a:sym typeface="Inter"/>
              </a:rPr>
              <a:t>Foco em Resultados</a:t>
            </a:r>
          </a:p>
          <a:p>
            <a:pPr algn="ctr">
              <a:lnSpc>
                <a:spcPct val="100000"/>
              </a:lnSpc>
              <a:spcBef>
                <a:spcPts val="0"/>
              </a:spcBef>
            </a:pPr>
            <a:r>
              <a:rPr lang="pt-BR" sz="2000" dirty="0">
                <a:solidFill>
                  <a:schemeClr val="bg1"/>
                </a:solidFill>
                <a:latin typeface="Inter"/>
                <a:ea typeface="Inter"/>
                <a:cs typeface="Inter"/>
                <a:sym typeface="Inter"/>
              </a:rPr>
              <a:t>Definir claramente os resultados esperados, mas permitir que a equipe determine o melhor caminho para alcançá-los.</a:t>
            </a:r>
          </a:p>
        </p:txBody>
      </p:sp>
      <p:sp>
        <p:nvSpPr>
          <p:cNvPr id="27" name="Google Shape;229;p28">
            <a:extLst>
              <a:ext uri="{FF2B5EF4-FFF2-40B4-BE49-F238E27FC236}">
                <a16:creationId xmlns:a16="http://schemas.microsoft.com/office/drawing/2014/main" id="{638E7412-1323-1F13-10E8-7E163F99399A}"/>
              </a:ext>
            </a:extLst>
          </p:cNvPr>
          <p:cNvSpPr txBox="1">
            <a:spLocks/>
          </p:cNvSpPr>
          <p:nvPr/>
        </p:nvSpPr>
        <p:spPr>
          <a:xfrm>
            <a:off x="10641590" y="3824098"/>
            <a:ext cx="3323737"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000" b="1" dirty="0">
                <a:solidFill>
                  <a:schemeClr val="bg1"/>
                </a:solidFill>
                <a:latin typeface="Inter"/>
                <a:ea typeface="Inter"/>
                <a:cs typeface="Inter"/>
                <a:sym typeface="Inter"/>
              </a:rPr>
              <a:t>Limites Claros</a:t>
            </a:r>
          </a:p>
          <a:p>
            <a:pPr algn="ctr">
              <a:lnSpc>
                <a:spcPct val="100000"/>
              </a:lnSpc>
              <a:spcBef>
                <a:spcPts val="0"/>
              </a:spcBef>
            </a:pPr>
            <a:r>
              <a:rPr lang="pt-BR" sz="2000" dirty="0">
                <a:solidFill>
                  <a:schemeClr val="bg1"/>
                </a:solidFill>
                <a:latin typeface="Inter"/>
                <a:ea typeface="Inter"/>
                <a:cs typeface="Inter"/>
                <a:sym typeface="Inter"/>
              </a:rPr>
              <a:t>Estabelecer parâmetros dentro dos quais a equipe tem liberdade para agir, incluindo recursos disponíveis e restrições.</a:t>
            </a:r>
          </a:p>
        </p:txBody>
      </p:sp>
      <p:sp>
        <p:nvSpPr>
          <p:cNvPr id="12" name="Espaço Reservado para Texto 4">
            <a:extLst>
              <a:ext uri="{FF2B5EF4-FFF2-40B4-BE49-F238E27FC236}">
                <a16:creationId xmlns:a16="http://schemas.microsoft.com/office/drawing/2014/main" id="{BC5D19E5-F92E-DF80-0D4A-257FD45DF76C}"/>
              </a:ext>
            </a:extLst>
          </p:cNvPr>
          <p:cNvSpPr txBox="1">
            <a:spLocks/>
          </p:cNvSpPr>
          <p:nvPr/>
        </p:nvSpPr>
        <p:spPr>
          <a:xfrm>
            <a:off x="780344" y="1068830"/>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Liderança por contexto é o estilo que fornece </a:t>
            </a:r>
            <a:r>
              <a:rPr lang="pt-BR" b="1" dirty="0"/>
              <a:t>clareza de propósito, metas e limites</a:t>
            </a:r>
            <a:r>
              <a:rPr lang="pt-BR" dirty="0"/>
              <a:t>, permitindo que a equipe encontre as melhores soluções com autonomia.</a:t>
            </a:r>
          </a:p>
        </p:txBody>
      </p:sp>
    </p:spTree>
    <p:extLst>
      <p:ext uri="{BB962C8B-B14F-4D97-AF65-F5344CB8AC3E}">
        <p14:creationId xmlns:p14="http://schemas.microsoft.com/office/powerpoint/2010/main" val="404747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A383F-08D7-240E-7707-CD809977727F}"/>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C07E8A74-E74A-3ACF-7F91-781EC6D98705}"/>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9E48451B-29A5-1E57-270F-56FA39ED85DD}"/>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D2B70DE7-9A85-9B1C-78D5-2767488FD187}"/>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A16134D1-3A70-0061-B336-D6C9CA23C61B}"/>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CONSTRUINDO CONFIANÇA E </a:t>
            </a:r>
            <a:r>
              <a:rPr lang="pt-BR" sz="4000" b="1" dirty="0">
                <a:solidFill>
                  <a:srgbClr val="2BDEFD"/>
                </a:solidFill>
                <a:latin typeface="Chakra Petch" panose="00000500000000000000" pitchFamily="2" charset="-34"/>
                <a:cs typeface="Chakra Petch" panose="00000500000000000000" pitchFamily="2" charset="-34"/>
              </a:rPr>
              <a:t>AUTONOMIA</a:t>
            </a:r>
          </a:p>
        </p:txBody>
      </p:sp>
      <p:sp>
        <p:nvSpPr>
          <p:cNvPr id="10" name="Retângulo: Cantos Superiores Recortados 9">
            <a:extLst>
              <a:ext uri="{FF2B5EF4-FFF2-40B4-BE49-F238E27FC236}">
                <a16:creationId xmlns:a16="http://schemas.microsoft.com/office/drawing/2014/main" id="{DBE65CAE-8895-649E-EE8E-E8795449F725}"/>
              </a:ext>
            </a:extLst>
          </p:cNvPr>
          <p:cNvSpPr/>
          <p:nvPr/>
        </p:nvSpPr>
        <p:spPr>
          <a:xfrm>
            <a:off x="929683" y="3757410"/>
            <a:ext cx="13180788" cy="22403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Google Shape;229;p28">
            <a:extLst>
              <a:ext uri="{FF2B5EF4-FFF2-40B4-BE49-F238E27FC236}">
                <a16:creationId xmlns:a16="http://schemas.microsoft.com/office/drawing/2014/main" id="{7102A255-1A93-FB19-1CBD-17568945C7C0}"/>
              </a:ext>
            </a:extLst>
          </p:cNvPr>
          <p:cNvSpPr txBox="1">
            <a:spLocks/>
          </p:cNvSpPr>
          <p:nvPr/>
        </p:nvSpPr>
        <p:spPr>
          <a:xfrm>
            <a:off x="950948" y="4153140"/>
            <a:ext cx="4025088" cy="144921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b="1" dirty="0">
                <a:solidFill>
                  <a:schemeClr val="bg1"/>
                </a:solidFill>
                <a:latin typeface="Inter"/>
                <a:ea typeface="Inter"/>
                <a:cs typeface="Inter"/>
                <a:sym typeface="Inter"/>
              </a:rPr>
              <a:t>Delegação Eficaz</a:t>
            </a:r>
          </a:p>
          <a:p>
            <a:pPr algn="ctr">
              <a:lnSpc>
                <a:spcPct val="100000"/>
              </a:lnSpc>
              <a:spcBef>
                <a:spcPts val="0"/>
              </a:spcBef>
            </a:pPr>
            <a:r>
              <a:rPr lang="pt-BR" sz="1600" dirty="0">
                <a:solidFill>
                  <a:schemeClr val="bg1"/>
                </a:solidFill>
                <a:latin typeface="Inter"/>
                <a:ea typeface="Inter"/>
                <a:cs typeface="Inter"/>
                <a:sym typeface="Inter"/>
              </a:rPr>
              <a:t>Delegar não apenas tarefas, mas também autoridade para tomar decisões. Definir claramente o escopo da autonomia e os recursos disponíveis.</a:t>
            </a:r>
          </a:p>
        </p:txBody>
      </p:sp>
      <p:sp>
        <p:nvSpPr>
          <p:cNvPr id="23" name="Google Shape;229;p28">
            <a:extLst>
              <a:ext uri="{FF2B5EF4-FFF2-40B4-BE49-F238E27FC236}">
                <a16:creationId xmlns:a16="http://schemas.microsoft.com/office/drawing/2014/main" id="{D2440F0A-3CCD-8FDA-FF1F-0EAF5CDB90B1}"/>
              </a:ext>
            </a:extLst>
          </p:cNvPr>
          <p:cNvSpPr txBox="1">
            <a:spLocks/>
          </p:cNvSpPr>
          <p:nvPr/>
        </p:nvSpPr>
        <p:spPr>
          <a:xfrm>
            <a:off x="5699645" y="4153140"/>
            <a:ext cx="4025089" cy="144921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b="1" dirty="0">
                <a:solidFill>
                  <a:schemeClr val="bg1"/>
                </a:solidFill>
                <a:latin typeface="Inter"/>
                <a:ea typeface="Inter"/>
                <a:cs typeface="Inter"/>
                <a:sym typeface="Inter"/>
              </a:rPr>
              <a:t>Ambiente Seguro para Erros</a:t>
            </a:r>
          </a:p>
          <a:p>
            <a:pPr algn="ctr">
              <a:lnSpc>
                <a:spcPct val="100000"/>
              </a:lnSpc>
              <a:spcBef>
                <a:spcPts val="0"/>
              </a:spcBef>
            </a:pPr>
            <a:r>
              <a:rPr lang="pt-BR" sz="1600" dirty="0">
                <a:solidFill>
                  <a:schemeClr val="bg1"/>
                </a:solidFill>
                <a:latin typeface="Inter"/>
                <a:ea typeface="Inter"/>
                <a:cs typeface="Inter"/>
                <a:sym typeface="Inter"/>
              </a:rPr>
              <a:t>Criar uma cultura onde erros são vistos como oportunidades de aprendizado, não como falhas. Proteger a equipe de consequências injustas.</a:t>
            </a:r>
          </a:p>
        </p:txBody>
      </p:sp>
      <p:sp>
        <p:nvSpPr>
          <p:cNvPr id="27" name="Google Shape;229;p28">
            <a:extLst>
              <a:ext uri="{FF2B5EF4-FFF2-40B4-BE49-F238E27FC236}">
                <a16:creationId xmlns:a16="http://schemas.microsoft.com/office/drawing/2014/main" id="{07EA6599-05B6-274B-2BFA-F44D0E013F38}"/>
              </a:ext>
            </a:extLst>
          </p:cNvPr>
          <p:cNvSpPr txBox="1">
            <a:spLocks/>
          </p:cNvSpPr>
          <p:nvPr/>
        </p:nvSpPr>
        <p:spPr>
          <a:xfrm>
            <a:off x="10480651" y="4030028"/>
            <a:ext cx="3591001"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b="1" dirty="0">
                <a:solidFill>
                  <a:schemeClr val="bg1"/>
                </a:solidFill>
                <a:latin typeface="Inter"/>
                <a:ea typeface="Inter"/>
                <a:cs typeface="Inter"/>
                <a:sym typeface="Inter"/>
              </a:rPr>
              <a:t>Desenvolvimento de Competências</a:t>
            </a:r>
          </a:p>
          <a:p>
            <a:pPr algn="ctr">
              <a:lnSpc>
                <a:spcPct val="100000"/>
              </a:lnSpc>
              <a:spcBef>
                <a:spcPts val="0"/>
              </a:spcBef>
            </a:pPr>
            <a:r>
              <a:rPr lang="pt-BR" sz="1600" dirty="0">
                <a:solidFill>
                  <a:schemeClr val="bg1"/>
                </a:solidFill>
                <a:latin typeface="Inter"/>
                <a:ea typeface="Inter"/>
                <a:cs typeface="Inter"/>
                <a:sym typeface="Inter"/>
              </a:rPr>
              <a:t>Investir no desenvolvimento das habilidades necessárias para que a equipe exerça sua autonomia com confiança e eficácia.</a:t>
            </a:r>
          </a:p>
        </p:txBody>
      </p:sp>
      <p:sp>
        <p:nvSpPr>
          <p:cNvPr id="12" name="Espaço Reservado para Texto 4">
            <a:extLst>
              <a:ext uri="{FF2B5EF4-FFF2-40B4-BE49-F238E27FC236}">
                <a16:creationId xmlns:a16="http://schemas.microsoft.com/office/drawing/2014/main" id="{D685930C-3952-94A3-3AFF-18C2EE71ADD3}"/>
              </a:ext>
            </a:extLst>
          </p:cNvPr>
          <p:cNvSpPr txBox="1">
            <a:spLocks/>
          </p:cNvSpPr>
          <p:nvPr/>
        </p:nvSpPr>
        <p:spPr>
          <a:xfrm>
            <a:off x="780344" y="1068830"/>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 confiança é a base para a autonomia. Quando os líderes </a:t>
            </a:r>
            <a:r>
              <a:rPr lang="pt-BR" b="1" dirty="0"/>
              <a:t>confiam em suas equipes</a:t>
            </a:r>
            <a:r>
              <a:rPr lang="pt-BR" dirty="0"/>
              <a:t> e fornecem o </a:t>
            </a:r>
            <a:r>
              <a:rPr lang="pt-BR" b="1" dirty="0"/>
              <a:t>suporte necessário</a:t>
            </a:r>
            <a:r>
              <a:rPr lang="pt-BR" dirty="0"/>
              <a:t>, criam um ambiente onde a inovação floresce.</a:t>
            </a:r>
          </a:p>
        </p:txBody>
      </p:sp>
    </p:spTree>
    <p:extLst>
      <p:ext uri="{BB962C8B-B14F-4D97-AF65-F5344CB8AC3E}">
        <p14:creationId xmlns:p14="http://schemas.microsoft.com/office/powerpoint/2010/main" val="323817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E76D9-C610-76A5-41C6-E65A62A4DE58}"/>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07715C67-0588-5F6D-A75B-ACCE876237AB}"/>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2ED09595-2767-46EF-6BD4-675CBD07BBD9}"/>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8BC07CFD-B41B-A259-5FB7-030E4D319A50}"/>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F80DEA35-A193-4324-BDD7-1D613523B7F1}"/>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FEEDBACK E </a:t>
            </a:r>
            <a:r>
              <a:rPr lang="pt-BR" sz="4000" b="1" dirty="0">
                <a:solidFill>
                  <a:srgbClr val="2BDEFD"/>
                </a:solidFill>
                <a:latin typeface="Chakra Petch" panose="00000500000000000000" pitchFamily="2" charset="-34"/>
                <a:cs typeface="Chakra Petch" panose="00000500000000000000" pitchFamily="2" charset="-34"/>
              </a:rPr>
              <a:t>ACOMPANHAMENTO</a:t>
            </a:r>
          </a:p>
        </p:txBody>
      </p:sp>
      <p:sp>
        <p:nvSpPr>
          <p:cNvPr id="10" name="Retângulo: Cantos Superiores Recortados 9">
            <a:extLst>
              <a:ext uri="{FF2B5EF4-FFF2-40B4-BE49-F238E27FC236}">
                <a16:creationId xmlns:a16="http://schemas.microsoft.com/office/drawing/2014/main" id="{58F02594-1CCD-F2B5-09C8-861D1F9D6EA4}"/>
              </a:ext>
            </a:extLst>
          </p:cNvPr>
          <p:cNvSpPr/>
          <p:nvPr/>
        </p:nvSpPr>
        <p:spPr>
          <a:xfrm>
            <a:off x="929683" y="3757410"/>
            <a:ext cx="13180788" cy="22403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Google Shape;229;p28">
            <a:extLst>
              <a:ext uri="{FF2B5EF4-FFF2-40B4-BE49-F238E27FC236}">
                <a16:creationId xmlns:a16="http://schemas.microsoft.com/office/drawing/2014/main" id="{5DE3B9D3-876F-8B3F-DF90-00C8BF40C297}"/>
              </a:ext>
            </a:extLst>
          </p:cNvPr>
          <p:cNvSpPr txBox="1">
            <a:spLocks/>
          </p:cNvSpPr>
          <p:nvPr/>
        </p:nvSpPr>
        <p:spPr>
          <a:xfrm>
            <a:off x="950948" y="4153140"/>
            <a:ext cx="4025088" cy="144921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b="1" dirty="0">
                <a:solidFill>
                  <a:schemeClr val="bg1"/>
                </a:solidFill>
                <a:latin typeface="Inter"/>
                <a:ea typeface="Inter"/>
                <a:cs typeface="Inter"/>
                <a:sym typeface="Inter"/>
              </a:rPr>
              <a:t>Estabeleça Checkpoints Regulares</a:t>
            </a:r>
          </a:p>
          <a:p>
            <a:pPr algn="ctr">
              <a:lnSpc>
                <a:spcPct val="100000"/>
              </a:lnSpc>
              <a:spcBef>
                <a:spcPts val="0"/>
              </a:spcBef>
            </a:pPr>
            <a:r>
              <a:rPr lang="pt-BR" sz="1600" dirty="0">
                <a:solidFill>
                  <a:schemeClr val="bg1"/>
                </a:solidFill>
                <a:latin typeface="Inter"/>
                <a:ea typeface="Inter"/>
                <a:cs typeface="Inter"/>
                <a:sym typeface="Inter"/>
              </a:rPr>
              <a:t>Defina momentos específicos para revisão de progresso, evitando interrupções constantes e permitindo autonomia entre os checkpoints.</a:t>
            </a:r>
          </a:p>
        </p:txBody>
      </p:sp>
      <p:sp>
        <p:nvSpPr>
          <p:cNvPr id="23" name="Google Shape;229;p28">
            <a:extLst>
              <a:ext uri="{FF2B5EF4-FFF2-40B4-BE49-F238E27FC236}">
                <a16:creationId xmlns:a16="http://schemas.microsoft.com/office/drawing/2014/main" id="{ABBE56FF-61DD-AA21-3CEE-3DB9DD34310F}"/>
              </a:ext>
            </a:extLst>
          </p:cNvPr>
          <p:cNvSpPr txBox="1">
            <a:spLocks/>
          </p:cNvSpPr>
          <p:nvPr/>
        </p:nvSpPr>
        <p:spPr>
          <a:xfrm>
            <a:off x="5699645" y="4153140"/>
            <a:ext cx="4025089" cy="144921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b="1" dirty="0">
                <a:solidFill>
                  <a:schemeClr val="bg1"/>
                </a:solidFill>
                <a:latin typeface="Inter"/>
                <a:ea typeface="Inter"/>
                <a:cs typeface="Inter"/>
                <a:sym typeface="Inter"/>
              </a:rPr>
              <a:t>Feedback Específico e Construtivo</a:t>
            </a:r>
          </a:p>
          <a:p>
            <a:pPr algn="ctr">
              <a:lnSpc>
                <a:spcPct val="100000"/>
              </a:lnSpc>
              <a:spcBef>
                <a:spcPts val="0"/>
              </a:spcBef>
            </a:pPr>
            <a:r>
              <a:rPr lang="pt-BR" sz="1600" dirty="0">
                <a:solidFill>
                  <a:schemeClr val="bg1"/>
                </a:solidFill>
                <a:latin typeface="Inter"/>
                <a:ea typeface="Inter"/>
                <a:cs typeface="Inter"/>
                <a:sym typeface="Inter"/>
              </a:rPr>
              <a:t>Concentre-se em comportamentos observáveis e resultados, não em personalidades. Ofereça sugestões concretas para melhoria.</a:t>
            </a:r>
          </a:p>
        </p:txBody>
      </p:sp>
      <p:sp>
        <p:nvSpPr>
          <p:cNvPr id="27" name="Google Shape;229;p28">
            <a:extLst>
              <a:ext uri="{FF2B5EF4-FFF2-40B4-BE49-F238E27FC236}">
                <a16:creationId xmlns:a16="http://schemas.microsoft.com/office/drawing/2014/main" id="{660AAFCD-A39F-F080-34C9-D0FE9EE88A44}"/>
              </a:ext>
            </a:extLst>
          </p:cNvPr>
          <p:cNvSpPr txBox="1">
            <a:spLocks/>
          </p:cNvSpPr>
          <p:nvPr/>
        </p:nvSpPr>
        <p:spPr>
          <a:xfrm>
            <a:off x="10480651" y="4153138"/>
            <a:ext cx="3591001" cy="144921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600" b="1" dirty="0">
                <a:solidFill>
                  <a:schemeClr val="bg1"/>
                </a:solidFill>
                <a:latin typeface="Inter"/>
                <a:ea typeface="Inter"/>
                <a:cs typeface="Inter"/>
                <a:sym typeface="Inter"/>
              </a:rPr>
              <a:t>Pergunte Antes de Aconselhar</a:t>
            </a:r>
          </a:p>
          <a:p>
            <a:pPr algn="ctr">
              <a:lnSpc>
                <a:spcPct val="100000"/>
              </a:lnSpc>
              <a:spcBef>
                <a:spcPts val="0"/>
              </a:spcBef>
            </a:pPr>
            <a:r>
              <a:rPr lang="pt-BR" sz="1600" dirty="0">
                <a:solidFill>
                  <a:schemeClr val="bg1"/>
                </a:solidFill>
                <a:latin typeface="Inter"/>
                <a:ea typeface="Inter"/>
                <a:cs typeface="Inter"/>
                <a:sym typeface="Inter"/>
              </a:rPr>
              <a:t>Use perguntas poderosas para estimular a reflexão e permitir que a equipe encontre suas próprias soluções antes de oferecer as suas.</a:t>
            </a:r>
          </a:p>
        </p:txBody>
      </p:sp>
      <p:sp>
        <p:nvSpPr>
          <p:cNvPr id="12" name="Espaço Reservado para Texto 4">
            <a:extLst>
              <a:ext uri="{FF2B5EF4-FFF2-40B4-BE49-F238E27FC236}">
                <a16:creationId xmlns:a16="http://schemas.microsoft.com/office/drawing/2014/main" id="{E7BC36E3-C2E2-1C3D-7380-D719D249888A}"/>
              </a:ext>
            </a:extLst>
          </p:cNvPr>
          <p:cNvSpPr txBox="1">
            <a:spLocks/>
          </p:cNvSpPr>
          <p:nvPr/>
        </p:nvSpPr>
        <p:spPr>
          <a:xfrm>
            <a:off x="780344" y="1068830"/>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O desafio é </a:t>
            </a:r>
            <a:r>
              <a:rPr lang="pt-BR" b="1" dirty="0"/>
              <a:t>acompanhar o progresso </a:t>
            </a:r>
            <a:r>
              <a:rPr lang="pt-BR" dirty="0"/>
              <a:t>e </a:t>
            </a:r>
            <a:r>
              <a:rPr lang="pt-BR" b="1" dirty="0"/>
              <a:t>oferecer feedback </a:t>
            </a:r>
            <a:r>
              <a:rPr lang="pt-BR" dirty="0"/>
              <a:t>sem cair no microgerenciamento, posicionando-se como um facilitador e não como um controlador.</a:t>
            </a:r>
          </a:p>
        </p:txBody>
      </p:sp>
    </p:spTree>
    <p:extLst>
      <p:ext uri="{BB962C8B-B14F-4D97-AF65-F5344CB8AC3E}">
        <p14:creationId xmlns:p14="http://schemas.microsoft.com/office/powerpoint/2010/main" val="403000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15B3E-AF8E-FDE1-6988-1F85FF1B2F1F}"/>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51892125-7FE3-B95E-D85A-597731EF8997}"/>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120B15CD-AF28-C6E8-0E8F-B8646BCC4E88}"/>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1AB7D69D-B8E1-49F3-8352-BEF20091300E}"/>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CDA19559-F0B0-A810-02C6-DF4C70F67FC4}"/>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WRAP UP</a:t>
            </a:r>
            <a:endParaRPr lang="pt-BR" sz="4000" b="1" dirty="0">
              <a:solidFill>
                <a:srgbClr val="2BDEFD"/>
              </a:solidFill>
              <a:latin typeface="Chakra Petch" panose="00000500000000000000" pitchFamily="2" charset="-34"/>
              <a:cs typeface="Chakra Petch" panose="00000500000000000000" pitchFamily="2" charset="-34"/>
            </a:endParaRPr>
          </a:p>
        </p:txBody>
      </p:sp>
      <p:sp>
        <p:nvSpPr>
          <p:cNvPr id="10" name="Retângulo: Cantos Superiores Recortados 9">
            <a:extLst>
              <a:ext uri="{FF2B5EF4-FFF2-40B4-BE49-F238E27FC236}">
                <a16:creationId xmlns:a16="http://schemas.microsoft.com/office/drawing/2014/main" id="{A6BCE885-15A5-F2ED-1058-7299FF13FAE7}"/>
              </a:ext>
            </a:extLst>
          </p:cNvPr>
          <p:cNvSpPr/>
          <p:nvPr/>
        </p:nvSpPr>
        <p:spPr>
          <a:xfrm>
            <a:off x="972213" y="2460236"/>
            <a:ext cx="13180788" cy="22403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296894E0-BC8D-72A3-B77F-C8ED37BC0369}"/>
              </a:ext>
            </a:extLst>
          </p:cNvPr>
          <p:cNvSpPr txBox="1">
            <a:spLocks/>
          </p:cNvSpPr>
          <p:nvPr/>
        </p:nvSpPr>
        <p:spPr>
          <a:xfrm>
            <a:off x="1080400" y="2523843"/>
            <a:ext cx="40031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Engajamento e Motivação</a:t>
            </a:r>
          </a:p>
          <a:p>
            <a:pPr algn="ctr">
              <a:lnSpc>
                <a:spcPct val="100000"/>
              </a:lnSpc>
              <a:spcBef>
                <a:spcPts val="0"/>
              </a:spcBef>
            </a:pPr>
            <a:r>
              <a:rPr lang="pt-BR" sz="1800" dirty="0">
                <a:solidFill>
                  <a:schemeClr val="bg1"/>
                </a:solidFill>
                <a:latin typeface="Inter"/>
                <a:ea typeface="Inter"/>
                <a:cs typeface="Inter"/>
                <a:sym typeface="Inter"/>
              </a:rPr>
              <a:t>Equipes lideradas por contexto demonstram maior engajamento, motivação intrínseca e senso de propriedade sobre seu trabalho.</a:t>
            </a:r>
          </a:p>
        </p:txBody>
      </p:sp>
      <p:sp>
        <p:nvSpPr>
          <p:cNvPr id="23" name="Google Shape;229;p28">
            <a:extLst>
              <a:ext uri="{FF2B5EF4-FFF2-40B4-BE49-F238E27FC236}">
                <a16:creationId xmlns:a16="http://schemas.microsoft.com/office/drawing/2014/main" id="{9BB45243-0D23-8C85-1A49-E474AF3065F3}"/>
              </a:ext>
            </a:extLst>
          </p:cNvPr>
          <p:cNvSpPr txBox="1">
            <a:spLocks/>
          </p:cNvSpPr>
          <p:nvPr/>
        </p:nvSpPr>
        <p:spPr>
          <a:xfrm>
            <a:off x="5839729" y="2523843"/>
            <a:ext cx="4003155"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Inovação e Criatividade</a:t>
            </a:r>
          </a:p>
          <a:p>
            <a:pPr algn="ctr">
              <a:lnSpc>
                <a:spcPct val="100000"/>
              </a:lnSpc>
              <a:spcBef>
                <a:spcPts val="0"/>
              </a:spcBef>
            </a:pPr>
            <a:r>
              <a:rPr lang="pt-BR" sz="1800" dirty="0">
                <a:solidFill>
                  <a:schemeClr val="bg1"/>
                </a:solidFill>
                <a:latin typeface="Inter"/>
                <a:ea typeface="Inter"/>
                <a:cs typeface="Inter"/>
                <a:sym typeface="Inter"/>
              </a:rPr>
              <a:t>A autonomia proporcionada pela liderança por contexto cria o ambiente ideal para que ideias inovadoras floresçam e sejam implementadas.</a:t>
            </a:r>
          </a:p>
        </p:txBody>
      </p:sp>
      <p:sp>
        <p:nvSpPr>
          <p:cNvPr id="27" name="Google Shape;229;p28">
            <a:extLst>
              <a:ext uri="{FF2B5EF4-FFF2-40B4-BE49-F238E27FC236}">
                <a16:creationId xmlns:a16="http://schemas.microsoft.com/office/drawing/2014/main" id="{3EAD7DFB-BE9A-94CD-0EEE-44079865E28D}"/>
              </a:ext>
            </a:extLst>
          </p:cNvPr>
          <p:cNvSpPr txBox="1">
            <a:spLocks/>
          </p:cNvSpPr>
          <p:nvPr/>
        </p:nvSpPr>
        <p:spPr>
          <a:xfrm>
            <a:off x="10599059" y="2523843"/>
            <a:ext cx="3571432" cy="2157102"/>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Desenvolvimento de Talentos</a:t>
            </a:r>
          </a:p>
          <a:p>
            <a:pPr algn="ctr">
              <a:lnSpc>
                <a:spcPct val="100000"/>
              </a:lnSpc>
              <a:spcBef>
                <a:spcPts val="0"/>
              </a:spcBef>
            </a:pPr>
            <a:r>
              <a:rPr lang="pt-BR" sz="1800" dirty="0">
                <a:solidFill>
                  <a:schemeClr val="bg1"/>
                </a:solidFill>
                <a:latin typeface="Inter"/>
                <a:ea typeface="Inter"/>
                <a:cs typeface="Inter"/>
                <a:sym typeface="Inter"/>
              </a:rPr>
              <a:t>Líderes que fornecem contexto em vez de controle criam oportunidades para que os membros da equipe desenvolvam novas habilidades e cresçam profissionalmente.</a:t>
            </a:r>
          </a:p>
        </p:txBody>
      </p:sp>
      <p:sp>
        <p:nvSpPr>
          <p:cNvPr id="11" name="Google Shape;229;p28">
            <a:extLst>
              <a:ext uri="{FF2B5EF4-FFF2-40B4-BE49-F238E27FC236}">
                <a16:creationId xmlns:a16="http://schemas.microsoft.com/office/drawing/2014/main" id="{744A2269-D178-3FCE-51C5-D20349E57D49}"/>
              </a:ext>
            </a:extLst>
          </p:cNvPr>
          <p:cNvSpPr txBox="1">
            <a:spLocks/>
          </p:cNvSpPr>
          <p:nvPr/>
        </p:nvSpPr>
        <p:spPr>
          <a:xfrm>
            <a:off x="1218010" y="5958207"/>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"O verdadeiro líder não cria seguidores, cria mais líderes.“ -Tom Peters</a:t>
            </a:r>
          </a:p>
          <a:p>
            <a:pPr>
              <a:lnSpc>
                <a:spcPct val="100000"/>
              </a:lnSpc>
              <a:spcBef>
                <a:spcPts val="0"/>
              </a:spcBef>
            </a:pPr>
            <a:endParaRPr lang="pt-BR" sz="1800" i="1" dirty="0">
              <a:solidFill>
                <a:schemeClr val="bg1"/>
              </a:solidFill>
              <a:latin typeface="Inter"/>
              <a:ea typeface="Inter"/>
              <a:cs typeface="Inter"/>
              <a:sym typeface="Inter"/>
            </a:endParaRPr>
          </a:p>
        </p:txBody>
      </p:sp>
    </p:spTree>
    <p:extLst>
      <p:ext uri="{BB962C8B-B14F-4D97-AF65-F5344CB8AC3E}">
        <p14:creationId xmlns:p14="http://schemas.microsoft.com/office/powerpoint/2010/main" val="215025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B2D098F3-F0BC-7F60-1F29-DC8028425308}"/>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044CB852-EAAD-E354-D470-F782A66F6CAE}"/>
              </a:ext>
            </a:extLst>
          </p:cNvPr>
          <p:cNvSpPr txBox="1">
            <a:spLocks noGrp="1"/>
          </p:cNvSpPr>
          <p:nvPr>
            <p:ph type="title"/>
          </p:nvPr>
        </p:nvSpPr>
        <p:spPr>
          <a:xfrm>
            <a:off x="1151999" y="2185520"/>
            <a:ext cx="10555813" cy="2622208"/>
          </a:xfrm>
          <a:prstGeom prst="rect">
            <a:avLst/>
          </a:prstGeom>
        </p:spPr>
        <p:txBody>
          <a:bodyPr spcFirstLastPara="1" wrap="square" lIns="0" tIns="146280" rIns="146280" bIns="146280" anchor="t" anchorCtr="0">
            <a:spAutoFit/>
          </a:bodyPr>
          <a:lstStyle/>
          <a:p>
            <a:r>
              <a:rPr lang="pt-BR" dirty="0"/>
              <a:t>CASES DE SUCESSO: </a:t>
            </a:r>
            <a:br>
              <a:rPr lang="pt-BR" dirty="0"/>
            </a:br>
            <a:r>
              <a:rPr lang="pt-BR" dirty="0">
                <a:solidFill>
                  <a:srgbClr val="2BDEFD"/>
                </a:solidFill>
              </a:rPr>
              <a:t>GESTÃO DE TIMES ÁGEIS E MULTIFUNCIONAIS</a:t>
            </a:r>
            <a:endParaRPr lang="pt-BR" dirty="0"/>
          </a:p>
        </p:txBody>
      </p:sp>
      <p:sp>
        <p:nvSpPr>
          <p:cNvPr id="223" name="Google Shape;223;p27">
            <a:extLst>
              <a:ext uri="{FF2B5EF4-FFF2-40B4-BE49-F238E27FC236}">
                <a16:creationId xmlns:a16="http://schemas.microsoft.com/office/drawing/2014/main" id="{FE13CC98-BC55-34E0-B7ED-740155EDDD2C}"/>
              </a:ext>
            </a:extLst>
          </p:cNvPr>
          <p:cNvSpPr txBox="1">
            <a:spLocks noGrp="1"/>
          </p:cNvSpPr>
          <p:nvPr>
            <p:ph type="title" idx="2"/>
          </p:nvPr>
        </p:nvSpPr>
        <p:spPr>
          <a:xfrm>
            <a:off x="1152000" y="1412240"/>
            <a:ext cx="8250240" cy="738615"/>
          </a:xfrm>
          <a:prstGeom prst="rect">
            <a:avLst/>
          </a:prstGeom>
        </p:spPr>
        <p:txBody>
          <a:bodyPr spcFirstLastPara="1" wrap="square" lIns="0" tIns="146280" rIns="146280" bIns="146280" anchor="t" anchorCtr="0">
            <a:spAutoFit/>
          </a:bodyPr>
          <a:lstStyle/>
          <a:p>
            <a:r>
              <a:rPr lang="pt-BR" dirty="0">
                <a:solidFill>
                  <a:srgbClr val="2BDEFD"/>
                </a:solidFill>
              </a:rPr>
              <a:t>// Aula </a:t>
            </a:r>
            <a:r>
              <a:rPr lang="pt-BR" dirty="0"/>
              <a:t>3</a:t>
            </a:r>
            <a:r>
              <a:rPr lang="pt-BR" dirty="0">
                <a:solidFill>
                  <a:srgbClr val="2BDEFD"/>
                </a:solidFill>
              </a:rPr>
              <a:t>.3 _</a:t>
            </a:r>
            <a:endParaRPr dirty="0">
              <a:solidFill>
                <a:srgbClr val="2BDEFD"/>
              </a:solidFill>
            </a:endParaRPr>
          </a:p>
        </p:txBody>
      </p:sp>
      <p:grpSp>
        <p:nvGrpSpPr>
          <p:cNvPr id="4" name="Agrupar 3">
            <a:extLst>
              <a:ext uri="{FF2B5EF4-FFF2-40B4-BE49-F238E27FC236}">
                <a16:creationId xmlns:a16="http://schemas.microsoft.com/office/drawing/2014/main" id="{F5B6329D-00D4-E6F6-1E40-1840A4AE4C89}"/>
              </a:ext>
            </a:extLst>
          </p:cNvPr>
          <p:cNvGrpSpPr/>
          <p:nvPr/>
        </p:nvGrpSpPr>
        <p:grpSpPr>
          <a:xfrm>
            <a:off x="11937655" y="6288612"/>
            <a:ext cx="2472112" cy="1447992"/>
            <a:chOff x="11937655" y="6288612"/>
            <a:chExt cx="2472112" cy="1447992"/>
          </a:xfrm>
        </p:grpSpPr>
        <p:sp>
          <p:nvSpPr>
            <p:cNvPr id="5" name="Google Shape;376;p44">
              <a:extLst>
                <a:ext uri="{FF2B5EF4-FFF2-40B4-BE49-F238E27FC236}">
                  <a16:creationId xmlns:a16="http://schemas.microsoft.com/office/drawing/2014/main" id="{071BC113-5F45-B502-0DF7-61DBFAB1DBB8}"/>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3;p41">
              <a:extLst>
                <a:ext uri="{FF2B5EF4-FFF2-40B4-BE49-F238E27FC236}">
                  <a16:creationId xmlns:a16="http://schemas.microsoft.com/office/drawing/2014/main" id="{53DEAC3E-25F8-44BF-6C1F-4D12E666A262}"/>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326419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3CF38-E224-8185-4F79-923FE7A00236}"/>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34523B99-C9C4-67E7-FA3A-221A27D8B511}"/>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4F20CC76-4AE1-E830-78C1-0BBD60A289CB}"/>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B49A4565-48F6-14D6-33CE-643E43DCABA5}"/>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2F9F33B1-6056-B532-18F3-AA8C6D4334DD}"/>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CASES DE </a:t>
            </a:r>
            <a:r>
              <a:rPr lang="pt-BR" sz="4000" b="1" dirty="0">
                <a:solidFill>
                  <a:srgbClr val="2BDEFD"/>
                </a:solidFill>
                <a:latin typeface="Chakra Petch" panose="00000500000000000000" pitchFamily="2" charset="-34"/>
                <a:cs typeface="Chakra Petch" panose="00000500000000000000" pitchFamily="2" charset="-34"/>
              </a:rPr>
              <a:t>SUCESSO</a:t>
            </a:r>
          </a:p>
        </p:txBody>
      </p:sp>
      <p:sp>
        <p:nvSpPr>
          <p:cNvPr id="12" name="Espaço Reservado para Texto 4">
            <a:extLst>
              <a:ext uri="{FF2B5EF4-FFF2-40B4-BE49-F238E27FC236}">
                <a16:creationId xmlns:a16="http://schemas.microsoft.com/office/drawing/2014/main" id="{E97EB67C-B0F8-2693-3201-C9BD1EC08306}"/>
              </a:ext>
            </a:extLst>
          </p:cNvPr>
          <p:cNvSpPr txBox="1">
            <a:spLocks/>
          </p:cNvSpPr>
          <p:nvPr/>
        </p:nvSpPr>
        <p:spPr>
          <a:xfrm>
            <a:off x="780344" y="1086748"/>
            <a:ext cx="13629423" cy="2680322"/>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Aprender com </a:t>
            </a:r>
            <a:r>
              <a:rPr lang="pt-BR" b="1" dirty="0"/>
              <a:t>exemplos reais de sucesso </a:t>
            </a:r>
            <a:r>
              <a:rPr lang="pt-BR" dirty="0"/>
              <a:t>é fundamental para aprimorar nossas práticas de gestão de equipes.</a:t>
            </a:r>
          </a:p>
          <a:p>
            <a:endParaRPr lang="pt-BR" dirty="0"/>
          </a:p>
          <a:p>
            <a:r>
              <a:rPr lang="pt-BR" dirty="0"/>
              <a:t>Vamos explorar três casos notáveis de empresas que implementaram com sucesso modelos de gestão de times ágeis e multifuncionais:</a:t>
            </a:r>
          </a:p>
        </p:txBody>
      </p:sp>
      <p:sp>
        <p:nvSpPr>
          <p:cNvPr id="3" name="Retângulo: Cantos Superiores Recortados 2">
            <a:extLst>
              <a:ext uri="{FF2B5EF4-FFF2-40B4-BE49-F238E27FC236}">
                <a16:creationId xmlns:a16="http://schemas.microsoft.com/office/drawing/2014/main" id="{8311845C-98BB-D575-ED77-33412E678466}"/>
              </a:ext>
            </a:extLst>
          </p:cNvPr>
          <p:cNvSpPr/>
          <p:nvPr/>
        </p:nvSpPr>
        <p:spPr>
          <a:xfrm>
            <a:off x="1721725" y="388974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Cantos Superiores Recortados 3">
            <a:extLst>
              <a:ext uri="{FF2B5EF4-FFF2-40B4-BE49-F238E27FC236}">
                <a16:creationId xmlns:a16="http://schemas.microsoft.com/office/drawing/2014/main" id="{897D35E6-E0DF-3ABB-4821-B49F7C3F8E5E}"/>
              </a:ext>
            </a:extLst>
          </p:cNvPr>
          <p:cNvSpPr/>
          <p:nvPr/>
        </p:nvSpPr>
        <p:spPr>
          <a:xfrm>
            <a:off x="4676865" y="388974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Cantos Superiores Recortados 4">
            <a:extLst>
              <a:ext uri="{FF2B5EF4-FFF2-40B4-BE49-F238E27FC236}">
                <a16:creationId xmlns:a16="http://schemas.microsoft.com/office/drawing/2014/main" id="{001FCF7B-3A74-0A92-C2B3-9AF169F0CC27}"/>
              </a:ext>
            </a:extLst>
          </p:cNvPr>
          <p:cNvSpPr/>
          <p:nvPr/>
        </p:nvSpPr>
        <p:spPr>
          <a:xfrm>
            <a:off x="7719235" y="388974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Google Shape;229;p28">
            <a:extLst>
              <a:ext uri="{FF2B5EF4-FFF2-40B4-BE49-F238E27FC236}">
                <a16:creationId xmlns:a16="http://schemas.microsoft.com/office/drawing/2014/main" id="{AF6B7A6B-5D17-AE4E-B847-24FE81AE13E4}"/>
              </a:ext>
            </a:extLst>
          </p:cNvPr>
          <p:cNvSpPr txBox="1">
            <a:spLocks/>
          </p:cNvSpPr>
          <p:nvPr/>
        </p:nvSpPr>
        <p:spPr>
          <a:xfrm>
            <a:off x="1721725" y="5877663"/>
            <a:ext cx="2573954"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 e seu modelo inovador de </a:t>
            </a:r>
            <a:r>
              <a:rPr lang="pt-BR" sz="1800" dirty="0" err="1">
                <a:solidFill>
                  <a:schemeClr val="bg1"/>
                </a:solidFill>
                <a:latin typeface="Inter"/>
                <a:ea typeface="Inter"/>
                <a:cs typeface="Inter"/>
                <a:sym typeface="Inter"/>
              </a:rPr>
              <a:t>Squads</a:t>
            </a:r>
            <a:r>
              <a:rPr lang="pt-BR" sz="1800" dirty="0">
                <a:solidFill>
                  <a:schemeClr val="bg1"/>
                </a:solidFill>
                <a:latin typeface="Inter"/>
                <a:ea typeface="Inter"/>
                <a:cs typeface="Inter"/>
                <a:sym typeface="Inter"/>
              </a:rPr>
              <a:t> e Tribos</a:t>
            </a:r>
          </a:p>
        </p:txBody>
      </p:sp>
      <p:sp>
        <p:nvSpPr>
          <p:cNvPr id="11" name="Google Shape;229;p28">
            <a:extLst>
              <a:ext uri="{FF2B5EF4-FFF2-40B4-BE49-F238E27FC236}">
                <a16:creationId xmlns:a16="http://schemas.microsoft.com/office/drawing/2014/main" id="{2BE0E454-C7BD-7C75-71BF-14BF9FEDED44}"/>
              </a:ext>
            </a:extLst>
          </p:cNvPr>
          <p:cNvSpPr txBox="1">
            <a:spLocks/>
          </p:cNvSpPr>
          <p:nvPr/>
        </p:nvSpPr>
        <p:spPr>
          <a:xfrm>
            <a:off x="4702388" y="5877663"/>
            <a:ext cx="2573954"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 e o Project </a:t>
            </a:r>
            <a:r>
              <a:rPr lang="pt-BR" sz="1800" dirty="0" err="1">
                <a:solidFill>
                  <a:schemeClr val="bg1"/>
                </a:solidFill>
                <a:latin typeface="Inter"/>
                <a:ea typeface="Inter"/>
                <a:cs typeface="Inter"/>
                <a:sym typeface="Inter"/>
              </a:rPr>
              <a:t>Aristotle</a:t>
            </a:r>
            <a:r>
              <a:rPr lang="pt-BR" sz="1800" dirty="0">
                <a:solidFill>
                  <a:schemeClr val="bg1"/>
                </a:solidFill>
                <a:latin typeface="Inter"/>
                <a:ea typeface="Inter"/>
                <a:cs typeface="Inter"/>
                <a:sym typeface="Inter"/>
              </a:rPr>
              <a:t> sobre eficácia de equipes</a:t>
            </a:r>
          </a:p>
        </p:txBody>
      </p:sp>
      <p:sp>
        <p:nvSpPr>
          <p:cNvPr id="14" name="Google Shape;229;p28">
            <a:extLst>
              <a:ext uri="{FF2B5EF4-FFF2-40B4-BE49-F238E27FC236}">
                <a16:creationId xmlns:a16="http://schemas.microsoft.com/office/drawing/2014/main" id="{990734C4-7FDF-C175-D639-4DD41CFEC1B1}"/>
              </a:ext>
            </a:extLst>
          </p:cNvPr>
          <p:cNvSpPr txBox="1">
            <a:spLocks/>
          </p:cNvSpPr>
          <p:nvPr/>
        </p:nvSpPr>
        <p:spPr>
          <a:xfrm>
            <a:off x="7725580" y="5877663"/>
            <a:ext cx="2573954"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 e sua transformação digital com times ágeis</a:t>
            </a:r>
          </a:p>
        </p:txBody>
      </p:sp>
      <p:pic>
        <p:nvPicPr>
          <p:cNvPr id="4098" name="Picture 2" descr="Spotify Logo – PNG e Vetor – Download de Logo">
            <a:extLst>
              <a:ext uri="{FF2B5EF4-FFF2-40B4-BE49-F238E27FC236}">
                <a16:creationId xmlns:a16="http://schemas.microsoft.com/office/drawing/2014/main" id="{6B0010E7-D956-58A1-46E8-5F678944D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215" y="4492172"/>
            <a:ext cx="2326974" cy="6994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oogle Logo – PNG e Vetor – Download de Logo">
            <a:extLst>
              <a:ext uri="{FF2B5EF4-FFF2-40B4-BE49-F238E27FC236}">
                <a16:creationId xmlns:a16="http://schemas.microsoft.com/office/drawing/2014/main" id="{B2C38C03-BDB4-E4D2-85DE-C240918BC4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4411" y="4532196"/>
            <a:ext cx="1898861" cy="61935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agazine Luiza Logo – Magalu Logo – PNG e Vetor – Download ...">
            <a:extLst>
              <a:ext uri="{FF2B5EF4-FFF2-40B4-BE49-F238E27FC236}">
                <a16:creationId xmlns:a16="http://schemas.microsoft.com/office/drawing/2014/main" id="{7070178F-7CBE-FA42-292C-842D99ABE6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617" y="4500290"/>
            <a:ext cx="2397189" cy="684911"/>
          </a:xfrm>
          <a:prstGeom prst="rect">
            <a:avLst/>
          </a:prstGeom>
          <a:noFill/>
          <a:extLst>
            <a:ext uri="{909E8E84-426E-40DD-AFC4-6F175D3DCCD1}">
              <a14:hiddenFill xmlns:a14="http://schemas.microsoft.com/office/drawing/2010/main">
                <a:solidFill>
                  <a:srgbClr val="FFFFFF"/>
                </a:solidFill>
              </a14:hiddenFill>
            </a:ext>
          </a:extLst>
        </p:spPr>
      </p:pic>
      <p:sp>
        <p:nvSpPr>
          <p:cNvPr id="21" name="Espaço Reservado para Texto 4">
            <a:extLst>
              <a:ext uri="{FF2B5EF4-FFF2-40B4-BE49-F238E27FC236}">
                <a16:creationId xmlns:a16="http://schemas.microsoft.com/office/drawing/2014/main" id="{A1F70A6D-B88E-D234-9F14-DF6C0AA236DE}"/>
              </a:ext>
            </a:extLst>
          </p:cNvPr>
          <p:cNvSpPr txBox="1">
            <a:spLocks/>
          </p:cNvSpPr>
          <p:nvPr/>
        </p:nvSpPr>
        <p:spPr>
          <a:xfrm>
            <a:off x="783890" y="7034420"/>
            <a:ext cx="10854470"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Cada caso nos oferece </a:t>
            </a:r>
            <a:r>
              <a:rPr lang="pt-BR" sz="2400" b="1" dirty="0"/>
              <a:t>insights valiosos</a:t>
            </a:r>
            <a:r>
              <a:rPr lang="pt-BR" sz="2400" dirty="0"/>
              <a:t> que podem ser adaptados à realidade da sua organização, independentemente do tamanho ou setor.</a:t>
            </a:r>
          </a:p>
        </p:txBody>
      </p:sp>
    </p:spTree>
    <p:extLst>
      <p:ext uri="{BB962C8B-B14F-4D97-AF65-F5344CB8AC3E}">
        <p14:creationId xmlns:p14="http://schemas.microsoft.com/office/powerpoint/2010/main" val="257400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C32D6-478C-7A02-EFF2-A49356DFE07D}"/>
            </a:ext>
          </a:extLst>
        </p:cNvPr>
        <p:cNvGrpSpPr/>
        <p:nvPr/>
      </p:nvGrpSpPr>
      <p:grpSpPr>
        <a:xfrm>
          <a:off x="0" y="0"/>
          <a:ext cx="0" cy="0"/>
          <a:chOff x="0" y="0"/>
          <a:chExt cx="0" cy="0"/>
        </a:xfrm>
      </p:grpSpPr>
      <p:sp>
        <p:nvSpPr>
          <p:cNvPr id="44" name="Rounded Rectangle 43">
            <a:hlinkClick r:id="" action="ppaction://noaction"/>
            <a:extLst>
              <a:ext uri="{FF2B5EF4-FFF2-40B4-BE49-F238E27FC236}">
                <a16:creationId xmlns:a16="http://schemas.microsoft.com/office/drawing/2014/main" id="{9220EFEF-634A-363B-AF4F-BC530FB8DFFC}"/>
              </a:ext>
            </a:extLst>
          </p:cNvPr>
          <p:cNvSpPr/>
          <p:nvPr/>
        </p:nvSpPr>
        <p:spPr>
          <a:xfrm>
            <a:off x="7330809" y="396058"/>
            <a:ext cx="1576475" cy="317306"/>
          </a:xfrm>
          <a:prstGeom prst="roundRect">
            <a:avLst>
              <a:gd name="adj" fmla="val 5000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80" dirty="0"/>
              <a:t>Contact</a:t>
            </a:r>
          </a:p>
        </p:txBody>
      </p:sp>
      <p:sp>
        <p:nvSpPr>
          <p:cNvPr id="20" name="Google Shape;229;p28">
            <a:extLst>
              <a:ext uri="{FF2B5EF4-FFF2-40B4-BE49-F238E27FC236}">
                <a16:creationId xmlns:a16="http://schemas.microsoft.com/office/drawing/2014/main" id="{8552BA43-E1AA-CF79-7F8C-F616C0599AF7}"/>
              </a:ext>
            </a:extLst>
          </p:cNvPr>
          <p:cNvSpPr txBox="1">
            <a:spLocks/>
          </p:cNvSpPr>
          <p:nvPr/>
        </p:nvSpPr>
        <p:spPr>
          <a:xfrm>
            <a:off x="2233716" y="3327611"/>
            <a:ext cx="4868833"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Ciclos de Mudança Acelerados</a:t>
            </a:r>
          </a:p>
          <a:p>
            <a:pPr>
              <a:lnSpc>
                <a:spcPct val="100000"/>
              </a:lnSpc>
              <a:spcBef>
                <a:spcPts val="0"/>
              </a:spcBef>
            </a:pPr>
            <a:r>
              <a:rPr lang="pt-BR" sz="2400" dirty="0">
                <a:solidFill>
                  <a:schemeClr val="bg1"/>
                </a:solidFill>
                <a:latin typeface="Inter"/>
                <a:ea typeface="Inter"/>
                <a:cs typeface="Inter"/>
                <a:sym typeface="Inter"/>
              </a:rPr>
              <a:t>Tecnologias emergentes exigem adaptação contínua e aprendizado permanente</a:t>
            </a:r>
          </a:p>
        </p:txBody>
      </p:sp>
      <p:sp>
        <p:nvSpPr>
          <p:cNvPr id="2" name="Google Shape;249;p30">
            <a:extLst>
              <a:ext uri="{FF2B5EF4-FFF2-40B4-BE49-F238E27FC236}">
                <a16:creationId xmlns:a16="http://schemas.microsoft.com/office/drawing/2014/main" id="{69678CE1-FAFC-DE71-F059-FAFC8EDC48CE}"/>
              </a:ext>
            </a:extLst>
          </p:cNvPr>
          <p:cNvSpPr txBox="1">
            <a:spLocks/>
          </p:cNvSpPr>
          <p:nvPr/>
        </p:nvSpPr>
        <p:spPr>
          <a:xfrm>
            <a:off x="1482089" y="396058"/>
            <a:ext cx="1134077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DIGITALIZAÇÃO E  </a:t>
            </a:r>
            <a:r>
              <a:rPr lang="pt-BR" sz="4000" b="1" dirty="0">
                <a:solidFill>
                  <a:srgbClr val="2BDEFD"/>
                </a:solidFill>
                <a:latin typeface="Chakra Petch" panose="00000500000000000000" pitchFamily="2" charset="-34"/>
                <a:cs typeface="Chakra Petch" panose="00000500000000000000" pitchFamily="2" charset="-34"/>
              </a:rPr>
              <a:t>INOVAÇÃO</a:t>
            </a:r>
          </a:p>
        </p:txBody>
      </p:sp>
      <p:grpSp>
        <p:nvGrpSpPr>
          <p:cNvPr id="16" name="Agrupar 15">
            <a:extLst>
              <a:ext uri="{FF2B5EF4-FFF2-40B4-BE49-F238E27FC236}">
                <a16:creationId xmlns:a16="http://schemas.microsoft.com/office/drawing/2014/main" id="{FB317501-3F0B-4D69-9935-77A9D717991D}"/>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3488EB09-D63F-EA84-4BA0-7E9200DF65A8}"/>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DF216D84-EC63-EDE2-C517-978AAD84886A}"/>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1169D4DC-F090-4BC8-9552-64C8A7B673C5}"/>
              </a:ext>
            </a:extLst>
          </p:cNvPr>
          <p:cNvSpPr txBox="1">
            <a:spLocks/>
          </p:cNvSpPr>
          <p:nvPr/>
        </p:nvSpPr>
        <p:spPr>
          <a:xfrm>
            <a:off x="1482089" y="1095462"/>
            <a:ext cx="12425297"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 </a:t>
            </a:r>
            <a:r>
              <a:rPr lang="pt-BR" b="1" dirty="0"/>
              <a:t>transformação digital</a:t>
            </a:r>
            <a:r>
              <a:rPr lang="pt-BR" dirty="0"/>
              <a:t> está redefinindo o papel do líder, exigindo novas competências e uma mentalidade voltada para a inovação constante.</a:t>
            </a:r>
          </a:p>
        </p:txBody>
      </p:sp>
      <p:sp>
        <p:nvSpPr>
          <p:cNvPr id="7" name="Google Shape;229;p28">
            <a:extLst>
              <a:ext uri="{FF2B5EF4-FFF2-40B4-BE49-F238E27FC236}">
                <a16:creationId xmlns:a16="http://schemas.microsoft.com/office/drawing/2014/main" id="{AD0F4EF8-BC50-995B-9905-A119E32EB1F8}"/>
              </a:ext>
            </a:extLst>
          </p:cNvPr>
          <p:cNvSpPr txBox="1">
            <a:spLocks/>
          </p:cNvSpPr>
          <p:nvPr/>
        </p:nvSpPr>
        <p:spPr>
          <a:xfrm>
            <a:off x="6082700" y="5486020"/>
            <a:ext cx="4868833"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Automação e IA</a:t>
            </a:r>
          </a:p>
          <a:p>
            <a:pPr>
              <a:lnSpc>
                <a:spcPct val="100000"/>
              </a:lnSpc>
              <a:spcBef>
                <a:spcPts val="0"/>
              </a:spcBef>
            </a:pPr>
            <a:r>
              <a:rPr lang="pt-BR" sz="2400" dirty="0">
                <a:solidFill>
                  <a:schemeClr val="bg1"/>
                </a:solidFill>
                <a:latin typeface="Inter"/>
                <a:ea typeface="Inter"/>
                <a:cs typeface="Inter"/>
                <a:sym typeface="Inter"/>
              </a:rPr>
              <a:t>Líderes precisam equilibrar eficiência tecnológica com o fator humano</a:t>
            </a:r>
          </a:p>
        </p:txBody>
      </p:sp>
      <p:sp>
        <p:nvSpPr>
          <p:cNvPr id="10" name="Google Shape;229;p28">
            <a:extLst>
              <a:ext uri="{FF2B5EF4-FFF2-40B4-BE49-F238E27FC236}">
                <a16:creationId xmlns:a16="http://schemas.microsoft.com/office/drawing/2014/main" id="{9B61E9C3-8F35-EE1C-F929-87E52B1AC77B}"/>
              </a:ext>
            </a:extLst>
          </p:cNvPr>
          <p:cNvSpPr txBox="1">
            <a:spLocks/>
          </p:cNvSpPr>
          <p:nvPr/>
        </p:nvSpPr>
        <p:spPr>
          <a:xfrm>
            <a:off x="9283120" y="3327611"/>
            <a:ext cx="4868833" cy="169543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2400" b="1" dirty="0">
                <a:solidFill>
                  <a:schemeClr val="bg1"/>
                </a:solidFill>
                <a:latin typeface="Inter"/>
                <a:ea typeface="Inter"/>
                <a:cs typeface="Inter"/>
                <a:sym typeface="Inter"/>
              </a:rPr>
              <a:t>Cultura de Inovação</a:t>
            </a:r>
          </a:p>
          <a:p>
            <a:pPr>
              <a:lnSpc>
                <a:spcPct val="100000"/>
              </a:lnSpc>
              <a:spcBef>
                <a:spcPts val="0"/>
              </a:spcBef>
            </a:pPr>
            <a:r>
              <a:rPr lang="pt-BR" sz="2400" dirty="0">
                <a:solidFill>
                  <a:schemeClr val="bg1"/>
                </a:solidFill>
                <a:latin typeface="Inter"/>
                <a:ea typeface="Inter"/>
                <a:cs typeface="Inter"/>
                <a:sym typeface="Inter"/>
              </a:rPr>
              <a:t>Fomentar ambientes que estimulem experimentação e tolerância ao erro</a:t>
            </a:r>
          </a:p>
        </p:txBody>
      </p:sp>
      <p:sp>
        <p:nvSpPr>
          <p:cNvPr id="15" name="Google Shape;229;p28">
            <a:extLst>
              <a:ext uri="{FF2B5EF4-FFF2-40B4-BE49-F238E27FC236}">
                <a16:creationId xmlns:a16="http://schemas.microsoft.com/office/drawing/2014/main" id="{D4DD35D2-9F51-9238-B60B-2480671C51A1}"/>
              </a:ext>
            </a:extLst>
          </p:cNvPr>
          <p:cNvSpPr txBox="1">
            <a:spLocks/>
          </p:cNvSpPr>
          <p:nvPr/>
        </p:nvSpPr>
        <p:spPr>
          <a:xfrm>
            <a:off x="1388131" y="7338434"/>
            <a:ext cx="10250228" cy="495108"/>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"A inovação distingue entre um líder e um seguidor." - Steve Jobs</a:t>
            </a:r>
          </a:p>
        </p:txBody>
      </p:sp>
      <p:pic>
        <p:nvPicPr>
          <p:cNvPr id="6" name="Image 1" descr="preencoded.png">
            <a:extLst>
              <a:ext uri="{FF2B5EF4-FFF2-40B4-BE49-F238E27FC236}">
                <a16:creationId xmlns:a16="http://schemas.microsoft.com/office/drawing/2014/main" id="{62FA7BB5-20A5-3ECF-3A2D-CFFC66983058}"/>
              </a:ext>
            </a:extLst>
          </p:cNvPr>
          <p:cNvPicPr>
            <a:picLocks noChangeAspect="1"/>
          </p:cNvPicPr>
          <p:nvPr/>
        </p:nvPicPr>
        <p:blipFill>
          <a:blip r:embed="rId3"/>
          <a:stretch>
            <a:fillRect/>
          </a:stretch>
        </p:blipFill>
        <p:spPr>
          <a:xfrm>
            <a:off x="1299043" y="3327611"/>
            <a:ext cx="751673" cy="751673"/>
          </a:xfrm>
          <a:prstGeom prst="rect">
            <a:avLst/>
          </a:prstGeom>
        </p:spPr>
      </p:pic>
      <p:pic>
        <p:nvPicPr>
          <p:cNvPr id="8" name="Image 2" descr="preencoded.png">
            <a:extLst>
              <a:ext uri="{FF2B5EF4-FFF2-40B4-BE49-F238E27FC236}">
                <a16:creationId xmlns:a16="http://schemas.microsoft.com/office/drawing/2014/main" id="{FB711E99-E7E5-CE27-A84C-C2A6AD5C6341}"/>
              </a:ext>
            </a:extLst>
          </p:cNvPr>
          <p:cNvPicPr>
            <a:picLocks noChangeAspect="1"/>
          </p:cNvPicPr>
          <p:nvPr/>
        </p:nvPicPr>
        <p:blipFill>
          <a:blip r:embed="rId4"/>
          <a:stretch>
            <a:fillRect/>
          </a:stretch>
        </p:blipFill>
        <p:spPr>
          <a:xfrm>
            <a:off x="5037643" y="5486020"/>
            <a:ext cx="938293" cy="750633"/>
          </a:xfrm>
          <a:prstGeom prst="rect">
            <a:avLst/>
          </a:prstGeom>
        </p:spPr>
      </p:pic>
      <p:pic>
        <p:nvPicPr>
          <p:cNvPr id="9" name="Image 3" descr="preencoded.png">
            <a:extLst>
              <a:ext uri="{FF2B5EF4-FFF2-40B4-BE49-F238E27FC236}">
                <a16:creationId xmlns:a16="http://schemas.microsoft.com/office/drawing/2014/main" id="{183D8708-37A4-035F-44AD-45CB0AAA0E2C}"/>
              </a:ext>
            </a:extLst>
          </p:cNvPr>
          <p:cNvPicPr>
            <a:picLocks noChangeAspect="1"/>
          </p:cNvPicPr>
          <p:nvPr/>
        </p:nvPicPr>
        <p:blipFill>
          <a:blip r:embed="rId5"/>
          <a:stretch>
            <a:fillRect/>
          </a:stretch>
        </p:blipFill>
        <p:spPr>
          <a:xfrm>
            <a:off x="8531448" y="3327611"/>
            <a:ext cx="751672" cy="751672"/>
          </a:xfrm>
          <a:prstGeom prst="rect">
            <a:avLst/>
          </a:prstGeom>
        </p:spPr>
      </p:pic>
    </p:spTree>
    <p:extLst>
      <p:ext uri="{BB962C8B-B14F-4D97-AF65-F5344CB8AC3E}">
        <p14:creationId xmlns:p14="http://schemas.microsoft.com/office/powerpoint/2010/main" val="151405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36BF4-C983-F76C-EF3C-B0748E9E6BF8}"/>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F06D2068-8F6D-3FC6-311D-1518ACF466C0}"/>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01DC394A-14DD-40D8-E0C1-DFC22013005B}"/>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17246637-752E-89A3-AC67-463B2584B28C}"/>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FD7E4896-EB5E-6C3D-44D8-FB6EF0696A16}"/>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CASE 1: SPOTIFY </a:t>
            </a:r>
            <a:r>
              <a:rPr lang="pt-BR" sz="4000" b="1" dirty="0">
                <a:solidFill>
                  <a:srgbClr val="2BDEFD"/>
                </a:solidFill>
                <a:latin typeface="Chakra Petch" panose="00000500000000000000" pitchFamily="2" charset="-34"/>
                <a:cs typeface="Chakra Petch" panose="00000500000000000000" pitchFamily="2" charset="-34"/>
              </a:rPr>
              <a:t>(SQUADS E TRIBOS)</a:t>
            </a:r>
          </a:p>
        </p:txBody>
      </p:sp>
      <p:sp>
        <p:nvSpPr>
          <p:cNvPr id="12" name="Espaço Reservado para Texto 4">
            <a:extLst>
              <a:ext uri="{FF2B5EF4-FFF2-40B4-BE49-F238E27FC236}">
                <a16:creationId xmlns:a16="http://schemas.microsoft.com/office/drawing/2014/main" id="{0BE8AE1A-BAFD-6086-E4A6-56CB7FAD72FA}"/>
              </a:ext>
            </a:extLst>
          </p:cNvPr>
          <p:cNvSpPr txBox="1">
            <a:spLocks/>
          </p:cNvSpPr>
          <p:nvPr/>
        </p:nvSpPr>
        <p:spPr>
          <a:xfrm>
            <a:off x="780344" y="1166196"/>
            <a:ext cx="13629423"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O Spotify Model é uma abordagem para escalar a agilidade que </a:t>
            </a:r>
            <a:r>
              <a:rPr lang="pt-BR" b="1" dirty="0"/>
              <a:t>enfatiza a autonomia, a cultura e a liderança distribuída</a:t>
            </a:r>
            <a:r>
              <a:rPr lang="pt-BR" dirty="0"/>
              <a:t>.</a:t>
            </a:r>
          </a:p>
        </p:txBody>
      </p:sp>
      <p:sp>
        <p:nvSpPr>
          <p:cNvPr id="3" name="Retângulo: Cantos Superiores Recortados 2">
            <a:extLst>
              <a:ext uri="{FF2B5EF4-FFF2-40B4-BE49-F238E27FC236}">
                <a16:creationId xmlns:a16="http://schemas.microsoft.com/office/drawing/2014/main" id="{70DD1B87-C440-A67F-BFEF-EFF37E7231F3}"/>
              </a:ext>
            </a:extLst>
          </p:cNvPr>
          <p:cNvSpPr/>
          <p:nvPr/>
        </p:nvSpPr>
        <p:spPr>
          <a:xfrm>
            <a:off x="1594135" y="303914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Cantos Superiores Recortados 3">
            <a:extLst>
              <a:ext uri="{FF2B5EF4-FFF2-40B4-BE49-F238E27FC236}">
                <a16:creationId xmlns:a16="http://schemas.microsoft.com/office/drawing/2014/main" id="{385EB98F-4363-B422-58E3-91A7F713869A}"/>
              </a:ext>
            </a:extLst>
          </p:cNvPr>
          <p:cNvSpPr/>
          <p:nvPr/>
        </p:nvSpPr>
        <p:spPr>
          <a:xfrm>
            <a:off x="4591805" y="303914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Cantos Superiores Recortados 4">
            <a:extLst>
              <a:ext uri="{FF2B5EF4-FFF2-40B4-BE49-F238E27FC236}">
                <a16:creationId xmlns:a16="http://schemas.microsoft.com/office/drawing/2014/main" id="{3C3585F8-95FF-4CE5-2AA0-49015AB9748E}"/>
              </a:ext>
            </a:extLst>
          </p:cNvPr>
          <p:cNvSpPr/>
          <p:nvPr/>
        </p:nvSpPr>
        <p:spPr>
          <a:xfrm>
            <a:off x="7634175" y="303914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Google Shape;229;p28">
            <a:extLst>
              <a:ext uri="{FF2B5EF4-FFF2-40B4-BE49-F238E27FC236}">
                <a16:creationId xmlns:a16="http://schemas.microsoft.com/office/drawing/2014/main" id="{B090BF2D-9111-2C4D-565B-C81FB26EC82B}"/>
              </a:ext>
            </a:extLst>
          </p:cNvPr>
          <p:cNvSpPr txBox="1">
            <a:spLocks/>
          </p:cNvSpPr>
          <p:nvPr/>
        </p:nvSpPr>
        <p:spPr>
          <a:xfrm>
            <a:off x="1594135" y="5036864"/>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Equipes pequenas, autônomas e multifuncionais com propriedade completa de seus projetos.</a:t>
            </a:r>
          </a:p>
        </p:txBody>
      </p:sp>
      <p:sp>
        <p:nvSpPr>
          <p:cNvPr id="11" name="Google Shape;229;p28">
            <a:extLst>
              <a:ext uri="{FF2B5EF4-FFF2-40B4-BE49-F238E27FC236}">
                <a16:creationId xmlns:a16="http://schemas.microsoft.com/office/drawing/2014/main" id="{F929AFFE-C3B7-DA7D-8BE0-B826539C835C}"/>
              </a:ext>
            </a:extLst>
          </p:cNvPr>
          <p:cNvSpPr txBox="1">
            <a:spLocks/>
          </p:cNvSpPr>
          <p:nvPr/>
        </p:nvSpPr>
        <p:spPr>
          <a:xfrm>
            <a:off x="4617328" y="5036864"/>
            <a:ext cx="2573954"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Coleções de </a:t>
            </a:r>
            <a:r>
              <a:rPr lang="pt-BR" sz="1800" dirty="0" err="1">
                <a:solidFill>
                  <a:schemeClr val="bg1"/>
                </a:solidFill>
                <a:latin typeface="Inter"/>
                <a:ea typeface="Inter"/>
                <a:cs typeface="Inter"/>
                <a:sym typeface="Inter"/>
              </a:rPr>
              <a:t>Squads</a:t>
            </a:r>
            <a:r>
              <a:rPr lang="pt-BR" sz="1800" dirty="0">
                <a:solidFill>
                  <a:schemeClr val="bg1"/>
                </a:solidFill>
                <a:latin typeface="Inter"/>
                <a:ea typeface="Inter"/>
                <a:cs typeface="Inter"/>
                <a:sym typeface="Inter"/>
              </a:rPr>
              <a:t> que trabalham em áreas relacionadas (40-100 pessoas).</a:t>
            </a:r>
          </a:p>
        </p:txBody>
      </p:sp>
      <p:sp>
        <p:nvSpPr>
          <p:cNvPr id="14" name="Google Shape;229;p28">
            <a:extLst>
              <a:ext uri="{FF2B5EF4-FFF2-40B4-BE49-F238E27FC236}">
                <a16:creationId xmlns:a16="http://schemas.microsoft.com/office/drawing/2014/main" id="{A2CDF0AD-6E37-3BB5-82A4-6600A5E95C3B}"/>
              </a:ext>
            </a:extLst>
          </p:cNvPr>
          <p:cNvSpPr txBox="1">
            <a:spLocks/>
          </p:cNvSpPr>
          <p:nvPr/>
        </p:nvSpPr>
        <p:spPr>
          <a:xfrm>
            <a:off x="7640520" y="5036864"/>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Grupos de pessoas com habilidades semelhantes que compartilham conhecimento.</a:t>
            </a:r>
          </a:p>
        </p:txBody>
      </p:sp>
      <p:sp>
        <p:nvSpPr>
          <p:cNvPr id="6" name="Google Shape;216;p26">
            <a:extLst>
              <a:ext uri="{FF2B5EF4-FFF2-40B4-BE49-F238E27FC236}">
                <a16:creationId xmlns:a16="http://schemas.microsoft.com/office/drawing/2014/main" id="{CEF79B26-8839-A123-8696-9DB3AE1756A9}"/>
              </a:ext>
            </a:extLst>
          </p:cNvPr>
          <p:cNvSpPr txBox="1">
            <a:spLocks/>
          </p:cNvSpPr>
          <p:nvPr/>
        </p:nvSpPr>
        <p:spPr>
          <a:xfrm>
            <a:off x="1761486" y="3705067"/>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SQUADS</a:t>
            </a:r>
          </a:p>
        </p:txBody>
      </p:sp>
      <p:sp>
        <p:nvSpPr>
          <p:cNvPr id="7" name="Google Shape;216;p26">
            <a:extLst>
              <a:ext uri="{FF2B5EF4-FFF2-40B4-BE49-F238E27FC236}">
                <a16:creationId xmlns:a16="http://schemas.microsoft.com/office/drawing/2014/main" id="{438E778B-0BBF-33CE-32B2-45E8A2C3A776}"/>
              </a:ext>
            </a:extLst>
          </p:cNvPr>
          <p:cNvSpPr txBox="1">
            <a:spLocks/>
          </p:cNvSpPr>
          <p:nvPr/>
        </p:nvSpPr>
        <p:spPr>
          <a:xfrm>
            <a:off x="4759156" y="3705067"/>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TRIBOS</a:t>
            </a:r>
          </a:p>
        </p:txBody>
      </p:sp>
      <p:sp>
        <p:nvSpPr>
          <p:cNvPr id="8" name="Google Shape;216;p26">
            <a:extLst>
              <a:ext uri="{FF2B5EF4-FFF2-40B4-BE49-F238E27FC236}">
                <a16:creationId xmlns:a16="http://schemas.microsoft.com/office/drawing/2014/main" id="{6769E3A3-EFCC-8D70-3840-0F61453C694E}"/>
              </a:ext>
            </a:extLst>
          </p:cNvPr>
          <p:cNvSpPr txBox="1">
            <a:spLocks/>
          </p:cNvSpPr>
          <p:nvPr/>
        </p:nvSpPr>
        <p:spPr>
          <a:xfrm>
            <a:off x="7801526" y="3705067"/>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CHAPTERS</a:t>
            </a:r>
          </a:p>
        </p:txBody>
      </p:sp>
      <p:sp>
        <p:nvSpPr>
          <p:cNvPr id="10" name="Retângulo: Cantos Superiores Recortados 9">
            <a:extLst>
              <a:ext uri="{FF2B5EF4-FFF2-40B4-BE49-F238E27FC236}">
                <a16:creationId xmlns:a16="http://schemas.microsoft.com/office/drawing/2014/main" id="{2DCC044E-10B5-4006-5AFA-F25B75B28B8A}"/>
              </a:ext>
            </a:extLst>
          </p:cNvPr>
          <p:cNvSpPr/>
          <p:nvPr/>
        </p:nvSpPr>
        <p:spPr>
          <a:xfrm>
            <a:off x="10721161" y="3042690"/>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84227731-842C-AFCE-C945-43948167C7B3}"/>
              </a:ext>
            </a:extLst>
          </p:cNvPr>
          <p:cNvSpPr txBox="1">
            <a:spLocks/>
          </p:cNvSpPr>
          <p:nvPr/>
        </p:nvSpPr>
        <p:spPr>
          <a:xfrm>
            <a:off x="10727506" y="5036864"/>
            <a:ext cx="2573954"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Comunidades de interesse abertas a qualquer pessoa na organização.</a:t>
            </a:r>
          </a:p>
        </p:txBody>
      </p:sp>
      <p:sp>
        <p:nvSpPr>
          <p:cNvPr id="15" name="Google Shape;216;p26">
            <a:extLst>
              <a:ext uri="{FF2B5EF4-FFF2-40B4-BE49-F238E27FC236}">
                <a16:creationId xmlns:a16="http://schemas.microsoft.com/office/drawing/2014/main" id="{A9AD77A8-C324-5D77-0724-6177D53BFA5F}"/>
              </a:ext>
            </a:extLst>
          </p:cNvPr>
          <p:cNvSpPr txBox="1">
            <a:spLocks/>
          </p:cNvSpPr>
          <p:nvPr/>
        </p:nvSpPr>
        <p:spPr>
          <a:xfrm>
            <a:off x="10888512" y="3708612"/>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GUILDS</a:t>
            </a:r>
          </a:p>
        </p:txBody>
      </p:sp>
    </p:spTree>
    <p:extLst>
      <p:ext uri="{BB962C8B-B14F-4D97-AF65-F5344CB8AC3E}">
        <p14:creationId xmlns:p14="http://schemas.microsoft.com/office/powerpoint/2010/main" val="342425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4D7F8-DCF3-7C08-B228-8276A85123DE}"/>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84848DCC-2FBB-5C6D-DC16-5CA9BF39D54A}"/>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37A4D0B0-1B7F-516A-E321-FCFFC7A00335}"/>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D265DF15-441A-1947-1D91-386B63A6CB15}"/>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7DCDBAB9-1E4B-DCC6-A394-AB0E09B2F5D3}"/>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SPOTIFY: </a:t>
            </a:r>
            <a:r>
              <a:rPr lang="pt-BR" sz="4000" b="1" dirty="0">
                <a:solidFill>
                  <a:srgbClr val="2BDEFD"/>
                </a:solidFill>
                <a:latin typeface="Chakra Petch" panose="00000500000000000000" pitchFamily="2" charset="-34"/>
                <a:cs typeface="Chakra Petch" panose="00000500000000000000" pitchFamily="2" charset="-34"/>
              </a:rPr>
              <a:t>LIÇÕES APRENDIDAS</a:t>
            </a:r>
          </a:p>
        </p:txBody>
      </p:sp>
      <p:sp>
        <p:nvSpPr>
          <p:cNvPr id="12" name="Espaço Reservado para Texto 4">
            <a:extLst>
              <a:ext uri="{FF2B5EF4-FFF2-40B4-BE49-F238E27FC236}">
                <a16:creationId xmlns:a16="http://schemas.microsoft.com/office/drawing/2014/main" id="{260F6009-A7E8-2165-E413-4EDBD112808E}"/>
              </a:ext>
            </a:extLst>
          </p:cNvPr>
          <p:cNvSpPr txBox="1">
            <a:spLocks/>
          </p:cNvSpPr>
          <p:nvPr/>
        </p:nvSpPr>
        <p:spPr>
          <a:xfrm>
            <a:off x="780344" y="1166196"/>
            <a:ext cx="13629423"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Como a estrutura organizacional do Spotify </a:t>
            </a:r>
            <a:r>
              <a:rPr lang="pt-BR" b="1" dirty="0"/>
              <a:t>fomenta a agilidade, autonomia e inovação</a:t>
            </a:r>
            <a:r>
              <a:rPr lang="pt-BR" dirty="0"/>
              <a:t>:</a:t>
            </a:r>
          </a:p>
        </p:txBody>
      </p:sp>
      <p:sp>
        <p:nvSpPr>
          <p:cNvPr id="3" name="Retângulo: Cantos Superiores Recortados 2">
            <a:extLst>
              <a:ext uri="{FF2B5EF4-FFF2-40B4-BE49-F238E27FC236}">
                <a16:creationId xmlns:a16="http://schemas.microsoft.com/office/drawing/2014/main" id="{E7530B7D-4A7E-D9A0-2129-769FD75B165B}"/>
              </a:ext>
            </a:extLst>
          </p:cNvPr>
          <p:cNvSpPr/>
          <p:nvPr/>
        </p:nvSpPr>
        <p:spPr>
          <a:xfrm>
            <a:off x="1594135" y="274143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Cantos Superiores Recortados 3">
            <a:extLst>
              <a:ext uri="{FF2B5EF4-FFF2-40B4-BE49-F238E27FC236}">
                <a16:creationId xmlns:a16="http://schemas.microsoft.com/office/drawing/2014/main" id="{6EF9A07A-6840-465A-0678-AA04F3608BC5}"/>
              </a:ext>
            </a:extLst>
          </p:cNvPr>
          <p:cNvSpPr/>
          <p:nvPr/>
        </p:nvSpPr>
        <p:spPr>
          <a:xfrm>
            <a:off x="4591805" y="274143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Cantos Superiores Recortados 4">
            <a:extLst>
              <a:ext uri="{FF2B5EF4-FFF2-40B4-BE49-F238E27FC236}">
                <a16:creationId xmlns:a16="http://schemas.microsoft.com/office/drawing/2014/main" id="{580A3FFD-FA62-5124-FB09-716F02EEB1CE}"/>
              </a:ext>
            </a:extLst>
          </p:cNvPr>
          <p:cNvSpPr/>
          <p:nvPr/>
        </p:nvSpPr>
        <p:spPr>
          <a:xfrm>
            <a:off x="7634175" y="274143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Google Shape;229;p28">
            <a:extLst>
              <a:ext uri="{FF2B5EF4-FFF2-40B4-BE49-F238E27FC236}">
                <a16:creationId xmlns:a16="http://schemas.microsoft.com/office/drawing/2014/main" id="{29625DB1-A551-A4C3-A561-D751475A661F}"/>
              </a:ext>
            </a:extLst>
          </p:cNvPr>
          <p:cNvSpPr txBox="1">
            <a:spLocks/>
          </p:cNvSpPr>
          <p:nvPr/>
        </p:nvSpPr>
        <p:spPr>
          <a:xfrm>
            <a:off x="1594135" y="4685714"/>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Liberdade para decidir como realizar o trabalho, promovendo inovação e responsabilidade.</a:t>
            </a:r>
          </a:p>
        </p:txBody>
      </p:sp>
      <p:sp>
        <p:nvSpPr>
          <p:cNvPr id="11" name="Google Shape;229;p28">
            <a:extLst>
              <a:ext uri="{FF2B5EF4-FFF2-40B4-BE49-F238E27FC236}">
                <a16:creationId xmlns:a16="http://schemas.microsoft.com/office/drawing/2014/main" id="{2B77F2B7-78D6-80BE-5186-B69E86DD373F}"/>
              </a:ext>
            </a:extLst>
          </p:cNvPr>
          <p:cNvSpPr txBox="1">
            <a:spLocks/>
          </p:cNvSpPr>
          <p:nvPr/>
        </p:nvSpPr>
        <p:spPr>
          <a:xfrm>
            <a:off x="4617328" y="4685714"/>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Tribos, </a:t>
            </a:r>
            <a:r>
              <a:rPr lang="pt-BR" sz="1800" dirty="0" err="1">
                <a:solidFill>
                  <a:schemeClr val="bg1"/>
                </a:solidFill>
                <a:latin typeface="Inter"/>
                <a:ea typeface="Inter"/>
                <a:cs typeface="Inter"/>
                <a:sym typeface="Inter"/>
              </a:rPr>
              <a:t>Chapters</a:t>
            </a:r>
            <a:r>
              <a:rPr lang="pt-BR" sz="1800" dirty="0">
                <a:solidFill>
                  <a:schemeClr val="bg1"/>
                </a:solidFill>
                <a:latin typeface="Inter"/>
                <a:ea typeface="Inter"/>
                <a:cs typeface="Inter"/>
                <a:sym typeface="Inter"/>
              </a:rPr>
              <a:t> e </a:t>
            </a:r>
            <a:r>
              <a:rPr lang="pt-BR" sz="1800" dirty="0" err="1">
                <a:solidFill>
                  <a:schemeClr val="bg1"/>
                </a:solidFill>
                <a:latin typeface="Inter"/>
                <a:ea typeface="Inter"/>
                <a:cs typeface="Inter"/>
                <a:sym typeface="Inter"/>
              </a:rPr>
              <a:t>Guilds</a:t>
            </a:r>
            <a:r>
              <a:rPr lang="pt-BR" sz="1800" dirty="0">
                <a:solidFill>
                  <a:schemeClr val="bg1"/>
                </a:solidFill>
                <a:latin typeface="Inter"/>
                <a:ea typeface="Inter"/>
                <a:cs typeface="Inter"/>
                <a:sym typeface="Inter"/>
              </a:rPr>
              <a:t> facilitam o compartilhamento de conhecimento entre equipes.</a:t>
            </a:r>
          </a:p>
        </p:txBody>
      </p:sp>
      <p:sp>
        <p:nvSpPr>
          <p:cNvPr id="14" name="Google Shape;229;p28">
            <a:extLst>
              <a:ext uri="{FF2B5EF4-FFF2-40B4-BE49-F238E27FC236}">
                <a16:creationId xmlns:a16="http://schemas.microsoft.com/office/drawing/2014/main" id="{B99E82FA-5AD7-57BD-8875-0FD5274EAAD9}"/>
              </a:ext>
            </a:extLst>
          </p:cNvPr>
          <p:cNvSpPr txBox="1">
            <a:spLocks/>
          </p:cNvSpPr>
          <p:nvPr/>
        </p:nvSpPr>
        <p:spPr>
          <a:xfrm>
            <a:off x="7640520" y="4685714"/>
            <a:ext cx="2573954"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Baseada em confiança, transparência e aprendizado contínuo, onde falhas são oportunidades de crescimento.</a:t>
            </a:r>
          </a:p>
        </p:txBody>
      </p:sp>
      <p:sp>
        <p:nvSpPr>
          <p:cNvPr id="6" name="Google Shape;216;p26">
            <a:extLst>
              <a:ext uri="{FF2B5EF4-FFF2-40B4-BE49-F238E27FC236}">
                <a16:creationId xmlns:a16="http://schemas.microsoft.com/office/drawing/2014/main" id="{BBEC991B-39EE-205E-4FD2-DE425FF32946}"/>
              </a:ext>
            </a:extLst>
          </p:cNvPr>
          <p:cNvSpPr txBox="1">
            <a:spLocks/>
          </p:cNvSpPr>
          <p:nvPr/>
        </p:nvSpPr>
        <p:spPr>
          <a:xfrm>
            <a:off x="1761486" y="3407357"/>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AUTONOMIA</a:t>
            </a:r>
          </a:p>
        </p:txBody>
      </p:sp>
      <p:sp>
        <p:nvSpPr>
          <p:cNvPr id="7" name="Google Shape;216;p26">
            <a:extLst>
              <a:ext uri="{FF2B5EF4-FFF2-40B4-BE49-F238E27FC236}">
                <a16:creationId xmlns:a16="http://schemas.microsoft.com/office/drawing/2014/main" id="{451B8E4A-F519-CBF6-00F4-ADE6DD190BFC}"/>
              </a:ext>
            </a:extLst>
          </p:cNvPr>
          <p:cNvSpPr txBox="1">
            <a:spLocks/>
          </p:cNvSpPr>
          <p:nvPr/>
        </p:nvSpPr>
        <p:spPr>
          <a:xfrm>
            <a:off x="4759156" y="3407357"/>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COMUNICAÇÃO</a:t>
            </a:r>
          </a:p>
        </p:txBody>
      </p:sp>
      <p:sp>
        <p:nvSpPr>
          <p:cNvPr id="8" name="Google Shape;216;p26">
            <a:extLst>
              <a:ext uri="{FF2B5EF4-FFF2-40B4-BE49-F238E27FC236}">
                <a16:creationId xmlns:a16="http://schemas.microsoft.com/office/drawing/2014/main" id="{789D92E5-3515-A3F3-AE94-86BD579845A2}"/>
              </a:ext>
            </a:extLst>
          </p:cNvPr>
          <p:cNvSpPr txBox="1">
            <a:spLocks/>
          </p:cNvSpPr>
          <p:nvPr/>
        </p:nvSpPr>
        <p:spPr>
          <a:xfrm>
            <a:off x="7801526" y="3407357"/>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CULTURA</a:t>
            </a:r>
          </a:p>
        </p:txBody>
      </p:sp>
      <p:sp>
        <p:nvSpPr>
          <p:cNvPr id="10" name="Retângulo: Cantos Superiores Recortados 9">
            <a:extLst>
              <a:ext uri="{FF2B5EF4-FFF2-40B4-BE49-F238E27FC236}">
                <a16:creationId xmlns:a16="http://schemas.microsoft.com/office/drawing/2014/main" id="{68BBC7B8-6786-2365-0C29-37DE71D4D621}"/>
              </a:ext>
            </a:extLst>
          </p:cNvPr>
          <p:cNvSpPr/>
          <p:nvPr/>
        </p:nvSpPr>
        <p:spPr>
          <a:xfrm>
            <a:off x="10721161" y="2744980"/>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4BD04B46-E0B0-2005-F5D5-43BD9DBDE8CC}"/>
              </a:ext>
            </a:extLst>
          </p:cNvPr>
          <p:cNvSpPr txBox="1">
            <a:spLocks/>
          </p:cNvSpPr>
          <p:nvPr/>
        </p:nvSpPr>
        <p:spPr>
          <a:xfrm>
            <a:off x="10727506" y="4685714"/>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Tomada de decisões descentralizada, com responsabilidade transferida para os </a:t>
            </a:r>
            <a:r>
              <a:rPr lang="pt-BR" sz="1800" dirty="0" err="1">
                <a:solidFill>
                  <a:schemeClr val="bg1"/>
                </a:solidFill>
                <a:latin typeface="Inter"/>
                <a:ea typeface="Inter"/>
                <a:cs typeface="Inter"/>
                <a:sym typeface="Inter"/>
              </a:rPr>
              <a:t>Squads</a:t>
            </a:r>
            <a:r>
              <a:rPr lang="pt-BR" sz="1800" dirty="0">
                <a:solidFill>
                  <a:schemeClr val="bg1"/>
                </a:solidFill>
                <a:latin typeface="Inter"/>
                <a:ea typeface="Inter"/>
                <a:cs typeface="Inter"/>
                <a:sym typeface="Inter"/>
              </a:rPr>
              <a:t> e Tribos.</a:t>
            </a:r>
          </a:p>
        </p:txBody>
      </p:sp>
      <p:sp>
        <p:nvSpPr>
          <p:cNvPr id="15" name="Google Shape;216;p26">
            <a:extLst>
              <a:ext uri="{FF2B5EF4-FFF2-40B4-BE49-F238E27FC236}">
                <a16:creationId xmlns:a16="http://schemas.microsoft.com/office/drawing/2014/main" id="{B7212F6F-E7BD-723D-9D64-1A565D8FF4E9}"/>
              </a:ext>
            </a:extLst>
          </p:cNvPr>
          <p:cNvSpPr txBox="1">
            <a:spLocks/>
          </p:cNvSpPr>
          <p:nvPr/>
        </p:nvSpPr>
        <p:spPr>
          <a:xfrm>
            <a:off x="10909777" y="3304577"/>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b="1" dirty="0">
                <a:solidFill>
                  <a:srgbClr val="DBE4EF"/>
                </a:solidFill>
                <a:latin typeface="Chakra Petch" panose="00000500000000000000" pitchFamily="2" charset="-34"/>
                <a:cs typeface="Chakra Petch" panose="00000500000000000000" pitchFamily="2" charset="-34"/>
              </a:rPr>
              <a:t>LIDERANÇA DISTRIBUÍDA</a:t>
            </a:r>
          </a:p>
        </p:txBody>
      </p:sp>
    </p:spTree>
    <p:extLst>
      <p:ext uri="{BB962C8B-B14F-4D97-AF65-F5344CB8AC3E}">
        <p14:creationId xmlns:p14="http://schemas.microsoft.com/office/powerpoint/2010/main" val="405371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B7180-73A3-BF7C-E297-804962F712F2}"/>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E9946603-929B-9129-D036-85F821944FB1}"/>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CA74273F-7935-8AB7-DA4E-B8CDD89D41F7}"/>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6BD1CF30-2A4F-4DAE-BA22-89F00AA175D4}"/>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5" name="Espaço Reservado para Texto 4">
            <a:extLst>
              <a:ext uri="{FF2B5EF4-FFF2-40B4-BE49-F238E27FC236}">
                <a16:creationId xmlns:a16="http://schemas.microsoft.com/office/drawing/2014/main" id="{C7DFE036-A396-3DAF-4A75-179BB6E6F3A4}"/>
              </a:ext>
            </a:extLst>
          </p:cNvPr>
          <p:cNvSpPr txBox="1">
            <a:spLocks/>
          </p:cNvSpPr>
          <p:nvPr/>
        </p:nvSpPr>
        <p:spPr>
          <a:xfrm>
            <a:off x="780344" y="870731"/>
            <a:ext cx="13629423" cy="2187879"/>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O Project </a:t>
            </a:r>
            <a:r>
              <a:rPr lang="pt-BR" dirty="0" err="1"/>
              <a:t>Aristotle</a:t>
            </a:r>
            <a:r>
              <a:rPr lang="pt-BR" dirty="0"/>
              <a:t> foi um estudo de dois anos conduzido pelo Google para identificar os fatores que tornam uma equipe eficaz. A pesquisa descobriu que a </a:t>
            </a:r>
            <a:r>
              <a:rPr lang="pt-BR" b="1" dirty="0"/>
              <a:t>dinâmica da equipe é mais importante que a composição individual</a:t>
            </a:r>
            <a:r>
              <a:rPr lang="pt-BR" dirty="0"/>
              <a:t>.</a:t>
            </a:r>
          </a:p>
        </p:txBody>
      </p:sp>
      <p:sp>
        <p:nvSpPr>
          <p:cNvPr id="2" name="Google Shape;249;p30">
            <a:extLst>
              <a:ext uri="{FF2B5EF4-FFF2-40B4-BE49-F238E27FC236}">
                <a16:creationId xmlns:a16="http://schemas.microsoft.com/office/drawing/2014/main" id="{75A7B986-8C50-0AA2-B4A0-51F537143148}"/>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CASE 2: GOOGLE </a:t>
            </a:r>
            <a:r>
              <a:rPr lang="pt-BR" sz="4000" b="1" dirty="0">
                <a:solidFill>
                  <a:srgbClr val="2BDEFD"/>
                </a:solidFill>
                <a:latin typeface="Chakra Petch" panose="00000500000000000000" pitchFamily="2" charset="-34"/>
                <a:cs typeface="Chakra Petch" panose="00000500000000000000" pitchFamily="2" charset="-34"/>
              </a:rPr>
              <a:t> (PROJECT ARISTOTLE)</a:t>
            </a:r>
          </a:p>
        </p:txBody>
      </p:sp>
      <p:sp>
        <p:nvSpPr>
          <p:cNvPr id="10" name="Retângulo: Cantos Superiores Recortados 9">
            <a:extLst>
              <a:ext uri="{FF2B5EF4-FFF2-40B4-BE49-F238E27FC236}">
                <a16:creationId xmlns:a16="http://schemas.microsoft.com/office/drawing/2014/main" id="{84997D07-011A-A641-F18A-293A16E4EA7B}"/>
              </a:ext>
            </a:extLst>
          </p:cNvPr>
          <p:cNvSpPr/>
          <p:nvPr/>
        </p:nvSpPr>
        <p:spPr>
          <a:xfrm>
            <a:off x="929683" y="3046799"/>
            <a:ext cx="13180788" cy="3170128"/>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0B2A656E-0925-ECA3-5DCC-60B5D291B4DA}"/>
              </a:ext>
            </a:extLst>
          </p:cNvPr>
          <p:cNvSpPr txBox="1">
            <a:spLocks/>
          </p:cNvSpPr>
          <p:nvPr/>
        </p:nvSpPr>
        <p:spPr>
          <a:xfrm>
            <a:off x="1186724" y="4290459"/>
            <a:ext cx="2160000"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Segurança Psicológica:</a:t>
            </a:r>
          </a:p>
          <a:p>
            <a:pPr algn="ctr">
              <a:lnSpc>
                <a:spcPct val="100000"/>
              </a:lnSpc>
              <a:spcBef>
                <a:spcPts val="0"/>
              </a:spcBef>
            </a:pPr>
            <a:r>
              <a:rPr lang="pt-BR" sz="1800" dirty="0">
                <a:solidFill>
                  <a:schemeClr val="bg1"/>
                </a:solidFill>
                <a:latin typeface="Inter"/>
                <a:ea typeface="Inter"/>
                <a:cs typeface="Inter"/>
                <a:sym typeface="Inter"/>
              </a:rPr>
              <a:t>Membros se sentem seguros para assumir riscos e expressar ideias sem medo.</a:t>
            </a:r>
          </a:p>
        </p:txBody>
      </p:sp>
      <p:sp>
        <p:nvSpPr>
          <p:cNvPr id="23" name="Google Shape;229;p28">
            <a:extLst>
              <a:ext uri="{FF2B5EF4-FFF2-40B4-BE49-F238E27FC236}">
                <a16:creationId xmlns:a16="http://schemas.microsoft.com/office/drawing/2014/main" id="{6BCBD9B3-D472-E062-C34C-3A6E6F0545E7}"/>
              </a:ext>
            </a:extLst>
          </p:cNvPr>
          <p:cNvSpPr txBox="1">
            <a:spLocks/>
          </p:cNvSpPr>
          <p:nvPr/>
        </p:nvSpPr>
        <p:spPr>
          <a:xfrm>
            <a:off x="3856458" y="4290459"/>
            <a:ext cx="2160000"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Confiabilidade:</a:t>
            </a:r>
            <a:r>
              <a:rPr lang="pt-BR" sz="1800" dirty="0">
                <a:solidFill>
                  <a:schemeClr val="bg1"/>
                </a:solidFill>
                <a:latin typeface="Inter"/>
                <a:ea typeface="Inter"/>
                <a:cs typeface="Inter"/>
                <a:sym typeface="Inter"/>
              </a:rPr>
              <a:t> </a:t>
            </a:r>
          </a:p>
          <a:p>
            <a:pPr algn="ctr">
              <a:lnSpc>
                <a:spcPct val="100000"/>
              </a:lnSpc>
              <a:spcBef>
                <a:spcPts val="0"/>
              </a:spcBef>
            </a:pPr>
            <a:r>
              <a:rPr lang="pt-BR" sz="1800" dirty="0">
                <a:solidFill>
                  <a:schemeClr val="bg1"/>
                </a:solidFill>
                <a:latin typeface="Inter"/>
                <a:ea typeface="Inter"/>
                <a:cs typeface="Inter"/>
                <a:sym typeface="Inter"/>
              </a:rPr>
              <a:t>Membros entregam trabalho de qualidade no prazo e cumprem seus compromissos.</a:t>
            </a:r>
          </a:p>
        </p:txBody>
      </p:sp>
      <p:sp>
        <p:nvSpPr>
          <p:cNvPr id="27" name="Google Shape;229;p28">
            <a:extLst>
              <a:ext uri="{FF2B5EF4-FFF2-40B4-BE49-F238E27FC236}">
                <a16:creationId xmlns:a16="http://schemas.microsoft.com/office/drawing/2014/main" id="{D6F58F33-0099-855E-AF84-0957329EE861}"/>
              </a:ext>
            </a:extLst>
          </p:cNvPr>
          <p:cNvSpPr txBox="1">
            <a:spLocks/>
          </p:cNvSpPr>
          <p:nvPr/>
        </p:nvSpPr>
        <p:spPr>
          <a:xfrm>
            <a:off x="6567178" y="4290459"/>
            <a:ext cx="2160000"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Estrutura e Clareza: </a:t>
            </a:r>
          </a:p>
          <a:p>
            <a:pPr algn="ctr">
              <a:lnSpc>
                <a:spcPct val="100000"/>
              </a:lnSpc>
              <a:spcBef>
                <a:spcPts val="0"/>
              </a:spcBef>
            </a:pPr>
            <a:r>
              <a:rPr lang="pt-BR" sz="1800" dirty="0">
                <a:solidFill>
                  <a:schemeClr val="bg1"/>
                </a:solidFill>
                <a:latin typeface="Inter"/>
                <a:ea typeface="Inter"/>
                <a:cs typeface="Inter"/>
                <a:sym typeface="Inter"/>
              </a:rPr>
              <a:t>Metas, papéis e planos de execução bem definidos.</a:t>
            </a:r>
          </a:p>
        </p:txBody>
      </p:sp>
      <p:sp>
        <p:nvSpPr>
          <p:cNvPr id="28" name="Google Shape;229;p28">
            <a:extLst>
              <a:ext uri="{FF2B5EF4-FFF2-40B4-BE49-F238E27FC236}">
                <a16:creationId xmlns:a16="http://schemas.microsoft.com/office/drawing/2014/main" id="{57F432D7-8F80-DE4F-2F31-79C5A8A1D828}"/>
              </a:ext>
            </a:extLst>
          </p:cNvPr>
          <p:cNvSpPr txBox="1">
            <a:spLocks/>
          </p:cNvSpPr>
          <p:nvPr/>
        </p:nvSpPr>
        <p:spPr>
          <a:xfrm>
            <a:off x="9292072" y="4290459"/>
            <a:ext cx="2160000" cy="188010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Significado:</a:t>
            </a:r>
            <a:r>
              <a:rPr lang="pt-BR" sz="1800" dirty="0">
                <a:solidFill>
                  <a:schemeClr val="bg1"/>
                </a:solidFill>
                <a:latin typeface="Inter"/>
                <a:ea typeface="Inter"/>
                <a:cs typeface="Inter"/>
                <a:sym typeface="Inter"/>
              </a:rPr>
              <a:t> </a:t>
            </a:r>
          </a:p>
          <a:p>
            <a:pPr algn="ctr">
              <a:lnSpc>
                <a:spcPct val="100000"/>
              </a:lnSpc>
              <a:spcBef>
                <a:spcPts val="0"/>
              </a:spcBef>
            </a:pPr>
            <a:r>
              <a:rPr lang="pt-BR" sz="1800" dirty="0">
                <a:solidFill>
                  <a:schemeClr val="bg1"/>
                </a:solidFill>
                <a:latin typeface="Inter"/>
                <a:ea typeface="Inter"/>
                <a:cs typeface="Inter"/>
                <a:sym typeface="Inter"/>
              </a:rPr>
              <a:t>O trabalho é pessoalmente importante para os membros da equipe.</a:t>
            </a:r>
          </a:p>
        </p:txBody>
      </p:sp>
      <p:pic>
        <p:nvPicPr>
          <p:cNvPr id="30" name="Gráfico 29" descr="Selo 1 estrutura de tópicos">
            <a:extLst>
              <a:ext uri="{FF2B5EF4-FFF2-40B4-BE49-F238E27FC236}">
                <a16:creationId xmlns:a16="http://schemas.microsoft.com/office/drawing/2014/main" id="{3D918470-2E9E-15E4-DE36-97E472603D1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904799" y="3618569"/>
            <a:ext cx="712377" cy="712377"/>
          </a:xfrm>
          <a:prstGeom prst="rect">
            <a:avLst/>
          </a:prstGeom>
        </p:spPr>
      </p:pic>
      <p:pic>
        <p:nvPicPr>
          <p:cNvPr id="31" name="Gráfico 30" descr="Crachá estrutura de tópicos">
            <a:extLst>
              <a:ext uri="{FF2B5EF4-FFF2-40B4-BE49-F238E27FC236}">
                <a16:creationId xmlns:a16="http://schemas.microsoft.com/office/drawing/2014/main" id="{AE1B676F-55E8-C19A-5E6E-F33491B173B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605964" y="3618569"/>
            <a:ext cx="712377" cy="712377"/>
          </a:xfrm>
          <a:prstGeom prst="rect">
            <a:avLst/>
          </a:prstGeom>
        </p:spPr>
      </p:pic>
      <p:pic>
        <p:nvPicPr>
          <p:cNvPr id="32" name="Gráfico 31" descr="Selo 3 estrutura de tópicos">
            <a:extLst>
              <a:ext uri="{FF2B5EF4-FFF2-40B4-BE49-F238E27FC236}">
                <a16:creationId xmlns:a16="http://schemas.microsoft.com/office/drawing/2014/main" id="{C0BFBBF2-1372-5129-EBFB-12E7F1D1BF3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307129" y="3618569"/>
            <a:ext cx="712377" cy="712377"/>
          </a:xfrm>
          <a:prstGeom prst="rect">
            <a:avLst/>
          </a:prstGeom>
        </p:spPr>
      </p:pic>
      <p:pic>
        <p:nvPicPr>
          <p:cNvPr id="33" name="Gráfico 32" descr="Selo 4 estrutura de tópicos">
            <a:extLst>
              <a:ext uri="{FF2B5EF4-FFF2-40B4-BE49-F238E27FC236}">
                <a16:creationId xmlns:a16="http://schemas.microsoft.com/office/drawing/2014/main" id="{B07400E3-4CD6-1F01-3BBD-54E89A3463E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008294" y="3618569"/>
            <a:ext cx="712377" cy="712377"/>
          </a:xfrm>
          <a:prstGeom prst="rect">
            <a:avLst/>
          </a:prstGeom>
        </p:spPr>
      </p:pic>
      <p:pic>
        <p:nvPicPr>
          <p:cNvPr id="3" name="Image 1">
            <a:extLst>
              <a:ext uri="{FF2B5EF4-FFF2-40B4-BE49-F238E27FC236}">
                <a16:creationId xmlns:a16="http://schemas.microsoft.com/office/drawing/2014/main" id="{47B8FE15-EACD-1434-B4C7-3BF3AB73DB91}"/>
              </a:ext>
            </a:extLst>
          </p:cNvPr>
          <p:cNvPicPr>
            <a:picLocks noChangeAspect="1"/>
          </p:cNvPicPr>
          <p:nvPr/>
        </p:nvPicPr>
        <p:blipFill>
          <a:blip r:embed="rId11"/>
          <a:stretch>
            <a:fillRect/>
          </a:stretch>
        </p:blipFill>
        <p:spPr>
          <a:xfrm>
            <a:off x="609123" y="6437339"/>
            <a:ext cx="3154804" cy="1774578"/>
          </a:xfrm>
          <a:prstGeom prst="rect">
            <a:avLst/>
          </a:prstGeom>
        </p:spPr>
      </p:pic>
      <p:sp>
        <p:nvSpPr>
          <p:cNvPr id="6" name="CaixaDeTexto 5">
            <a:extLst>
              <a:ext uri="{FF2B5EF4-FFF2-40B4-BE49-F238E27FC236}">
                <a16:creationId xmlns:a16="http://schemas.microsoft.com/office/drawing/2014/main" id="{A80E19D5-C683-B429-912A-2632C3759553}"/>
              </a:ext>
            </a:extLst>
          </p:cNvPr>
          <p:cNvSpPr txBox="1"/>
          <p:nvPr/>
        </p:nvSpPr>
        <p:spPr>
          <a:xfrm>
            <a:off x="1382233" y="3047634"/>
            <a:ext cx="12318484" cy="523220"/>
          </a:xfrm>
          <a:prstGeom prst="rect">
            <a:avLst/>
          </a:prstGeom>
          <a:noFill/>
        </p:spPr>
        <p:txBody>
          <a:bodyPr wrap="square">
            <a:spAutoFit/>
          </a:bodyPr>
          <a:lstStyle/>
          <a:p>
            <a:r>
              <a:rPr lang="pt-BR" sz="2800" b="1" dirty="0">
                <a:solidFill>
                  <a:srgbClr val="2BDEFD"/>
                </a:solidFill>
                <a:latin typeface="Chakra Petch" panose="00000500000000000000" pitchFamily="2" charset="-34"/>
                <a:ea typeface="+mj-ea"/>
                <a:cs typeface="Chakra Petch" panose="00000500000000000000" pitchFamily="2" charset="-34"/>
                <a:sym typeface="Inter"/>
              </a:rPr>
              <a:t>Os cinco fatores-chave para a eficácia da equipe:</a:t>
            </a:r>
          </a:p>
        </p:txBody>
      </p:sp>
      <p:sp>
        <p:nvSpPr>
          <p:cNvPr id="7" name="Google Shape;229;p28">
            <a:extLst>
              <a:ext uri="{FF2B5EF4-FFF2-40B4-BE49-F238E27FC236}">
                <a16:creationId xmlns:a16="http://schemas.microsoft.com/office/drawing/2014/main" id="{E133C2D0-0077-1C2B-FA37-CDA1BA19BF83}"/>
              </a:ext>
            </a:extLst>
          </p:cNvPr>
          <p:cNvSpPr txBox="1">
            <a:spLocks/>
          </p:cNvSpPr>
          <p:nvPr/>
        </p:nvSpPr>
        <p:spPr>
          <a:xfrm>
            <a:off x="11995702" y="4290459"/>
            <a:ext cx="2160000"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b="1" dirty="0">
                <a:solidFill>
                  <a:schemeClr val="bg1"/>
                </a:solidFill>
                <a:latin typeface="Inter"/>
                <a:ea typeface="Inter"/>
                <a:cs typeface="Inter"/>
                <a:sym typeface="Inter"/>
              </a:rPr>
              <a:t>Impacto: </a:t>
            </a:r>
          </a:p>
          <a:p>
            <a:pPr algn="ctr">
              <a:lnSpc>
                <a:spcPct val="100000"/>
              </a:lnSpc>
              <a:spcBef>
                <a:spcPts val="0"/>
              </a:spcBef>
            </a:pPr>
            <a:r>
              <a:rPr lang="pt-BR" sz="1800" dirty="0">
                <a:solidFill>
                  <a:schemeClr val="bg1"/>
                </a:solidFill>
                <a:latin typeface="Inter"/>
                <a:ea typeface="Inter"/>
                <a:cs typeface="Inter"/>
                <a:sym typeface="Inter"/>
              </a:rPr>
              <a:t>Os membros acreditam que seu trabalho faz a diferença.</a:t>
            </a:r>
          </a:p>
        </p:txBody>
      </p:sp>
      <p:pic>
        <p:nvPicPr>
          <p:cNvPr id="8" name="Gráfico 7" descr="Selo 5 estrutura de tópicos">
            <a:extLst>
              <a:ext uri="{FF2B5EF4-FFF2-40B4-BE49-F238E27FC236}">
                <a16:creationId xmlns:a16="http://schemas.microsoft.com/office/drawing/2014/main" id="{F2628FA8-6F68-AE96-4C77-A1E995A4BC68}"/>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2709459" y="3622114"/>
            <a:ext cx="712377" cy="712377"/>
          </a:xfrm>
          <a:prstGeom prst="rect">
            <a:avLst/>
          </a:prstGeom>
        </p:spPr>
      </p:pic>
    </p:spTree>
    <p:extLst>
      <p:ext uri="{BB962C8B-B14F-4D97-AF65-F5344CB8AC3E}">
        <p14:creationId xmlns:p14="http://schemas.microsoft.com/office/powerpoint/2010/main" val="121413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671DD-249B-2A4C-EB81-89192D6BA4BC}"/>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5D3F52D5-6619-40A0-D480-2CBAC634C634}"/>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1035AA06-36A4-034D-F1CA-F37F4255575D}"/>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B6962511-682B-BD89-9388-3DF33D27FA13}"/>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39A7C793-0725-F41C-5190-CD1875B8036E}"/>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GOOGLE: </a:t>
            </a:r>
            <a:r>
              <a:rPr lang="pt-BR" sz="4000" b="1" dirty="0">
                <a:solidFill>
                  <a:srgbClr val="2BDEFD"/>
                </a:solidFill>
                <a:latin typeface="Chakra Petch" panose="00000500000000000000" pitchFamily="2" charset="-34"/>
                <a:cs typeface="Chakra Petch" panose="00000500000000000000" pitchFamily="2" charset="-34"/>
              </a:rPr>
              <a:t>SEGURANÇA PSICOLÓGICA</a:t>
            </a:r>
          </a:p>
        </p:txBody>
      </p:sp>
      <p:sp>
        <p:nvSpPr>
          <p:cNvPr id="12" name="Espaço Reservado para Texto 4">
            <a:extLst>
              <a:ext uri="{FF2B5EF4-FFF2-40B4-BE49-F238E27FC236}">
                <a16:creationId xmlns:a16="http://schemas.microsoft.com/office/drawing/2014/main" id="{5BDF41CD-8505-1C86-74BA-38CECD755ACD}"/>
              </a:ext>
            </a:extLst>
          </p:cNvPr>
          <p:cNvSpPr txBox="1">
            <a:spLocks/>
          </p:cNvSpPr>
          <p:nvPr/>
        </p:nvSpPr>
        <p:spPr>
          <a:xfrm>
            <a:off x="780344" y="1166196"/>
            <a:ext cx="13629423"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O Project </a:t>
            </a:r>
            <a:r>
              <a:rPr lang="pt-BR" dirty="0" err="1"/>
              <a:t>Aristotle</a:t>
            </a:r>
            <a:r>
              <a:rPr lang="pt-BR" dirty="0"/>
              <a:t> identificou a </a:t>
            </a:r>
            <a:r>
              <a:rPr lang="pt-BR" b="1" dirty="0"/>
              <a:t>segurança psicológica</a:t>
            </a:r>
            <a:r>
              <a:rPr lang="pt-BR" dirty="0"/>
              <a:t> como o fator mais importante para equipes eficazes.</a:t>
            </a:r>
          </a:p>
        </p:txBody>
      </p:sp>
      <p:sp>
        <p:nvSpPr>
          <p:cNvPr id="9" name="Google Shape;229;p28">
            <a:extLst>
              <a:ext uri="{FF2B5EF4-FFF2-40B4-BE49-F238E27FC236}">
                <a16:creationId xmlns:a16="http://schemas.microsoft.com/office/drawing/2014/main" id="{D91B74D2-09A7-1CD8-781A-28D71581B8AD}"/>
              </a:ext>
            </a:extLst>
          </p:cNvPr>
          <p:cNvSpPr txBox="1">
            <a:spLocks/>
          </p:cNvSpPr>
          <p:nvPr/>
        </p:nvSpPr>
        <p:spPr>
          <a:xfrm>
            <a:off x="2040700" y="5323113"/>
            <a:ext cx="2573954" cy="2157102"/>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Promove comunicação aberta e honesta, permitindo que problemas sejam identificados e resolvidos rapidamente.</a:t>
            </a:r>
          </a:p>
        </p:txBody>
      </p:sp>
      <p:sp>
        <p:nvSpPr>
          <p:cNvPr id="11" name="Google Shape;229;p28">
            <a:extLst>
              <a:ext uri="{FF2B5EF4-FFF2-40B4-BE49-F238E27FC236}">
                <a16:creationId xmlns:a16="http://schemas.microsoft.com/office/drawing/2014/main" id="{ACBEB2F9-9E90-74D2-37A0-67CF5F92844D}"/>
              </a:ext>
            </a:extLst>
          </p:cNvPr>
          <p:cNvSpPr txBox="1">
            <a:spLocks/>
          </p:cNvSpPr>
          <p:nvPr/>
        </p:nvSpPr>
        <p:spPr>
          <a:xfrm>
            <a:off x="5063893" y="5323113"/>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Incentiva a inovação e a experimentação, pois as pessoas não têm medo de propor ideias novas.</a:t>
            </a:r>
          </a:p>
        </p:txBody>
      </p:sp>
      <p:sp>
        <p:nvSpPr>
          <p:cNvPr id="14" name="Google Shape;229;p28">
            <a:extLst>
              <a:ext uri="{FF2B5EF4-FFF2-40B4-BE49-F238E27FC236}">
                <a16:creationId xmlns:a16="http://schemas.microsoft.com/office/drawing/2014/main" id="{5729B362-77BE-F5E3-2CC2-CDBB6D1CF188}"/>
              </a:ext>
            </a:extLst>
          </p:cNvPr>
          <p:cNvSpPr txBox="1">
            <a:spLocks/>
          </p:cNvSpPr>
          <p:nvPr/>
        </p:nvSpPr>
        <p:spPr>
          <a:xfrm>
            <a:off x="8087085" y="5323113"/>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Fortalece a colaboração e o trabalho em equipe, criando um ambiente de confiança mútua.</a:t>
            </a:r>
          </a:p>
        </p:txBody>
      </p:sp>
      <p:sp>
        <p:nvSpPr>
          <p:cNvPr id="20" name="CaixaDeTexto 19">
            <a:extLst>
              <a:ext uri="{FF2B5EF4-FFF2-40B4-BE49-F238E27FC236}">
                <a16:creationId xmlns:a16="http://schemas.microsoft.com/office/drawing/2014/main" id="{14C0AA9C-2157-5DAD-923F-E8221A2D520C}"/>
              </a:ext>
            </a:extLst>
          </p:cNvPr>
          <p:cNvSpPr txBox="1"/>
          <p:nvPr/>
        </p:nvSpPr>
        <p:spPr>
          <a:xfrm>
            <a:off x="780344" y="2409208"/>
            <a:ext cx="10213721" cy="1762021"/>
          </a:xfrm>
          <a:prstGeom prst="rect">
            <a:avLst/>
          </a:prstGeom>
          <a:noFill/>
        </p:spPr>
        <p:txBody>
          <a:bodyPr wrap="square">
            <a:spAutoFit/>
          </a:bodyPr>
          <a:lstStyle/>
          <a:p>
            <a:pPr algn="l">
              <a:spcBef>
                <a:spcPts val="1500"/>
              </a:spcBef>
              <a:spcAft>
                <a:spcPts val="1500"/>
              </a:spcAft>
              <a:buNone/>
            </a:pPr>
            <a:r>
              <a:rPr lang="pt-BR" sz="2400" b="0" i="1" dirty="0">
                <a:solidFill>
                  <a:schemeClr val="bg1"/>
                </a:solidFill>
                <a:effectLst/>
                <a:latin typeface="Open Sans" panose="020B0606030504020204" pitchFamily="34" charset="0"/>
              </a:rPr>
              <a:t>"Em equipes com alta segurança psicológica, os membros se sentem seguros para assumir riscos e ser vulneráveis na frente uns dos outros."</a:t>
            </a:r>
          </a:p>
          <a:p>
            <a:pPr>
              <a:buNone/>
            </a:pPr>
            <a:br>
              <a:rPr lang="pt-BR" sz="2400" dirty="0">
                <a:solidFill>
                  <a:schemeClr val="bg1"/>
                </a:solidFill>
              </a:rPr>
            </a:br>
            <a:endParaRPr lang="pt-BR" sz="2400" dirty="0">
              <a:solidFill>
                <a:schemeClr val="bg1"/>
              </a:solidFill>
            </a:endParaRPr>
          </a:p>
        </p:txBody>
      </p:sp>
      <p:sp>
        <p:nvSpPr>
          <p:cNvPr id="21" name="Espaço Reservado para Texto 4">
            <a:extLst>
              <a:ext uri="{FF2B5EF4-FFF2-40B4-BE49-F238E27FC236}">
                <a16:creationId xmlns:a16="http://schemas.microsoft.com/office/drawing/2014/main" id="{FE6BB831-87F8-7C93-F23D-F03BEAB686EB}"/>
              </a:ext>
            </a:extLst>
          </p:cNvPr>
          <p:cNvSpPr txBox="1">
            <a:spLocks/>
          </p:cNvSpPr>
          <p:nvPr/>
        </p:nvSpPr>
        <p:spPr>
          <a:xfrm>
            <a:off x="780343" y="3442971"/>
            <a:ext cx="13629423" cy="710552"/>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Como a segurança psicológica </a:t>
            </a:r>
            <a:r>
              <a:rPr lang="pt-BR" b="1" dirty="0"/>
              <a:t>impacta o desempenho</a:t>
            </a:r>
            <a:r>
              <a:rPr lang="pt-BR" dirty="0"/>
              <a:t> das equipes:</a:t>
            </a:r>
          </a:p>
        </p:txBody>
      </p:sp>
      <p:pic>
        <p:nvPicPr>
          <p:cNvPr id="22" name="Image 1" descr="preencoded.png">
            <a:extLst>
              <a:ext uri="{FF2B5EF4-FFF2-40B4-BE49-F238E27FC236}">
                <a16:creationId xmlns:a16="http://schemas.microsoft.com/office/drawing/2014/main" id="{55DC9AFB-A63D-B599-04DA-1416012D1E2E}"/>
              </a:ext>
            </a:extLst>
          </p:cNvPr>
          <p:cNvPicPr>
            <a:picLocks noChangeAspect="1"/>
          </p:cNvPicPr>
          <p:nvPr/>
        </p:nvPicPr>
        <p:blipFill>
          <a:blip r:embed="rId3">
            <a:biLevel thresh="25000"/>
          </a:blip>
          <a:stretch>
            <a:fillRect/>
          </a:stretch>
        </p:blipFill>
        <p:spPr>
          <a:xfrm>
            <a:off x="2890550" y="4549701"/>
            <a:ext cx="874256" cy="699403"/>
          </a:xfrm>
          <a:prstGeom prst="rect">
            <a:avLst/>
          </a:prstGeom>
        </p:spPr>
      </p:pic>
      <p:pic>
        <p:nvPicPr>
          <p:cNvPr id="23" name="Image 2" descr="preencoded.png">
            <a:extLst>
              <a:ext uri="{FF2B5EF4-FFF2-40B4-BE49-F238E27FC236}">
                <a16:creationId xmlns:a16="http://schemas.microsoft.com/office/drawing/2014/main" id="{006CE705-17B7-6AD9-6637-ED7A3A675901}"/>
              </a:ext>
            </a:extLst>
          </p:cNvPr>
          <p:cNvPicPr>
            <a:picLocks noChangeAspect="1"/>
          </p:cNvPicPr>
          <p:nvPr/>
        </p:nvPicPr>
        <p:blipFill>
          <a:blip r:embed="rId4">
            <a:biLevel thresh="25000"/>
          </a:blip>
          <a:stretch>
            <a:fillRect/>
          </a:stretch>
        </p:blipFill>
        <p:spPr>
          <a:xfrm>
            <a:off x="6088593" y="4539370"/>
            <a:ext cx="524554" cy="699403"/>
          </a:xfrm>
          <a:prstGeom prst="rect">
            <a:avLst/>
          </a:prstGeom>
        </p:spPr>
      </p:pic>
      <p:pic>
        <p:nvPicPr>
          <p:cNvPr id="24" name="Image 3" descr="preencoded.png">
            <a:extLst>
              <a:ext uri="{FF2B5EF4-FFF2-40B4-BE49-F238E27FC236}">
                <a16:creationId xmlns:a16="http://schemas.microsoft.com/office/drawing/2014/main" id="{797190EF-CBCF-FE42-1D6E-16C3E3631B4E}"/>
              </a:ext>
            </a:extLst>
          </p:cNvPr>
          <p:cNvPicPr>
            <a:picLocks noChangeAspect="1"/>
          </p:cNvPicPr>
          <p:nvPr/>
        </p:nvPicPr>
        <p:blipFill>
          <a:blip r:embed="rId5">
            <a:biLevel thresh="25000"/>
          </a:blip>
          <a:stretch>
            <a:fillRect/>
          </a:stretch>
        </p:blipFill>
        <p:spPr>
          <a:xfrm>
            <a:off x="8936934" y="4545607"/>
            <a:ext cx="874256" cy="699403"/>
          </a:xfrm>
          <a:prstGeom prst="rect">
            <a:avLst/>
          </a:prstGeom>
        </p:spPr>
      </p:pic>
    </p:spTree>
    <p:extLst>
      <p:ext uri="{BB962C8B-B14F-4D97-AF65-F5344CB8AC3E}">
        <p14:creationId xmlns:p14="http://schemas.microsoft.com/office/powerpoint/2010/main" val="158209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F721E-E303-955B-B02A-29B0643F758C}"/>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947F5D8E-B558-4AA6-47FD-F7C3F618C5AF}"/>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44E2C505-BC69-BBA7-C9C9-F5D47B77088E}"/>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02018D6A-0794-2C5A-1871-CB16753CFA9F}"/>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F189E370-1353-680F-97BC-81BEB8BD1EA3}"/>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CASE 3: </a:t>
            </a:r>
            <a:r>
              <a:rPr lang="pt-BR" sz="4000" b="1" dirty="0">
                <a:solidFill>
                  <a:srgbClr val="2BDEFD"/>
                </a:solidFill>
                <a:latin typeface="Chakra Petch" panose="00000500000000000000" pitchFamily="2" charset="-34"/>
                <a:cs typeface="Chakra Petch" panose="00000500000000000000" pitchFamily="2" charset="-34"/>
              </a:rPr>
              <a:t>MAGAZINE LUIZA</a:t>
            </a:r>
          </a:p>
        </p:txBody>
      </p:sp>
      <p:sp>
        <p:nvSpPr>
          <p:cNvPr id="12" name="Espaço Reservado para Texto 4">
            <a:extLst>
              <a:ext uri="{FF2B5EF4-FFF2-40B4-BE49-F238E27FC236}">
                <a16:creationId xmlns:a16="http://schemas.microsoft.com/office/drawing/2014/main" id="{EA504169-C4B7-F92B-E132-2827348BE607}"/>
              </a:ext>
            </a:extLst>
          </p:cNvPr>
          <p:cNvSpPr txBox="1">
            <a:spLocks/>
          </p:cNvSpPr>
          <p:nvPr/>
        </p:nvSpPr>
        <p:spPr>
          <a:xfrm>
            <a:off x="780344" y="919975"/>
            <a:ext cx="13629423"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 Magazine Luiza (Magalu) é um exemplo notável de empresa brasileira que implementou </a:t>
            </a:r>
            <a:r>
              <a:rPr lang="pt-BR" b="1" dirty="0"/>
              <a:t>práticas ágeis e multifuncionais </a:t>
            </a:r>
            <a:r>
              <a:rPr lang="pt-BR" dirty="0"/>
              <a:t>em sua transformação digital:</a:t>
            </a:r>
          </a:p>
        </p:txBody>
      </p:sp>
      <p:sp>
        <p:nvSpPr>
          <p:cNvPr id="3" name="Retângulo: Cantos Superiores Recortados 2">
            <a:extLst>
              <a:ext uri="{FF2B5EF4-FFF2-40B4-BE49-F238E27FC236}">
                <a16:creationId xmlns:a16="http://schemas.microsoft.com/office/drawing/2014/main" id="{308AA59C-7C5F-293E-7BE0-585982C7A4D4}"/>
              </a:ext>
            </a:extLst>
          </p:cNvPr>
          <p:cNvSpPr/>
          <p:nvPr/>
        </p:nvSpPr>
        <p:spPr>
          <a:xfrm>
            <a:off x="1594135" y="269890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Cantos Superiores Recortados 3">
            <a:extLst>
              <a:ext uri="{FF2B5EF4-FFF2-40B4-BE49-F238E27FC236}">
                <a16:creationId xmlns:a16="http://schemas.microsoft.com/office/drawing/2014/main" id="{803FF90E-8238-B8F5-B726-A85D18308B6D}"/>
              </a:ext>
            </a:extLst>
          </p:cNvPr>
          <p:cNvSpPr/>
          <p:nvPr/>
        </p:nvSpPr>
        <p:spPr>
          <a:xfrm>
            <a:off x="4591805" y="269890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Cantos Superiores Recortados 4">
            <a:extLst>
              <a:ext uri="{FF2B5EF4-FFF2-40B4-BE49-F238E27FC236}">
                <a16:creationId xmlns:a16="http://schemas.microsoft.com/office/drawing/2014/main" id="{6B034F2E-F9B1-49FE-4525-C335AAA8C3E0}"/>
              </a:ext>
            </a:extLst>
          </p:cNvPr>
          <p:cNvSpPr/>
          <p:nvPr/>
        </p:nvSpPr>
        <p:spPr>
          <a:xfrm>
            <a:off x="7634175" y="2698905"/>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Google Shape;229;p28">
            <a:extLst>
              <a:ext uri="{FF2B5EF4-FFF2-40B4-BE49-F238E27FC236}">
                <a16:creationId xmlns:a16="http://schemas.microsoft.com/office/drawing/2014/main" id="{D32D113B-925D-6A65-45D4-98EFD0822CA2}"/>
              </a:ext>
            </a:extLst>
          </p:cNvPr>
          <p:cNvSpPr txBox="1">
            <a:spLocks/>
          </p:cNvSpPr>
          <p:nvPr/>
        </p:nvSpPr>
        <p:spPr>
          <a:xfrm>
            <a:off x="1594135" y="4674251"/>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Fundado em 2012, é o laboratório de tecnologia e inovação da Magalu, fundamental para impulsionar a transformação digital da empresa.</a:t>
            </a:r>
          </a:p>
        </p:txBody>
      </p:sp>
      <p:sp>
        <p:nvSpPr>
          <p:cNvPr id="11" name="Google Shape;229;p28">
            <a:extLst>
              <a:ext uri="{FF2B5EF4-FFF2-40B4-BE49-F238E27FC236}">
                <a16:creationId xmlns:a16="http://schemas.microsoft.com/office/drawing/2014/main" id="{28DD489F-B8E2-A3A8-6C19-8B1F25B2BDAB}"/>
              </a:ext>
            </a:extLst>
          </p:cNvPr>
          <p:cNvSpPr txBox="1">
            <a:spLocks/>
          </p:cNvSpPr>
          <p:nvPr/>
        </p:nvSpPr>
        <p:spPr>
          <a:xfrm>
            <a:off x="4617328" y="4674251"/>
            <a:ext cx="2573954"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Equipes autônomas compostas por desenvolvedores, designers, especialistas em dados e negócios, permitindo visão 360° e agilidade na tomada de decisões.</a:t>
            </a:r>
          </a:p>
        </p:txBody>
      </p:sp>
      <p:sp>
        <p:nvSpPr>
          <p:cNvPr id="14" name="Google Shape;229;p28">
            <a:extLst>
              <a:ext uri="{FF2B5EF4-FFF2-40B4-BE49-F238E27FC236}">
                <a16:creationId xmlns:a16="http://schemas.microsoft.com/office/drawing/2014/main" id="{9608F9EC-2569-F5BB-790E-AF539D113C0A}"/>
              </a:ext>
            </a:extLst>
          </p:cNvPr>
          <p:cNvSpPr txBox="1">
            <a:spLocks/>
          </p:cNvSpPr>
          <p:nvPr/>
        </p:nvSpPr>
        <p:spPr>
          <a:xfrm>
            <a:off x="7640520" y="4674251"/>
            <a:ext cx="2573954" cy="137227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Promoção de aprendizado contínuo, incentivando os times a testar novas ideias, coletar feedback e iterar rapidamente.</a:t>
            </a:r>
          </a:p>
        </p:txBody>
      </p:sp>
      <p:sp>
        <p:nvSpPr>
          <p:cNvPr id="6" name="Google Shape;216;p26">
            <a:extLst>
              <a:ext uri="{FF2B5EF4-FFF2-40B4-BE49-F238E27FC236}">
                <a16:creationId xmlns:a16="http://schemas.microsoft.com/office/drawing/2014/main" id="{2A321E87-9B25-0E00-7DB3-E4B44586ABAB}"/>
              </a:ext>
            </a:extLst>
          </p:cNvPr>
          <p:cNvSpPr txBox="1">
            <a:spLocks/>
          </p:cNvSpPr>
          <p:nvPr/>
        </p:nvSpPr>
        <p:spPr>
          <a:xfrm>
            <a:off x="1761486" y="3397001"/>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LUIZALABS</a:t>
            </a:r>
          </a:p>
        </p:txBody>
      </p:sp>
      <p:sp>
        <p:nvSpPr>
          <p:cNvPr id="7" name="Google Shape;216;p26">
            <a:extLst>
              <a:ext uri="{FF2B5EF4-FFF2-40B4-BE49-F238E27FC236}">
                <a16:creationId xmlns:a16="http://schemas.microsoft.com/office/drawing/2014/main" id="{918A6634-8704-C794-771E-3B4101E39BBA}"/>
              </a:ext>
            </a:extLst>
          </p:cNvPr>
          <p:cNvSpPr txBox="1">
            <a:spLocks/>
          </p:cNvSpPr>
          <p:nvPr/>
        </p:nvSpPr>
        <p:spPr>
          <a:xfrm>
            <a:off x="4759156" y="3258502"/>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TIMES MULTIFUNCIONAIS</a:t>
            </a:r>
          </a:p>
        </p:txBody>
      </p:sp>
      <p:sp>
        <p:nvSpPr>
          <p:cNvPr id="8" name="Google Shape;216;p26">
            <a:extLst>
              <a:ext uri="{FF2B5EF4-FFF2-40B4-BE49-F238E27FC236}">
                <a16:creationId xmlns:a16="http://schemas.microsoft.com/office/drawing/2014/main" id="{172498D3-D94B-24C5-0F05-0D928FC9CAB8}"/>
              </a:ext>
            </a:extLst>
          </p:cNvPr>
          <p:cNvSpPr txBox="1">
            <a:spLocks/>
          </p:cNvSpPr>
          <p:nvPr/>
        </p:nvSpPr>
        <p:spPr>
          <a:xfrm>
            <a:off x="7801526" y="3258502"/>
            <a:ext cx="2239253" cy="849415"/>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CULTURA DE EXPERIMENTAÇÃO</a:t>
            </a:r>
          </a:p>
        </p:txBody>
      </p:sp>
      <p:sp>
        <p:nvSpPr>
          <p:cNvPr id="10" name="Retângulo: Cantos Superiores Recortados 9">
            <a:extLst>
              <a:ext uri="{FF2B5EF4-FFF2-40B4-BE49-F238E27FC236}">
                <a16:creationId xmlns:a16="http://schemas.microsoft.com/office/drawing/2014/main" id="{7E699860-769B-1DDF-B23F-7A775EF6F494}"/>
              </a:ext>
            </a:extLst>
          </p:cNvPr>
          <p:cNvSpPr/>
          <p:nvPr/>
        </p:nvSpPr>
        <p:spPr>
          <a:xfrm>
            <a:off x="10721161" y="2702450"/>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F901C8FE-32C6-EC0E-3B4A-0FB18DE2A1A6}"/>
              </a:ext>
            </a:extLst>
          </p:cNvPr>
          <p:cNvSpPr txBox="1">
            <a:spLocks/>
          </p:cNvSpPr>
          <p:nvPr/>
        </p:nvSpPr>
        <p:spPr>
          <a:xfrm>
            <a:off x="10727506" y="4674251"/>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dirty="0">
                <a:solidFill>
                  <a:schemeClr val="bg1"/>
                </a:solidFill>
                <a:latin typeface="Inter"/>
                <a:ea typeface="Inter"/>
                <a:cs typeface="Inter"/>
                <a:sym typeface="Inter"/>
              </a:rPr>
              <a:t>Transformação digital impulsionada por um forte foco no cliente, buscando oferecer a melhor experiência em todos os canais.</a:t>
            </a:r>
          </a:p>
        </p:txBody>
      </p:sp>
      <p:sp>
        <p:nvSpPr>
          <p:cNvPr id="15" name="Google Shape;216;p26">
            <a:extLst>
              <a:ext uri="{FF2B5EF4-FFF2-40B4-BE49-F238E27FC236}">
                <a16:creationId xmlns:a16="http://schemas.microsoft.com/office/drawing/2014/main" id="{0262C03F-0DD4-D337-3DEF-FD9379103B41}"/>
              </a:ext>
            </a:extLst>
          </p:cNvPr>
          <p:cNvSpPr txBox="1">
            <a:spLocks/>
          </p:cNvSpPr>
          <p:nvPr/>
        </p:nvSpPr>
        <p:spPr>
          <a:xfrm>
            <a:off x="10888512" y="3397001"/>
            <a:ext cx="2239253" cy="572416"/>
          </a:xfrm>
          <a:prstGeom prst="rect">
            <a:avLst/>
          </a:prstGeom>
        </p:spPr>
        <p:txBody>
          <a:bodyPr spcFirstLastPara="1" wrap="square" lIns="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BR" sz="1800" dirty="0">
                <a:solidFill>
                  <a:srgbClr val="DBE4EF"/>
                </a:solidFill>
                <a:latin typeface="Chakra Petch" panose="00000500000000000000" pitchFamily="2" charset="-34"/>
                <a:cs typeface="Chakra Petch" panose="00000500000000000000" pitchFamily="2" charset="-34"/>
              </a:rPr>
              <a:t>FOCO NO CLIENTE</a:t>
            </a:r>
          </a:p>
        </p:txBody>
      </p:sp>
    </p:spTree>
    <p:extLst>
      <p:ext uri="{BB962C8B-B14F-4D97-AF65-F5344CB8AC3E}">
        <p14:creationId xmlns:p14="http://schemas.microsoft.com/office/powerpoint/2010/main" val="143782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E65A0-6F29-D1D4-D716-C92C7B0C4CC2}"/>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770471B6-F5F7-3618-891C-F6FBBFDA3861}"/>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B808B9CA-EB4A-7A34-678A-0E98D7E2D43F}"/>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1ADA52E0-2705-5335-21BA-A30F1F608763}"/>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49EB98F5-8234-C4FD-583A-71DFDC964FAF}"/>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MAGAZINE LUIZA: </a:t>
            </a:r>
            <a:r>
              <a:rPr lang="pt-BR" sz="4000" b="1" dirty="0">
                <a:solidFill>
                  <a:srgbClr val="2BDEFD"/>
                </a:solidFill>
                <a:latin typeface="Chakra Petch" panose="00000500000000000000" pitchFamily="2" charset="-34"/>
                <a:cs typeface="Chakra Petch" panose="00000500000000000000" pitchFamily="2" charset="-34"/>
              </a:rPr>
              <a:t>SUPERANDO DESAFIOS</a:t>
            </a:r>
          </a:p>
        </p:txBody>
      </p:sp>
      <p:sp>
        <p:nvSpPr>
          <p:cNvPr id="12" name="Espaço Reservado para Texto 4">
            <a:extLst>
              <a:ext uri="{FF2B5EF4-FFF2-40B4-BE49-F238E27FC236}">
                <a16:creationId xmlns:a16="http://schemas.microsoft.com/office/drawing/2014/main" id="{A8469D98-3405-2898-D944-59EAD838DEF8}"/>
              </a:ext>
            </a:extLst>
          </p:cNvPr>
          <p:cNvSpPr txBox="1">
            <a:spLocks/>
          </p:cNvSpPr>
          <p:nvPr/>
        </p:nvSpPr>
        <p:spPr>
          <a:xfrm>
            <a:off x="780344" y="919975"/>
            <a:ext cx="13629423" cy="1695437"/>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A Magazine Luiza enfrentou e superou diversos </a:t>
            </a:r>
            <a:r>
              <a:rPr lang="pt-BR" b="1" dirty="0"/>
              <a:t>desafios na implementação de práticas ágeis</a:t>
            </a:r>
            <a:r>
              <a:rPr lang="pt-BR" dirty="0"/>
              <a:t>, alcançando resultados significativos:</a:t>
            </a:r>
          </a:p>
        </p:txBody>
      </p:sp>
      <p:sp>
        <p:nvSpPr>
          <p:cNvPr id="9" name="Google Shape;229;p28">
            <a:extLst>
              <a:ext uri="{FF2B5EF4-FFF2-40B4-BE49-F238E27FC236}">
                <a16:creationId xmlns:a16="http://schemas.microsoft.com/office/drawing/2014/main" id="{ED501928-685B-7775-0E41-6C5B0792679E}"/>
              </a:ext>
            </a:extLst>
          </p:cNvPr>
          <p:cNvSpPr txBox="1">
            <a:spLocks/>
          </p:cNvSpPr>
          <p:nvPr/>
        </p:nvSpPr>
        <p:spPr>
          <a:xfrm>
            <a:off x="1594135" y="4270216"/>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Transição gradual:</a:t>
            </a:r>
            <a:r>
              <a:rPr lang="pt-BR" sz="1500" dirty="0">
                <a:solidFill>
                  <a:schemeClr val="bg1"/>
                </a:solidFill>
                <a:latin typeface="Inter"/>
                <a:ea typeface="Inter"/>
                <a:cs typeface="Inter"/>
                <a:sym typeface="Inter"/>
              </a:rPr>
              <a:t> Conseguiu migrar de um modelo tradicional (</a:t>
            </a:r>
            <a:r>
              <a:rPr lang="pt-BR" sz="1500" dirty="0" err="1">
                <a:solidFill>
                  <a:schemeClr val="bg1"/>
                </a:solidFill>
                <a:latin typeface="Inter"/>
                <a:ea typeface="Inter"/>
                <a:cs typeface="Inter"/>
                <a:sym typeface="Inter"/>
              </a:rPr>
              <a:t>waterfall</a:t>
            </a:r>
            <a:r>
              <a:rPr lang="pt-BR" sz="1500" dirty="0">
                <a:solidFill>
                  <a:schemeClr val="bg1"/>
                </a:solidFill>
                <a:latin typeface="Inter"/>
                <a:ea typeface="Inter"/>
                <a:cs typeface="Inter"/>
                <a:sym typeface="Inter"/>
              </a:rPr>
              <a:t>) para um modelo ágil de forma progressiva e sustentável.</a:t>
            </a:r>
          </a:p>
        </p:txBody>
      </p:sp>
      <p:sp>
        <p:nvSpPr>
          <p:cNvPr id="11" name="Google Shape;229;p28">
            <a:extLst>
              <a:ext uri="{FF2B5EF4-FFF2-40B4-BE49-F238E27FC236}">
                <a16:creationId xmlns:a16="http://schemas.microsoft.com/office/drawing/2014/main" id="{6BAEC861-DB62-19DD-BF06-14DA60EDAE68}"/>
              </a:ext>
            </a:extLst>
          </p:cNvPr>
          <p:cNvSpPr txBox="1">
            <a:spLocks/>
          </p:cNvSpPr>
          <p:nvPr/>
        </p:nvSpPr>
        <p:spPr>
          <a:xfrm>
            <a:off x="4617328" y="4270216"/>
            <a:ext cx="2573954" cy="137227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Crescimento exponencial:</a:t>
            </a:r>
            <a:r>
              <a:rPr lang="pt-BR" sz="1500" dirty="0">
                <a:solidFill>
                  <a:schemeClr val="bg1"/>
                </a:solidFill>
                <a:latin typeface="Inter"/>
                <a:ea typeface="Inter"/>
                <a:cs typeface="Inter"/>
                <a:sym typeface="Inter"/>
              </a:rPr>
              <a:t> O e-commerce se tornou uma parte cada vez mais relevante das vendas totais da empresa.</a:t>
            </a:r>
          </a:p>
        </p:txBody>
      </p:sp>
      <p:sp>
        <p:nvSpPr>
          <p:cNvPr id="14" name="Google Shape;229;p28">
            <a:extLst>
              <a:ext uri="{FF2B5EF4-FFF2-40B4-BE49-F238E27FC236}">
                <a16:creationId xmlns:a16="http://schemas.microsoft.com/office/drawing/2014/main" id="{04052F84-1DFD-8E04-A131-C9D6351023F5}"/>
              </a:ext>
            </a:extLst>
          </p:cNvPr>
          <p:cNvSpPr txBox="1">
            <a:spLocks/>
          </p:cNvSpPr>
          <p:nvPr/>
        </p:nvSpPr>
        <p:spPr>
          <a:xfrm>
            <a:off x="7640520" y="4270216"/>
            <a:ext cx="2573954" cy="137227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Inovação acelerada:</a:t>
            </a:r>
            <a:r>
              <a:rPr lang="pt-BR" sz="1500" dirty="0">
                <a:solidFill>
                  <a:schemeClr val="bg1"/>
                </a:solidFill>
                <a:latin typeface="Inter"/>
                <a:ea typeface="Inter"/>
                <a:cs typeface="Inter"/>
                <a:sym typeface="Inter"/>
              </a:rPr>
              <a:t> </a:t>
            </a:r>
          </a:p>
          <a:p>
            <a:pPr algn="ctr">
              <a:lnSpc>
                <a:spcPct val="100000"/>
              </a:lnSpc>
              <a:spcBef>
                <a:spcPts val="0"/>
              </a:spcBef>
            </a:pPr>
            <a:r>
              <a:rPr lang="pt-BR" sz="1500" dirty="0">
                <a:solidFill>
                  <a:schemeClr val="bg1"/>
                </a:solidFill>
                <a:latin typeface="Inter"/>
                <a:ea typeface="Inter"/>
                <a:cs typeface="Inter"/>
                <a:sym typeface="Inter"/>
              </a:rPr>
              <a:t>Times multifuncionais permitiram o lançamento de novos produtos e serviços de forma mais eficiente.</a:t>
            </a:r>
          </a:p>
        </p:txBody>
      </p:sp>
      <p:sp>
        <p:nvSpPr>
          <p:cNvPr id="13" name="Google Shape;229;p28">
            <a:extLst>
              <a:ext uri="{FF2B5EF4-FFF2-40B4-BE49-F238E27FC236}">
                <a16:creationId xmlns:a16="http://schemas.microsoft.com/office/drawing/2014/main" id="{9D438348-1A60-3426-EBC9-4BB2A888B3CD}"/>
              </a:ext>
            </a:extLst>
          </p:cNvPr>
          <p:cNvSpPr txBox="1">
            <a:spLocks/>
          </p:cNvSpPr>
          <p:nvPr/>
        </p:nvSpPr>
        <p:spPr>
          <a:xfrm>
            <a:off x="10727506" y="4270216"/>
            <a:ext cx="2573954" cy="137227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Cultura transformada:</a:t>
            </a:r>
            <a:r>
              <a:rPr lang="pt-BR" sz="1500" dirty="0">
                <a:solidFill>
                  <a:schemeClr val="bg1"/>
                </a:solidFill>
                <a:latin typeface="Inter"/>
                <a:ea typeface="Inter"/>
                <a:cs typeface="Inter"/>
                <a:sym typeface="Inter"/>
              </a:rPr>
              <a:t> Desenvolvimento de uma cultura de experimentação e aprendizado contínuo em toda a organização.</a:t>
            </a:r>
          </a:p>
        </p:txBody>
      </p:sp>
      <p:pic>
        <p:nvPicPr>
          <p:cNvPr id="19" name="Image 5" descr="preencoded.png">
            <a:extLst>
              <a:ext uri="{FF2B5EF4-FFF2-40B4-BE49-F238E27FC236}">
                <a16:creationId xmlns:a16="http://schemas.microsoft.com/office/drawing/2014/main" id="{FB2CBF46-C87A-082C-77A2-6C9737D6696E}"/>
              </a:ext>
            </a:extLst>
          </p:cNvPr>
          <p:cNvPicPr>
            <a:picLocks noChangeAspect="1"/>
          </p:cNvPicPr>
          <p:nvPr/>
        </p:nvPicPr>
        <p:blipFill>
          <a:blip r:embed="rId3"/>
          <a:srcRect t="32875" b="34438"/>
          <a:stretch>
            <a:fillRect/>
          </a:stretch>
        </p:blipFill>
        <p:spPr>
          <a:xfrm>
            <a:off x="780344" y="7030236"/>
            <a:ext cx="2857500" cy="934046"/>
          </a:xfrm>
          <a:prstGeom prst="rect">
            <a:avLst/>
          </a:prstGeom>
        </p:spPr>
      </p:pic>
      <p:pic>
        <p:nvPicPr>
          <p:cNvPr id="20" name="Image 1" descr="preencoded.png">
            <a:extLst>
              <a:ext uri="{FF2B5EF4-FFF2-40B4-BE49-F238E27FC236}">
                <a16:creationId xmlns:a16="http://schemas.microsoft.com/office/drawing/2014/main" id="{EC91BD17-764E-C7FD-C110-0D90C3EF60A6}"/>
              </a:ext>
            </a:extLst>
          </p:cNvPr>
          <p:cNvPicPr>
            <a:picLocks noChangeAspect="1"/>
          </p:cNvPicPr>
          <p:nvPr/>
        </p:nvPicPr>
        <p:blipFill>
          <a:blip r:embed="rId4">
            <a:biLevel thresh="25000"/>
          </a:blip>
          <a:stretch>
            <a:fillRect/>
          </a:stretch>
        </p:blipFill>
        <p:spPr>
          <a:xfrm>
            <a:off x="2414089" y="3243742"/>
            <a:ext cx="934046" cy="934046"/>
          </a:xfrm>
          <a:prstGeom prst="rect">
            <a:avLst/>
          </a:prstGeom>
        </p:spPr>
      </p:pic>
      <p:pic>
        <p:nvPicPr>
          <p:cNvPr id="21" name="Image 2" descr="preencoded.png">
            <a:extLst>
              <a:ext uri="{FF2B5EF4-FFF2-40B4-BE49-F238E27FC236}">
                <a16:creationId xmlns:a16="http://schemas.microsoft.com/office/drawing/2014/main" id="{977F5ED3-61FE-08E1-CCB9-40B1CABD6480}"/>
              </a:ext>
            </a:extLst>
          </p:cNvPr>
          <p:cNvPicPr>
            <a:picLocks noChangeAspect="1"/>
          </p:cNvPicPr>
          <p:nvPr/>
        </p:nvPicPr>
        <p:blipFill>
          <a:blip r:embed="rId5">
            <a:biLevel thresh="25000"/>
          </a:blip>
          <a:stretch>
            <a:fillRect/>
          </a:stretch>
        </p:blipFill>
        <p:spPr>
          <a:xfrm>
            <a:off x="5437282" y="3243742"/>
            <a:ext cx="934046" cy="934046"/>
          </a:xfrm>
          <a:prstGeom prst="rect">
            <a:avLst/>
          </a:prstGeom>
        </p:spPr>
      </p:pic>
      <p:pic>
        <p:nvPicPr>
          <p:cNvPr id="22" name="Image 3" descr="preencoded.png">
            <a:extLst>
              <a:ext uri="{FF2B5EF4-FFF2-40B4-BE49-F238E27FC236}">
                <a16:creationId xmlns:a16="http://schemas.microsoft.com/office/drawing/2014/main" id="{AAB6971E-A33D-BFCA-2B5E-C88C7B35BFE0}"/>
              </a:ext>
            </a:extLst>
          </p:cNvPr>
          <p:cNvPicPr>
            <a:picLocks noChangeAspect="1"/>
          </p:cNvPicPr>
          <p:nvPr/>
        </p:nvPicPr>
        <p:blipFill>
          <a:blip r:embed="rId6">
            <a:biLevel thresh="25000"/>
          </a:blip>
          <a:stretch>
            <a:fillRect/>
          </a:stretch>
        </p:blipFill>
        <p:spPr>
          <a:xfrm>
            <a:off x="8577228" y="3173219"/>
            <a:ext cx="700537" cy="934046"/>
          </a:xfrm>
          <a:prstGeom prst="rect">
            <a:avLst/>
          </a:prstGeom>
        </p:spPr>
      </p:pic>
      <p:pic>
        <p:nvPicPr>
          <p:cNvPr id="23" name="Image 4" descr="preencoded.png">
            <a:extLst>
              <a:ext uri="{FF2B5EF4-FFF2-40B4-BE49-F238E27FC236}">
                <a16:creationId xmlns:a16="http://schemas.microsoft.com/office/drawing/2014/main" id="{D9DB6660-C45B-4EDC-26DE-5DF405ABBE76}"/>
              </a:ext>
            </a:extLst>
          </p:cNvPr>
          <p:cNvPicPr>
            <a:picLocks noChangeAspect="1"/>
          </p:cNvPicPr>
          <p:nvPr/>
        </p:nvPicPr>
        <p:blipFill>
          <a:blip r:embed="rId7">
            <a:biLevel thresh="25000"/>
          </a:blip>
          <a:stretch>
            <a:fillRect/>
          </a:stretch>
        </p:blipFill>
        <p:spPr>
          <a:xfrm>
            <a:off x="11353875" y="3173219"/>
            <a:ext cx="1167560" cy="934046"/>
          </a:xfrm>
          <a:prstGeom prst="rect">
            <a:avLst/>
          </a:prstGeom>
        </p:spPr>
      </p:pic>
    </p:spTree>
    <p:extLst>
      <p:ext uri="{BB962C8B-B14F-4D97-AF65-F5344CB8AC3E}">
        <p14:creationId xmlns:p14="http://schemas.microsoft.com/office/powerpoint/2010/main" val="34417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2D65-5496-CC52-50F3-0F3F38CDEE0E}"/>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0D95BB81-F4C0-43B9-FF74-0789B1E9BFD8}"/>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A74DF75E-736B-59BC-EA77-E340566AAD26}"/>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B16DC3C1-A607-F175-7D31-EB42DE0124B1}"/>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9FDDEC86-D9F8-3ED4-5097-297EE54DCAF1}"/>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LIÇÕES CHAVE E </a:t>
            </a:r>
            <a:r>
              <a:rPr lang="pt-BR" sz="4000" b="1" dirty="0">
                <a:solidFill>
                  <a:srgbClr val="2BDEFD"/>
                </a:solidFill>
                <a:latin typeface="Chakra Petch" panose="00000500000000000000" pitchFamily="2" charset="-34"/>
                <a:cs typeface="Chakra Petch" panose="00000500000000000000" pitchFamily="2" charset="-34"/>
              </a:rPr>
              <a:t>APLICAÇÕES</a:t>
            </a:r>
          </a:p>
        </p:txBody>
      </p:sp>
      <p:sp>
        <p:nvSpPr>
          <p:cNvPr id="12" name="Espaço Reservado para Texto 4">
            <a:extLst>
              <a:ext uri="{FF2B5EF4-FFF2-40B4-BE49-F238E27FC236}">
                <a16:creationId xmlns:a16="http://schemas.microsoft.com/office/drawing/2014/main" id="{802EDE1C-EAB9-BD88-63BD-97AFE31CC979}"/>
              </a:ext>
            </a:extLst>
          </p:cNvPr>
          <p:cNvSpPr txBox="1">
            <a:spLocks/>
          </p:cNvSpPr>
          <p:nvPr/>
        </p:nvSpPr>
        <p:spPr>
          <a:xfrm>
            <a:off x="780344" y="1017342"/>
            <a:ext cx="13629423"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Os casos estudados oferecem </a:t>
            </a:r>
            <a:r>
              <a:rPr lang="pt-BR" b="1" dirty="0"/>
              <a:t>lições valiosas</a:t>
            </a:r>
            <a:r>
              <a:rPr lang="pt-BR" dirty="0"/>
              <a:t> que podem ser aplicadas em diferentes contextos organizacionais:</a:t>
            </a:r>
          </a:p>
        </p:txBody>
      </p:sp>
      <p:sp>
        <p:nvSpPr>
          <p:cNvPr id="3" name="Retângulo: Cantos Superiores Recortados 2">
            <a:extLst>
              <a:ext uri="{FF2B5EF4-FFF2-40B4-BE49-F238E27FC236}">
                <a16:creationId xmlns:a16="http://schemas.microsoft.com/office/drawing/2014/main" id="{9B369259-2390-E5FA-EB9C-006B2E0E8E91}"/>
              </a:ext>
            </a:extLst>
          </p:cNvPr>
          <p:cNvSpPr/>
          <p:nvPr/>
        </p:nvSpPr>
        <p:spPr>
          <a:xfrm>
            <a:off x="2933841" y="2464986"/>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Cantos Superiores Recortados 3">
            <a:extLst>
              <a:ext uri="{FF2B5EF4-FFF2-40B4-BE49-F238E27FC236}">
                <a16:creationId xmlns:a16="http://schemas.microsoft.com/office/drawing/2014/main" id="{1933CF2C-D334-3C6F-4D7E-A4A14D2A02CC}"/>
              </a:ext>
            </a:extLst>
          </p:cNvPr>
          <p:cNvSpPr/>
          <p:nvPr/>
        </p:nvSpPr>
        <p:spPr>
          <a:xfrm>
            <a:off x="5888981" y="2464986"/>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Cantos Superiores Recortados 4">
            <a:extLst>
              <a:ext uri="{FF2B5EF4-FFF2-40B4-BE49-F238E27FC236}">
                <a16:creationId xmlns:a16="http://schemas.microsoft.com/office/drawing/2014/main" id="{C65BD9FA-4220-9C2F-E152-942236473954}"/>
              </a:ext>
            </a:extLst>
          </p:cNvPr>
          <p:cNvSpPr/>
          <p:nvPr/>
        </p:nvSpPr>
        <p:spPr>
          <a:xfrm>
            <a:off x="8931351" y="2464986"/>
            <a:ext cx="2573954" cy="1904261"/>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Google Shape;229;p28">
            <a:extLst>
              <a:ext uri="{FF2B5EF4-FFF2-40B4-BE49-F238E27FC236}">
                <a16:creationId xmlns:a16="http://schemas.microsoft.com/office/drawing/2014/main" id="{1D7A184B-AE37-0034-D910-6EF44E5C6633}"/>
              </a:ext>
            </a:extLst>
          </p:cNvPr>
          <p:cNvSpPr txBox="1">
            <a:spLocks/>
          </p:cNvSpPr>
          <p:nvPr/>
        </p:nvSpPr>
        <p:spPr>
          <a:xfrm>
            <a:off x="2933841" y="4476697"/>
            <a:ext cx="2573954" cy="2064769"/>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Autonomia com alinhamento</a:t>
            </a:r>
          </a:p>
          <a:p>
            <a:pPr algn="ctr">
              <a:lnSpc>
                <a:spcPct val="100000"/>
              </a:lnSpc>
              <a:spcBef>
                <a:spcPts val="0"/>
              </a:spcBef>
            </a:pPr>
            <a:r>
              <a:rPr lang="pt-BR" sz="1500" dirty="0">
                <a:solidFill>
                  <a:schemeClr val="bg1"/>
                </a:solidFill>
                <a:latin typeface="Inter"/>
                <a:ea typeface="Inter"/>
                <a:cs typeface="Inter"/>
                <a:sym typeface="Inter"/>
              </a:rPr>
              <a:t>Equipes autônomas funcionam melhor quando há mecanismos claros para compartilhamento de conhecimento e alinhamento estratégico.</a:t>
            </a:r>
          </a:p>
        </p:txBody>
      </p:sp>
      <p:sp>
        <p:nvSpPr>
          <p:cNvPr id="11" name="Google Shape;229;p28">
            <a:extLst>
              <a:ext uri="{FF2B5EF4-FFF2-40B4-BE49-F238E27FC236}">
                <a16:creationId xmlns:a16="http://schemas.microsoft.com/office/drawing/2014/main" id="{E29AC92D-18AD-72B1-61DD-D172D3E4CE80}"/>
              </a:ext>
            </a:extLst>
          </p:cNvPr>
          <p:cNvSpPr txBox="1">
            <a:spLocks/>
          </p:cNvSpPr>
          <p:nvPr/>
        </p:nvSpPr>
        <p:spPr>
          <a:xfrm>
            <a:off x="5914504" y="4476697"/>
            <a:ext cx="2573954" cy="1372271"/>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Segurança psicológica</a:t>
            </a:r>
            <a:r>
              <a:rPr lang="pt-BR" sz="1500" dirty="0">
                <a:solidFill>
                  <a:schemeClr val="bg1"/>
                </a:solidFill>
                <a:latin typeface="Inter"/>
                <a:ea typeface="Inter"/>
                <a:cs typeface="Inter"/>
                <a:sym typeface="Inter"/>
              </a:rPr>
              <a:t> </a:t>
            </a:r>
          </a:p>
          <a:p>
            <a:pPr algn="ctr">
              <a:lnSpc>
                <a:spcPct val="100000"/>
              </a:lnSpc>
              <a:spcBef>
                <a:spcPts val="0"/>
              </a:spcBef>
            </a:pPr>
            <a:r>
              <a:rPr lang="pt-BR" sz="1500" dirty="0">
                <a:solidFill>
                  <a:schemeClr val="bg1"/>
                </a:solidFill>
                <a:latin typeface="Inter"/>
                <a:ea typeface="Inter"/>
                <a:cs typeface="Inter"/>
                <a:sym typeface="Inter"/>
              </a:rPr>
              <a:t>O ambiente emocional da equipe é mais importante que a composição individual para o desempenho coletivo</a:t>
            </a:r>
          </a:p>
        </p:txBody>
      </p:sp>
      <p:sp>
        <p:nvSpPr>
          <p:cNvPr id="14" name="Google Shape;229;p28">
            <a:extLst>
              <a:ext uri="{FF2B5EF4-FFF2-40B4-BE49-F238E27FC236}">
                <a16:creationId xmlns:a16="http://schemas.microsoft.com/office/drawing/2014/main" id="{2CD16F7E-34C5-17D1-D8D2-BD2961D5CEAC}"/>
              </a:ext>
            </a:extLst>
          </p:cNvPr>
          <p:cNvSpPr txBox="1">
            <a:spLocks/>
          </p:cNvSpPr>
          <p:nvPr/>
        </p:nvSpPr>
        <p:spPr>
          <a:xfrm>
            <a:off x="8937696" y="4476697"/>
            <a:ext cx="2573954" cy="1603104"/>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500" b="1" dirty="0">
                <a:solidFill>
                  <a:schemeClr val="bg1"/>
                </a:solidFill>
                <a:latin typeface="Inter"/>
                <a:ea typeface="Inter"/>
                <a:cs typeface="Inter"/>
                <a:sym typeface="Inter"/>
              </a:rPr>
              <a:t> Transformação gradual</a:t>
            </a:r>
            <a:r>
              <a:rPr lang="pt-BR" sz="1500" dirty="0">
                <a:solidFill>
                  <a:schemeClr val="bg1"/>
                </a:solidFill>
                <a:latin typeface="Inter"/>
                <a:ea typeface="Inter"/>
                <a:cs typeface="Inter"/>
                <a:sym typeface="Inter"/>
              </a:rPr>
              <a:t> </a:t>
            </a:r>
          </a:p>
          <a:p>
            <a:pPr algn="ctr">
              <a:lnSpc>
                <a:spcPct val="100000"/>
              </a:lnSpc>
              <a:spcBef>
                <a:spcPts val="0"/>
              </a:spcBef>
            </a:pPr>
            <a:r>
              <a:rPr lang="pt-BR" sz="1500" dirty="0">
                <a:solidFill>
                  <a:schemeClr val="bg1"/>
                </a:solidFill>
                <a:latin typeface="Inter"/>
                <a:ea typeface="Inter"/>
                <a:cs typeface="Inter"/>
                <a:sym typeface="Inter"/>
              </a:rPr>
              <a:t>A transição para modelos ágeis pode ser feita de forma incremental, adaptando-se à realidade da organização.</a:t>
            </a:r>
          </a:p>
        </p:txBody>
      </p:sp>
      <p:pic>
        <p:nvPicPr>
          <p:cNvPr id="4098" name="Picture 2" descr="Spotify Logo – PNG e Vetor – Download de Logo">
            <a:extLst>
              <a:ext uri="{FF2B5EF4-FFF2-40B4-BE49-F238E27FC236}">
                <a16:creationId xmlns:a16="http://schemas.microsoft.com/office/drawing/2014/main" id="{C7827988-5019-1387-A195-883FCC32C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331" y="3067413"/>
            <a:ext cx="2326974" cy="6994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oogle Logo – PNG e Vetor – Download de Logo">
            <a:extLst>
              <a:ext uri="{FF2B5EF4-FFF2-40B4-BE49-F238E27FC236}">
                <a16:creationId xmlns:a16="http://schemas.microsoft.com/office/drawing/2014/main" id="{731C4E60-F7DD-6673-3627-02BF9C38F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527" y="3107437"/>
            <a:ext cx="1898861" cy="61935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agazine Luiza Logo – Magalu Logo – PNG e Vetor – Download ...">
            <a:extLst>
              <a:ext uri="{FF2B5EF4-FFF2-40B4-BE49-F238E27FC236}">
                <a16:creationId xmlns:a16="http://schemas.microsoft.com/office/drawing/2014/main" id="{284CEF60-D8E8-8E80-0EDC-DE0B961957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9733" y="3075531"/>
            <a:ext cx="2397189" cy="684911"/>
          </a:xfrm>
          <a:prstGeom prst="rect">
            <a:avLst/>
          </a:prstGeom>
          <a:noFill/>
          <a:extLst>
            <a:ext uri="{909E8E84-426E-40DD-AFC4-6F175D3DCCD1}">
              <a14:hiddenFill xmlns:a14="http://schemas.microsoft.com/office/drawing/2010/main">
                <a:solidFill>
                  <a:srgbClr val="FFFFFF"/>
                </a:solidFill>
              </a14:hiddenFill>
            </a:ext>
          </a:extLst>
        </p:spPr>
      </p:pic>
      <p:sp>
        <p:nvSpPr>
          <p:cNvPr id="21" name="Espaço Reservado para Texto 4">
            <a:extLst>
              <a:ext uri="{FF2B5EF4-FFF2-40B4-BE49-F238E27FC236}">
                <a16:creationId xmlns:a16="http://schemas.microsoft.com/office/drawing/2014/main" id="{53DCA297-1996-69F1-1896-A7D06AC70683}"/>
              </a:ext>
            </a:extLst>
          </p:cNvPr>
          <p:cNvSpPr txBox="1">
            <a:spLocks/>
          </p:cNvSpPr>
          <p:nvPr/>
        </p:nvSpPr>
        <p:spPr>
          <a:xfrm>
            <a:off x="1083185" y="6660904"/>
            <a:ext cx="10854470" cy="1326105"/>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pt-BR" sz="2400" b="1" dirty="0"/>
              <a:t>Aplicação universal:</a:t>
            </a:r>
            <a:r>
              <a:rPr lang="pt-BR" sz="2400" dirty="0"/>
              <a:t> Independentemente do tamanho ou setor</a:t>
            </a:r>
            <a:r>
              <a:rPr lang="pt-BR" sz="2400" b="1" dirty="0"/>
              <a:t>, a cultura de experimentação, aprendizado contínuo e foco no cliente</a:t>
            </a:r>
            <a:r>
              <a:rPr lang="pt-BR" sz="2400" dirty="0"/>
              <a:t> são </a:t>
            </a:r>
            <a:r>
              <a:rPr lang="pt-BR" sz="2400" b="1" u="sng" dirty="0"/>
              <a:t>princípios aplicáveis a qualquer organização</a:t>
            </a:r>
            <a:r>
              <a:rPr lang="pt-BR" sz="2400" dirty="0"/>
              <a:t>.</a:t>
            </a:r>
          </a:p>
        </p:txBody>
      </p:sp>
    </p:spTree>
    <p:extLst>
      <p:ext uri="{BB962C8B-B14F-4D97-AF65-F5344CB8AC3E}">
        <p14:creationId xmlns:p14="http://schemas.microsoft.com/office/powerpoint/2010/main" val="318309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B9B4E-278E-C1D9-FA42-E5DCBF168DA0}"/>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1D2C7FE7-807A-9759-A420-B723E6941F49}"/>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0CE9EB9B-20A3-55E4-64BB-F17163DF79BA}"/>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4A371BAD-8513-777D-FF8C-0D78311B7C0E}"/>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04CB9FFC-0CE3-9B1C-BC03-FAE552354A41}"/>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chemeClr val="bg1"/>
                </a:solidFill>
                <a:latin typeface="Chakra Petch" panose="00000500000000000000" pitchFamily="2" charset="-34"/>
                <a:cs typeface="Chakra Petch" panose="00000500000000000000" pitchFamily="2" charset="-34"/>
              </a:rPr>
              <a:t>WRAP UP</a:t>
            </a:r>
            <a:endParaRPr lang="pt-BR" sz="4000" b="1" dirty="0">
              <a:solidFill>
                <a:srgbClr val="2BDEFD"/>
              </a:solidFill>
              <a:latin typeface="Chakra Petch" panose="00000500000000000000" pitchFamily="2" charset="-34"/>
              <a:cs typeface="Chakra Petch" panose="00000500000000000000" pitchFamily="2" charset="-34"/>
            </a:endParaRPr>
          </a:p>
        </p:txBody>
      </p:sp>
      <p:sp>
        <p:nvSpPr>
          <p:cNvPr id="10" name="Retângulo: Cantos Superiores Recortados 9">
            <a:extLst>
              <a:ext uri="{FF2B5EF4-FFF2-40B4-BE49-F238E27FC236}">
                <a16:creationId xmlns:a16="http://schemas.microsoft.com/office/drawing/2014/main" id="{7E00D792-CD0B-FBC6-1CBE-522AF7E0CB20}"/>
              </a:ext>
            </a:extLst>
          </p:cNvPr>
          <p:cNvSpPr/>
          <p:nvPr/>
        </p:nvSpPr>
        <p:spPr>
          <a:xfrm>
            <a:off x="972213" y="2949331"/>
            <a:ext cx="13180788" cy="2240352"/>
          </a:xfrm>
          <a:prstGeom prst="snip2SameRect">
            <a:avLst>
              <a:gd name="adj1" fmla="val 14163"/>
              <a:gd name="adj2" fmla="val 13457"/>
            </a:avLst>
          </a:prstGeom>
          <a:solidFill>
            <a:srgbClr val="021017"/>
          </a:solidFill>
          <a:ln w="6350">
            <a:solidFill>
              <a:srgbClr val="0A4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Google Shape;229;p28">
            <a:extLst>
              <a:ext uri="{FF2B5EF4-FFF2-40B4-BE49-F238E27FC236}">
                <a16:creationId xmlns:a16="http://schemas.microsoft.com/office/drawing/2014/main" id="{F79C566E-0C4A-CCB8-9020-D3735271A12E}"/>
              </a:ext>
            </a:extLst>
          </p:cNvPr>
          <p:cNvSpPr txBox="1">
            <a:spLocks/>
          </p:cNvSpPr>
          <p:nvPr/>
        </p:nvSpPr>
        <p:spPr>
          <a:xfrm>
            <a:off x="1037870" y="3534760"/>
            <a:ext cx="4003154"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Não existe um modelo único que funcione para todas as organizações </a:t>
            </a:r>
            <a:r>
              <a:rPr lang="pt-BR" sz="1800" b="1" dirty="0">
                <a:solidFill>
                  <a:schemeClr val="bg1"/>
                </a:solidFill>
                <a:latin typeface="Inter"/>
                <a:ea typeface="Inter"/>
                <a:cs typeface="Inter"/>
                <a:sym typeface="Inter"/>
              </a:rPr>
              <a:t>(a adaptação é essencial)</a:t>
            </a:r>
            <a:r>
              <a:rPr lang="pt-BR" sz="1800" dirty="0">
                <a:solidFill>
                  <a:schemeClr val="bg1"/>
                </a:solidFill>
                <a:latin typeface="Inter"/>
                <a:ea typeface="Inter"/>
                <a:cs typeface="Inter"/>
                <a:sym typeface="Inter"/>
              </a:rPr>
              <a:t>.</a:t>
            </a:r>
          </a:p>
        </p:txBody>
      </p:sp>
      <p:sp>
        <p:nvSpPr>
          <p:cNvPr id="23" name="Google Shape;229;p28">
            <a:extLst>
              <a:ext uri="{FF2B5EF4-FFF2-40B4-BE49-F238E27FC236}">
                <a16:creationId xmlns:a16="http://schemas.microsoft.com/office/drawing/2014/main" id="{9AC7F15C-838B-FE62-15AB-1D0FDC02A76F}"/>
              </a:ext>
            </a:extLst>
          </p:cNvPr>
          <p:cNvSpPr txBox="1">
            <a:spLocks/>
          </p:cNvSpPr>
          <p:nvPr/>
        </p:nvSpPr>
        <p:spPr>
          <a:xfrm>
            <a:off x="5797199" y="3534760"/>
            <a:ext cx="4003155"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A </a:t>
            </a:r>
            <a:r>
              <a:rPr lang="pt-BR" sz="1800" b="1" dirty="0">
                <a:solidFill>
                  <a:schemeClr val="bg1"/>
                </a:solidFill>
                <a:latin typeface="Inter"/>
                <a:ea typeface="Inter"/>
                <a:cs typeface="Inter"/>
                <a:sym typeface="Inter"/>
              </a:rPr>
              <a:t>cultura organizacional</a:t>
            </a:r>
            <a:r>
              <a:rPr lang="pt-BR" sz="1800" dirty="0">
                <a:solidFill>
                  <a:schemeClr val="bg1"/>
                </a:solidFill>
                <a:latin typeface="Inter"/>
                <a:ea typeface="Inter"/>
                <a:cs typeface="Inter"/>
                <a:sym typeface="Inter"/>
              </a:rPr>
              <a:t> é tão importante quanto a estrutura e os processos.</a:t>
            </a:r>
          </a:p>
        </p:txBody>
      </p:sp>
      <p:sp>
        <p:nvSpPr>
          <p:cNvPr id="27" name="Google Shape;229;p28">
            <a:extLst>
              <a:ext uri="{FF2B5EF4-FFF2-40B4-BE49-F238E27FC236}">
                <a16:creationId xmlns:a16="http://schemas.microsoft.com/office/drawing/2014/main" id="{841DBA9C-8D01-6A28-D615-3E1DB2E4E76B}"/>
              </a:ext>
            </a:extLst>
          </p:cNvPr>
          <p:cNvSpPr txBox="1">
            <a:spLocks/>
          </p:cNvSpPr>
          <p:nvPr/>
        </p:nvSpPr>
        <p:spPr>
          <a:xfrm>
            <a:off x="10556529" y="3534760"/>
            <a:ext cx="3571432" cy="1049106"/>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1800" dirty="0">
                <a:solidFill>
                  <a:schemeClr val="bg1"/>
                </a:solidFill>
                <a:latin typeface="Inter"/>
                <a:ea typeface="Inter"/>
                <a:cs typeface="Inter"/>
                <a:sym typeface="Inter"/>
              </a:rPr>
              <a:t>O </a:t>
            </a:r>
            <a:r>
              <a:rPr lang="pt-BR" sz="1800" b="1" dirty="0">
                <a:solidFill>
                  <a:schemeClr val="bg1"/>
                </a:solidFill>
                <a:latin typeface="Inter"/>
                <a:ea typeface="Inter"/>
                <a:cs typeface="Inter"/>
                <a:sym typeface="Inter"/>
              </a:rPr>
              <a:t>equilíbrio entre autonomia e alinhamento</a:t>
            </a:r>
            <a:r>
              <a:rPr lang="pt-BR" sz="1800" dirty="0">
                <a:solidFill>
                  <a:schemeClr val="bg1"/>
                </a:solidFill>
                <a:latin typeface="Inter"/>
                <a:ea typeface="Inter"/>
                <a:cs typeface="Inter"/>
                <a:sym typeface="Inter"/>
              </a:rPr>
              <a:t> é fundamental para o sucesso de times ágeis.</a:t>
            </a:r>
          </a:p>
        </p:txBody>
      </p:sp>
      <p:sp>
        <p:nvSpPr>
          <p:cNvPr id="11" name="Google Shape;229;p28">
            <a:extLst>
              <a:ext uri="{FF2B5EF4-FFF2-40B4-BE49-F238E27FC236}">
                <a16:creationId xmlns:a16="http://schemas.microsoft.com/office/drawing/2014/main" id="{FE2013D7-68DF-B218-2FA3-D3689ADB65CE}"/>
              </a:ext>
            </a:extLst>
          </p:cNvPr>
          <p:cNvSpPr txBox="1">
            <a:spLocks/>
          </p:cNvSpPr>
          <p:nvPr/>
        </p:nvSpPr>
        <p:spPr>
          <a:xfrm>
            <a:off x="1218010" y="5958207"/>
            <a:ext cx="10250228" cy="772107"/>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0"/>
              </a:spcBef>
            </a:pPr>
            <a:r>
              <a:rPr lang="pt-BR" sz="1800" i="1" dirty="0">
                <a:solidFill>
                  <a:schemeClr val="bg1"/>
                </a:solidFill>
                <a:latin typeface="Inter"/>
                <a:ea typeface="Inter"/>
                <a:cs typeface="Inter"/>
                <a:sym typeface="Inter"/>
              </a:rPr>
              <a:t>"O futuro pertence às organizações que conseguem combinar a agilidade dos pequenos times com a força e os recursos das grandes empresas."</a:t>
            </a:r>
          </a:p>
        </p:txBody>
      </p:sp>
      <p:sp>
        <p:nvSpPr>
          <p:cNvPr id="3" name="Espaço Reservado para Texto 4">
            <a:extLst>
              <a:ext uri="{FF2B5EF4-FFF2-40B4-BE49-F238E27FC236}">
                <a16:creationId xmlns:a16="http://schemas.microsoft.com/office/drawing/2014/main" id="{6EE087C3-2452-1FFF-E0FA-4908FC2397B2}"/>
              </a:ext>
            </a:extLst>
          </p:cNvPr>
          <p:cNvSpPr txBox="1">
            <a:spLocks/>
          </p:cNvSpPr>
          <p:nvPr/>
        </p:nvSpPr>
        <p:spPr>
          <a:xfrm>
            <a:off x="780344" y="1017342"/>
            <a:ext cx="13629423" cy="1202994"/>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Os cases de sucesso estudados nos oferecem </a:t>
            </a:r>
            <a:r>
              <a:rPr lang="pt-BR" b="1" dirty="0"/>
              <a:t>inspiração e aprendizado prático </a:t>
            </a:r>
            <a:r>
              <a:rPr lang="pt-BR" dirty="0"/>
              <a:t>para aprimorar a gestão de equipes no dia a dia:</a:t>
            </a:r>
          </a:p>
        </p:txBody>
      </p:sp>
    </p:spTree>
    <p:extLst>
      <p:ext uri="{BB962C8B-B14F-4D97-AF65-F5344CB8AC3E}">
        <p14:creationId xmlns:p14="http://schemas.microsoft.com/office/powerpoint/2010/main" val="409379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8A18469C-9344-4FA1-22D6-65A0551A7BF1}"/>
            </a:ext>
          </a:extLst>
        </p:cNvPr>
        <p:cNvGrpSpPr/>
        <p:nvPr/>
      </p:nvGrpSpPr>
      <p:grpSpPr>
        <a:xfrm>
          <a:off x="0" y="0"/>
          <a:ext cx="0" cy="0"/>
          <a:chOff x="0" y="0"/>
          <a:chExt cx="0" cy="0"/>
        </a:xfrm>
      </p:grpSpPr>
      <p:sp>
        <p:nvSpPr>
          <p:cNvPr id="222" name="Google Shape;222;p27">
            <a:extLst>
              <a:ext uri="{FF2B5EF4-FFF2-40B4-BE49-F238E27FC236}">
                <a16:creationId xmlns:a16="http://schemas.microsoft.com/office/drawing/2014/main" id="{436FCEE3-0F18-304C-80B2-67CFED1FFEF7}"/>
              </a:ext>
            </a:extLst>
          </p:cNvPr>
          <p:cNvSpPr txBox="1">
            <a:spLocks noGrp="1"/>
          </p:cNvSpPr>
          <p:nvPr>
            <p:ph type="title"/>
          </p:nvPr>
        </p:nvSpPr>
        <p:spPr>
          <a:xfrm>
            <a:off x="1151999" y="2185520"/>
            <a:ext cx="10555813" cy="1846611"/>
          </a:xfrm>
          <a:prstGeom prst="rect">
            <a:avLst/>
          </a:prstGeom>
        </p:spPr>
        <p:txBody>
          <a:bodyPr spcFirstLastPara="1" wrap="square" lIns="0" tIns="146280" rIns="146280" bIns="146280" anchor="t" anchorCtr="0">
            <a:spAutoFit/>
          </a:bodyPr>
          <a:lstStyle/>
          <a:p>
            <a:r>
              <a:rPr lang="pt-BR" dirty="0"/>
              <a:t>EXERCÍCIO: </a:t>
            </a:r>
            <a:br>
              <a:rPr lang="pt-BR" dirty="0"/>
            </a:br>
            <a:r>
              <a:rPr lang="pt-BR" dirty="0">
                <a:solidFill>
                  <a:srgbClr val="2BDEFD"/>
                </a:solidFill>
              </a:rPr>
              <a:t>MAPA DE CONTEXTO DO TIME</a:t>
            </a:r>
            <a:endParaRPr lang="pt-BR" dirty="0"/>
          </a:p>
        </p:txBody>
      </p:sp>
      <p:sp>
        <p:nvSpPr>
          <p:cNvPr id="223" name="Google Shape;223;p27">
            <a:extLst>
              <a:ext uri="{FF2B5EF4-FFF2-40B4-BE49-F238E27FC236}">
                <a16:creationId xmlns:a16="http://schemas.microsoft.com/office/drawing/2014/main" id="{7F487C76-3689-99DC-FB67-CAD8DB512A32}"/>
              </a:ext>
            </a:extLst>
          </p:cNvPr>
          <p:cNvSpPr txBox="1">
            <a:spLocks noGrp="1"/>
          </p:cNvSpPr>
          <p:nvPr>
            <p:ph type="title" idx="2"/>
          </p:nvPr>
        </p:nvSpPr>
        <p:spPr>
          <a:xfrm>
            <a:off x="1152000" y="1412240"/>
            <a:ext cx="8250240" cy="738615"/>
          </a:xfrm>
          <a:prstGeom prst="rect">
            <a:avLst/>
          </a:prstGeom>
        </p:spPr>
        <p:txBody>
          <a:bodyPr spcFirstLastPara="1" wrap="square" lIns="0" tIns="146280" rIns="146280" bIns="146280" anchor="t" anchorCtr="0">
            <a:spAutoFit/>
          </a:bodyPr>
          <a:lstStyle/>
          <a:p>
            <a:r>
              <a:rPr lang="pt-BR" dirty="0">
                <a:solidFill>
                  <a:srgbClr val="2BDEFD"/>
                </a:solidFill>
              </a:rPr>
              <a:t>// Aula </a:t>
            </a:r>
            <a:r>
              <a:rPr lang="pt-BR" dirty="0"/>
              <a:t>3</a:t>
            </a:r>
            <a:r>
              <a:rPr lang="pt-BR" dirty="0">
                <a:solidFill>
                  <a:srgbClr val="2BDEFD"/>
                </a:solidFill>
              </a:rPr>
              <a:t>.4 _</a:t>
            </a:r>
            <a:endParaRPr dirty="0">
              <a:solidFill>
                <a:srgbClr val="2BDEFD"/>
              </a:solidFill>
            </a:endParaRPr>
          </a:p>
        </p:txBody>
      </p:sp>
      <p:grpSp>
        <p:nvGrpSpPr>
          <p:cNvPr id="4" name="Agrupar 3">
            <a:extLst>
              <a:ext uri="{FF2B5EF4-FFF2-40B4-BE49-F238E27FC236}">
                <a16:creationId xmlns:a16="http://schemas.microsoft.com/office/drawing/2014/main" id="{0FF19C11-8F24-8BB9-A6D6-E0BF4DD16A91}"/>
              </a:ext>
            </a:extLst>
          </p:cNvPr>
          <p:cNvGrpSpPr/>
          <p:nvPr/>
        </p:nvGrpSpPr>
        <p:grpSpPr>
          <a:xfrm>
            <a:off x="11937655" y="6288612"/>
            <a:ext cx="2472112" cy="1447992"/>
            <a:chOff x="11937655" y="6288612"/>
            <a:chExt cx="2472112" cy="1447992"/>
          </a:xfrm>
        </p:grpSpPr>
        <p:sp>
          <p:nvSpPr>
            <p:cNvPr id="5" name="Google Shape;376;p44">
              <a:extLst>
                <a:ext uri="{FF2B5EF4-FFF2-40B4-BE49-F238E27FC236}">
                  <a16:creationId xmlns:a16="http://schemas.microsoft.com/office/drawing/2014/main" id="{C3AAF442-89F6-79C5-E765-BAA8BEFE7D3F}"/>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3;p41">
              <a:extLst>
                <a:ext uri="{FF2B5EF4-FFF2-40B4-BE49-F238E27FC236}">
                  <a16:creationId xmlns:a16="http://schemas.microsoft.com/office/drawing/2014/main" id="{5147689D-DAF0-2E4F-7ECD-094AF7DDC0F9}"/>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Tree>
    <p:extLst>
      <p:ext uri="{BB962C8B-B14F-4D97-AF65-F5344CB8AC3E}">
        <p14:creationId xmlns:p14="http://schemas.microsoft.com/office/powerpoint/2010/main" val="247090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11329-6A5A-8113-13E9-C468C75ED6C1}"/>
            </a:ext>
          </a:extLst>
        </p:cNvPr>
        <p:cNvGrpSpPr/>
        <p:nvPr/>
      </p:nvGrpSpPr>
      <p:grpSpPr>
        <a:xfrm>
          <a:off x="0" y="0"/>
          <a:ext cx="0" cy="0"/>
          <a:chOff x="0" y="0"/>
          <a:chExt cx="0" cy="0"/>
        </a:xfrm>
      </p:grpSpPr>
      <p:grpSp>
        <p:nvGrpSpPr>
          <p:cNvPr id="16" name="Agrupar 15">
            <a:extLst>
              <a:ext uri="{FF2B5EF4-FFF2-40B4-BE49-F238E27FC236}">
                <a16:creationId xmlns:a16="http://schemas.microsoft.com/office/drawing/2014/main" id="{144F7AB8-E235-8778-E663-1AD41C8C5168}"/>
              </a:ext>
            </a:extLst>
          </p:cNvPr>
          <p:cNvGrpSpPr/>
          <p:nvPr/>
        </p:nvGrpSpPr>
        <p:grpSpPr>
          <a:xfrm>
            <a:off x="11937655" y="6288612"/>
            <a:ext cx="2472112" cy="1447992"/>
            <a:chOff x="11937655" y="6288612"/>
            <a:chExt cx="2472112" cy="1447992"/>
          </a:xfrm>
        </p:grpSpPr>
        <p:sp>
          <p:nvSpPr>
            <p:cNvPr id="17" name="Google Shape;376;p44">
              <a:extLst>
                <a:ext uri="{FF2B5EF4-FFF2-40B4-BE49-F238E27FC236}">
                  <a16:creationId xmlns:a16="http://schemas.microsoft.com/office/drawing/2014/main" id="{8D2F9794-9550-0491-ED89-6E6719B90793}"/>
                </a:ext>
              </a:extLst>
            </p:cNvPr>
            <p:cNvSpPr/>
            <p:nvPr/>
          </p:nvSpPr>
          <p:spPr>
            <a:xfrm>
              <a:off x="11937655" y="6288612"/>
              <a:ext cx="2472112" cy="1447992"/>
            </a:xfrm>
            <a:prstGeom prst="snip2DiagRect">
              <a:avLst>
                <a:gd name="adj1" fmla="val 0"/>
                <a:gd name="adj2" fmla="val 16667"/>
              </a:avLst>
            </a:prstGeom>
            <a:solidFill>
              <a:srgbClr val="021017"/>
            </a:solidFill>
            <a:ln w="9525" cap="flat" cmpd="sng">
              <a:solidFill>
                <a:srgbClr val="0A46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3;p41">
              <a:extLst>
                <a:ext uri="{FF2B5EF4-FFF2-40B4-BE49-F238E27FC236}">
                  <a16:creationId xmlns:a16="http://schemas.microsoft.com/office/drawing/2014/main" id="{24387781-1175-C657-D569-323EB582BDAD}"/>
                </a:ext>
              </a:extLst>
            </p:cNvPr>
            <p:cNvSpPr txBox="1"/>
            <p:nvPr/>
          </p:nvSpPr>
          <p:spPr>
            <a:xfrm>
              <a:off x="12236951" y="6660904"/>
              <a:ext cx="1873520" cy="738664"/>
            </a:xfrm>
            <a:prstGeom prst="rect">
              <a:avLst/>
            </a:prstGeom>
            <a:noFill/>
            <a:ln>
              <a:noFill/>
            </a:ln>
          </p:spPr>
          <p:txBody>
            <a:bodyPr spcFirstLastPara="1" wrap="square" lIns="0" tIns="0" rIns="0" bIns="0" anchor="ctr" anchorCtr="0">
              <a:spAutoFit/>
            </a:bodyPr>
            <a:lstStyle/>
            <a:p>
              <a:pPr algn="ctr">
                <a:buClr>
                  <a:srgbClr val="000000"/>
                </a:buClr>
                <a:buSzPts val="1100"/>
              </a:pPr>
              <a:r>
                <a:rPr lang="pt-BR" sz="1600" b="1" dirty="0">
                  <a:solidFill>
                    <a:srgbClr val="2BDEFD"/>
                  </a:solidFill>
                  <a:latin typeface="Chakra Petch"/>
                  <a:ea typeface="Chakra Petch"/>
                  <a:cs typeface="Chakra Petch"/>
                  <a:sym typeface="Chakra Petch"/>
                </a:rPr>
                <a:t>NÃO INSERIR </a:t>
              </a:r>
              <a:r>
                <a:rPr lang="pt-BR" sz="1600" dirty="0">
                  <a:solidFill>
                    <a:srgbClr val="2BDEFD"/>
                  </a:solidFill>
                  <a:latin typeface="Chakra Petch"/>
                  <a:ea typeface="Chakra Petch"/>
                  <a:cs typeface="Chakra Petch"/>
                  <a:sym typeface="Chakra Petch"/>
                </a:rPr>
                <a:t>INFORMAÇÕES NESTA ÁREA</a:t>
              </a:r>
            </a:p>
          </p:txBody>
        </p:sp>
      </p:grpSp>
      <p:sp>
        <p:nvSpPr>
          <p:cNvPr id="2" name="Google Shape;249;p30">
            <a:extLst>
              <a:ext uri="{FF2B5EF4-FFF2-40B4-BE49-F238E27FC236}">
                <a16:creationId xmlns:a16="http://schemas.microsoft.com/office/drawing/2014/main" id="{BDD3B3EB-50F6-9F6B-E8B6-28118D8FA8F6}"/>
              </a:ext>
            </a:extLst>
          </p:cNvPr>
          <p:cNvSpPr txBox="1">
            <a:spLocks/>
          </p:cNvSpPr>
          <p:nvPr/>
        </p:nvSpPr>
        <p:spPr>
          <a:xfrm>
            <a:off x="780344" y="396058"/>
            <a:ext cx="12170116" cy="699404"/>
          </a:xfrm>
          <a:prstGeom prst="rect">
            <a:avLst/>
          </a:prstGeom>
        </p:spPr>
        <p:txBody>
          <a:bodyPr spcFirstLastPara="1" wrap="square" lIns="0" tIns="0" rIns="108000" bIns="144000" anchor="t"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0"/>
              </a:spcBef>
            </a:pPr>
            <a:r>
              <a:rPr lang="pt-BR" sz="4000" b="1" dirty="0">
                <a:solidFill>
                  <a:srgbClr val="2BDEFD"/>
                </a:solidFill>
                <a:latin typeface="Chakra Petch" panose="00000500000000000000" pitchFamily="2" charset="-34"/>
                <a:cs typeface="Chakra Petch" panose="00000500000000000000" pitchFamily="2" charset="-34"/>
              </a:rPr>
              <a:t>CONTEXTO</a:t>
            </a:r>
          </a:p>
        </p:txBody>
      </p:sp>
      <p:sp>
        <p:nvSpPr>
          <p:cNvPr id="12" name="Espaço Reservado para Texto 4">
            <a:extLst>
              <a:ext uri="{FF2B5EF4-FFF2-40B4-BE49-F238E27FC236}">
                <a16:creationId xmlns:a16="http://schemas.microsoft.com/office/drawing/2014/main" id="{A2A93943-FC7D-A547-4DE3-34DDB0112406}"/>
              </a:ext>
            </a:extLst>
          </p:cNvPr>
          <p:cNvSpPr txBox="1">
            <a:spLocks/>
          </p:cNvSpPr>
          <p:nvPr/>
        </p:nvSpPr>
        <p:spPr>
          <a:xfrm>
            <a:off x="780344" y="931199"/>
            <a:ext cx="13629423" cy="4650092"/>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dirty="0"/>
              <a:t>Em um mundo de trabalho cada vez mais complexo e dinâmico, </a:t>
            </a:r>
            <a:r>
              <a:rPr lang="pt-BR" b="1" dirty="0"/>
              <a:t>entender profundamente o contexto</a:t>
            </a:r>
            <a:r>
              <a:rPr lang="pt-BR" dirty="0"/>
              <a:t> em que seu time opera se tornou essencial para uma liderança eficaz.</a:t>
            </a:r>
          </a:p>
          <a:p>
            <a:endParaRPr lang="pt-BR" dirty="0"/>
          </a:p>
          <a:p>
            <a:r>
              <a:rPr lang="pt-BR" b="1" dirty="0"/>
              <a:t>Liderança por contexto </a:t>
            </a:r>
            <a:r>
              <a:rPr lang="pt-BR" dirty="0"/>
              <a:t>significa fornecer à equipe o panorama completo e as informações necessárias para que tomem decisões autônomas e alinhadas com os objetivos organizacionais.</a:t>
            </a:r>
          </a:p>
          <a:p>
            <a:endParaRPr lang="pt-BR" dirty="0"/>
          </a:p>
          <a:p>
            <a:r>
              <a:rPr lang="pt-BR" dirty="0"/>
              <a:t>Quando os membros do time compreendem claramente:</a:t>
            </a:r>
          </a:p>
        </p:txBody>
      </p:sp>
      <p:sp>
        <p:nvSpPr>
          <p:cNvPr id="21" name="Espaço Reservado para Texto 4">
            <a:extLst>
              <a:ext uri="{FF2B5EF4-FFF2-40B4-BE49-F238E27FC236}">
                <a16:creationId xmlns:a16="http://schemas.microsoft.com/office/drawing/2014/main" id="{BE307D31-E449-D6F6-A77B-6044A1D63F84}"/>
              </a:ext>
            </a:extLst>
          </p:cNvPr>
          <p:cNvSpPr txBox="1">
            <a:spLocks/>
          </p:cNvSpPr>
          <p:nvPr/>
        </p:nvSpPr>
        <p:spPr>
          <a:xfrm>
            <a:off x="783890" y="7034420"/>
            <a:ext cx="10854470" cy="956773"/>
          </a:xfrm>
          <a:prstGeom prst="rect">
            <a:avLst/>
          </a:prstGeom>
        </p:spPr>
        <p:txBody>
          <a:bodyPr spcFirstLastPara="1" wrap="square" lIns="0" tIns="108000" rIns="108000" bIns="108000" anchor="ctr" anchorCtr="0">
            <a:spAutoFit/>
          </a:bodyPr>
          <a:lstStyle>
            <a:defPPr>
              <a:defRPr lang="en-US"/>
            </a:defPPr>
            <a:lvl1pPr defTabSz="1097280">
              <a:lnSpc>
                <a:spcPct val="100000"/>
              </a:lnSpc>
              <a:spcBef>
                <a:spcPts val="0"/>
              </a:spcBef>
              <a:buNone/>
              <a:defRPr sz="3200">
                <a:solidFill>
                  <a:schemeClr val="bg1"/>
                </a:solidFill>
                <a:latin typeface="Inter"/>
                <a:ea typeface="Inter"/>
                <a:cs typeface="Inter"/>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pt-BR" sz="2400" dirty="0"/>
              <a:t>Eles se tornam capazes de </a:t>
            </a:r>
            <a:r>
              <a:rPr lang="pt-BR" sz="2400" b="1" dirty="0"/>
              <a:t>tomar decisões melhores, mais rápidas e mais alinhadas com a estratégia </a:t>
            </a:r>
            <a:r>
              <a:rPr lang="pt-BR" sz="2400" dirty="0"/>
              <a:t>da organização.</a:t>
            </a:r>
          </a:p>
        </p:txBody>
      </p:sp>
      <p:sp>
        <p:nvSpPr>
          <p:cNvPr id="6" name="Google Shape;229;p28">
            <a:extLst>
              <a:ext uri="{FF2B5EF4-FFF2-40B4-BE49-F238E27FC236}">
                <a16:creationId xmlns:a16="http://schemas.microsoft.com/office/drawing/2014/main" id="{DEDFCF13-09F3-48E5-FEEF-1A437460C712}"/>
              </a:ext>
            </a:extLst>
          </p:cNvPr>
          <p:cNvSpPr txBox="1">
            <a:spLocks/>
          </p:cNvSpPr>
          <p:nvPr/>
        </p:nvSpPr>
        <p:spPr>
          <a:xfrm>
            <a:off x="722268" y="5569208"/>
            <a:ext cx="2573954" cy="95677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O ambiente em que operam</a:t>
            </a:r>
          </a:p>
        </p:txBody>
      </p:sp>
      <p:sp>
        <p:nvSpPr>
          <p:cNvPr id="7" name="Google Shape;229;p28">
            <a:extLst>
              <a:ext uri="{FF2B5EF4-FFF2-40B4-BE49-F238E27FC236}">
                <a16:creationId xmlns:a16="http://schemas.microsoft.com/office/drawing/2014/main" id="{AB3BAF77-CC6E-4CB8-C1CB-7937C3617847}"/>
              </a:ext>
            </a:extLst>
          </p:cNvPr>
          <p:cNvSpPr txBox="1">
            <a:spLocks/>
          </p:cNvSpPr>
          <p:nvPr/>
        </p:nvSpPr>
        <p:spPr>
          <a:xfrm>
            <a:off x="3552863" y="5569208"/>
            <a:ext cx="2573954"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As expectativas dos stakeholders</a:t>
            </a:r>
          </a:p>
        </p:txBody>
      </p:sp>
      <p:sp>
        <p:nvSpPr>
          <p:cNvPr id="8" name="Google Shape;229;p28">
            <a:extLst>
              <a:ext uri="{FF2B5EF4-FFF2-40B4-BE49-F238E27FC236}">
                <a16:creationId xmlns:a16="http://schemas.microsoft.com/office/drawing/2014/main" id="{A6B2D9B4-CA4D-F769-2BD9-20053151B3C7}"/>
              </a:ext>
            </a:extLst>
          </p:cNvPr>
          <p:cNvSpPr txBox="1">
            <a:spLocks/>
          </p:cNvSpPr>
          <p:nvPr/>
        </p:nvSpPr>
        <p:spPr>
          <a:xfrm>
            <a:off x="6383458" y="5569208"/>
            <a:ext cx="2573954" cy="1326105"/>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As dependências e limitações</a:t>
            </a:r>
          </a:p>
        </p:txBody>
      </p:sp>
      <p:sp>
        <p:nvSpPr>
          <p:cNvPr id="10" name="Google Shape;229;p28">
            <a:extLst>
              <a:ext uri="{FF2B5EF4-FFF2-40B4-BE49-F238E27FC236}">
                <a16:creationId xmlns:a16="http://schemas.microsoft.com/office/drawing/2014/main" id="{FF798591-03F7-928B-EA90-286B8DFDAE36}"/>
              </a:ext>
            </a:extLst>
          </p:cNvPr>
          <p:cNvSpPr txBox="1">
            <a:spLocks/>
          </p:cNvSpPr>
          <p:nvPr/>
        </p:nvSpPr>
        <p:spPr>
          <a:xfrm>
            <a:off x="9214054" y="5569208"/>
            <a:ext cx="2573954" cy="956773"/>
          </a:xfrm>
          <a:prstGeom prst="rect">
            <a:avLst/>
          </a:prstGeom>
        </p:spPr>
        <p:txBody>
          <a:bodyPr spcFirstLastPara="1" wrap="square" lIns="0" tIns="108000" rIns="108000" bIns="108000" anchor="ctr" anchorCtr="0">
            <a:sp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lnSpc>
                <a:spcPct val="100000"/>
              </a:lnSpc>
              <a:spcBef>
                <a:spcPts val="0"/>
              </a:spcBef>
            </a:pPr>
            <a:r>
              <a:rPr lang="pt-BR" sz="2400" b="1" dirty="0">
                <a:solidFill>
                  <a:schemeClr val="bg1"/>
                </a:solidFill>
                <a:latin typeface="Inter"/>
                <a:ea typeface="Inter"/>
                <a:cs typeface="Inter"/>
                <a:sym typeface="Inter"/>
              </a:rPr>
              <a:t>Os recursos disponíveis</a:t>
            </a:r>
          </a:p>
        </p:txBody>
      </p:sp>
    </p:spTree>
    <p:extLst>
      <p:ext uri="{BB962C8B-B14F-4D97-AF65-F5344CB8AC3E}">
        <p14:creationId xmlns:p14="http://schemas.microsoft.com/office/powerpoint/2010/main" val="217760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o Office">
  <a:themeElements>
    <a:clrScheme name="Alura">
      <a:dk1>
        <a:srgbClr val="01080E"/>
      </a:dk1>
      <a:lt1>
        <a:srgbClr val="FFFFFF"/>
      </a:lt1>
      <a:dk2>
        <a:srgbClr val="041832"/>
      </a:dk2>
      <a:lt2>
        <a:srgbClr val="E8E8E8"/>
      </a:lt2>
      <a:accent1>
        <a:srgbClr val="1875E9"/>
      </a:accent1>
      <a:accent2>
        <a:srgbClr val="00F4BF"/>
      </a:accent2>
      <a:accent3>
        <a:srgbClr val="2BDEFD"/>
      </a:accent3>
      <a:accent4>
        <a:srgbClr val="144480"/>
      </a:accent4>
      <a:accent5>
        <a:srgbClr val="041832"/>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fa97099-07b4-43a8-a32b-76b40d207aa6">
      <Terms xmlns="http://schemas.microsoft.com/office/infopath/2007/PartnerControls"/>
    </lcf76f155ced4ddcb4097134ff3c332f>
    <TaxCatchAll xmlns="a7f4a7b7-966e-48e5-a98f-43d258599049" xsi:nil="true"/>
    <Escola xmlns="9fa97099-07b4-43a8-a32b-76b40d207aa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F7B38D5DE2643E479ADB27BB94316BC4" ma:contentTypeVersion="16" ma:contentTypeDescription="Crie um novo documento." ma:contentTypeScope="" ma:versionID="aa02509c33c9b3543783558c3283b4f0">
  <xsd:schema xmlns:xsd="http://www.w3.org/2001/XMLSchema" xmlns:xs="http://www.w3.org/2001/XMLSchema" xmlns:p="http://schemas.microsoft.com/office/2006/metadata/properties" xmlns:ns2="9fa97099-07b4-43a8-a32b-76b40d207aa6" xmlns:ns3="a7f4a7b7-966e-48e5-a98f-43d258599049" targetNamespace="http://schemas.microsoft.com/office/2006/metadata/properties" ma:root="true" ma:fieldsID="ded2f9138bb581b22330aaad94819d5d" ns2:_="" ns3:_="">
    <xsd:import namespace="9fa97099-07b4-43a8-a32b-76b40d207aa6"/>
    <xsd:import namespace="a7f4a7b7-966e-48e5-a98f-43d258599049"/>
    <xsd:element name="properties">
      <xsd:complexType>
        <xsd:sequence>
          <xsd:element name="documentManagement">
            <xsd:complexType>
              <xsd:all>
                <xsd:element ref="ns2:Escola"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a97099-07b4-43a8-a32b-76b40d207aa6" elementFormDefault="qualified">
    <xsd:import namespace="http://schemas.microsoft.com/office/2006/documentManagement/types"/>
    <xsd:import namespace="http://schemas.microsoft.com/office/infopath/2007/PartnerControls"/>
    <xsd:element name="Escola" ma:index="8" nillable="true" ma:displayName="Categoria" ma:format="Dropdown" ma:indexed="true" ma:internalName="Escola">
      <xsd:simpleType>
        <xsd:restriction base="dms:Choice">
          <xsd:enumeration value="Front-end"/>
          <xsd:enumeration value="Programação"/>
          <xsd:enumeration value="Mobile"/>
          <xsd:enumeration value="DevOps"/>
          <xsd:enumeration value="Data Science"/>
          <xsd:enumeration value="Inovação &amp; Gestão"/>
          <xsd:enumeration value="UX &amp; Design"/>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Marcações de imagem" ma:readOnly="false" ma:fieldId="{5cf76f15-5ced-4ddc-b409-7134ff3c332f}" ma:taxonomyMulti="true" ma:sspId="e2398b20-2c76-408b-9565-673d41e5947a"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f4a7b7-966e-48e5-a98f-43d258599049"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e0fff59-1010-4890-bf85-4725663ab365}" ma:internalName="TaxCatchAll" ma:showField="CatchAllData" ma:web="a7f4a7b7-966e-48e5-a98f-43d2585990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E55A19-48B9-4DF4-9177-25A914713206}">
  <ds:schemaRefs>
    <ds:schemaRef ds:uri="http://schemas.microsoft.com/office/infopath/2007/PartnerControls"/>
    <ds:schemaRef ds:uri="http://www.w3.org/XML/1998/namespace"/>
    <ds:schemaRef ds:uri="a7f4a7b7-966e-48e5-a98f-43d258599049"/>
    <ds:schemaRef ds:uri="http://schemas.openxmlformats.org/package/2006/metadata/core-properties"/>
    <ds:schemaRef ds:uri="http://schemas.microsoft.com/office/2006/documentManagement/types"/>
    <ds:schemaRef ds:uri="http://schemas.microsoft.com/office/2006/metadata/properties"/>
    <ds:schemaRef ds:uri="9fa97099-07b4-43a8-a32b-76b40d207aa6"/>
    <ds:schemaRef ds:uri="http://purl.org/dc/dcmitype/"/>
    <ds:schemaRef ds:uri="http://purl.org/dc/terms/"/>
    <ds:schemaRef ds:uri="http://purl.org/dc/elements/1.1/"/>
  </ds:schemaRefs>
</ds:datastoreItem>
</file>

<file path=customXml/itemProps2.xml><?xml version="1.0" encoding="utf-8"?>
<ds:datastoreItem xmlns:ds="http://schemas.openxmlformats.org/officeDocument/2006/customXml" ds:itemID="{10117320-698D-448E-AA52-0CE6DA1C71A7}">
  <ds:schemaRefs>
    <ds:schemaRef ds:uri="http://schemas.microsoft.com/sharepoint/v3/contenttype/forms"/>
  </ds:schemaRefs>
</ds:datastoreItem>
</file>

<file path=customXml/itemProps3.xml><?xml version="1.0" encoding="utf-8"?>
<ds:datastoreItem xmlns:ds="http://schemas.openxmlformats.org/officeDocument/2006/customXml" ds:itemID="{A6331B8F-0196-477B-8B1A-EC84F52462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a97099-07b4-43a8-a32b-76b40d207aa6"/>
    <ds:schemaRef ds:uri="a7f4a7b7-966e-48e5-a98f-43d2585990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5327</TotalTime>
  <Words>58135</Words>
  <Application>Microsoft Office PowerPoint</Application>
  <PresentationFormat>Personalizar</PresentationFormat>
  <Paragraphs>4050</Paragraphs>
  <Slides>191</Slides>
  <Notes>189</Notes>
  <HiddenSlides>0</HiddenSlides>
  <MMClips>0</MMClips>
  <ScaleCrop>false</ScaleCrop>
  <HeadingPairs>
    <vt:vector size="6" baseType="variant">
      <vt:variant>
        <vt:lpstr>Fontes usadas</vt:lpstr>
      </vt:variant>
      <vt:variant>
        <vt:i4>12</vt:i4>
      </vt:variant>
      <vt:variant>
        <vt:lpstr>Tema</vt:lpstr>
      </vt:variant>
      <vt:variant>
        <vt:i4>1</vt:i4>
      </vt:variant>
      <vt:variant>
        <vt:lpstr>Títulos de slides</vt:lpstr>
      </vt:variant>
      <vt:variant>
        <vt:i4>191</vt:i4>
      </vt:variant>
    </vt:vector>
  </HeadingPairs>
  <TitlesOfParts>
    <vt:vector size="204" baseType="lpstr">
      <vt:lpstr>Wingdings</vt:lpstr>
      <vt:lpstr>Manrope (Body)</vt:lpstr>
      <vt:lpstr>Inter Medium</vt:lpstr>
      <vt:lpstr>Aptos</vt:lpstr>
      <vt:lpstr>Noto Sans</vt:lpstr>
      <vt:lpstr>Chakra Petch Light</vt:lpstr>
      <vt:lpstr>Inter</vt:lpstr>
      <vt:lpstr>Open Sans</vt:lpstr>
      <vt:lpstr>Chakra Petch Bold</vt:lpstr>
      <vt:lpstr>Chakra Petch</vt:lpstr>
      <vt:lpstr>Arial</vt:lpstr>
      <vt:lpstr>Inter Light</vt:lpstr>
      <vt:lpstr>Tema do Office</vt:lpstr>
      <vt:lpstr>LIDERANÇA</vt:lpstr>
      <vt:lpstr>APRESENTAÇÃO</vt:lpstr>
      <vt:lpstr>Apresentação do PowerPoint</vt:lpstr>
      <vt:lpstr>Apresentação do PowerPoint</vt:lpstr>
      <vt:lpstr>POR QUE LIDERAR? CENÁRIO, DESAFIOS E OPORTUNIDADES</vt:lpstr>
      <vt:lpstr>POR QUE LIDERAR AGORA?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DECIFRANDO O VUCA/BANI: LIDERANDO NA COMPLEXIDADE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SEU MAPA DE LIDERANÇA: MOTIVADORES E MEDOS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 PODER DO AUTOCONHECIMENTO: DESVENDANDO SEUS PERFIS E ESTILOS DE LIDERANÇA</vt:lpstr>
      <vt:lpstr>A ORQUESTRA DA LIDERANÇA: ESTILOS PARA CADA CONTEXTO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FERRAMENTAS QUE REVELAM: DISC, MBTI E CLIFTON STRENGHTS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BIG FIVE:  FUNDAMENTOS, ESCALAS E APLICAÇÕES NA LIDERANÇA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IA COMO SEU COPILOTO: ANALISANDO PERFIS E SUGERINDO DESENVOLVIMENTO</vt:lpstr>
      <vt:lpstr>Apresentação do PowerPoint</vt:lpstr>
      <vt:lpstr>Apresentação do PowerPoint</vt:lpstr>
      <vt:lpstr>Apresentação do PowerPoint</vt:lpstr>
      <vt:lpstr>Apresentação do PowerPoint</vt:lpstr>
      <vt:lpstr>Apresentação do PowerPoint</vt:lpstr>
      <vt:lpstr>LIDERANÇA CONECTADA: MODELOS DE TRABALHO E A TRANSFORMAÇÃO DIGITAL NA PRÁTICA</vt:lpstr>
      <vt:lpstr>ALÉM DO ESCRITÓRIO: LIDERANDO EM MODELOS FLEXÍVEIS</vt:lpstr>
      <vt:lpstr>Apresentação do PowerPoint</vt:lpstr>
      <vt:lpstr>Apresentação do PowerPoint</vt:lpstr>
      <vt:lpstr>Apresentação do PowerPoint</vt:lpstr>
      <vt:lpstr>Apresentação do PowerPoint</vt:lpstr>
      <vt:lpstr>Apresentação do PowerPoint</vt:lpstr>
      <vt:lpstr>DO MICRO AO MACRO: LIDERANÇA POR CONTEXTO X MICROGERENCIAMENTO</vt:lpstr>
      <vt:lpstr>Apresentação do PowerPoint</vt:lpstr>
      <vt:lpstr>Apresentação do PowerPoint</vt:lpstr>
      <vt:lpstr>Apresentação do PowerPoint</vt:lpstr>
      <vt:lpstr>Apresentação do PowerPoint</vt:lpstr>
      <vt:lpstr>Apresentação do PowerPoint</vt:lpstr>
      <vt:lpstr>CASES DE SUCESSO:  GESTÃO DE TIMES ÁGEIS E MULTIFUNCIONAIS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EXERCÍCIO:  MAPA DE CONTEXTO DO TIME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SUA CARREIRA, SUA JORNADA:  PLANEJAMENTO E DESENVOLVIMENTO ESTRATÉGICO PARA LÍDERES</vt:lpstr>
      <vt:lpstr>ESCALANDO A LIDERANÇA: NÍVEIS E TRILHAS DE CARREIRA (Y E W)</vt:lpstr>
      <vt:lpstr>Apresentação do PowerPoint</vt:lpstr>
      <vt:lpstr>Apresentação do PowerPoint</vt:lpstr>
      <vt:lpstr>Apresentação do PowerPoint</vt:lpstr>
      <vt:lpstr>Apresentação do PowerPoint</vt:lpstr>
      <vt:lpstr>Apresentação do PowerPoint</vt:lpstr>
      <vt:lpstr>Apresentação do PowerPoint</vt:lpstr>
      <vt:lpstr>O PDI-L QUE TRANSFORMA: CONSTRUINDO SEU PLANO DE DESENVOLVIMENTO INDIVIDUAL DE LIDERANÇA</vt:lpstr>
      <vt:lpstr>Apresentação do PowerPoint</vt:lpstr>
      <vt:lpstr>Apresentação do PowerPoint</vt:lpstr>
      <vt:lpstr>Apresentação do PowerPoint</vt:lpstr>
      <vt:lpstr>Apresentação do PowerPoint</vt:lpstr>
      <vt:lpstr>Apresentação do PowerPoint</vt:lpstr>
      <vt:lpstr>Apresentação do PowerPoint</vt:lpstr>
      <vt:lpstr>EXERCÍCIO PRÁTICO: RASCUNHO DO SEU PDI-L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LIDERANÇA DO FUTURO: TENDÊNCIAS EMERGENTES E O IMPACTO DA INOVAÇÃO</vt:lpstr>
      <vt:lpstr>LIDERANÇA INCLUSIVA E DIVERSIDADE: A VANTAGEM COMPETITIVA DO SÉCULO XXI</vt:lpstr>
      <vt:lpstr>Apresentação do PowerPoint</vt:lpstr>
      <vt:lpstr>Apresentação do PowerPoint</vt:lpstr>
      <vt:lpstr>Apresentação do PowerPoint</vt:lpstr>
      <vt:lpstr>Apresentação do PowerPoint</vt:lpstr>
      <vt:lpstr>Apresentação do PowerPoint</vt:lpstr>
      <vt:lpstr>Apresentação do PowerPoint</vt:lpstr>
      <vt:lpstr>LIFELONG LEARNING PARA LÍDERES:  O APRENDIZADO CONTÍNUO COMO IMPERATIVO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LIDERANÇA COM IA:  O NOVO PARADIGMA</vt:lpstr>
      <vt:lpstr>Apresentação do PowerPoint</vt:lpstr>
      <vt:lpstr>Apresentação do PowerPoint</vt:lpstr>
      <vt:lpstr>Apresentação do PowerPoint</vt:lpstr>
      <vt:lpstr>Apresentação do PowerPoint</vt:lpstr>
      <vt:lpstr>Apresentação do PowerPoint</vt:lpstr>
      <vt:lpstr>Apresentação do PowerPoint</vt:lpstr>
      <vt:lpstr>A MATRIZ DA DECISÃO:  COMO AGIR DE MODO ESTRATÉGICO</vt:lpstr>
      <vt:lpstr>Apresentação do PowerPoint</vt:lpstr>
      <vt:lpstr>Apresentação do PowerPoint</vt:lpstr>
      <vt:lpstr>Apresentação do PowerPoint</vt:lpstr>
      <vt:lpstr>Apresentação do PowerPoint</vt:lpstr>
      <vt:lpstr>Apresentação do PowerPoint</vt:lpstr>
      <vt:lpstr>O SALTO: SEU PROJETO FINAL  MEUS PRIMEIROS 90 DIAS COMO LÍDER</vt:lpstr>
      <vt:lpstr>O KICK-OFF PERFEITO: ESTRUTURANDO SEUS PRIMEIROS 90 DIAS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SEU KIT DE LIDERANÇA: INTEGRANDO APRENDIZADOS E FERRAMENTAS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CONSOLIDANDO APRENDIZADOS E PRÓXIMOS PASSOS</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Alysson Manso</dc:creator>
  <cp:lastModifiedBy>Atila Persici</cp:lastModifiedBy>
  <cp:revision>116</cp:revision>
  <cp:lastPrinted>2025-08-28T01:46:10Z</cp:lastPrinted>
  <dcterms:created xsi:type="dcterms:W3CDTF">2024-09-10T15:42:36Z</dcterms:created>
  <dcterms:modified xsi:type="dcterms:W3CDTF">2025-08-28T03:24:11Z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0x010100F7B38D5DE2643E479ADB27BB94316BC4</vt:lpwstr>
  </property>
</Properties>
</file>