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181_0.xml" ContentType="application/vnd.ms-powerpoint.comments+xml"/>
  <Override PartName="/ppt/notesSlides/notesSlide2.xml" ContentType="application/vnd.openxmlformats-officedocument.presentationml.notesSlide+xml"/>
  <Override PartName="/ppt/comments/modernComment_1AA_7D5BADA3.xml" ContentType="application/vnd.ms-powerpoint.comments+xml"/>
  <Override PartName="/ppt/notesSlides/notesSlide3.xml" ContentType="application/vnd.openxmlformats-officedocument.presentationml.notesSlide+xml"/>
  <Override PartName="/ppt/comments/modernComment_1AE_B0F1B45E.xml" ContentType="application/vnd.ms-powerpoint.comments+xml"/>
  <Override PartName="/ppt/notesSlides/notesSlide4.xml" ContentType="application/vnd.openxmlformats-officedocument.presentationml.notesSlide+xml"/>
  <Override PartName="/ppt/comments/modernComment_234_FE3FAC08.xml" ContentType="application/vnd.ms-powerpoint.comments+xml"/>
  <Override PartName="/ppt/notesSlides/notesSlide5.xml" ContentType="application/vnd.openxmlformats-officedocument.presentationml.notesSlide+xml"/>
  <Override PartName="/ppt/comments/modernComment_1B0_23C29533.xml" ContentType="application/vnd.ms-powerpoint.comments+xml"/>
  <Override PartName="/ppt/notesSlides/notesSlide6.xml" ContentType="application/vnd.openxmlformats-officedocument.presentationml.notesSlide+xml"/>
  <Override PartName="/ppt/comments/modernComment_1B3_7B02D680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237_C77699EB.xml" ContentType="application/vnd.ms-powerpoint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1B6_7F1CAA8D.xml" ContentType="application/vnd.ms-powerpoint.comments+xml"/>
  <Override PartName="/ppt/notesSlides/notesSlide12.xml" ContentType="application/vnd.openxmlformats-officedocument.presentationml.notesSlide+xml"/>
  <Override PartName="/ppt/comments/modernComment_215_ADD5EC4F.xml" ContentType="application/vnd.ms-powerpoint.comments+xml"/>
  <Override PartName="/ppt/notesSlides/notesSlide13.xml" ContentType="application/vnd.openxmlformats-officedocument.presentationml.notesSlide+xml"/>
  <Override PartName="/ppt/comments/modernComment_216_65C5BF65.xml" ContentType="application/vnd.ms-powerpoint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modernComment_1C0_CBAC38AB.xml" ContentType="application/vnd.ms-powerpoint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modernComment_1CB_254DA4AD.xml" ContentType="application/vnd.ms-powerpoint.comments+xml"/>
  <Override PartName="/ppt/notesSlides/notesSlide23.xml" ContentType="application/vnd.openxmlformats-officedocument.presentationml.notesSlide+xml"/>
  <Override PartName="/ppt/comments/modernComment_1D9_BE93747B.xml" ContentType="application/vnd.ms-powerpoint.comment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omments/modernComment_1E5_FF38BF16.xml" ContentType="application/vnd.ms-powerpoint.comment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omments/modernComment_1E4_FD28CB16.xml" ContentType="application/vnd.ms-powerpoint.comments+xml"/>
  <Override PartName="/ppt/notesSlides/notesSlide29.xml" ContentType="application/vnd.openxmlformats-officedocument.presentationml.notesSlide+xml"/>
  <Override PartName="/ppt/comments/modernComment_1E8_17F2E233.xml" ContentType="application/vnd.ms-powerpoint.comments+xml"/>
  <Override PartName="/ppt/notesSlides/notesSlide30.xml" ContentType="application/vnd.openxmlformats-officedocument.presentationml.notesSlide+xml"/>
  <Override PartName="/ppt/comments/modernComment_1E9_63348F9D.xml" ContentType="application/vnd.ms-powerpoint.comments+xml"/>
  <Override PartName="/ppt/notesSlides/notesSlide31.xml" ContentType="application/vnd.openxmlformats-officedocument.presentationml.notesSlide+xml"/>
  <Override PartName="/ppt/comments/modernComment_1EE_789F43F.xml" ContentType="application/vnd.ms-powerpoint.comments+xml"/>
  <Override PartName="/ppt/notesSlides/notesSlide32.xml" ContentType="application/vnd.openxmlformats-officedocument.presentationml.notesSlide+xml"/>
  <Override PartName="/ppt/comments/modernComment_1EF_348CA5B7.xml" ContentType="application/vnd.ms-powerpoint.comments+xml"/>
  <Override PartName="/ppt/notesSlides/notesSlide33.xml" ContentType="application/vnd.openxmlformats-officedocument.presentationml.notesSlide+xml"/>
  <Override PartName="/ppt/comments/modernComment_256_A7EF0ACC.xml" ContentType="application/vnd.ms-powerpoint.comments+xml"/>
  <Override PartName="/ppt/notesSlides/notesSlide34.xml" ContentType="application/vnd.openxmlformats-officedocument.presentationml.notesSlide+xml"/>
  <Override PartName="/ppt/comments/modernComment_1F7_75AAE77A.xml" ContentType="application/vnd.ms-powerpoint.comment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omments/modernComment_204_9D6F5CBF.xml" ContentType="application/vnd.ms-powerpoint.comment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omments/modernComment_20B_4D5FAD76.xml" ContentType="application/vnd.ms-powerpoint.comment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omments/modernComment_213_51C05A7E.xml" ContentType="application/vnd.ms-powerpoint.comments+xml"/>
  <Override PartName="/ppt/notesSlides/notesSlide47.xml" ContentType="application/vnd.openxmlformats-officedocument.presentationml.notesSlide+xml"/>
  <Override PartName="/ppt/comments/modernComment_217_EB504FC.xml" ContentType="application/vnd.ms-powerpoint.comments+xml"/>
  <Override PartName="/ppt/notesSlides/notesSlide48.xml" ContentType="application/vnd.openxmlformats-officedocument.presentationml.notesSlide+xml"/>
  <Override PartName="/ppt/comments/modernComment_275_75401FBC.xml" ContentType="application/vnd.ms-powerpoint.comments+xml"/>
  <Override PartName="/ppt/notesSlides/notesSlide49.xml" ContentType="application/vnd.openxmlformats-officedocument.presentationml.notesSlide+xml"/>
  <Override PartName="/ppt/comments/modernComment_276_ECE09A7E.xml" ContentType="application/vnd.ms-powerpoint.comments+xml"/>
  <Override PartName="/ppt/notesSlides/notesSlide50.xml" ContentType="application/vnd.openxmlformats-officedocument.presentationml.notesSlide+xml"/>
  <Override PartName="/ppt/comments/modernComment_218_76245E0B.xml" ContentType="application/vnd.ms-powerpoint.comments+xml"/>
  <Override PartName="/ppt/notesSlides/notesSlide51.xml" ContentType="application/vnd.openxmlformats-officedocument.presentationml.notesSlide+xml"/>
  <Override PartName="/ppt/comments/modernComment_277_E15B680.xml" ContentType="application/vnd.ms-powerpoint.comment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omments/modernComment_219_83F1873E.xml" ContentType="application/vnd.ms-powerpoint.comments+xml"/>
  <Override PartName="/ppt/notesSlides/notesSlide55.xml" ContentType="application/vnd.openxmlformats-officedocument.presentationml.notesSlide+xml"/>
  <Override PartName="/ppt/comments/modernComment_279_37409A31.xml" ContentType="application/vnd.ms-powerpoint.comments+xml"/>
  <Override PartName="/ppt/notesSlides/notesSlide56.xml" ContentType="application/vnd.openxmlformats-officedocument.presentationml.notesSlide+xml"/>
  <Override PartName="/ppt/comments/modernComment_21B_F1C6A57.xml" ContentType="application/vnd.ms-powerpoint.comments+xml"/>
  <Override PartName="/ppt/notesSlides/notesSlide57.xml" ContentType="application/vnd.openxmlformats-officedocument.presentationml.notesSlide+xml"/>
  <Override PartName="/ppt/comments/modernComment_220_9F36BBD7.xml" ContentType="application/vnd.ms-powerpoint.comments+xml"/>
  <Override PartName="/ppt/notesSlides/notesSlide58.xml" ContentType="application/vnd.openxmlformats-officedocument.presentationml.notesSlide+xml"/>
  <Override PartName="/ppt/comments/modernComment_221_7DF8E6AF.xml" ContentType="application/vnd.ms-powerpoint.comments+xml"/>
  <Override PartName="/ppt/notesSlides/notesSlide59.xml" ContentType="application/vnd.openxmlformats-officedocument.presentationml.notesSlide+xml"/>
  <Override PartName="/ppt/comments/modernComment_27C_A4DFCDF0.xml" ContentType="application/vnd.ms-powerpoint.comments+xml"/>
  <Override PartName="/ppt/notesSlides/notesSlide60.xml" ContentType="application/vnd.openxmlformats-officedocument.presentationml.notesSlide+xml"/>
  <Override PartName="/ppt/comments/modernComment_27D_F6F68C2A.xml" ContentType="application/vnd.ms-powerpoint.comments+xml"/>
  <Override PartName="/ppt/notesSlides/notesSlide61.xml" ContentType="application/vnd.openxmlformats-officedocument.presentationml.notesSlide+xml"/>
  <Override PartName="/ppt/comments/modernComment_27E_A40B494E.xml" ContentType="application/vnd.ms-powerpoint.comments+xml"/>
  <Override PartName="/ppt/notesSlides/notesSlide62.xml" ContentType="application/vnd.openxmlformats-officedocument.presentationml.notesSlide+xml"/>
  <Override PartName="/ppt/comments/modernComment_27F_99D75129.xml" ContentType="application/vnd.ms-powerpoint.comments+xml"/>
  <Override PartName="/ppt/notesSlides/notesSlide63.xml" ContentType="application/vnd.openxmlformats-officedocument.presentationml.notesSlide+xml"/>
  <Override PartName="/ppt/comments/modernComment_222_D066BFDD.xml" ContentType="application/vnd.ms-powerpoint.comments+xml"/>
  <Override PartName="/ppt/notesSlides/notesSlide64.xml" ContentType="application/vnd.openxmlformats-officedocument.presentationml.notesSlide+xml"/>
  <Override PartName="/ppt/comments/modernComment_281_95EE246C.xml" ContentType="application/vnd.ms-powerpoint.comments+xml"/>
  <Override PartName="/ppt/notesSlides/notesSlide65.xml" ContentType="application/vnd.openxmlformats-officedocument.presentationml.notesSlide+xml"/>
  <Override PartName="/ppt/comments/modernComment_280_E4A2FBF3.xml" ContentType="application/vnd.ms-powerpoint.comments+xml"/>
  <Override PartName="/ppt/notesSlides/notesSlide66.xml" ContentType="application/vnd.openxmlformats-officedocument.presentationml.notesSlide+xml"/>
  <Override PartName="/ppt/comments/modernComment_224_74AD02D7.xml" ContentType="application/vnd.ms-powerpoint.comments+xml"/>
  <Override PartName="/ppt/notesSlides/notesSlide67.xml" ContentType="application/vnd.openxmlformats-officedocument.presentationml.notesSlide+xml"/>
  <Override PartName="/ppt/comments/modernComment_282_D27421E4.xml" ContentType="application/vnd.ms-powerpoint.comments+xml"/>
  <Override PartName="/ppt/notesSlides/notesSlide68.xml" ContentType="application/vnd.openxmlformats-officedocument.presentationml.notesSlide+xml"/>
  <Override PartName="/ppt/comments/modernComment_283_383A220C.xml" ContentType="application/vnd.ms-powerpoint.comments+xml"/>
  <Override PartName="/ppt/notesSlides/notesSlide69.xml" ContentType="application/vnd.openxmlformats-officedocument.presentationml.notesSlide+xml"/>
  <Override PartName="/ppt/comments/modernComment_229_EA872C5F.xml" ContentType="application/vnd.ms-powerpoint.comments+xml"/>
  <Override PartName="/ppt/notesSlides/notesSlide70.xml" ContentType="application/vnd.openxmlformats-officedocument.presentationml.notesSlide+xml"/>
  <Override PartName="/ppt/comments/modernComment_22A_8CFCF965.xml" ContentType="application/vnd.ms-powerpoint.comments+xml"/>
  <Override PartName="/ppt/notesSlides/notesSlide71.xml" ContentType="application/vnd.openxmlformats-officedocument.presentationml.notesSlide+xml"/>
  <Override PartName="/ppt/comments/modernComment_284_3453D239.xml" ContentType="application/vnd.ms-powerpoint.comments+xml"/>
  <Override PartName="/ppt/notesSlides/notesSlide72.xml" ContentType="application/vnd.openxmlformats-officedocument.presentationml.notesSlide+xml"/>
  <Override PartName="/ppt/comments/modernComment_22B_A2CAF005.xml" ContentType="application/vnd.ms-powerpoint.comments+xml"/>
  <Override PartName="/ppt/notesSlides/notesSlide73.xml" ContentType="application/vnd.openxmlformats-officedocument.presentationml.notesSlide+xml"/>
  <Override PartName="/ppt/comments/modernComment_22C_498D1171.xml" ContentType="application/vnd.ms-powerpoint.comments+xml"/>
  <Override PartName="/ppt/notesSlides/notesSlide74.xml" ContentType="application/vnd.openxmlformats-officedocument.presentationml.notesSlide+xml"/>
  <Override PartName="/ppt/comments/modernComment_285_EBBC899C.xml" ContentType="application/vnd.ms-powerpoint.comments+xml"/>
  <Override PartName="/ppt/notesSlides/notesSlide75.xml" ContentType="application/vnd.openxmlformats-officedocument.presentationml.notesSlide+xml"/>
  <Override PartName="/ppt/comments/modernComment_225_A0AADAC.xml" ContentType="application/vnd.ms-powerpoint.comments+xml"/>
  <Override PartName="/ppt/notesSlides/notesSlide76.xml" ContentType="application/vnd.openxmlformats-officedocument.presentationml.notesSlide+xml"/>
  <Override PartName="/ppt/comments/modernComment_230_A54E4F9D.xml" ContentType="application/vnd.ms-powerpoint.comments+xml"/>
  <Override PartName="/ppt/notesSlides/notesSlide77.xml" ContentType="application/vnd.openxmlformats-officedocument.presentationml.notesSlide+xml"/>
  <Override PartName="/ppt/comments/modernComment_288_D146033B.xml" ContentType="application/vnd.ms-powerpoint.comments+xml"/>
  <Override PartName="/ppt/notesSlides/notesSlide78.xml" ContentType="application/vnd.openxmlformats-officedocument.presentationml.notesSlide+xml"/>
  <Override PartName="/ppt/comments/modernComment_289_D4E763DA.xml" ContentType="application/vnd.ms-powerpoint.comments+xml"/>
  <Override PartName="/ppt/notesSlides/notesSlide79.xml" ContentType="application/vnd.openxmlformats-officedocument.presentationml.notesSlide+xml"/>
  <Override PartName="/ppt/comments/modernComment_232_CA2BCFE5.xml" ContentType="application/vnd.ms-powerpoint.comments+xml"/>
  <Override PartName="/ppt/notesSlides/notesSlide80.xml" ContentType="application/vnd.openxmlformats-officedocument.presentationml.notesSlide+xml"/>
  <Override PartName="/ppt/comments/modernComment_28A_159E60CF.xml" ContentType="application/vnd.ms-powerpoint.comments+xml"/>
  <Override PartName="/ppt/notesSlides/notesSlide81.xml" ContentType="application/vnd.openxmlformats-officedocument.presentationml.notesSlide+xml"/>
  <Override PartName="/ppt/comments/modernComment_233_4E9BEFEC.xml" ContentType="application/vnd.ms-powerpoint.comments+xml"/>
  <Override PartName="/ppt/notesSlides/notesSlide82.xml" ContentType="application/vnd.openxmlformats-officedocument.presentationml.notesSlide+xml"/>
  <Override PartName="/ppt/comments/modernComment_28B_B4C1E718.xml" ContentType="application/vnd.ms-powerpoint.comments+xml"/>
  <Override PartName="/ppt/notesSlides/notesSlide83.xml" ContentType="application/vnd.openxmlformats-officedocument.presentationml.notesSlide+xml"/>
  <Override PartName="/ppt/comments/modernComment_227_ABF5F100.xml" ContentType="application/vnd.ms-powerpoint.comments+xml"/>
  <Override PartName="/ppt/notesSlides/notesSlide84.xml" ContentType="application/vnd.openxmlformats-officedocument.presentationml.notesSlide+xml"/>
  <Override PartName="/ppt/comments/modernComment_226_FAF7D4B3.xml" ContentType="application/vnd.ms-powerpoint.comments+xml"/>
  <Override PartName="/ppt/notesSlides/notesSlide8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174"/>
  </p:notesMasterIdLst>
  <p:handoutMasterIdLst>
    <p:handoutMasterId r:id="rId175"/>
  </p:handoutMasterIdLst>
  <p:sldIdLst>
    <p:sldId id="261" r:id="rId5"/>
    <p:sldId id="385" r:id="rId6"/>
    <p:sldId id="426" r:id="rId7"/>
    <p:sldId id="427" r:id="rId8"/>
    <p:sldId id="658" r:id="rId9"/>
    <p:sldId id="659" r:id="rId10"/>
    <p:sldId id="474" r:id="rId11"/>
    <p:sldId id="657" r:id="rId12"/>
    <p:sldId id="656" r:id="rId13"/>
    <p:sldId id="430" r:id="rId14"/>
    <p:sldId id="564" r:id="rId15"/>
    <p:sldId id="565" r:id="rId16"/>
    <p:sldId id="431" r:id="rId17"/>
    <p:sldId id="566" r:id="rId18"/>
    <p:sldId id="432" r:id="rId19"/>
    <p:sldId id="434" r:id="rId20"/>
    <p:sldId id="435" r:id="rId21"/>
    <p:sldId id="436" r:id="rId22"/>
    <p:sldId id="437" r:id="rId23"/>
    <p:sldId id="567" r:id="rId24"/>
    <p:sldId id="439" r:id="rId25"/>
    <p:sldId id="594" r:id="rId26"/>
    <p:sldId id="593" r:id="rId27"/>
    <p:sldId id="438" r:id="rId28"/>
    <p:sldId id="443" r:id="rId29"/>
    <p:sldId id="441" r:id="rId30"/>
    <p:sldId id="569" r:id="rId31"/>
    <p:sldId id="570" r:id="rId32"/>
    <p:sldId id="444" r:id="rId33"/>
    <p:sldId id="533" r:id="rId34"/>
    <p:sldId id="534" r:id="rId35"/>
    <p:sldId id="445" r:id="rId36"/>
    <p:sldId id="572" r:id="rId37"/>
    <p:sldId id="449" r:id="rId38"/>
    <p:sldId id="446" r:id="rId39"/>
    <p:sldId id="595" r:id="rId40"/>
    <p:sldId id="596" r:id="rId41"/>
    <p:sldId id="476" r:id="rId42"/>
    <p:sldId id="448" r:id="rId43"/>
    <p:sldId id="364" r:id="rId44"/>
    <p:sldId id="450" r:id="rId45"/>
    <p:sldId id="452" r:id="rId46"/>
    <p:sldId id="453" r:id="rId47"/>
    <p:sldId id="455" r:id="rId48"/>
    <p:sldId id="454" r:id="rId49"/>
    <p:sldId id="456" r:id="rId50"/>
    <p:sldId id="458" r:id="rId51"/>
    <p:sldId id="463" r:id="rId52"/>
    <p:sldId id="574" r:id="rId53"/>
    <p:sldId id="573" r:id="rId54"/>
    <p:sldId id="459" r:id="rId55"/>
    <p:sldId id="464" r:id="rId56"/>
    <p:sldId id="465" r:id="rId57"/>
    <p:sldId id="466" r:id="rId58"/>
    <p:sldId id="467" r:id="rId59"/>
    <p:sldId id="575" r:id="rId60"/>
    <p:sldId id="468" r:id="rId61"/>
    <p:sldId id="576" r:id="rId62"/>
    <p:sldId id="469" r:id="rId63"/>
    <p:sldId id="577" r:id="rId64"/>
    <p:sldId id="578" r:id="rId65"/>
    <p:sldId id="579" r:id="rId66"/>
    <p:sldId id="580" r:id="rId67"/>
    <p:sldId id="473" r:id="rId68"/>
    <p:sldId id="660" r:id="rId69"/>
    <p:sldId id="478" r:id="rId70"/>
    <p:sldId id="479" r:id="rId71"/>
    <p:sldId id="480" r:id="rId72"/>
    <p:sldId id="481" r:id="rId73"/>
    <p:sldId id="482" r:id="rId74"/>
    <p:sldId id="502" r:id="rId75"/>
    <p:sldId id="485" r:id="rId76"/>
    <p:sldId id="581" r:id="rId77"/>
    <p:sldId id="582" r:id="rId78"/>
    <p:sldId id="583" r:id="rId79"/>
    <p:sldId id="584" r:id="rId80"/>
    <p:sldId id="492" r:id="rId81"/>
    <p:sldId id="484" r:id="rId82"/>
    <p:sldId id="488" r:id="rId83"/>
    <p:sldId id="489" r:id="rId84"/>
    <p:sldId id="585" r:id="rId85"/>
    <p:sldId id="586" r:id="rId86"/>
    <p:sldId id="587" r:id="rId87"/>
    <p:sldId id="588" r:id="rId88"/>
    <p:sldId id="494" r:id="rId89"/>
    <p:sldId id="495" r:id="rId90"/>
    <p:sldId id="598" r:id="rId91"/>
    <p:sldId id="496" r:id="rId92"/>
    <p:sldId id="497" r:id="rId93"/>
    <p:sldId id="590" r:id="rId94"/>
    <p:sldId id="589" r:id="rId95"/>
    <p:sldId id="498" r:id="rId96"/>
    <p:sldId id="597" r:id="rId97"/>
    <p:sldId id="603" r:id="rId98"/>
    <p:sldId id="604" r:id="rId99"/>
    <p:sldId id="605" r:id="rId100"/>
    <p:sldId id="606" r:id="rId101"/>
    <p:sldId id="607" r:id="rId102"/>
    <p:sldId id="503" r:id="rId103"/>
    <p:sldId id="609" r:id="rId104"/>
    <p:sldId id="510" r:id="rId105"/>
    <p:sldId id="599" r:id="rId106"/>
    <p:sldId id="511" r:id="rId107"/>
    <p:sldId id="600" r:id="rId108"/>
    <p:sldId id="601" r:id="rId109"/>
    <p:sldId id="514" r:id="rId110"/>
    <p:sldId id="602" r:id="rId111"/>
    <p:sldId id="516" r:id="rId112"/>
    <p:sldId id="507" r:id="rId113"/>
    <p:sldId id="610" r:id="rId114"/>
    <p:sldId id="611" r:id="rId115"/>
    <p:sldId id="620" r:id="rId116"/>
    <p:sldId id="622" r:id="rId117"/>
    <p:sldId id="523" r:id="rId118"/>
    <p:sldId id="525" r:id="rId119"/>
    <p:sldId id="625" r:id="rId120"/>
    <p:sldId id="526" r:id="rId121"/>
    <p:sldId id="527" r:id="rId122"/>
    <p:sldId id="626" r:id="rId123"/>
    <p:sldId id="627" r:id="rId124"/>
    <p:sldId id="628" r:id="rId125"/>
    <p:sldId id="531" r:id="rId126"/>
    <p:sldId id="535" r:id="rId127"/>
    <p:sldId id="629" r:id="rId128"/>
    <p:sldId id="630" r:id="rId129"/>
    <p:sldId id="536" r:id="rId130"/>
    <p:sldId id="631" r:id="rId131"/>
    <p:sldId id="540" r:id="rId132"/>
    <p:sldId id="632" r:id="rId133"/>
    <p:sldId id="537" r:id="rId134"/>
    <p:sldId id="633" r:id="rId135"/>
    <p:sldId id="539" r:id="rId136"/>
    <p:sldId id="662" r:id="rId137"/>
    <p:sldId id="661" r:id="rId138"/>
    <p:sldId id="544" r:id="rId139"/>
    <p:sldId id="545" r:id="rId140"/>
    <p:sldId id="636" r:id="rId141"/>
    <p:sldId id="637" r:id="rId142"/>
    <p:sldId id="638" r:id="rId143"/>
    <p:sldId id="639" r:id="rId144"/>
    <p:sldId id="546" r:id="rId145"/>
    <p:sldId id="641" r:id="rId146"/>
    <p:sldId id="640" r:id="rId147"/>
    <p:sldId id="548" r:id="rId148"/>
    <p:sldId id="642" r:id="rId149"/>
    <p:sldId id="643" r:id="rId150"/>
    <p:sldId id="553" r:id="rId151"/>
    <p:sldId id="554" r:id="rId152"/>
    <p:sldId id="644" r:id="rId153"/>
    <p:sldId id="555" r:id="rId154"/>
    <p:sldId id="556" r:id="rId155"/>
    <p:sldId id="645" r:id="rId156"/>
    <p:sldId id="646" r:id="rId157"/>
    <p:sldId id="559" r:id="rId158"/>
    <p:sldId id="647" r:id="rId159"/>
    <p:sldId id="549" r:id="rId160"/>
    <p:sldId id="560" r:id="rId161"/>
    <p:sldId id="648" r:id="rId162"/>
    <p:sldId id="649" r:id="rId163"/>
    <p:sldId id="562" r:id="rId164"/>
    <p:sldId id="650" r:id="rId165"/>
    <p:sldId id="563" r:id="rId166"/>
    <p:sldId id="651" r:id="rId167"/>
    <p:sldId id="551" r:id="rId168"/>
    <p:sldId id="550" r:id="rId169"/>
    <p:sldId id="652" r:id="rId170"/>
    <p:sldId id="654" r:id="rId171"/>
    <p:sldId id="655" r:id="rId172"/>
    <p:sldId id="386" r:id="rId173"/>
  </p:sldIdLst>
  <p:sldSz cx="14630400" cy="8229600"/>
  <p:notesSz cx="6858000" cy="9144000"/>
  <p:embeddedFontLst>
    <p:embeddedFont>
      <p:font typeface="Chakra Petch" panose="020B0604020202020204" charset="-34"/>
      <p:regular r:id="rId176"/>
      <p:bold r:id="rId177"/>
      <p:italic r:id="rId178"/>
      <p:boldItalic r:id="rId179"/>
    </p:embeddedFont>
    <p:embeddedFont>
      <p:font typeface="Chakra Petch Bold" panose="020B0604020202020204" charset="-34"/>
      <p:bold r:id="rId180"/>
    </p:embeddedFont>
    <p:embeddedFont>
      <p:font typeface="Chakra Petch Light" panose="020B0604020202020204" charset="-34"/>
      <p:regular r:id="rId181"/>
      <p:italic r:id="rId182"/>
    </p:embeddedFont>
    <p:embeddedFont>
      <p:font typeface="Inter" panose="020B0604020202020204" charset="0"/>
      <p:regular r:id="rId183"/>
      <p:bold r:id="rId184"/>
    </p:embeddedFont>
    <p:embeddedFont>
      <p:font typeface="Inter Light" panose="020B0604020202020204" charset="0"/>
      <p:regular r:id="rId185"/>
    </p:embeddedFont>
    <p:embeddedFont>
      <p:font typeface="Roboto Mono" panose="00000009000000000000" pitchFamily="49" charset="0"/>
      <p:regular r:id="rId186"/>
      <p:bold r:id="rId187"/>
      <p:italic r:id="rId188"/>
      <p:boldItalic r:id="rId18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517" userDrawn="1">
          <p15:clr>
            <a:srgbClr val="A4A3A4"/>
          </p15:clr>
        </p15:guide>
        <p15:guide id="3" orient="horz" pos="25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A5860B4-4548-E7C4-249F-F4A25603C863}" name="Alysson Manso" initials="AM" userId="3d10f7468b2845c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DEFD"/>
    <a:srgbClr val="010103"/>
    <a:srgbClr val="167386"/>
    <a:srgbClr val="01080E"/>
    <a:srgbClr val="0A4655"/>
    <a:srgbClr val="021017"/>
    <a:srgbClr val="041832"/>
    <a:srgbClr val="DBE4EF"/>
    <a:srgbClr val="1875E9"/>
    <a:srgbClr val="1444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CC9A29-2ED8-3803-C88B-2A892E2197A5}" v="126" dt="2025-08-25T01:27:28.3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Estilo com Tema 2 - Ênfase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9631B5-78F2-41C9-869B-9F39066F8104}" styleName="Estilo Médio 3 - 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B344D84-9AFB-497E-A393-DC336BA19D2E}" styleName="Estilo Médio 3 - Ênfas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Estilo Escuro 1 - Ênfas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Estilo Escuro 1 - Ênfase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4517"/>
        <p:guide orient="horz" pos="2592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viewProps" Target="viewProps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font" Target="fonts/font6.fntdata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92" Type="http://schemas.openxmlformats.org/officeDocument/2006/relationships/theme" Target="theme/theme1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font" Target="fonts/font7.fntdata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93" Type="http://schemas.openxmlformats.org/officeDocument/2006/relationships/tableStyles" Target="tableStyles.xml"/><Relationship Id="rId13" Type="http://schemas.openxmlformats.org/officeDocument/2006/relationships/slide" Target="slides/slide9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font" Target="fonts/font13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183" Type="http://schemas.openxmlformats.org/officeDocument/2006/relationships/font" Target="fonts/font8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font" Target="fonts/font3.fntdata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font" Target="fonts/font9.fntdata"/><Relationship Id="rId189" Type="http://schemas.openxmlformats.org/officeDocument/2006/relationships/font" Target="fonts/font14.fntdata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notesMaster" Target="notesMasters/notesMaster1.xml"/><Relationship Id="rId179" Type="http://schemas.openxmlformats.org/officeDocument/2006/relationships/font" Target="fonts/font4.fntdata"/><Relationship Id="rId195" Type="http://schemas.microsoft.com/office/2018/10/relationships/authors" Target="authors.xml"/><Relationship Id="rId190" Type="http://schemas.openxmlformats.org/officeDocument/2006/relationships/presProps" Target="presProp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80" Type="http://schemas.openxmlformats.org/officeDocument/2006/relationships/font" Target="fonts/font5.fntdata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handoutMaster" Target="handoutMasters/handoutMaster1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font" Target="fonts/font11.fntdata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font" Target="fonts/font1.fntdata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font" Target="fonts/font12.fntdata"/><Relationship Id="rId1" Type="http://schemas.openxmlformats.org/officeDocument/2006/relationships/customXml" Target="../customXml/item1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font" Target="fonts/font2.fntdata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omments/modernComment_181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DECF70E-3AF5-4A60-9F25-59E8581B040F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1AA_7D5BADA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149B38E-AF38-4446-9322-348929E5A245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1AE_B0F1B45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14901E6-3622-490A-8C30-3F9ECC67AD3A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1B0_23C2953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149B38E-AF38-4446-9322-348929E5A245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1B3_7B02D68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43C709E-8F19-4D64-ABBE-7989DD0C0C76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1B6_7F1CAA8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149B38E-AF38-4446-9322-348929E5A245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1C0_CBAC38A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8BA88B1-D507-458D-A5F4-A0FF79C3383D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1CB_254DA4A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400F5C1-1D0D-4E83-A958-DB9F8E9DAD88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1D9_BE93747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400F5C1-1D0D-4E83-A958-DB9F8E9DAD88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1E4_FD28CB1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0C6C71D-29CC-4A5D-ADBB-77E0BA8DDB5D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1E5_FF38BF1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1ACADCA-05A8-4933-B18C-F5B4F4B98057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1E8_17F2E23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D4E8CF0-1F10-4B50-80CF-F06F3F6CB72B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1E9_63348F9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6F97954-657D-44F5-AAB9-3A8E6A1AF39A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1EE_789F43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B1FB53E-F821-4BD8-BB6F-2E7F3D63746F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1EF_348CA5B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0787418-AE9D-4AF1-A441-62ABC942BDEC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1F7_75AAE77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B25E617-A7D2-4DF2-81B6-F47C9DD191C9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04_9D6F5CB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107A41C-ABF0-4002-8E7E-5033B90E785F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0B_4D5FAD7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2F82582-EFA6-426A-B14A-33A8E150EECE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13_51C05A7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8473DC1-781D-4E7B-A429-46CBCB98CD87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15_ADD5EC4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F3159FD-6BF7-4E02-94C5-1B96D504E030}" authorId="{CA5860B4-4548-E7C4-249F-F4A25603C863}" created="2024-09-30T16:26:26.977">
    <pc:sldMkLst xmlns:pc="http://schemas.microsoft.com/office/powerpoint/2013/main/command">
      <pc:docMk/>
      <pc:sldMk cId="3189993365" sldId="379"/>
    </pc:sldMkLst>
    <p188:txBody>
      <a:bodyPr/>
      <a:lstStyle/>
      <a:p>
        <a:r>
          <a:rPr lang="pt-BR"/>
          <a:t>ATENÇÃO: Utilize este slide apenas para palestras e apresentações - NÃO UTILIZAR para gravação de cursos</a:t>
        </a:r>
      </a:p>
    </p188:txBody>
  </p188:cm>
</p188:cmLst>
</file>

<file path=ppt/comments/modernComment_216_65C5BF6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D877C46-4910-42FB-8044-B5FDA7D8DA8F}" authorId="{CA5860B4-4548-E7C4-249F-F4A25603C863}" created="2024-09-30T16:26:26.977">
    <pc:sldMkLst xmlns:pc="http://schemas.microsoft.com/office/powerpoint/2013/main/command">
      <pc:docMk/>
      <pc:sldMk cId="3189993365" sldId="379"/>
    </pc:sldMkLst>
    <p188:txBody>
      <a:bodyPr/>
      <a:lstStyle/>
      <a:p>
        <a:r>
          <a:rPr lang="pt-BR"/>
          <a:t>ATENÇÃO: Utilize este slide apenas para palestras e apresentações - NÃO UTILIZAR para gravação de cursos</a:t>
        </a:r>
      </a:p>
    </p188:txBody>
  </p188:cm>
</p188:cmLst>
</file>

<file path=ppt/comments/modernComment_217_EB504F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3CF42DD-D420-4E2D-9314-80EC7F6557E4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18_76245E0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9F6DACA-0C37-41C7-9D0E-E6B75E3BB10A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19_83F1873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1E4905B-FC6B-40EB-B3A8-CC816FFC47B7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1B_F1C6A5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3E44970-8711-4C2B-B9EF-0A10B5197E95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20_9F36BBD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8473DC1-781D-4E7B-A429-46CBCB98CD87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21_7DF8E6A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4584521-B2E5-4FE9-A895-B67E99765F4F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22_D066BFD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0D1911A-CA5F-4BA2-B83B-00EFBB2A3CD7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24_74AD02D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69445DC-FAA9-4ECB-B218-BE35C3DCBEA7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25_A0AADA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DEAE4E8-3846-4A7B-BC3C-07617460343E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26_FAF7D4B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4ACB281-8C26-4CD5-B657-47E6E5A20168}" authorId="{CA5860B4-4548-E7C4-249F-F4A25603C863}" created="2024-09-30T16:26:26.977">
    <pc:sldMkLst xmlns:pc="http://schemas.microsoft.com/office/powerpoint/2013/main/command">
      <pc:docMk/>
      <pc:sldMk cId="3189993365" sldId="379"/>
    </pc:sldMkLst>
    <p188:txBody>
      <a:bodyPr/>
      <a:lstStyle/>
      <a:p>
        <a:r>
          <a:rPr lang="pt-BR"/>
          <a:t>ATENÇÃO: Utilize este slide apenas para palestras e apresentações - NÃO UTILIZAR para gravação de cursos</a:t>
        </a:r>
      </a:p>
    </p188:txBody>
  </p188:cm>
</p188:cmLst>
</file>

<file path=ppt/comments/modernComment_227_ABF5F10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FD0292D-CFFC-4A6E-87B3-FE536FFFC3B6}" authorId="{CA5860B4-4548-E7C4-249F-F4A25603C863}" created="2024-09-30T16:26:26.977">
    <pc:sldMkLst xmlns:pc="http://schemas.microsoft.com/office/powerpoint/2013/main/command">
      <pc:docMk/>
      <pc:sldMk cId="3189993365" sldId="379"/>
    </pc:sldMkLst>
    <p188:txBody>
      <a:bodyPr/>
      <a:lstStyle/>
      <a:p>
        <a:r>
          <a:rPr lang="pt-BR"/>
          <a:t>ATENÇÃO: Utilize este slide apenas para palestras e apresentações - NÃO UTILIZAR para gravação de cursos</a:t>
        </a:r>
      </a:p>
    </p188:txBody>
  </p188:cm>
</p188:cmLst>
</file>

<file path=ppt/comments/modernComment_229_EA872C5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F2D0F58-343C-476A-ABEF-F01F0D12C553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2A_8CFCF96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DAE2C90-EA42-4EAF-9FE6-63F59020F728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2B_A2CAF00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D258151-A900-44AB-9D31-5E3BF6AC2AFC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2C_498D117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D524770-0D13-4061-8D17-317192C4411D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30_A54E4F9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BF5CB78-26A2-43E1-81A5-6D9C4AF2E9CD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32_CA2BCFE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4ACB281-8C26-4CD5-B657-47E6E5A20168}" authorId="{CA5860B4-4548-E7C4-249F-F4A25603C863}" created="2024-09-30T16:26:26.977">
    <pc:sldMkLst xmlns:pc="http://schemas.microsoft.com/office/powerpoint/2013/main/command">
      <pc:docMk/>
      <pc:sldMk cId="3189993365" sldId="379"/>
    </pc:sldMkLst>
    <p188:txBody>
      <a:bodyPr/>
      <a:lstStyle/>
      <a:p>
        <a:r>
          <a:rPr lang="pt-BR"/>
          <a:t>ATENÇÃO: Utilize este slide apenas para palestras e apresentações - NÃO UTILIZAR para gravação de cursos</a:t>
        </a:r>
      </a:p>
    </p188:txBody>
  </p188:cm>
</p188:cmLst>
</file>

<file path=ppt/comments/modernComment_233_4E9BEFE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9938BA3-4D5C-4954-8E6E-85DEBAA0E604}" authorId="{CA5860B4-4548-E7C4-249F-F4A25603C863}" created="2024-09-30T16:26:26.977">
    <pc:sldMkLst xmlns:pc="http://schemas.microsoft.com/office/powerpoint/2013/main/command">
      <pc:docMk/>
      <pc:sldMk cId="3189993365" sldId="379"/>
    </pc:sldMkLst>
    <p188:txBody>
      <a:bodyPr/>
      <a:lstStyle/>
      <a:p>
        <a:r>
          <a:rPr lang="pt-BR"/>
          <a:t>ATENÇÃO: Utilize este slide apenas para palestras e apresentações - NÃO UTILIZAR para gravação de cursos</a:t>
        </a:r>
      </a:p>
    </p188:txBody>
  </p188:cm>
</p188:cmLst>
</file>

<file path=ppt/comments/modernComment_234_FE3FAC0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53D145F-0954-42CF-B64F-C314762EC6C5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37_C77699E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FA5F0E9-1564-45E5-88E0-2AE147BCF6B0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56_A7EF0AC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674C8E0-5225-4209-A6F1-15B1F52E6829}" authorId="{CA5860B4-4548-E7C4-249F-F4A25603C863}" created="2024-09-30T16:26:26.977">
    <pc:sldMkLst xmlns:pc="http://schemas.microsoft.com/office/powerpoint/2013/main/command">
      <pc:docMk/>
      <pc:sldMk cId="3189993365" sldId="379"/>
    </pc:sldMkLst>
    <p188:txBody>
      <a:bodyPr/>
      <a:lstStyle/>
      <a:p>
        <a:r>
          <a:rPr lang="pt-BR"/>
          <a:t>ATENÇÃO: Utilize este slide apenas para palestras e apresentações - NÃO UTILIZAR para gravação de cursos</a:t>
        </a:r>
      </a:p>
    </p188:txBody>
  </p188:cm>
</p188:cmLst>
</file>

<file path=ppt/comments/modernComment_275_75401FB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C10CA6A-34E7-4EDE-A6A4-1460AEE9862E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76_ECE09A7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522A723-9EFF-4501-9DEF-F163C8A2587D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77_E15B68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EE8F4CB-6816-42BE-95B1-D16A25BB9783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79_37409A3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1A9240E-594E-4E17-8E75-0DDB658B038C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7C_A4DFCDF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48C61AA-C411-4FFD-86D2-994AECD10C59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7D_F6F68C2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9F483CB-E6F1-4CF8-96B6-868C1FC28889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7E_A40B494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BADD35A-359F-4B03-A3EE-A0E53B83660D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7F_99D7512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16C5926-995C-401C-B39A-31CC06A34AF1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80_E4A2FBF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95CC618-3A96-406D-BF3E-B4AB7D75A59C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81_95EE246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E6460CB-DF03-44ED-B5D3-DEC143F1FC9C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82_D27421E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59DB7AF-FF38-415B-BFE0-61D8EF608B7C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83_383A220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13298B8-F0C3-4365-8A10-F79A11505A92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84_3453D23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6C6F281-DD21-497E-A850-40E28E42D638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85_EBBC899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0F97A9C-BA73-4C3D-98C7-954CB66ACA29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88_D146033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6D7391E-E067-420E-9044-3D5E004D8908}" authorId="{CA5860B4-4548-E7C4-249F-F4A25603C863}" created="2024-09-30T16:29:09.9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385"/>
      <ac:spMk id="222" creationId="{00000000-0000-0000-0000-000000000000}"/>
    </ac:deMkLst>
    <p188:txBody>
      <a:bodyPr/>
      <a:lstStyle/>
      <a:p>
        <a:r>
          <a:rPr lang="pt-BR"/>
          <a:t>Títulos sempre em caixa alta</a:t>
        </a:r>
      </a:p>
    </p188:txBody>
  </p188:cm>
</p188:cmLst>
</file>

<file path=ppt/comments/modernComment_289_D4E763D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D0F5865-1B10-44B6-AA7C-6B1628B53680}" authorId="{CA5860B4-4548-E7C4-249F-F4A25603C863}" created="2024-09-30T16:26:26.977">
    <pc:sldMkLst xmlns:pc="http://schemas.microsoft.com/office/powerpoint/2013/main/command">
      <pc:docMk/>
      <pc:sldMk cId="3189993365" sldId="379"/>
    </pc:sldMkLst>
    <p188:txBody>
      <a:bodyPr/>
      <a:lstStyle/>
      <a:p>
        <a:r>
          <a:rPr lang="pt-BR"/>
          <a:t>ATENÇÃO: Utilize este slide apenas para palestras e apresentações - NÃO UTILIZAR para gravação de cursos</a:t>
        </a:r>
      </a:p>
    </p188:txBody>
  </p188:cm>
</p188:cmLst>
</file>

<file path=ppt/comments/modernComment_28A_159E60C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92F4E43-73F2-4A6F-8ACC-8D4347C5D2CC}" authorId="{CA5860B4-4548-E7C4-249F-F4A25603C863}" created="2024-09-30T16:26:26.977">
    <pc:sldMkLst xmlns:pc="http://schemas.microsoft.com/office/powerpoint/2013/main/command">
      <pc:docMk/>
      <pc:sldMk cId="3189993365" sldId="379"/>
    </pc:sldMkLst>
    <p188:txBody>
      <a:bodyPr/>
      <a:lstStyle/>
      <a:p>
        <a:r>
          <a:rPr lang="pt-BR"/>
          <a:t>ATENÇÃO: Utilize este slide apenas para palestras e apresentações - NÃO UTILIZAR para gravação de cursos</a:t>
        </a:r>
      </a:p>
    </p188:txBody>
  </p188:cm>
</p188:cmLst>
</file>

<file path=ppt/comments/modernComment_28B_B4C1E71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788F26F-5407-46EF-B45D-F9D7D1183193}" authorId="{CA5860B4-4548-E7C4-249F-F4A25603C863}" created="2024-09-30T16:26:26.977">
    <pc:sldMkLst xmlns:pc="http://schemas.microsoft.com/office/powerpoint/2013/main/command">
      <pc:docMk/>
      <pc:sldMk cId="3189993365" sldId="379"/>
    </pc:sldMkLst>
    <p188:txBody>
      <a:bodyPr/>
      <a:lstStyle/>
      <a:p>
        <a:r>
          <a:rPr lang="pt-BR"/>
          <a:t>ATENÇÃO: Utilize este slide apenas para palestras e apresentações - NÃO UTILIZAR para gravação de cursos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1E88AAAE-5778-C674-71ED-37F757B1C2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E1F0F96-A036-157D-BA29-C637834D1A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A8D4F-B243-4166-B65D-26C99B564580}" type="datetimeFigureOut">
              <a:rPr lang="pt-BR" smtClean="0"/>
              <a:t>19/01/2026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C059A78-89E6-A911-9851-F98F26283C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981DF29-3E6C-4CCA-C462-FA39718035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F6695-DC1E-495A-B700-BF32E5303B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254020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0AC5A-29F8-4B7B-BD21-C77ABD64D5FA}" type="datetimeFigureOut">
              <a:rPr lang="pt-BR" smtClean="0"/>
              <a:t>19/01/2026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DC577-62FA-4F60-AD5B-292267E624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4589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5CA09754-6963-1951-03F7-6736A57B1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e51dbbb760_0_1:notes">
            <a:extLst>
              <a:ext uri="{FF2B5EF4-FFF2-40B4-BE49-F238E27FC236}">
                <a16:creationId xmlns:a16="http://schemas.microsoft.com/office/drawing/2014/main" id="{13B8C1A8-BF89-D97E-E167-3A04B219C1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e51dbbb760_0_1:notes">
            <a:extLst>
              <a:ext uri="{FF2B5EF4-FFF2-40B4-BE49-F238E27FC236}">
                <a16:creationId xmlns:a16="http://schemas.microsoft.com/office/drawing/2014/main" id="{4461A6C2-41B8-347E-4987-3F9C768457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6881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DF97FD0A-726D-8DDD-C00F-DF3B3269A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FB1F124D-E4B8-588F-30E2-EEFFB5A87D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DF441FD1-4D3A-7936-8E8A-402BDC5CB8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7982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>
          <a:extLst>
            <a:ext uri="{FF2B5EF4-FFF2-40B4-BE49-F238E27FC236}">
              <a16:creationId xmlns:a16="http://schemas.microsoft.com/office/drawing/2014/main" id="{DDA3644E-0FA9-998B-3927-C95A0BB4C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0deaa6f131_0_77:notes">
            <a:extLst>
              <a:ext uri="{FF2B5EF4-FFF2-40B4-BE49-F238E27FC236}">
                <a16:creationId xmlns:a16="http://schemas.microsoft.com/office/drawing/2014/main" id="{68C6D0D4-D902-8E6A-35BC-005A2AFD9B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0deaa6f131_0_77:notes">
            <a:extLst>
              <a:ext uri="{FF2B5EF4-FFF2-40B4-BE49-F238E27FC236}">
                <a16:creationId xmlns:a16="http://schemas.microsoft.com/office/drawing/2014/main" id="{2151AAB8-0583-3A79-4CAE-8EF2D9ECB2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0464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>
          <a:extLst>
            <a:ext uri="{FF2B5EF4-FFF2-40B4-BE49-F238E27FC236}">
              <a16:creationId xmlns:a16="http://schemas.microsoft.com/office/drawing/2014/main" id="{2BB518E6-F7A9-966A-936B-AD1C5DADC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0deaa6f131_0_77:notes">
            <a:extLst>
              <a:ext uri="{FF2B5EF4-FFF2-40B4-BE49-F238E27FC236}">
                <a16:creationId xmlns:a16="http://schemas.microsoft.com/office/drawing/2014/main" id="{43D10AAB-C7E4-FC9E-9898-D156E5BACB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0deaa6f131_0_77:notes">
            <a:extLst>
              <a:ext uri="{FF2B5EF4-FFF2-40B4-BE49-F238E27FC236}">
                <a16:creationId xmlns:a16="http://schemas.microsoft.com/office/drawing/2014/main" id="{5D85A0BC-D7BF-F90A-981B-AEB4C12CBE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4362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43D91674-FBD6-27D1-DE6C-18F53CCD0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e51dbbb760_0_1:notes">
            <a:extLst>
              <a:ext uri="{FF2B5EF4-FFF2-40B4-BE49-F238E27FC236}">
                <a16:creationId xmlns:a16="http://schemas.microsoft.com/office/drawing/2014/main" id="{EE28DB5B-6898-150A-EF0D-FAB88C4285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e51dbbb760_0_1:notes">
            <a:extLst>
              <a:ext uri="{FF2B5EF4-FFF2-40B4-BE49-F238E27FC236}">
                <a16:creationId xmlns:a16="http://schemas.microsoft.com/office/drawing/2014/main" id="{305A112A-A634-B725-A2AA-ABA0DBFF0A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46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F4A40EA8-49C6-5B1E-B857-621F6B4E4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ED27035A-ECBE-8F22-1BD2-84584D40BD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35953181-4AC9-894D-0242-F7C23B44BF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88395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DC577-62FA-4F60-AD5B-292267E62441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4853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4298B-7954-1CD0-962D-2927664E4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C87885C-F799-3345-9AF2-A19935F07F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60B7538-8868-F5D7-9BF7-FA41B27356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BB0AF42-F104-A7B2-7716-06D12DE881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DC577-62FA-4F60-AD5B-292267E62441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5622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7A5BC-1045-3B8F-0379-7DE9F0156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EF55843-81F8-5D74-7246-6E0849CAF3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A4689A3-CBBC-AB29-52ED-159BAAD246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0F844EE-DC16-172B-ABBA-5E3F1A785C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DC577-62FA-4F60-AD5B-292267E62441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34237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1F81F-2664-257E-B264-854432506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170C333-0F5D-ADE6-E373-205521150D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CFC8253-DF47-F4B3-D2A4-043E59BF67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7CF31D4-C2C8-3117-BC20-5437A4BC62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DC577-62FA-4F60-AD5B-292267E62441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3010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DF97FD0A-726D-8DDD-C00F-DF3B3269A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FB1F124D-E4B8-588F-30E2-EEFFB5A87D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DF441FD1-4D3A-7936-8E8A-402BDC5CB8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7982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C1D69-2660-D24D-75CE-0E5527602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D3CA596-0D51-D9E6-EE9A-53E981164E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889F437-638D-34AB-BA2B-2F9228A2CD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46E84B8-3131-C64C-B73B-207AC42104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DC577-62FA-4F60-AD5B-292267E62441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29861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DC5EFA14-9E32-DE39-5F88-DCCE499C3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e51dbbb760_0_1:notes">
            <a:extLst>
              <a:ext uri="{FF2B5EF4-FFF2-40B4-BE49-F238E27FC236}">
                <a16:creationId xmlns:a16="http://schemas.microsoft.com/office/drawing/2014/main" id="{75AFBF1D-8E40-6A59-3D36-37F8530119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e51dbbb760_0_1:notes">
            <a:extLst>
              <a:ext uri="{FF2B5EF4-FFF2-40B4-BE49-F238E27FC236}">
                <a16:creationId xmlns:a16="http://schemas.microsoft.com/office/drawing/2014/main" id="{594BE1EF-EFBD-54D0-9EAE-4549ED461B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77613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FF48213B-4F60-91EF-CBF0-9229407E4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187008E7-DB5B-FE9B-5E1D-E9CA763409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3A629BDC-97BE-43FE-AFA4-0848304711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53106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FF48213B-4F60-91EF-CBF0-9229407E4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187008E7-DB5B-FE9B-5E1D-E9CA763409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3A629BDC-97BE-43FE-AFA4-0848304711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53106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9E71E-64A0-DC71-5980-07C63472C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29C7FC6-9D05-EBE5-13C2-D7754D563A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A7FB068-9130-F737-70F6-38042D658D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EF9E05A-D473-D379-7F1C-8E208D1F1C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DC577-62FA-4F60-AD5B-292267E62441}" type="slidenum">
              <a:rPr lang="pt-BR" smtClean="0"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71470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0D4C96C8-9263-3FFB-77CD-C4DBA5E48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e51dbbb760_0_1:notes">
            <a:extLst>
              <a:ext uri="{FF2B5EF4-FFF2-40B4-BE49-F238E27FC236}">
                <a16:creationId xmlns:a16="http://schemas.microsoft.com/office/drawing/2014/main" id="{A19C63C2-BB8E-6CAC-363E-805419DD1D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e51dbbb760_0_1:notes">
            <a:extLst>
              <a:ext uri="{FF2B5EF4-FFF2-40B4-BE49-F238E27FC236}">
                <a16:creationId xmlns:a16="http://schemas.microsoft.com/office/drawing/2014/main" id="{6DB34453-9BE8-09CE-5C48-FC9C435B99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44570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10B36BE5-9174-8DCD-0F98-4E5212905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4ECFE6F6-1D87-D375-17A4-88B860C55B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38916349-FA56-DA35-C5DE-B4541C2D73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01758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3D69DE63-405B-B086-8CF5-AC8620879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e51dbbb760_0_1:notes">
            <a:extLst>
              <a:ext uri="{FF2B5EF4-FFF2-40B4-BE49-F238E27FC236}">
                <a16:creationId xmlns:a16="http://schemas.microsoft.com/office/drawing/2014/main" id="{55AE0631-827F-8565-4D69-6F35D82B4D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e51dbbb760_0_1:notes">
            <a:extLst>
              <a:ext uri="{FF2B5EF4-FFF2-40B4-BE49-F238E27FC236}">
                <a16:creationId xmlns:a16="http://schemas.microsoft.com/office/drawing/2014/main" id="{7E3AACBA-DFE7-EF20-5C1C-26CF2222B4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89882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D97CA312-C76A-7600-12F2-FF099C62C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334F1D08-05CD-53D5-5BEE-16BB7CBCDE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2D29F957-6760-B256-788D-3C01E068D0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22322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40B00C63-8435-F5CE-8E6E-270B56659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F12A78E1-DDB8-E331-7554-98A11B951D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A2304B54-6C5C-5658-2F6F-2C1922B5F3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8018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67FA57E4-B84C-25B9-892C-201D5B0AE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1F22AD6F-180F-8F66-592E-D93D53B731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B8229496-BA00-277F-EA54-499B778B62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12751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10A97918-4574-4922-B5F0-E6C700D7E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98FF2C13-71B2-097F-65A6-626D21CC01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1E679A19-6FBB-2908-4E4E-CB0C604583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33895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D556A8CD-C02C-18D0-E8AF-7E05EF140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82E28F95-34F3-2856-6154-454EB71935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A2CE578B-C288-C0E6-41CD-B470ACE2A7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81298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67F850EE-3BB5-52EA-3825-F0A746BAD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DF0B12F8-791C-354F-7454-69D8074E58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E8C33E15-3E84-7B07-4EFE-82D021D066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00616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>
          <a:extLst>
            <a:ext uri="{FF2B5EF4-FFF2-40B4-BE49-F238E27FC236}">
              <a16:creationId xmlns:a16="http://schemas.microsoft.com/office/drawing/2014/main" id="{7A9B010B-2AFD-69DA-20A5-87AB3CF42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0deaa6f131_0_77:notes">
            <a:extLst>
              <a:ext uri="{FF2B5EF4-FFF2-40B4-BE49-F238E27FC236}">
                <a16:creationId xmlns:a16="http://schemas.microsoft.com/office/drawing/2014/main" id="{997B38F6-639E-4C62-3916-4C5F36CECE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0deaa6f131_0_77:notes">
            <a:extLst>
              <a:ext uri="{FF2B5EF4-FFF2-40B4-BE49-F238E27FC236}">
                <a16:creationId xmlns:a16="http://schemas.microsoft.com/office/drawing/2014/main" id="{AF7DB19D-6A30-1834-076D-684A3D2F7E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01620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55599714-8EF1-1A62-5C02-A3EF9D487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979EA0D3-648D-91D6-9D68-D5211AF314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210CF6DC-C9CD-157A-0589-6A8C4E338A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30296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9EE7FADB-7C78-AF19-944B-150F18CDE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e51dbbb760_0_1:notes">
            <a:extLst>
              <a:ext uri="{FF2B5EF4-FFF2-40B4-BE49-F238E27FC236}">
                <a16:creationId xmlns:a16="http://schemas.microsoft.com/office/drawing/2014/main" id="{8B289AD8-DDBD-435E-D3A1-E5B76B7B5A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e51dbbb760_0_1:notes">
            <a:extLst>
              <a:ext uri="{FF2B5EF4-FFF2-40B4-BE49-F238E27FC236}">
                <a16:creationId xmlns:a16="http://schemas.microsoft.com/office/drawing/2014/main" id="{01507C79-2BA2-F3AA-EBB8-537668EA17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89923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48656822-55C2-D0E5-1EA4-6C30F0140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9345ECBE-5B35-38AE-9A10-13F7BA72E7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7F0B42B5-0FFA-399A-84C7-DA18C6BD3D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53995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850E4BDE-2A31-46F6-E957-1D070C07F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e51dbbb760_0_1:notes">
            <a:extLst>
              <a:ext uri="{FF2B5EF4-FFF2-40B4-BE49-F238E27FC236}">
                <a16:creationId xmlns:a16="http://schemas.microsoft.com/office/drawing/2014/main" id="{9F349E12-05BD-A071-7F52-C2C9C251FB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e51dbbb760_0_1:notes">
            <a:extLst>
              <a:ext uri="{FF2B5EF4-FFF2-40B4-BE49-F238E27FC236}">
                <a16:creationId xmlns:a16="http://schemas.microsoft.com/office/drawing/2014/main" id="{11D119CB-678E-BA35-3CA5-5A66757136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25239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94D74336-78D5-412E-75CF-3D25969EE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e51dbbb760_0_1:notes">
            <a:extLst>
              <a:ext uri="{FF2B5EF4-FFF2-40B4-BE49-F238E27FC236}">
                <a16:creationId xmlns:a16="http://schemas.microsoft.com/office/drawing/2014/main" id="{FD6DA75A-3B78-2C37-1A93-9AD56E9F8E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e51dbbb760_0_1:notes">
            <a:extLst>
              <a:ext uri="{FF2B5EF4-FFF2-40B4-BE49-F238E27FC236}">
                <a16:creationId xmlns:a16="http://schemas.microsoft.com/office/drawing/2014/main" id="{491A2F1D-CDB8-5B7E-A265-CCE02200FC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8091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3ADE3E3A-B395-C645-73FA-EDEE5E00B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e51dbbb760_0_1:notes">
            <a:extLst>
              <a:ext uri="{FF2B5EF4-FFF2-40B4-BE49-F238E27FC236}">
                <a16:creationId xmlns:a16="http://schemas.microsoft.com/office/drawing/2014/main" id="{97E1B265-B3A6-224B-4703-6E0FF9884F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e51dbbb760_0_1:notes">
            <a:extLst>
              <a:ext uri="{FF2B5EF4-FFF2-40B4-BE49-F238E27FC236}">
                <a16:creationId xmlns:a16="http://schemas.microsoft.com/office/drawing/2014/main" id="{65BCC9B0-8501-958F-B3DF-4FBBB1CA63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6240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BD879A4E-326D-71F9-E20D-B4EE77C67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92AB38F4-CB2E-5387-9D98-BBDFB27A99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5F502CF6-8D25-2084-55CA-B491D787F0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62117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4BD706BE-7BD8-9A62-7459-C7D305319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DE46A244-CD50-9F40-0272-DA6A4F2858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AC5BC47D-2D32-0AC8-048F-DFD7FC89C4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02920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A3C226BE-3845-EC09-17C6-B2F22EA52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e51dbbb760_0_1:notes">
            <a:extLst>
              <a:ext uri="{FF2B5EF4-FFF2-40B4-BE49-F238E27FC236}">
                <a16:creationId xmlns:a16="http://schemas.microsoft.com/office/drawing/2014/main" id="{A814DB5E-9449-18D4-D825-3DF2845D39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e51dbbb760_0_1:notes">
            <a:extLst>
              <a:ext uri="{FF2B5EF4-FFF2-40B4-BE49-F238E27FC236}">
                <a16:creationId xmlns:a16="http://schemas.microsoft.com/office/drawing/2014/main" id="{6FA318D4-D619-927C-D997-F087697A95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45987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95E29DC1-B714-CC80-32DD-0EE182D23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e51dbbb760_0_1:notes">
            <a:extLst>
              <a:ext uri="{FF2B5EF4-FFF2-40B4-BE49-F238E27FC236}">
                <a16:creationId xmlns:a16="http://schemas.microsoft.com/office/drawing/2014/main" id="{B1351423-2F63-F21D-6186-36F0117FB7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e51dbbb760_0_1:notes">
            <a:extLst>
              <a:ext uri="{FF2B5EF4-FFF2-40B4-BE49-F238E27FC236}">
                <a16:creationId xmlns:a16="http://schemas.microsoft.com/office/drawing/2014/main" id="{1565C331-4D44-36D8-58EF-C8623A76F4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98411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0F317102-8FA6-1CC0-7C18-F144557B1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e51dbbb760_0_1:notes">
            <a:extLst>
              <a:ext uri="{FF2B5EF4-FFF2-40B4-BE49-F238E27FC236}">
                <a16:creationId xmlns:a16="http://schemas.microsoft.com/office/drawing/2014/main" id="{46FBEE60-9E2B-3B59-21AC-1527EADA0A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e51dbbb760_0_1:notes">
            <a:extLst>
              <a:ext uri="{FF2B5EF4-FFF2-40B4-BE49-F238E27FC236}">
                <a16:creationId xmlns:a16="http://schemas.microsoft.com/office/drawing/2014/main" id="{904CD42F-817D-EE2F-9186-12C5B044DD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88508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736F5136-502C-ACAF-58B5-B2C9F0E5A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e51dbbb760_0_1:notes">
            <a:extLst>
              <a:ext uri="{FF2B5EF4-FFF2-40B4-BE49-F238E27FC236}">
                <a16:creationId xmlns:a16="http://schemas.microsoft.com/office/drawing/2014/main" id="{0824BD4A-D0FB-63DC-CC30-C7C4F9E850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e51dbbb760_0_1:notes">
            <a:extLst>
              <a:ext uri="{FF2B5EF4-FFF2-40B4-BE49-F238E27FC236}">
                <a16:creationId xmlns:a16="http://schemas.microsoft.com/office/drawing/2014/main" id="{573EEE8A-099B-5468-AD49-AB85C1B4CA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9676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915A8EB0-E7F8-21F9-4BB2-C3B7568B1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e51dbbb760_0_1:notes">
            <a:extLst>
              <a:ext uri="{FF2B5EF4-FFF2-40B4-BE49-F238E27FC236}">
                <a16:creationId xmlns:a16="http://schemas.microsoft.com/office/drawing/2014/main" id="{0C462C30-E1A3-D456-E9C0-5684C2F74E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e51dbbb760_0_1:notes">
            <a:extLst>
              <a:ext uri="{FF2B5EF4-FFF2-40B4-BE49-F238E27FC236}">
                <a16:creationId xmlns:a16="http://schemas.microsoft.com/office/drawing/2014/main" id="{B237B8B7-898C-49ED-4FE1-F1F450DC10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45383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149BE196-88F0-61AD-9C9D-DC0A18E26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98707B2C-D887-B1D4-EF46-B4529CD6EE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1FCB1259-65A1-E9CD-5707-F2A921F282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68831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57922F9A-F24D-4E5D-D042-D78CDAC00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B442E303-994A-776B-DD2E-9E4AE8B4F0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DD5DA27F-9AA5-F460-1223-76FA44715C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87741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E83D673F-1F07-9DAF-B444-0FD62091E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61ABC17E-4A88-3A38-7F68-BE35EA37BC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716CD405-95E3-B1E7-766C-D5031432A2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14680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429F8D29-9F15-804B-EC01-62FED37B1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FFE35B80-C691-94CC-900A-FE155470DD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D03EFF85-38F6-C399-91EB-9303EE5D57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8410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DF97FD0A-726D-8DDD-C00F-DF3B3269A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FB1F124D-E4B8-588F-30E2-EEFFB5A87D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DF441FD1-4D3A-7936-8E8A-402BDC5CB8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79826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FB9B72BC-D589-16AE-6210-15EEB0E5A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6250205C-C2FC-88E8-F6CC-D85E5E4F0F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5A62B1D7-6230-D138-D2E1-CF2E12D5E4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635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8348F54D-96C6-5684-40FE-9C85E7895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61FDE8EC-3D9F-231F-446F-33CDED0527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0E865B60-929A-7FF6-C56C-A430C4244D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68588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AF41E936-B9EE-4FF5-AA0D-086A311D9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e51dbbb760_0_1:notes">
            <a:extLst>
              <a:ext uri="{FF2B5EF4-FFF2-40B4-BE49-F238E27FC236}">
                <a16:creationId xmlns:a16="http://schemas.microsoft.com/office/drawing/2014/main" id="{1577296D-C647-DD3E-F1E7-D4CBF6E1A1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e51dbbb760_0_1:notes">
            <a:extLst>
              <a:ext uri="{FF2B5EF4-FFF2-40B4-BE49-F238E27FC236}">
                <a16:creationId xmlns:a16="http://schemas.microsoft.com/office/drawing/2014/main" id="{212C949E-7503-6A05-4733-AD821439E9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8112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81324C45-0572-9943-EB58-EC8EB6F15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e51dbbb760_0_1:notes">
            <a:extLst>
              <a:ext uri="{FF2B5EF4-FFF2-40B4-BE49-F238E27FC236}">
                <a16:creationId xmlns:a16="http://schemas.microsoft.com/office/drawing/2014/main" id="{0DB4F301-007A-4AA7-6796-2586C43657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e51dbbb760_0_1:notes">
            <a:extLst>
              <a:ext uri="{FF2B5EF4-FFF2-40B4-BE49-F238E27FC236}">
                <a16:creationId xmlns:a16="http://schemas.microsoft.com/office/drawing/2014/main" id="{93C6407D-C378-B20A-3B70-94058F71D6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62843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852D5823-E514-A8D9-5E24-4023ED307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1C723EB8-0323-CADC-9F9F-77548D7949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05645D95-0FDB-8020-50DE-DEA849B929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95017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4B019F43-8091-6193-5E24-D664F13A6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5DCCD4B7-1CE4-1F2D-3EB5-620DB75690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D3439C1B-B85C-227F-4F01-A80280EFB7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90536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F85D58BF-4E4A-52E7-BB3E-DDA42D9FC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691BAA17-C390-669C-622F-B6B9E69484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37F4EC27-AB5E-A2D7-2C7D-F338BF119A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0858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149BE196-88F0-61AD-9C9D-DC0A18E26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98707B2C-D887-B1D4-EF46-B4529CD6EE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1FCB1259-65A1-E9CD-5707-F2A921F282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688319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E1D3E210-A97B-2E38-D671-833968E2E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F39DDE57-892E-1A35-9D08-C1E9B9AA24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5371AB32-10EA-CAD9-E929-B55A208A00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159973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444EDCF3-D7EA-258C-D533-01F20FF3A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24AD8D7D-C877-C206-9D34-B15741A3D1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16C7E8A6-EC27-91B1-6459-61C5105398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4420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568BE71A-85C2-CD73-E9AA-8C12D9909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47E7D83C-FA3A-91A8-484D-EE5860A41F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5CAB2A82-BED6-2D8E-E6AD-AD2E650C0E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122737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A719910B-45C0-6231-278E-D4223F445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8B832901-9D4D-CF6D-AECE-DD36E98FDE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6D49B28D-C6C1-26B8-C3D7-01DF33B6F4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968312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9513D3A8-9245-4C7E-9B43-C0C72A3C3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313B97F1-9F01-21E0-31F4-C110A30249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4A46B722-52DA-6E6B-BCF6-43A6812F00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588459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54D31A89-02C2-DD67-90DD-DF63DB65C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378D96C5-DBF5-3753-A815-7DDCCC81A2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9F6CD4B7-E2D2-E7B8-FF8E-78AF4429FF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66813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8FBEC2AB-1219-6FE1-BB79-A76018EA8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A68A3954-FFEA-9F09-C28E-150A388F2E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4FCED31A-564A-B1D7-4FA0-2A0DAF9295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941217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A344D1EF-BCE8-8F6C-2BF3-1B56B9A33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1F2D866A-471C-64CE-194C-1F27061FA9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2F850469-4E7D-4F0B-1581-55B9704039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323366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205D9C30-3D7E-8ADE-F794-262F58031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AA108A36-81A8-6E4C-891D-3A2E0ACF01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483DCAF3-9046-BB11-1572-BE4EDF896D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432214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7C73B6A8-D3C9-7721-9966-7EE7D8818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5FE19048-B48D-5F30-0333-D6CAA0CD5B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0A02C1A4-54B5-19E1-DC57-088FEF87C8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56219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592FB626-FBAB-EB74-CD6B-AD51C3597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84FB7F4E-C71B-0F96-3641-6C9DC7FD03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C3EDD85A-DB35-C28B-6B9A-933556D82E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140077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2FE9496A-E980-C2C5-B91B-00F4E12CB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83D3053B-2639-B1ED-9778-3B4ACAEF50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CFF4872F-9690-310E-10D5-4CC32EAB59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448553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992F8327-24F5-679F-5A6A-D7935AF6A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F2674B34-E2B9-18CB-A64F-3C1EB96366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76831CAF-D979-A304-575A-FB7E5DA5F7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8368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553E57DC-3AE3-88FF-0954-6F89999E3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e51dbbb760_0_1:notes">
            <a:extLst>
              <a:ext uri="{FF2B5EF4-FFF2-40B4-BE49-F238E27FC236}">
                <a16:creationId xmlns:a16="http://schemas.microsoft.com/office/drawing/2014/main" id="{E5320CF2-8717-2A88-EB6D-4E69035B8E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e51dbbb760_0_1:notes">
            <a:extLst>
              <a:ext uri="{FF2B5EF4-FFF2-40B4-BE49-F238E27FC236}">
                <a16:creationId xmlns:a16="http://schemas.microsoft.com/office/drawing/2014/main" id="{FE406EFF-7CC7-F92B-0E0E-49F14D365B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864975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651CB8F9-5E7D-1A64-64B8-55FAF58B4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5BAE468D-4F11-7E02-4A6E-59A4137550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DF810D64-F096-0974-C13A-F2F9188855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566551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86F71091-7DB6-8604-43AE-58BE59C55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F22296D7-D931-EF63-B8E3-CB1C3A1FC2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07D5C4C1-7841-56C7-40D3-7B276E87AC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985236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F1327B3F-D873-360F-3167-425E979DD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1DB0897A-18CB-CE56-4967-CA6CEC34BF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F4E478B3-0437-6477-48C7-0B1803E32D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176963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0DC6DE7A-F0B3-036F-63A4-8FECF312B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692BB861-FBC7-685C-104A-7063E4ABB8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9CE1B121-8978-0938-FE09-F06BE1094A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840181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C7C150D5-E3FA-C1E4-FC76-8F5A73BCC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527A46E5-C6E0-BAB4-4E18-9967FAA771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4B70FFD2-75DA-0A82-55CA-6B612AAB52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852037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909B6C6A-1830-394D-D17D-F464201BF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769AC812-5C8E-0CA6-8D49-ED3AB6DB1A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C868ACFF-04AB-ECBE-981A-708A9D5B48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43265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A07B3035-24D5-A298-B66F-EC0203B02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0A8B9907-8EAE-5CB5-C7F9-577C7FE400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3777D54A-B237-7AC8-4F6B-140B11FCDD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59937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6540A1AE-FF83-6A65-3655-DE0D7005C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494FFAC4-93DD-A3B6-4184-29B8EF27B7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4960B661-1892-23BA-1F91-13C836DF51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0158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>
          <a:extLst>
            <a:ext uri="{FF2B5EF4-FFF2-40B4-BE49-F238E27FC236}">
              <a16:creationId xmlns:a16="http://schemas.microsoft.com/office/drawing/2014/main" id="{5190BFB0-6FD0-446C-11CF-7770FC3DD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0deaa6f131_0_77:notes">
            <a:extLst>
              <a:ext uri="{FF2B5EF4-FFF2-40B4-BE49-F238E27FC236}">
                <a16:creationId xmlns:a16="http://schemas.microsoft.com/office/drawing/2014/main" id="{639B7FE4-6D21-ED7B-F96A-9C9FD4CBE8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0deaa6f131_0_77:notes">
            <a:extLst>
              <a:ext uri="{FF2B5EF4-FFF2-40B4-BE49-F238E27FC236}">
                <a16:creationId xmlns:a16="http://schemas.microsoft.com/office/drawing/2014/main" id="{DF9FAC77-C08C-7AE7-56A6-BE297459FA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909498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0deaa6f131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0deaa6f131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8530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B041AE3B-634B-94EF-5EF1-D8F5B7566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e51dbbb760_0_1:notes">
            <a:extLst>
              <a:ext uri="{FF2B5EF4-FFF2-40B4-BE49-F238E27FC236}">
                <a16:creationId xmlns:a16="http://schemas.microsoft.com/office/drawing/2014/main" id="{A86E879C-DEC8-1FC6-E5A7-C077939141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e51dbbb760_0_1:notes">
            <a:extLst>
              <a:ext uri="{FF2B5EF4-FFF2-40B4-BE49-F238E27FC236}">
                <a16:creationId xmlns:a16="http://schemas.microsoft.com/office/drawing/2014/main" id="{A44D24E2-F5FB-F444-A28F-CFF7D204CA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23044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>
          <a:extLst>
            <a:ext uri="{FF2B5EF4-FFF2-40B4-BE49-F238E27FC236}">
              <a16:creationId xmlns:a16="http://schemas.microsoft.com/office/drawing/2014/main" id="{11E3060E-89EB-1DDD-CF9C-083209C51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0deaa6f131_0_77:notes">
            <a:extLst>
              <a:ext uri="{FF2B5EF4-FFF2-40B4-BE49-F238E27FC236}">
                <a16:creationId xmlns:a16="http://schemas.microsoft.com/office/drawing/2014/main" id="{C1A7EF51-5EF0-41D6-6728-57648D58E3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0deaa6f131_0_77:notes">
            <a:extLst>
              <a:ext uri="{FF2B5EF4-FFF2-40B4-BE49-F238E27FC236}">
                <a16:creationId xmlns:a16="http://schemas.microsoft.com/office/drawing/2014/main" id="{28477C21-3114-7F6F-8E92-265510D4E8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394856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>
          <a:extLst>
            <a:ext uri="{FF2B5EF4-FFF2-40B4-BE49-F238E27FC236}">
              <a16:creationId xmlns:a16="http://schemas.microsoft.com/office/drawing/2014/main" id="{46ABBA6E-9482-CB6E-DEE0-3AB8EFFE1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0deaa6f131_0_77:notes">
            <a:extLst>
              <a:ext uri="{FF2B5EF4-FFF2-40B4-BE49-F238E27FC236}">
                <a16:creationId xmlns:a16="http://schemas.microsoft.com/office/drawing/2014/main" id="{2C02A6AB-2419-8EC8-24E8-91EAF52193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0deaa6f131_0_77:notes">
            <a:extLst>
              <a:ext uri="{FF2B5EF4-FFF2-40B4-BE49-F238E27FC236}">
                <a16:creationId xmlns:a16="http://schemas.microsoft.com/office/drawing/2014/main" id="{05DFE1DE-51E7-35CC-3D92-93BDE5BA91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526118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>
          <a:extLst>
            <a:ext uri="{FF2B5EF4-FFF2-40B4-BE49-F238E27FC236}">
              <a16:creationId xmlns:a16="http://schemas.microsoft.com/office/drawing/2014/main" id="{8FB9E8D5-EB05-40D6-1AE1-301F02599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0deaa6f131_0_77:notes">
            <a:extLst>
              <a:ext uri="{FF2B5EF4-FFF2-40B4-BE49-F238E27FC236}">
                <a16:creationId xmlns:a16="http://schemas.microsoft.com/office/drawing/2014/main" id="{6D134C35-94C7-3B5B-E58D-A08A41C50B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0deaa6f131_0_77:notes">
            <a:extLst>
              <a:ext uri="{FF2B5EF4-FFF2-40B4-BE49-F238E27FC236}">
                <a16:creationId xmlns:a16="http://schemas.microsoft.com/office/drawing/2014/main" id="{8F6F1117-FA17-7494-6134-6C81D3C6CE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89756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>
          <a:extLst>
            <a:ext uri="{FF2B5EF4-FFF2-40B4-BE49-F238E27FC236}">
              <a16:creationId xmlns:a16="http://schemas.microsoft.com/office/drawing/2014/main" id="{9BC8AF75-CB59-C279-2334-03A258EF3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0deaa6f131_0_77:notes">
            <a:extLst>
              <a:ext uri="{FF2B5EF4-FFF2-40B4-BE49-F238E27FC236}">
                <a16:creationId xmlns:a16="http://schemas.microsoft.com/office/drawing/2014/main" id="{833CFC56-4F30-4F0C-2E7F-54C950434D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0deaa6f131_0_77:notes">
            <a:extLst>
              <a:ext uri="{FF2B5EF4-FFF2-40B4-BE49-F238E27FC236}">
                <a16:creationId xmlns:a16="http://schemas.microsoft.com/office/drawing/2014/main" id="{045D31B1-9668-7DA6-4076-492AD4AED1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52072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0deaa6f131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0deaa6f131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853084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5434B4F2-7C1C-1CEB-2C40-44C2BB6FE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e51dbbb760_0_1:notes">
            <a:extLst>
              <a:ext uri="{FF2B5EF4-FFF2-40B4-BE49-F238E27FC236}">
                <a16:creationId xmlns:a16="http://schemas.microsoft.com/office/drawing/2014/main" id="{2CDA12FA-8106-0EC0-35C4-8D8D579D2B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e51dbbb760_0_1:notes">
            <a:extLst>
              <a:ext uri="{FF2B5EF4-FFF2-40B4-BE49-F238E27FC236}">
                <a16:creationId xmlns:a16="http://schemas.microsoft.com/office/drawing/2014/main" id="{D9B79F29-E4B4-9139-0981-3797371E6A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0792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F1DB2F55-5662-0C49-C33A-9AFF9D125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a636c3702_0_110:notes">
            <a:extLst>
              <a:ext uri="{FF2B5EF4-FFF2-40B4-BE49-F238E27FC236}">
                <a16:creationId xmlns:a16="http://schemas.microsoft.com/office/drawing/2014/main" id="{1C2723A1-C14C-A554-5BA1-354C090215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a636c3702_0_110:notes">
            <a:extLst>
              <a:ext uri="{FF2B5EF4-FFF2-40B4-BE49-F238E27FC236}">
                <a16:creationId xmlns:a16="http://schemas.microsoft.com/office/drawing/2014/main" id="{FC15A368-E8B8-A9FE-8671-59EDE58926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2361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9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 - Slide de título [PDF]" preserve="1">
  <p:cSld name="Slide capa">
    <p:bg>
      <p:bgPr>
        <a:solidFill>
          <a:srgbClr val="01080E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>
            <a:spLocks noGrp="1"/>
          </p:cNvSpPr>
          <p:nvPr>
            <p:ph type="pic" idx="2"/>
          </p:nvPr>
        </p:nvSpPr>
        <p:spPr>
          <a:xfrm>
            <a:off x="6876960" y="992264"/>
            <a:ext cx="7221120" cy="600517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576480" y="2459343"/>
            <a:ext cx="8243670" cy="960233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Font typeface="Chakra Petch"/>
              <a:buNone/>
              <a:defRPr sz="5600" b="1">
                <a:solidFill>
                  <a:schemeClr val="bg1"/>
                </a:solidFill>
                <a:latin typeface="Chakra Petch"/>
                <a:ea typeface="Chakra Petch"/>
                <a:cs typeface="Chakra Petch"/>
                <a:sym typeface="Chakra Petc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9pPr>
          </a:lstStyle>
          <a:p>
            <a:endParaRPr lang="pt-BR"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 idx="3"/>
          </p:nvPr>
        </p:nvSpPr>
        <p:spPr>
          <a:xfrm>
            <a:off x="576480" y="4167120"/>
            <a:ext cx="5895360" cy="53922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DBE96D"/>
              </a:buClr>
              <a:buSzPts val="1600"/>
              <a:buFont typeface="Inter Light"/>
              <a:buNone/>
              <a:defRPr sz="2560" b="0">
                <a:solidFill>
                  <a:schemeClr val="bg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DEC7"/>
              </a:buClr>
              <a:buSzPts val="1600"/>
              <a:buFont typeface="Inter Light"/>
              <a:buNone/>
              <a:defRPr sz="2560" b="0">
                <a:solidFill>
                  <a:srgbClr val="FFDEC7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DEC7"/>
              </a:buClr>
              <a:buSzPts val="1600"/>
              <a:buFont typeface="Inter Light"/>
              <a:buNone/>
              <a:defRPr sz="2560" b="0">
                <a:solidFill>
                  <a:srgbClr val="FFDEC7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DEC7"/>
              </a:buClr>
              <a:buSzPts val="1600"/>
              <a:buFont typeface="Inter Light"/>
              <a:buNone/>
              <a:defRPr sz="2560" b="0">
                <a:solidFill>
                  <a:srgbClr val="FFDEC7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DEC7"/>
              </a:buClr>
              <a:buSzPts val="1600"/>
              <a:buFont typeface="Inter Light"/>
              <a:buNone/>
              <a:defRPr sz="2560" b="0">
                <a:solidFill>
                  <a:srgbClr val="FFDEC7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DEC7"/>
              </a:buClr>
              <a:buSzPts val="1600"/>
              <a:buFont typeface="Inter Light"/>
              <a:buNone/>
              <a:defRPr sz="2560" b="0">
                <a:solidFill>
                  <a:srgbClr val="FFDEC7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DEC7"/>
              </a:buClr>
              <a:buSzPts val="1600"/>
              <a:buFont typeface="Inter Light"/>
              <a:buNone/>
              <a:defRPr sz="2560" b="0">
                <a:solidFill>
                  <a:srgbClr val="FFDEC7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DEC7"/>
              </a:buClr>
              <a:buSzPts val="1600"/>
              <a:buFont typeface="Inter Light"/>
              <a:buNone/>
              <a:defRPr sz="2560" b="0">
                <a:solidFill>
                  <a:srgbClr val="FFDEC7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DEC7"/>
              </a:buClr>
              <a:buSzPts val="1600"/>
              <a:buFont typeface="Inter Light"/>
              <a:buNone/>
              <a:defRPr sz="2560" b="0">
                <a:solidFill>
                  <a:srgbClr val="FFDEC7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 idx="4"/>
          </p:nvPr>
        </p:nvSpPr>
        <p:spPr>
          <a:xfrm>
            <a:off x="576480" y="7236461"/>
            <a:ext cx="6300480" cy="406235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Inter Medium"/>
              <a:buNone/>
              <a:defRPr sz="1600" b="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Inter Medium"/>
              <a:buNone/>
              <a:defRPr sz="1600" b="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Inter Medium"/>
              <a:buNone/>
              <a:defRPr sz="1600" b="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Inter Medium"/>
              <a:buNone/>
              <a:defRPr sz="1600" b="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Inter Medium"/>
              <a:buNone/>
              <a:defRPr sz="1600" b="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Inter Medium"/>
              <a:buNone/>
              <a:defRPr sz="1600" b="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Inter Medium"/>
              <a:buNone/>
              <a:defRPr sz="1600" b="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Inter Medium"/>
              <a:buNone/>
              <a:defRPr sz="1600" b="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Inter Medium"/>
              <a:buNone/>
              <a:defRPr sz="1600" b="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pic>
        <p:nvPicPr>
          <p:cNvPr id="28" name="Google Shape;28;p4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6481" y="433736"/>
            <a:ext cx="917026" cy="42768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/>
          <p:nvPr/>
        </p:nvSpPr>
        <p:spPr>
          <a:xfrm rot="10800000" flipH="1">
            <a:off x="6879600" y="6997122"/>
            <a:ext cx="7215840" cy="801600"/>
          </a:xfrm>
          <a:prstGeom prst="snip1Rect">
            <a:avLst>
              <a:gd name="adj" fmla="val 50000"/>
            </a:avLst>
          </a:prstGeom>
          <a:solidFill>
            <a:srgbClr val="2BDEFD"/>
          </a:solidFill>
          <a:ln w="9525" cap="flat" cmpd="sng">
            <a:solidFill>
              <a:srgbClr val="2BDE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80"/>
              <a:t>      </a:t>
            </a:r>
            <a:endParaRPr sz="2880"/>
          </a:p>
        </p:txBody>
      </p:sp>
      <p:sp>
        <p:nvSpPr>
          <p:cNvPr id="30" name="Google Shape;30;p4"/>
          <p:cNvSpPr txBox="1"/>
          <p:nvPr/>
        </p:nvSpPr>
        <p:spPr>
          <a:xfrm>
            <a:off x="7412640" y="7255092"/>
            <a:ext cx="4776000" cy="31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rPr>
              <a:t>MERGULHE</a:t>
            </a:r>
            <a:r>
              <a:rPr lang="pt-BR" sz="1800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rPr>
              <a:t> EM TECNOLOGIA_</a:t>
            </a:r>
            <a:endParaRPr sz="1800" b="1">
              <a:solidFill>
                <a:srgbClr val="01080E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1E26D2DE-15D9-CDB3-3DE8-9DE2567917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98733" y="7214032"/>
            <a:ext cx="487375" cy="318549"/>
          </a:xfrm>
          <a:prstGeom prst="rect">
            <a:avLst/>
          </a:prstGeom>
        </p:spPr>
      </p:pic>
      <p:sp>
        <p:nvSpPr>
          <p:cNvPr id="7" name="Freeform 27">
            <a:extLst>
              <a:ext uri="{FF2B5EF4-FFF2-40B4-BE49-F238E27FC236}">
                <a16:creationId xmlns:a16="http://schemas.microsoft.com/office/drawing/2014/main" id="{7B772751-80F6-E69E-5D5C-B98B239161B3}"/>
              </a:ext>
            </a:extLst>
          </p:cNvPr>
          <p:cNvSpPr/>
          <p:nvPr/>
        </p:nvSpPr>
        <p:spPr>
          <a:xfrm>
            <a:off x="6876960" y="439513"/>
            <a:ext cx="1087951" cy="294781"/>
          </a:xfrm>
          <a:custGeom>
            <a:avLst/>
            <a:gdLst/>
            <a:ahLst/>
            <a:cxnLst/>
            <a:rect l="l" t="t" r="r" b="b"/>
            <a:pathLst>
              <a:path w="1450601" h="393042">
                <a:moveTo>
                  <a:pt x="1450601" y="0"/>
                </a:moveTo>
                <a:lnTo>
                  <a:pt x="0" y="0"/>
                </a:lnTo>
                <a:lnTo>
                  <a:pt x="0" y="393042"/>
                </a:lnTo>
                <a:lnTo>
                  <a:pt x="1450601" y="393042"/>
                </a:lnTo>
                <a:lnTo>
                  <a:pt x="145060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24" name="Gráfico 23">
            <a:extLst>
              <a:ext uri="{FF2B5EF4-FFF2-40B4-BE49-F238E27FC236}">
                <a16:creationId xmlns:a16="http://schemas.microsoft.com/office/drawing/2014/main" id="{DF5C538F-0F76-7A86-5AE8-C3115161EF4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85903" y="14656"/>
            <a:ext cx="2335963" cy="196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830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vazio com grafismos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1984BA12-27B7-86AE-91DE-C55CF9AD4B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27" r="12629"/>
          <a:stretch/>
        </p:blipFill>
        <p:spPr>
          <a:xfrm>
            <a:off x="0" y="6003685"/>
            <a:ext cx="14630400" cy="2225915"/>
          </a:xfrm>
          <a:prstGeom prst="rect">
            <a:avLst/>
          </a:prstGeom>
        </p:spPr>
      </p:pic>
      <p:sp>
        <p:nvSpPr>
          <p:cNvPr id="3" name="Google Shape;623;p41">
            <a:extLst>
              <a:ext uri="{FF2B5EF4-FFF2-40B4-BE49-F238E27FC236}">
                <a16:creationId xmlns:a16="http://schemas.microsoft.com/office/drawing/2014/main" id="{4BE2D27C-7706-C3D8-5AEC-62604E55F804}"/>
              </a:ext>
            </a:extLst>
          </p:cNvPr>
          <p:cNvSpPr txBox="1"/>
          <p:nvPr userDrawn="1"/>
        </p:nvSpPr>
        <p:spPr>
          <a:xfrm>
            <a:off x="546100" y="413526"/>
            <a:ext cx="2795858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pt-BR" sz="1100" b="0">
                <a:solidFill>
                  <a:srgbClr val="2BDEFD"/>
                </a:solidFill>
                <a:latin typeface="Chakra Petch Light" panose="00000400000000000000" pitchFamily="2" charset="-34"/>
                <a:ea typeface="Chakra Petch"/>
                <a:cs typeface="Chakra Petch Light" panose="00000400000000000000" pitchFamily="2" charset="-34"/>
                <a:sym typeface="Chakra Petch"/>
              </a:rPr>
              <a:t>AOVS2K23 2BDEFD</a:t>
            </a:r>
          </a:p>
          <a:p>
            <a:pPr>
              <a:buClr>
                <a:srgbClr val="000000"/>
              </a:buClr>
              <a:buSzPts val="1100"/>
            </a:pPr>
            <a:r>
              <a:rPr lang="pt-BR" sz="1100" b="0">
                <a:solidFill>
                  <a:srgbClr val="2BDEFD"/>
                </a:solidFill>
                <a:latin typeface="Chakra Petch Light" panose="00000400000000000000" pitchFamily="2" charset="-34"/>
                <a:ea typeface="Chakra Petch"/>
                <a:cs typeface="Chakra Petch Light" panose="00000400000000000000" pitchFamily="2" charset="-34"/>
                <a:sym typeface="Chakra Petch"/>
              </a:rPr>
              <a:t>-23.588167163380042,</a:t>
            </a:r>
          </a:p>
          <a:p>
            <a:pPr>
              <a:buClr>
                <a:srgbClr val="000000"/>
              </a:buClr>
              <a:buSzPts val="1100"/>
            </a:pPr>
            <a:r>
              <a:rPr lang="pt-BR" sz="1100" b="0">
                <a:solidFill>
                  <a:srgbClr val="2BDEFD"/>
                </a:solidFill>
                <a:latin typeface="Chakra Petch Light" panose="00000400000000000000" pitchFamily="2" charset="-34"/>
                <a:ea typeface="Chakra Petch"/>
                <a:cs typeface="Chakra Petch Light" panose="00000400000000000000" pitchFamily="2" charset="-34"/>
                <a:sym typeface="Chakra Petch"/>
              </a:rPr>
              <a:t>-46.63233190394378</a:t>
            </a:r>
          </a:p>
        </p:txBody>
      </p:sp>
      <p:sp>
        <p:nvSpPr>
          <p:cNvPr id="4" name="Retângulo: Cantos Superiores, Um Arredondado e Um Recortado 3">
            <a:extLst>
              <a:ext uri="{FF2B5EF4-FFF2-40B4-BE49-F238E27FC236}">
                <a16:creationId xmlns:a16="http://schemas.microsoft.com/office/drawing/2014/main" id="{7D2B5A33-8F1B-0052-6BBF-05221D892403}"/>
              </a:ext>
            </a:extLst>
          </p:cNvPr>
          <p:cNvSpPr/>
          <p:nvPr userDrawn="1"/>
        </p:nvSpPr>
        <p:spPr>
          <a:xfrm rot="10800000">
            <a:off x="13094969" y="406399"/>
            <a:ext cx="1205228" cy="413029"/>
          </a:xfrm>
          <a:prstGeom prst="snipRoundRect">
            <a:avLst>
              <a:gd name="adj1" fmla="val 0"/>
              <a:gd name="adj2" fmla="val 37576"/>
            </a:avLst>
          </a:prstGeom>
          <a:solidFill>
            <a:srgbClr val="1673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Group 68">
            <a:extLst>
              <a:ext uri="{FF2B5EF4-FFF2-40B4-BE49-F238E27FC236}">
                <a16:creationId xmlns:a16="http://schemas.microsoft.com/office/drawing/2014/main" id="{6ECCD8D2-CF82-C42B-77C4-583B3FA30694}"/>
              </a:ext>
            </a:extLst>
          </p:cNvPr>
          <p:cNvGrpSpPr/>
          <p:nvPr userDrawn="1"/>
        </p:nvGrpSpPr>
        <p:grpSpPr>
          <a:xfrm>
            <a:off x="14007860" y="546789"/>
            <a:ext cx="120653" cy="120653"/>
            <a:chOff x="4794097" y="1588576"/>
            <a:chExt cx="1242493" cy="1242490"/>
          </a:xfrm>
        </p:grpSpPr>
        <p:sp>
          <p:nvSpPr>
            <p:cNvPr id="11" name="Freeform 70">
              <a:extLst>
                <a:ext uri="{FF2B5EF4-FFF2-40B4-BE49-F238E27FC236}">
                  <a16:creationId xmlns:a16="http://schemas.microsoft.com/office/drawing/2014/main" id="{65774689-E95B-B30B-B309-90F813E1410A}"/>
                </a:ext>
              </a:extLst>
            </p:cNvPr>
            <p:cNvSpPr/>
            <p:nvPr/>
          </p:nvSpPr>
          <p:spPr>
            <a:xfrm>
              <a:off x="4941308" y="1588576"/>
              <a:ext cx="1095282" cy="1099265"/>
            </a:xfrm>
            <a:custGeom>
              <a:avLst/>
              <a:gdLst>
                <a:gd name="connsiteX0" fmla="*/ 0 w 1131376"/>
                <a:gd name="connsiteY0" fmla="*/ 0 h 1069383"/>
                <a:gd name="connsiteX1" fmla="*/ 1131376 w 1131376"/>
                <a:gd name="connsiteY1" fmla="*/ 0 h 1069383"/>
                <a:gd name="connsiteX2" fmla="*/ 1131376 w 1131376"/>
                <a:gd name="connsiteY2" fmla="*/ 1069383 h 1069383"/>
                <a:gd name="connsiteX0" fmla="*/ 0 w 1095282"/>
                <a:gd name="connsiteY0" fmla="*/ 0 h 1069383"/>
                <a:gd name="connsiteX1" fmla="*/ 1095282 w 1095282"/>
                <a:gd name="connsiteY1" fmla="*/ 0 h 1069383"/>
                <a:gd name="connsiteX2" fmla="*/ 1095282 w 1095282"/>
                <a:gd name="connsiteY2" fmla="*/ 1069383 h 1069383"/>
                <a:gd name="connsiteX0" fmla="*/ 0 w 1095282"/>
                <a:gd name="connsiteY0" fmla="*/ 0 h 1099265"/>
                <a:gd name="connsiteX1" fmla="*/ 1095282 w 1095282"/>
                <a:gd name="connsiteY1" fmla="*/ 0 h 1099265"/>
                <a:gd name="connsiteX2" fmla="*/ 1095282 w 1095282"/>
                <a:gd name="connsiteY2" fmla="*/ 1099265 h 1099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5282" h="1099265">
                  <a:moveTo>
                    <a:pt x="0" y="0"/>
                  </a:moveTo>
                  <a:lnTo>
                    <a:pt x="1095282" y="0"/>
                  </a:lnTo>
                  <a:lnTo>
                    <a:pt x="1095282" y="1099265"/>
                  </a:lnTo>
                </a:path>
              </a:pathLst>
            </a:custGeom>
            <a:noFill/>
            <a:ln w="12700">
              <a:solidFill>
                <a:srgbClr val="0108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cxnSp>
          <p:nvCxnSpPr>
            <p:cNvPr id="12" name="Straight Connector 71">
              <a:extLst>
                <a:ext uri="{FF2B5EF4-FFF2-40B4-BE49-F238E27FC236}">
                  <a16:creationId xmlns:a16="http://schemas.microsoft.com/office/drawing/2014/main" id="{44988261-4CE7-E53F-7A1F-9360E3450C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94097" y="1588576"/>
              <a:ext cx="1242490" cy="1242490"/>
            </a:xfrm>
            <a:prstGeom prst="line">
              <a:avLst/>
            </a:prstGeom>
            <a:ln w="12700">
              <a:solidFill>
                <a:srgbClr val="0108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Subtitle 4">
            <a:extLst>
              <a:ext uri="{FF2B5EF4-FFF2-40B4-BE49-F238E27FC236}">
                <a16:creationId xmlns:a16="http://schemas.microsoft.com/office/drawing/2014/main" id="{C623DEA3-F422-77F9-0199-4DF9B2EF0211}"/>
              </a:ext>
            </a:extLst>
          </p:cNvPr>
          <p:cNvSpPr txBox="1">
            <a:spLocks/>
          </p:cNvSpPr>
          <p:nvPr userDrawn="1"/>
        </p:nvSpPr>
        <p:spPr>
          <a:xfrm>
            <a:off x="13260049" y="428293"/>
            <a:ext cx="740664" cy="311925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>
                <a:solidFill>
                  <a:srgbClr val="01080E"/>
                </a:solidFill>
                <a:latin typeface="Chakra Petch" panose="00000500000000000000" pitchFamily="2" charset="-34"/>
                <a:cs typeface="Chakra Petch" panose="00000500000000000000" pitchFamily="2" charset="-34"/>
              </a:rPr>
              <a:t>alura</a:t>
            </a:r>
          </a:p>
        </p:txBody>
      </p:sp>
    </p:spTree>
    <p:extLst>
      <p:ext uri="{BB962C8B-B14F-4D97-AF65-F5344CB8AC3E}">
        <p14:creationId xmlns:p14="http://schemas.microsoft.com/office/powerpoint/2010/main" val="1082439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azio com grafismos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1984BA12-27B7-86AE-91DE-C55CF9AD4B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627" r="12629"/>
          <a:stretch/>
        </p:blipFill>
        <p:spPr>
          <a:xfrm>
            <a:off x="0" y="6003685"/>
            <a:ext cx="14630400" cy="222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4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azio com grafismos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áfico 34">
            <a:extLst>
              <a:ext uri="{FF2B5EF4-FFF2-40B4-BE49-F238E27FC236}">
                <a16:creationId xmlns:a16="http://schemas.microsoft.com/office/drawing/2014/main" id="{47B8D583-4A77-D8C3-51B2-0F8CA25040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100" y="7622540"/>
            <a:ext cx="137541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15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heia" userDrawn="1">
  <p:cSld name="Fundo vazio apenas">
    <p:bg>
      <p:bgPr>
        <a:solidFill>
          <a:srgbClr val="01080E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B706273E-60C2-9718-DCE7-7E7B69F738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5100" y="5835015"/>
            <a:ext cx="2645446" cy="2394585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6DBCB316-7E76-45A0-E458-9AEBA86CB8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2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1996528" y="0"/>
            <a:ext cx="2215775" cy="18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679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imag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F73696F-5E99-3540-9976-71100ABB6C06}"/>
              </a:ext>
            </a:extLst>
          </p:cNvPr>
          <p:cNvSpPr/>
          <p:nvPr/>
        </p:nvSpPr>
        <p:spPr>
          <a:xfrm>
            <a:off x="8235952" y="2275849"/>
            <a:ext cx="864000" cy="864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6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438FB7F-0112-33C9-7205-C4372AD6094D}"/>
              </a:ext>
            </a:extLst>
          </p:cNvPr>
          <p:cNvSpPr/>
          <p:nvPr/>
        </p:nvSpPr>
        <p:spPr>
          <a:xfrm>
            <a:off x="8019952" y="2059849"/>
            <a:ext cx="1296000" cy="1296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FC25E91-FFD7-FDAD-9E4A-3DA8442A3335}"/>
              </a:ext>
            </a:extLst>
          </p:cNvPr>
          <p:cNvSpPr/>
          <p:nvPr/>
        </p:nvSpPr>
        <p:spPr>
          <a:xfrm>
            <a:off x="7803952" y="1843849"/>
            <a:ext cx="1728000" cy="1728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4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38111B3-FF61-B325-4CF6-A3347DCBB595}"/>
              </a:ext>
            </a:extLst>
          </p:cNvPr>
          <p:cNvSpPr/>
          <p:nvPr/>
        </p:nvSpPr>
        <p:spPr>
          <a:xfrm>
            <a:off x="7587952" y="1627849"/>
            <a:ext cx="2160000" cy="2160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3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5D9CF74-E17C-11E3-448F-1A7A339C0AA3}"/>
              </a:ext>
            </a:extLst>
          </p:cNvPr>
          <p:cNvSpPr/>
          <p:nvPr/>
        </p:nvSpPr>
        <p:spPr>
          <a:xfrm>
            <a:off x="7371952" y="1411849"/>
            <a:ext cx="2592000" cy="2592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2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C0DFD01-35D2-86FF-2005-646AF8354F48}"/>
              </a:ext>
            </a:extLst>
          </p:cNvPr>
          <p:cNvSpPr/>
          <p:nvPr userDrawn="1"/>
        </p:nvSpPr>
        <p:spPr>
          <a:xfrm>
            <a:off x="7155952" y="1195849"/>
            <a:ext cx="3024000" cy="3024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grpSp>
        <p:nvGrpSpPr>
          <p:cNvPr id="4" name="Group 63">
            <a:extLst>
              <a:ext uri="{FF2B5EF4-FFF2-40B4-BE49-F238E27FC236}">
                <a16:creationId xmlns:a16="http://schemas.microsoft.com/office/drawing/2014/main" id="{244028D3-BB99-B560-F714-303BF6968639}"/>
              </a:ext>
            </a:extLst>
          </p:cNvPr>
          <p:cNvGrpSpPr/>
          <p:nvPr userDrawn="1"/>
        </p:nvGrpSpPr>
        <p:grpSpPr>
          <a:xfrm rot="16200000" flipH="1">
            <a:off x="8667952" y="7536352"/>
            <a:ext cx="290618" cy="290618"/>
            <a:chOff x="4794103" y="1588576"/>
            <a:chExt cx="1242488" cy="1242488"/>
          </a:xfrm>
        </p:grpSpPr>
        <p:sp>
          <p:nvSpPr>
            <p:cNvPr id="5" name="Freeform 50">
              <a:extLst>
                <a:ext uri="{FF2B5EF4-FFF2-40B4-BE49-F238E27FC236}">
                  <a16:creationId xmlns:a16="http://schemas.microsoft.com/office/drawing/2014/main" id="{0F17B12D-F29E-7120-B290-ED45313285F4}"/>
                </a:ext>
              </a:extLst>
            </p:cNvPr>
            <p:cNvSpPr/>
            <p:nvPr/>
          </p:nvSpPr>
          <p:spPr>
            <a:xfrm>
              <a:off x="4941308" y="1588576"/>
              <a:ext cx="1095282" cy="1099265"/>
            </a:xfrm>
            <a:custGeom>
              <a:avLst/>
              <a:gdLst>
                <a:gd name="connsiteX0" fmla="*/ 0 w 1131376"/>
                <a:gd name="connsiteY0" fmla="*/ 0 h 1069383"/>
                <a:gd name="connsiteX1" fmla="*/ 1131376 w 1131376"/>
                <a:gd name="connsiteY1" fmla="*/ 0 h 1069383"/>
                <a:gd name="connsiteX2" fmla="*/ 1131376 w 1131376"/>
                <a:gd name="connsiteY2" fmla="*/ 1069383 h 1069383"/>
                <a:gd name="connsiteX0" fmla="*/ 0 w 1095282"/>
                <a:gd name="connsiteY0" fmla="*/ 0 h 1069383"/>
                <a:gd name="connsiteX1" fmla="*/ 1095282 w 1095282"/>
                <a:gd name="connsiteY1" fmla="*/ 0 h 1069383"/>
                <a:gd name="connsiteX2" fmla="*/ 1095282 w 1095282"/>
                <a:gd name="connsiteY2" fmla="*/ 1069383 h 1069383"/>
                <a:gd name="connsiteX0" fmla="*/ 0 w 1095282"/>
                <a:gd name="connsiteY0" fmla="*/ 0 h 1099265"/>
                <a:gd name="connsiteX1" fmla="*/ 1095282 w 1095282"/>
                <a:gd name="connsiteY1" fmla="*/ 0 h 1099265"/>
                <a:gd name="connsiteX2" fmla="*/ 1095282 w 1095282"/>
                <a:gd name="connsiteY2" fmla="*/ 1099265 h 1099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5282" h="1099265">
                  <a:moveTo>
                    <a:pt x="0" y="0"/>
                  </a:moveTo>
                  <a:lnTo>
                    <a:pt x="1095282" y="0"/>
                  </a:lnTo>
                  <a:lnTo>
                    <a:pt x="1095282" y="1099265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9">
              <a:extLst>
                <a:ext uri="{FF2B5EF4-FFF2-40B4-BE49-F238E27FC236}">
                  <a16:creationId xmlns:a16="http://schemas.microsoft.com/office/drawing/2014/main" id="{B6419C85-98B7-4514-1E13-A46D05D914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94103" y="1588577"/>
              <a:ext cx="1242488" cy="124248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34">
            <a:extLst>
              <a:ext uri="{FF2B5EF4-FFF2-40B4-BE49-F238E27FC236}">
                <a16:creationId xmlns:a16="http://schemas.microsoft.com/office/drawing/2014/main" id="{E76110B4-D4DE-F802-F09E-5E8E81291929}"/>
              </a:ext>
            </a:extLst>
          </p:cNvPr>
          <p:cNvGrpSpPr/>
          <p:nvPr userDrawn="1"/>
        </p:nvGrpSpPr>
        <p:grpSpPr>
          <a:xfrm>
            <a:off x="8472840" y="2554162"/>
            <a:ext cx="304006" cy="304006"/>
            <a:chOff x="2234879" y="4816250"/>
            <a:chExt cx="304006" cy="304006"/>
          </a:xfrm>
        </p:grpSpPr>
        <p:sp>
          <p:nvSpPr>
            <p:cNvPr id="10" name="Rounded Rectangle 29">
              <a:extLst>
                <a:ext uri="{FF2B5EF4-FFF2-40B4-BE49-F238E27FC236}">
                  <a16:creationId xmlns:a16="http://schemas.microsoft.com/office/drawing/2014/main" id="{0D0AEB16-B026-57DB-77C4-E12A57DF38DC}"/>
                </a:ext>
              </a:extLst>
            </p:cNvPr>
            <p:cNvSpPr/>
            <p:nvPr/>
          </p:nvSpPr>
          <p:spPr>
            <a:xfrm>
              <a:off x="2234879" y="4816250"/>
              <a:ext cx="304006" cy="30400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2BDEF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32">
              <a:extLst>
                <a:ext uri="{FF2B5EF4-FFF2-40B4-BE49-F238E27FC236}">
                  <a16:creationId xmlns:a16="http://schemas.microsoft.com/office/drawing/2014/main" id="{84656FB5-A3A0-AA6E-5A49-FAA0031337D5}"/>
                </a:ext>
              </a:extLst>
            </p:cNvPr>
            <p:cNvSpPr/>
            <p:nvPr/>
          </p:nvSpPr>
          <p:spPr>
            <a:xfrm>
              <a:off x="2341714" y="4923086"/>
              <a:ext cx="90336" cy="90336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Google Shape;249;p30">
            <a:extLst>
              <a:ext uri="{FF2B5EF4-FFF2-40B4-BE49-F238E27FC236}">
                <a16:creationId xmlns:a16="http://schemas.microsoft.com/office/drawing/2014/main" id="{825DC623-A870-E8C5-44FA-2D30D240ACC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46100" y="4511427"/>
            <a:ext cx="6688846" cy="2389097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>
              <a:defRPr sz="5400" b="1">
                <a:latin typeface="Chakra Petch" panose="00000500000000000000" pitchFamily="2" charset="-34"/>
                <a:cs typeface="Chakra Petch" panose="00000500000000000000" pitchFamily="2" charset="-34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 TÍTULO DEVE SEMPRE ESTAR EM</a:t>
            </a:r>
            <a:br>
              <a:rPr lang="pt-BR"/>
            </a:br>
            <a:r>
              <a:rPr lang="pt-BR"/>
              <a:t>CAIXA ALTA</a:t>
            </a:r>
            <a:endParaRPr>
              <a:solidFill>
                <a:srgbClr val="77A316"/>
              </a:solidFill>
            </a:endParaRPr>
          </a:p>
        </p:txBody>
      </p:sp>
      <p:sp>
        <p:nvSpPr>
          <p:cNvPr id="19" name="Espaço Reservado para Imagem 6">
            <a:extLst>
              <a:ext uri="{FF2B5EF4-FFF2-40B4-BE49-F238E27FC236}">
                <a16:creationId xmlns:a16="http://schemas.microsoft.com/office/drawing/2014/main" id="{25B5285C-8254-D6D8-855B-3F50E095D34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43938" y="406400"/>
            <a:ext cx="5573712" cy="7416800"/>
          </a:xfrm>
          <a:prstGeom prst="snip2DiagRect">
            <a:avLst>
              <a:gd name="adj1" fmla="val 0"/>
              <a:gd name="adj2" fmla="val 15730"/>
            </a:avLst>
          </a:prstGeom>
          <a:solidFill>
            <a:srgbClr val="01080E"/>
          </a:solidFill>
          <a:ln w="6350">
            <a:solidFill>
              <a:srgbClr val="2BDEFD"/>
            </a:solidFill>
          </a:ln>
        </p:spPr>
        <p:txBody>
          <a:bodyPr/>
          <a:lstStyle/>
          <a:p>
            <a:endParaRPr lang="pt-BR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0938DB4E-0320-129E-77ED-1F38702EC9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7864"/>
          <a:stretch/>
        </p:blipFill>
        <p:spPr>
          <a:xfrm>
            <a:off x="546100" y="402630"/>
            <a:ext cx="2917190" cy="29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85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ccel="50000" decel="50000" autoRev="1" fill="hold" grpId="0" nodeType="withEffect">
                                  <p:stCondLst>
                                    <p:cond delay="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50000" decel="50000" autoRev="1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ccel="50000" decel="50000" autoRev="1" fill="hold" grpId="0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ccel="50000" decel="50000" autoRev="1" fill="hold" grpId="0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 - Subtítulo Aula [Temas Aprofundados]">
  <p:cSld name="Título apenas">
    <p:bg>
      <p:bgPr>
        <a:solidFill>
          <a:srgbClr val="01080E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Uma imagem contendo edifício, trem, bicicleta, pista&#10;&#10;O conteúdo gerado por IA pode estar incorreto.">
            <a:extLst>
              <a:ext uri="{FF2B5EF4-FFF2-40B4-BE49-F238E27FC236}">
                <a16:creationId xmlns:a16="http://schemas.microsoft.com/office/drawing/2014/main" id="{35856EE7-EA7D-9256-7990-02664EE43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1000"/>
                    </a14:imgEffect>
                    <a14:imgEffect>
                      <a14:brightnessContrast bright="-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38" t="41" r="14514" b="26972"/>
          <a:stretch/>
        </p:blipFill>
        <p:spPr>
          <a:xfrm>
            <a:off x="0" y="4587"/>
            <a:ext cx="14630400" cy="8225013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838ACAB4-5781-2A43-35DC-38F6288B71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2424" y="406400"/>
            <a:ext cx="3736318" cy="7554304"/>
          </a:xfrm>
          <a:prstGeom prst="rect">
            <a:avLst/>
          </a:prstGeom>
        </p:spPr>
      </p:pic>
      <p:sp>
        <p:nvSpPr>
          <p:cNvPr id="70" name="Google Shape;70;p7"/>
          <p:cNvSpPr txBox="1">
            <a:spLocks noGrp="1"/>
          </p:cNvSpPr>
          <p:nvPr>
            <p:ph type="title" hasCustomPrompt="1"/>
          </p:nvPr>
        </p:nvSpPr>
        <p:spPr>
          <a:xfrm>
            <a:off x="1152000" y="2185520"/>
            <a:ext cx="9759840" cy="173583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Font typeface="Chakra Petch"/>
              <a:buNone/>
              <a:defRPr sz="5600" b="1">
                <a:solidFill>
                  <a:srgbClr val="DBE4EF"/>
                </a:solidFill>
                <a:latin typeface="Chakra Petch"/>
                <a:ea typeface="Chakra Petch"/>
                <a:cs typeface="Chakra Petch"/>
                <a:sym typeface="Chakra Petc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9pPr>
          </a:lstStyle>
          <a:p>
            <a:r>
              <a:rPr lang="pt-BR"/>
              <a:t>O TÍTULO DEVE SEMPRE ESTAR EM CAIXA ALTA</a:t>
            </a:r>
            <a:endParaRPr/>
          </a:p>
        </p:txBody>
      </p:sp>
      <p:sp>
        <p:nvSpPr>
          <p:cNvPr id="71" name="Google Shape;71;p7"/>
          <p:cNvSpPr txBox="1">
            <a:spLocks noGrp="1"/>
          </p:cNvSpPr>
          <p:nvPr>
            <p:ph type="title" idx="2"/>
          </p:nvPr>
        </p:nvSpPr>
        <p:spPr>
          <a:xfrm>
            <a:off x="1152000" y="1412221"/>
            <a:ext cx="10117920" cy="627834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DBE96D"/>
              </a:buClr>
              <a:buSzPts val="2000"/>
              <a:buFont typeface="Inter Light"/>
              <a:buNone/>
              <a:defRPr sz="3200" b="0">
                <a:solidFill>
                  <a:srgbClr val="2BDEFD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2000"/>
              <a:buFont typeface="Inter Light"/>
              <a:buNone/>
              <a:defRPr sz="3200" b="0">
                <a:solidFill>
                  <a:srgbClr val="F9CB9C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2000"/>
              <a:buFont typeface="Inter Light"/>
              <a:buNone/>
              <a:defRPr sz="3200" b="0">
                <a:solidFill>
                  <a:srgbClr val="F9CB9C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2000"/>
              <a:buFont typeface="Inter Light"/>
              <a:buNone/>
              <a:defRPr sz="3200" b="0">
                <a:solidFill>
                  <a:srgbClr val="F9CB9C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2000"/>
              <a:buFont typeface="Inter Light"/>
              <a:buNone/>
              <a:defRPr sz="3200" b="0">
                <a:solidFill>
                  <a:srgbClr val="F9CB9C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2000"/>
              <a:buFont typeface="Inter Light"/>
              <a:buNone/>
              <a:defRPr sz="3200" b="0">
                <a:solidFill>
                  <a:srgbClr val="F9CB9C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2000"/>
              <a:buFont typeface="Inter Light"/>
              <a:buNone/>
              <a:defRPr sz="3200" b="0">
                <a:solidFill>
                  <a:srgbClr val="F9CB9C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2000"/>
              <a:buFont typeface="Inter Light"/>
              <a:buNone/>
              <a:defRPr sz="3200" b="0">
                <a:solidFill>
                  <a:srgbClr val="F9CB9C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2000"/>
              <a:buFont typeface="Inter Light"/>
              <a:buNone/>
              <a:defRPr sz="3200" b="0">
                <a:solidFill>
                  <a:srgbClr val="F9CB9C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pic>
        <p:nvPicPr>
          <p:cNvPr id="73" name="Google Shape;73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6843" y="747524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: Cantos Superiores Recortados 6">
            <a:extLst>
              <a:ext uri="{FF2B5EF4-FFF2-40B4-BE49-F238E27FC236}">
                <a16:creationId xmlns:a16="http://schemas.microsoft.com/office/drawing/2014/main" id="{60A2DA31-C341-4E86-6361-B1F937D480CC}"/>
              </a:ext>
            </a:extLst>
          </p:cNvPr>
          <p:cNvSpPr/>
          <p:nvPr userDrawn="1"/>
        </p:nvSpPr>
        <p:spPr>
          <a:xfrm>
            <a:off x="536709" y="1435100"/>
            <a:ext cx="99050" cy="610870"/>
          </a:xfrm>
          <a:prstGeom prst="snip2SameRect">
            <a:avLst>
              <a:gd name="adj1" fmla="val 30130"/>
              <a:gd name="adj2" fmla="val 26926"/>
            </a:avLst>
          </a:prstGeom>
          <a:solidFill>
            <a:srgbClr val="2BD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Superiores, Um Arredondado e Um Recortado 7">
            <a:extLst>
              <a:ext uri="{FF2B5EF4-FFF2-40B4-BE49-F238E27FC236}">
                <a16:creationId xmlns:a16="http://schemas.microsoft.com/office/drawing/2014/main" id="{73DC45CF-7330-F983-2EA0-FE7CE25BF2A2}"/>
              </a:ext>
            </a:extLst>
          </p:cNvPr>
          <p:cNvSpPr/>
          <p:nvPr userDrawn="1"/>
        </p:nvSpPr>
        <p:spPr>
          <a:xfrm rot="10800000">
            <a:off x="13094969" y="406399"/>
            <a:ext cx="1205228" cy="413029"/>
          </a:xfrm>
          <a:prstGeom prst="snipRoundRect">
            <a:avLst>
              <a:gd name="adj1" fmla="val 0"/>
              <a:gd name="adj2" fmla="val 37576"/>
            </a:avLst>
          </a:prstGeom>
          <a:solidFill>
            <a:srgbClr val="1673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Group 68">
            <a:extLst>
              <a:ext uri="{FF2B5EF4-FFF2-40B4-BE49-F238E27FC236}">
                <a16:creationId xmlns:a16="http://schemas.microsoft.com/office/drawing/2014/main" id="{2F62D140-2070-4D7A-F06D-28E34E23CAF4}"/>
              </a:ext>
            </a:extLst>
          </p:cNvPr>
          <p:cNvGrpSpPr/>
          <p:nvPr userDrawn="1"/>
        </p:nvGrpSpPr>
        <p:grpSpPr>
          <a:xfrm>
            <a:off x="14007860" y="546789"/>
            <a:ext cx="120653" cy="120653"/>
            <a:chOff x="4794097" y="1588576"/>
            <a:chExt cx="1242493" cy="1242490"/>
          </a:xfrm>
        </p:grpSpPr>
        <p:sp>
          <p:nvSpPr>
            <p:cNvPr id="11" name="Freeform 70">
              <a:extLst>
                <a:ext uri="{FF2B5EF4-FFF2-40B4-BE49-F238E27FC236}">
                  <a16:creationId xmlns:a16="http://schemas.microsoft.com/office/drawing/2014/main" id="{3D39B82E-FB1F-8A8D-F4C6-329350B1CDB3}"/>
                </a:ext>
              </a:extLst>
            </p:cNvPr>
            <p:cNvSpPr/>
            <p:nvPr/>
          </p:nvSpPr>
          <p:spPr>
            <a:xfrm>
              <a:off x="4941308" y="1588576"/>
              <a:ext cx="1095282" cy="1099265"/>
            </a:xfrm>
            <a:custGeom>
              <a:avLst/>
              <a:gdLst>
                <a:gd name="connsiteX0" fmla="*/ 0 w 1131376"/>
                <a:gd name="connsiteY0" fmla="*/ 0 h 1069383"/>
                <a:gd name="connsiteX1" fmla="*/ 1131376 w 1131376"/>
                <a:gd name="connsiteY1" fmla="*/ 0 h 1069383"/>
                <a:gd name="connsiteX2" fmla="*/ 1131376 w 1131376"/>
                <a:gd name="connsiteY2" fmla="*/ 1069383 h 1069383"/>
                <a:gd name="connsiteX0" fmla="*/ 0 w 1095282"/>
                <a:gd name="connsiteY0" fmla="*/ 0 h 1069383"/>
                <a:gd name="connsiteX1" fmla="*/ 1095282 w 1095282"/>
                <a:gd name="connsiteY1" fmla="*/ 0 h 1069383"/>
                <a:gd name="connsiteX2" fmla="*/ 1095282 w 1095282"/>
                <a:gd name="connsiteY2" fmla="*/ 1069383 h 1069383"/>
                <a:gd name="connsiteX0" fmla="*/ 0 w 1095282"/>
                <a:gd name="connsiteY0" fmla="*/ 0 h 1099265"/>
                <a:gd name="connsiteX1" fmla="*/ 1095282 w 1095282"/>
                <a:gd name="connsiteY1" fmla="*/ 0 h 1099265"/>
                <a:gd name="connsiteX2" fmla="*/ 1095282 w 1095282"/>
                <a:gd name="connsiteY2" fmla="*/ 1099265 h 1099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5282" h="1099265">
                  <a:moveTo>
                    <a:pt x="0" y="0"/>
                  </a:moveTo>
                  <a:lnTo>
                    <a:pt x="1095282" y="0"/>
                  </a:lnTo>
                  <a:lnTo>
                    <a:pt x="1095282" y="1099265"/>
                  </a:lnTo>
                </a:path>
              </a:pathLst>
            </a:custGeom>
            <a:noFill/>
            <a:ln w="12700">
              <a:solidFill>
                <a:srgbClr val="0108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cxnSp>
          <p:nvCxnSpPr>
            <p:cNvPr id="12" name="Straight Connector 71">
              <a:extLst>
                <a:ext uri="{FF2B5EF4-FFF2-40B4-BE49-F238E27FC236}">
                  <a16:creationId xmlns:a16="http://schemas.microsoft.com/office/drawing/2014/main" id="{1F481CDF-DDE7-8A97-C2F0-A9A5396076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94097" y="1588576"/>
              <a:ext cx="1242490" cy="1242490"/>
            </a:xfrm>
            <a:prstGeom prst="line">
              <a:avLst/>
            </a:prstGeom>
            <a:ln w="12700">
              <a:solidFill>
                <a:srgbClr val="0108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Subtitle 4">
            <a:extLst>
              <a:ext uri="{FF2B5EF4-FFF2-40B4-BE49-F238E27FC236}">
                <a16:creationId xmlns:a16="http://schemas.microsoft.com/office/drawing/2014/main" id="{1781735B-6309-CA07-DF88-7F2645541711}"/>
              </a:ext>
            </a:extLst>
          </p:cNvPr>
          <p:cNvSpPr txBox="1">
            <a:spLocks/>
          </p:cNvSpPr>
          <p:nvPr userDrawn="1"/>
        </p:nvSpPr>
        <p:spPr>
          <a:xfrm>
            <a:off x="13260049" y="428293"/>
            <a:ext cx="740664" cy="311925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>
                <a:solidFill>
                  <a:srgbClr val="01080E"/>
                </a:solidFill>
                <a:latin typeface="Chakra Petch" panose="00000500000000000000" pitchFamily="2" charset="-34"/>
                <a:cs typeface="Chakra Petch" panose="00000500000000000000" pitchFamily="2" charset="-34"/>
              </a:rPr>
              <a:t>alura</a:t>
            </a:r>
          </a:p>
        </p:txBody>
      </p:sp>
    </p:spTree>
    <p:extLst>
      <p:ext uri="{BB962C8B-B14F-4D97-AF65-F5344CB8AC3E}">
        <p14:creationId xmlns:p14="http://schemas.microsoft.com/office/powerpoint/2010/main" val="30179757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ter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Porta de vidro&#10;&#10;O conteúdo gerado por IA pode estar incorreto.">
            <a:extLst>
              <a:ext uri="{FF2B5EF4-FFF2-40B4-BE49-F238E27FC236}">
                <a16:creationId xmlns:a16="http://schemas.microsoft.com/office/drawing/2014/main" id="{D49E6744-8641-76A0-9A62-9872FAAAA5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8000"/>
                    </a14:imgEffect>
                    <a14:imgEffect>
                      <a14:brightnessContrast bright="-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6" t="1805" b="8173"/>
          <a:stretch/>
        </p:blipFill>
        <p:spPr>
          <a:xfrm>
            <a:off x="28926" y="-1"/>
            <a:ext cx="14601473" cy="8225013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3DBF8975-D8D7-B49D-A1BA-3A9B493708F3}"/>
              </a:ext>
            </a:extLst>
          </p:cNvPr>
          <p:cNvGrpSpPr/>
          <p:nvPr userDrawn="1"/>
        </p:nvGrpSpPr>
        <p:grpSpPr>
          <a:xfrm rot="5400000">
            <a:off x="6639541" y="-824108"/>
            <a:ext cx="1353482" cy="14628238"/>
            <a:chOff x="0" y="0"/>
            <a:chExt cx="445656" cy="4816593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63EB347-143C-3798-68AF-FB3F749ED5C6}"/>
                </a:ext>
              </a:extLst>
            </p:cNvPr>
            <p:cNvSpPr/>
            <p:nvPr/>
          </p:nvSpPr>
          <p:spPr>
            <a:xfrm>
              <a:off x="0" y="0"/>
              <a:ext cx="445656" cy="4816592"/>
            </a:xfrm>
            <a:custGeom>
              <a:avLst/>
              <a:gdLst/>
              <a:ahLst/>
              <a:cxnLst/>
              <a:rect l="l" t="t" r="r" b="b"/>
              <a:pathLst>
                <a:path w="445656" h="4816592">
                  <a:moveTo>
                    <a:pt x="0" y="0"/>
                  </a:moveTo>
                  <a:lnTo>
                    <a:pt x="445656" y="0"/>
                  </a:lnTo>
                  <a:lnTo>
                    <a:pt x="445656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01080E">
                    <a:alpha val="100000"/>
                  </a:srgbClr>
                </a:gs>
                <a:gs pos="50000">
                  <a:srgbClr val="01080E">
                    <a:alpha val="94500"/>
                  </a:srgbClr>
                </a:gs>
                <a:gs pos="100000">
                  <a:srgbClr val="01080E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89C9770F-5AD4-FC6A-2583-B68F65E412EE}"/>
                </a:ext>
              </a:extLst>
            </p:cNvPr>
            <p:cNvSpPr txBox="1"/>
            <p:nvPr/>
          </p:nvSpPr>
          <p:spPr>
            <a:xfrm>
              <a:off x="0" y="9525"/>
              <a:ext cx="445656" cy="4807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99"/>
                </a:lnSpc>
              </a:pPr>
              <a:endParaRPr/>
            </a:p>
          </p:txBody>
        </p:sp>
      </p:grpSp>
      <p:pic>
        <p:nvPicPr>
          <p:cNvPr id="27" name="Gráfico 26">
            <a:extLst>
              <a:ext uri="{FF2B5EF4-FFF2-40B4-BE49-F238E27FC236}">
                <a16:creationId xmlns:a16="http://schemas.microsoft.com/office/drawing/2014/main" id="{97A53B91-C249-1BB5-3D7D-03B4351061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4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5100" y="5835015"/>
            <a:ext cx="2645446" cy="2394585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05D57991-9E6F-75BB-74FA-0A251D6D339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-14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1996528" y="0"/>
            <a:ext cx="2215775" cy="18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77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tering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Estação de metrô&#10;&#10;O conteúdo gerado por IA pode estar incorreto.">
            <a:extLst>
              <a:ext uri="{FF2B5EF4-FFF2-40B4-BE49-F238E27FC236}">
                <a16:creationId xmlns:a16="http://schemas.microsoft.com/office/drawing/2014/main" id="{DF563B6B-EE23-1B48-18A5-1CBE210167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9" t="3072" r="1797" b="6104"/>
          <a:stretch/>
        </p:blipFill>
        <p:spPr>
          <a:xfrm>
            <a:off x="0" y="4587"/>
            <a:ext cx="14630400" cy="8220425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4107A496-B2EA-5780-BC7B-326F454FA8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5100" y="5835015"/>
            <a:ext cx="2645446" cy="2394585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E38FEB3A-7DCE-93EC-C220-4271F750C0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1996528" y="0"/>
            <a:ext cx="2215775" cy="18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35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imag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3">
            <a:extLst>
              <a:ext uri="{FF2B5EF4-FFF2-40B4-BE49-F238E27FC236}">
                <a16:creationId xmlns:a16="http://schemas.microsoft.com/office/drawing/2014/main" id="{244028D3-BB99-B560-F714-303BF6968639}"/>
              </a:ext>
            </a:extLst>
          </p:cNvPr>
          <p:cNvGrpSpPr/>
          <p:nvPr userDrawn="1"/>
        </p:nvGrpSpPr>
        <p:grpSpPr>
          <a:xfrm rot="16200000" flipH="1">
            <a:off x="8667952" y="7536352"/>
            <a:ext cx="290618" cy="290618"/>
            <a:chOff x="4794103" y="1588576"/>
            <a:chExt cx="1242488" cy="1242488"/>
          </a:xfrm>
        </p:grpSpPr>
        <p:sp>
          <p:nvSpPr>
            <p:cNvPr id="5" name="Freeform 50">
              <a:extLst>
                <a:ext uri="{FF2B5EF4-FFF2-40B4-BE49-F238E27FC236}">
                  <a16:creationId xmlns:a16="http://schemas.microsoft.com/office/drawing/2014/main" id="{0F17B12D-F29E-7120-B290-ED45313285F4}"/>
                </a:ext>
              </a:extLst>
            </p:cNvPr>
            <p:cNvSpPr/>
            <p:nvPr/>
          </p:nvSpPr>
          <p:spPr>
            <a:xfrm>
              <a:off x="4941308" y="1588576"/>
              <a:ext cx="1095282" cy="1099265"/>
            </a:xfrm>
            <a:custGeom>
              <a:avLst/>
              <a:gdLst>
                <a:gd name="connsiteX0" fmla="*/ 0 w 1131376"/>
                <a:gd name="connsiteY0" fmla="*/ 0 h 1069383"/>
                <a:gd name="connsiteX1" fmla="*/ 1131376 w 1131376"/>
                <a:gd name="connsiteY1" fmla="*/ 0 h 1069383"/>
                <a:gd name="connsiteX2" fmla="*/ 1131376 w 1131376"/>
                <a:gd name="connsiteY2" fmla="*/ 1069383 h 1069383"/>
                <a:gd name="connsiteX0" fmla="*/ 0 w 1095282"/>
                <a:gd name="connsiteY0" fmla="*/ 0 h 1069383"/>
                <a:gd name="connsiteX1" fmla="*/ 1095282 w 1095282"/>
                <a:gd name="connsiteY1" fmla="*/ 0 h 1069383"/>
                <a:gd name="connsiteX2" fmla="*/ 1095282 w 1095282"/>
                <a:gd name="connsiteY2" fmla="*/ 1069383 h 1069383"/>
                <a:gd name="connsiteX0" fmla="*/ 0 w 1095282"/>
                <a:gd name="connsiteY0" fmla="*/ 0 h 1099265"/>
                <a:gd name="connsiteX1" fmla="*/ 1095282 w 1095282"/>
                <a:gd name="connsiteY1" fmla="*/ 0 h 1099265"/>
                <a:gd name="connsiteX2" fmla="*/ 1095282 w 1095282"/>
                <a:gd name="connsiteY2" fmla="*/ 1099265 h 1099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5282" h="1099265">
                  <a:moveTo>
                    <a:pt x="0" y="0"/>
                  </a:moveTo>
                  <a:lnTo>
                    <a:pt x="1095282" y="0"/>
                  </a:lnTo>
                  <a:lnTo>
                    <a:pt x="1095282" y="1099265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9">
              <a:extLst>
                <a:ext uri="{FF2B5EF4-FFF2-40B4-BE49-F238E27FC236}">
                  <a16:creationId xmlns:a16="http://schemas.microsoft.com/office/drawing/2014/main" id="{B6419C85-98B7-4514-1E13-A46D05D914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94103" y="1588577"/>
              <a:ext cx="1242488" cy="124248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Espaço Reservado para Imagem 6">
            <a:extLst>
              <a:ext uri="{FF2B5EF4-FFF2-40B4-BE49-F238E27FC236}">
                <a16:creationId xmlns:a16="http://schemas.microsoft.com/office/drawing/2014/main" id="{4C629FF8-8BE8-1EC5-FFBF-CD218F6325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43938" y="406400"/>
            <a:ext cx="5573712" cy="7416800"/>
          </a:xfrm>
          <a:prstGeom prst="snip2DiagRect">
            <a:avLst>
              <a:gd name="adj1" fmla="val 0"/>
              <a:gd name="adj2" fmla="val 15730"/>
            </a:avLst>
          </a:prstGeom>
          <a:ln w="6350">
            <a:solidFill>
              <a:srgbClr val="2BDEFD"/>
            </a:solidFill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96145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imagem e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460;p34">
            <a:extLst>
              <a:ext uri="{FF2B5EF4-FFF2-40B4-BE49-F238E27FC236}">
                <a16:creationId xmlns:a16="http://schemas.microsoft.com/office/drawing/2014/main" id="{E5439618-B474-04BB-7F21-E2DC8158F216}"/>
              </a:ext>
            </a:extLst>
          </p:cNvPr>
          <p:cNvSpPr/>
          <p:nvPr userDrawn="1"/>
        </p:nvSpPr>
        <p:spPr>
          <a:xfrm>
            <a:off x="640320" y="1864120"/>
            <a:ext cx="6674880" cy="418560"/>
          </a:xfrm>
          <a:prstGeom prst="snip2DiagRect">
            <a:avLst>
              <a:gd name="adj1" fmla="val 50000"/>
              <a:gd name="adj2" fmla="val 0"/>
            </a:avLst>
          </a:prstGeom>
          <a:noFill/>
          <a:ln w="6350">
            <a:solidFill>
              <a:srgbClr val="2BDEFD"/>
            </a:solidFill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1440" b="1">
              <a:solidFill>
                <a:srgbClr val="00F4BF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62A2DAB6-561A-80FD-0083-A322E1541C7F}"/>
              </a:ext>
            </a:extLst>
          </p:cNvPr>
          <p:cNvSpPr/>
          <p:nvPr userDrawn="1"/>
        </p:nvSpPr>
        <p:spPr>
          <a:xfrm>
            <a:off x="7250430" y="2156950"/>
            <a:ext cx="251460" cy="251460"/>
          </a:xfrm>
          <a:prstGeom prst="ellipse">
            <a:avLst/>
          </a:prstGeom>
          <a:solidFill>
            <a:srgbClr val="2BD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4" name="Gráfico 33">
            <a:extLst>
              <a:ext uri="{FF2B5EF4-FFF2-40B4-BE49-F238E27FC236}">
                <a16:creationId xmlns:a16="http://schemas.microsoft.com/office/drawing/2014/main" id="{DD1500B9-0AD7-0152-5972-DEC5E4FDA0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29488" y="2207485"/>
            <a:ext cx="93345" cy="150390"/>
          </a:xfrm>
          <a:prstGeom prst="rect">
            <a:avLst/>
          </a:prstGeom>
        </p:spPr>
      </p:pic>
      <p:sp>
        <p:nvSpPr>
          <p:cNvPr id="35" name="Google Shape;463;p34">
            <a:extLst>
              <a:ext uri="{FF2B5EF4-FFF2-40B4-BE49-F238E27FC236}">
                <a16:creationId xmlns:a16="http://schemas.microsoft.com/office/drawing/2014/main" id="{AD960460-5EFC-4214-0D8E-2495AF95F870}"/>
              </a:ext>
            </a:extLst>
          </p:cNvPr>
          <p:cNvSpPr txBox="1"/>
          <p:nvPr userDrawn="1"/>
        </p:nvSpPr>
        <p:spPr>
          <a:xfrm>
            <a:off x="576480" y="418390"/>
            <a:ext cx="2222138" cy="304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800" tIns="28800" rIns="28800" bIns="28800" anchor="t" anchorCtr="0">
            <a:spAutoFit/>
          </a:bodyPr>
          <a:lstStyle/>
          <a:p>
            <a:r>
              <a:rPr lang="pt-BR" sz="800">
                <a:solidFill>
                  <a:srgbClr val="2BDEFD"/>
                </a:solidFill>
                <a:latin typeface="Chakra Petch"/>
                <a:ea typeface="Chakra Petch"/>
                <a:cs typeface="Chakra Petch"/>
                <a:sym typeface="Chakra Petch"/>
              </a:rPr>
              <a:t>01000110 11110011 01110010 01110101 01101101 00100000 01001111 01110000 01110011 </a:t>
            </a:r>
            <a:endParaRPr sz="640">
              <a:solidFill>
                <a:srgbClr val="2BDEFD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grpSp>
        <p:nvGrpSpPr>
          <p:cNvPr id="36" name="Google Shape;465;p34">
            <a:extLst>
              <a:ext uri="{FF2B5EF4-FFF2-40B4-BE49-F238E27FC236}">
                <a16:creationId xmlns:a16="http://schemas.microsoft.com/office/drawing/2014/main" id="{66438DAD-97AA-2CF4-EDFD-175C631EEBE9}"/>
              </a:ext>
            </a:extLst>
          </p:cNvPr>
          <p:cNvGrpSpPr/>
          <p:nvPr userDrawn="1"/>
        </p:nvGrpSpPr>
        <p:grpSpPr>
          <a:xfrm>
            <a:off x="13378680" y="418403"/>
            <a:ext cx="921520" cy="24968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37" name="Google Shape;466;p34">
              <a:extLst>
                <a:ext uri="{FF2B5EF4-FFF2-40B4-BE49-F238E27FC236}">
                  <a16:creationId xmlns:a16="http://schemas.microsoft.com/office/drawing/2014/main" id="{E8DF6012-EF3C-4CEA-3A3B-28E827A67D67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2880">
                <a:solidFill>
                  <a:srgbClr val="F0A096"/>
                </a:solidFill>
              </a:endParaRPr>
            </a:p>
          </p:txBody>
        </p:sp>
        <p:sp>
          <p:nvSpPr>
            <p:cNvPr id="38" name="Google Shape;467;p34">
              <a:extLst>
                <a:ext uri="{FF2B5EF4-FFF2-40B4-BE49-F238E27FC236}">
                  <a16:creationId xmlns:a16="http://schemas.microsoft.com/office/drawing/2014/main" id="{32A1C3BF-80A2-2562-0E94-9A7A537808C5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2880">
                <a:solidFill>
                  <a:srgbClr val="F0A096"/>
                </a:solidFill>
              </a:endParaRPr>
            </a:p>
          </p:txBody>
        </p:sp>
        <p:sp>
          <p:nvSpPr>
            <p:cNvPr id="39" name="Google Shape;468;p34">
              <a:extLst>
                <a:ext uri="{FF2B5EF4-FFF2-40B4-BE49-F238E27FC236}">
                  <a16:creationId xmlns:a16="http://schemas.microsoft.com/office/drawing/2014/main" id="{3B72E752-C60C-9CD9-9CA8-B8D89C3ED2DD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2880">
                <a:solidFill>
                  <a:srgbClr val="F0A096"/>
                </a:solidFill>
              </a:endParaRPr>
            </a:p>
          </p:txBody>
        </p:sp>
        <p:sp>
          <p:nvSpPr>
            <p:cNvPr id="40" name="Google Shape;469;p34">
              <a:extLst>
                <a:ext uri="{FF2B5EF4-FFF2-40B4-BE49-F238E27FC236}">
                  <a16:creationId xmlns:a16="http://schemas.microsoft.com/office/drawing/2014/main" id="{DF32FD6B-810B-BFAF-74A8-93F709471B09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2880">
                <a:solidFill>
                  <a:srgbClr val="F0A096"/>
                </a:solidFill>
              </a:endParaRPr>
            </a:p>
          </p:txBody>
        </p:sp>
        <p:sp>
          <p:nvSpPr>
            <p:cNvPr id="41" name="Google Shape;470;p34">
              <a:extLst>
                <a:ext uri="{FF2B5EF4-FFF2-40B4-BE49-F238E27FC236}">
                  <a16:creationId xmlns:a16="http://schemas.microsoft.com/office/drawing/2014/main" id="{D4294B07-E642-E92B-75EC-25B840B138DE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2880">
                <a:solidFill>
                  <a:srgbClr val="F0A096"/>
                </a:solidFill>
              </a:endParaRPr>
            </a:p>
          </p:txBody>
        </p:sp>
        <p:sp>
          <p:nvSpPr>
            <p:cNvPr id="42" name="Google Shape;471;p34">
              <a:extLst>
                <a:ext uri="{FF2B5EF4-FFF2-40B4-BE49-F238E27FC236}">
                  <a16:creationId xmlns:a16="http://schemas.microsoft.com/office/drawing/2014/main" id="{F613B3DF-A131-6052-BFD5-06A2F6F49599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2880">
                <a:solidFill>
                  <a:srgbClr val="F0A096"/>
                </a:solidFill>
              </a:endParaRPr>
            </a:p>
          </p:txBody>
        </p:sp>
        <p:sp>
          <p:nvSpPr>
            <p:cNvPr id="43" name="Google Shape;472;p34">
              <a:extLst>
                <a:ext uri="{FF2B5EF4-FFF2-40B4-BE49-F238E27FC236}">
                  <a16:creationId xmlns:a16="http://schemas.microsoft.com/office/drawing/2014/main" id="{D0E53B7E-AA10-5DC5-D783-63F7A6AD4A74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2880">
                <a:solidFill>
                  <a:srgbClr val="F0A096"/>
                </a:solidFill>
              </a:endParaRPr>
            </a:p>
          </p:txBody>
        </p:sp>
      </p:grpSp>
      <p:sp>
        <p:nvSpPr>
          <p:cNvPr id="46" name="Espaço Reservado para Imagem 44">
            <a:extLst>
              <a:ext uri="{FF2B5EF4-FFF2-40B4-BE49-F238E27FC236}">
                <a16:creationId xmlns:a16="http://schemas.microsoft.com/office/drawing/2014/main" id="{8838787C-AFEB-D35A-84BF-2B1FE2510C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9763" y="2332672"/>
            <a:ext cx="6689725" cy="3708960"/>
          </a:xfrm>
          <a:prstGeom prst="snip2DiagRect">
            <a:avLst>
              <a:gd name="adj1" fmla="val 0"/>
              <a:gd name="adj2" fmla="val 5088"/>
            </a:avLst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Chakra Petch" panose="00000500000000000000" pitchFamily="2" charset="-34"/>
                <a:cs typeface="Chakra Petch" panose="00000500000000000000" pitchFamily="2" charset="-34"/>
              </a:defRPr>
            </a:lvl1pPr>
          </a:lstStyle>
          <a:p>
            <a:endParaRPr lang="pt-BR"/>
          </a:p>
          <a:p>
            <a:endParaRPr lang="pt-BR"/>
          </a:p>
          <a:p>
            <a:r>
              <a:rPr lang="pt-BR"/>
              <a:t>INSIRA IMAGEM DO CONTEÚDO AQUI</a:t>
            </a:r>
          </a:p>
        </p:txBody>
      </p:sp>
      <p:sp>
        <p:nvSpPr>
          <p:cNvPr id="53" name="Espaço Reservado para Texto 51">
            <a:extLst>
              <a:ext uri="{FF2B5EF4-FFF2-40B4-BE49-F238E27FC236}">
                <a16:creationId xmlns:a16="http://schemas.microsoft.com/office/drawing/2014/main" id="{3A8C8EB6-82A7-ED53-FCAC-25C744617F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8807" y="2332672"/>
            <a:ext cx="4130909" cy="414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2BDEFD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  <a:lvl2pPr marL="548640" indent="0">
              <a:buNone/>
              <a:defRPr/>
            </a:lvl2pPr>
          </a:lstStyle>
          <a:p>
            <a:pPr lvl="0"/>
            <a:r>
              <a:rPr lang="pt-BR"/>
              <a:t>TIPO DO CONTEÚDO (EX: SITE)</a:t>
            </a:r>
          </a:p>
        </p:txBody>
      </p:sp>
      <p:sp>
        <p:nvSpPr>
          <p:cNvPr id="55" name="Espaço Reservado para Texto 54">
            <a:extLst>
              <a:ext uri="{FF2B5EF4-FFF2-40B4-BE49-F238E27FC236}">
                <a16:creationId xmlns:a16="http://schemas.microsoft.com/office/drawing/2014/main" id="{5827EFE1-6B4E-52B0-B18C-FA70AB3D42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8807" y="2813739"/>
            <a:ext cx="5753676" cy="6146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latin typeface="Chakra Petch" panose="00000500000000000000" pitchFamily="2" charset="-34"/>
                <a:cs typeface="Chakra Petch" panose="00000500000000000000" pitchFamily="2" charset="-34"/>
              </a:defRPr>
            </a:lvl1pPr>
            <a:lvl2pPr marL="548640" indent="0">
              <a:buNone/>
              <a:defRPr/>
            </a:lvl2pPr>
          </a:lstStyle>
          <a:p>
            <a:pPr lvl="0"/>
            <a:r>
              <a:rPr lang="pt-BR"/>
              <a:t>TÍTULO DO CONTEÚDO</a:t>
            </a:r>
          </a:p>
        </p:txBody>
      </p:sp>
      <p:sp>
        <p:nvSpPr>
          <p:cNvPr id="59" name="Espaço Reservado para Texto 58">
            <a:extLst>
              <a:ext uri="{FF2B5EF4-FFF2-40B4-BE49-F238E27FC236}">
                <a16:creationId xmlns:a16="http://schemas.microsoft.com/office/drawing/2014/main" id="{85DA9B3E-C88A-912D-2C2E-FE545D655F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69263" y="3692525"/>
            <a:ext cx="5633791" cy="1643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000">
                <a:solidFill>
                  <a:srgbClr val="F7F7F7"/>
                </a:solidFill>
                <a:latin typeface="Inter Light"/>
                <a:ea typeface="Inter Light"/>
                <a:cs typeface="Inter Light"/>
                <a:sym typeface="Inter Light"/>
              </a:rPr>
              <a:t>Insira aqui uma breve descrição do conteúdo do conteúdo exibido, de forma que não passe do tamanho de 4 linhas desse espaço aqui</a:t>
            </a:r>
          </a:p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332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 - Subtítulo Aula [Temas Aprofundados]" preserve="1" userDrawn="1">
  <p:cSld name="Timeline superior">
    <p:bg>
      <p:bgPr>
        <a:solidFill>
          <a:srgbClr val="01080E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13FD4381-34F7-3335-CE5D-A8E5DA3C69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322" r="21022" b="25341"/>
          <a:stretch/>
        </p:blipFill>
        <p:spPr>
          <a:xfrm>
            <a:off x="10742672" y="0"/>
            <a:ext cx="3887728" cy="6707860"/>
          </a:xfrm>
          <a:prstGeom prst="rect">
            <a:avLst/>
          </a:prstGeom>
        </p:spPr>
      </p:pic>
      <p:sp>
        <p:nvSpPr>
          <p:cNvPr id="13" name="Retângulo: Cantos Superiores, Um Arredondado e Um Recortado 12">
            <a:extLst>
              <a:ext uri="{FF2B5EF4-FFF2-40B4-BE49-F238E27FC236}">
                <a16:creationId xmlns:a16="http://schemas.microsoft.com/office/drawing/2014/main" id="{093313A6-29C8-614A-DE95-EBB4BDCBEF3D}"/>
              </a:ext>
            </a:extLst>
          </p:cNvPr>
          <p:cNvSpPr/>
          <p:nvPr userDrawn="1"/>
        </p:nvSpPr>
        <p:spPr>
          <a:xfrm rot="10800000">
            <a:off x="13094969" y="406399"/>
            <a:ext cx="1205228" cy="413029"/>
          </a:xfrm>
          <a:prstGeom prst="snipRoundRect">
            <a:avLst>
              <a:gd name="adj1" fmla="val 0"/>
              <a:gd name="adj2" fmla="val 37576"/>
            </a:avLst>
          </a:prstGeom>
          <a:solidFill>
            <a:srgbClr val="1673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4C46634B-CD29-571B-D8E0-B4C24BFFD328}"/>
              </a:ext>
            </a:extLst>
          </p:cNvPr>
          <p:cNvCxnSpPr>
            <a:cxnSpLocks/>
          </p:cNvCxnSpPr>
          <p:nvPr userDrawn="1"/>
        </p:nvCxnSpPr>
        <p:spPr>
          <a:xfrm>
            <a:off x="586234" y="287021"/>
            <a:ext cx="0" cy="7942579"/>
          </a:xfrm>
          <a:prstGeom prst="line">
            <a:avLst/>
          </a:prstGeom>
          <a:ln w="6350">
            <a:solidFill>
              <a:srgbClr val="F7F7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68">
            <a:extLst>
              <a:ext uri="{FF2B5EF4-FFF2-40B4-BE49-F238E27FC236}">
                <a16:creationId xmlns:a16="http://schemas.microsoft.com/office/drawing/2014/main" id="{26C02279-A465-A7DD-C376-31EC4523B480}"/>
              </a:ext>
            </a:extLst>
          </p:cNvPr>
          <p:cNvGrpSpPr/>
          <p:nvPr userDrawn="1"/>
        </p:nvGrpSpPr>
        <p:grpSpPr>
          <a:xfrm>
            <a:off x="14007860" y="546789"/>
            <a:ext cx="120653" cy="120653"/>
            <a:chOff x="4794097" y="1588576"/>
            <a:chExt cx="1242493" cy="1242490"/>
          </a:xfrm>
        </p:grpSpPr>
        <p:sp>
          <p:nvSpPr>
            <p:cNvPr id="4" name="Freeform 70">
              <a:extLst>
                <a:ext uri="{FF2B5EF4-FFF2-40B4-BE49-F238E27FC236}">
                  <a16:creationId xmlns:a16="http://schemas.microsoft.com/office/drawing/2014/main" id="{B3C8BC87-B3C2-3E08-372F-D5DD655D7749}"/>
                </a:ext>
              </a:extLst>
            </p:cNvPr>
            <p:cNvSpPr/>
            <p:nvPr/>
          </p:nvSpPr>
          <p:spPr>
            <a:xfrm>
              <a:off x="4941308" y="1588576"/>
              <a:ext cx="1095282" cy="1099265"/>
            </a:xfrm>
            <a:custGeom>
              <a:avLst/>
              <a:gdLst>
                <a:gd name="connsiteX0" fmla="*/ 0 w 1131376"/>
                <a:gd name="connsiteY0" fmla="*/ 0 h 1069383"/>
                <a:gd name="connsiteX1" fmla="*/ 1131376 w 1131376"/>
                <a:gd name="connsiteY1" fmla="*/ 0 h 1069383"/>
                <a:gd name="connsiteX2" fmla="*/ 1131376 w 1131376"/>
                <a:gd name="connsiteY2" fmla="*/ 1069383 h 1069383"/>
                <a:gd name="connsiteX0" fmla="*/ 0 w 1095282"/>
                <a:gd name="connsiteY0" fmla="*/ 0 h 1069383"/>
                <a:gd name="connsiteX1" fmla="*/ 1095282 w 1095282"/>
                <a:gd name="connsiteY1" fmla="*/ 0 h 1069383"/>
                <a:gd name="connsiteX2" fmla="*/ 1095282 w 1095282"/>
                <a:gd name="connsiteY2" fmla="*/ 1069383 h 1069383"/>
                <a:gd name="connsiteX0" fmla="*/ 0 w 1095282"/>
                <a:gd name="connsiteY0" fmla="*/ 0 h 1099265"/>
                <a:gd name="connsiteX1" fmla="*/ 1095282 w 1095282"/>
                <a:gd name="connsiteY1" fmla="*/ 0 h 1099265"/>
                <a:gd name="connsiteX2" fmla="*/ 1095282 w 1095282"/>
                <a:gd name="connsiteY2" fmla="*/ 1099265 h 1099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5282" h="1099265">
                  <a:moveTo>
                    <a:pt x="0" y="0"/>
                  </a:moveTo>
                  <a:lnTo>
                    <a:pt x="1095282" y="0"/>
                  </a:lnTo>
                  <a:lnTo>
                    <a:pt x="1095282" y="1099265"/>
                  </a:lnTo>
                </a:path>
              </a:pathLst>
            </a:custGeom>
            <a:noFill/>
            <a:ln w="12700">
              <a:solidFill>
                <a:srgbClr val="0108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cxnSp>
          <p:nvCxnSpPr>
            <p:cNvPr id="5" name="Straight Connector 71">
              <a:extLst>
                <a:ext uri="{FF2B5EF4-FFF2-40B4-BE49-F238E27FC236}">
                  <a16:creationId xmlns:a16="http://schemas.microsoft.com/office/drawing/2014/main" id="{D409DC0A-02B2-B428-484E-F2F9178C77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94097" y="1588576"/>
              <a:ext cx="1242490" cy="1242490"/>
            </a:xfrm>
            <a:prstGeom prst="line">
              <a:avLst/>
            </a:prstGeom>
            <a:ln w="12700">
              <a:solidFill>
                <a:srgbClr val="0108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ubtitle 4">
            <a:extLst>
              <a:ext uri="{FF2B5EF4-FFF2-40B4-BE49-F238E27FC236}">
                <a16:creationId xmlns:a16="http://schemas.microsoft.com/office/drawing/2014/main" id="{823B0705-E24E-A87B-41C2-92CD7DA157FE}"/>
              </a:ext>
            </a:extLst>
          </p:cNvPr>
          <p:cNvSpPr txBox="1">
            <a:spLocks/>
          </p:cNvSpPr>
          <p:nvPr userDrawn="1"/>
        </p:nvSpPr>
        <p:spPr>
          <a:xfrm>
            <a:off x="13260049" y="428293"/>
            <a:ext cx="740664" cy="311925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lus Jakarta Sans" pitchFamily="2" charset="77"/>
                <a:ea typeface="+mn-ea"/>
                <a:cs typeface="Plus Jakarta Sa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>
                <a:solidFill>
                  <a:srgbClr val="01080E"/>
                </a:solidFill>
                <a:latin typeface="Chakra Petch" panose="00000500000000000000" pitchFamily="2" charset="-34"/>
                <a:cs typeface="Chakra Petch" panose="00000500000000000000" pitchFamily="2" charset="-34"/>
              </a:rPr>
              <a:t>alura</a:t>
            </a:r>
          </a:p>
        </p:txBody>
      </p:sp>
      <p:sp>
        <p:nvSpPr>
          <p:cNvPr id="10" name="Retângulo: Cantos Superiores Recortados 9">
            <a:extLst>
              <a:ext uri="{FF2B5EF4-FFF2-40B4-BE49-F238E27FC236}">
                <a16:creationId xmlns:a16="http://schemas.microsoft.com/office/drawing/2014/main" id="{61439650-6069-633C-2D6D-2EC7C550FAFA}"/>
              </a:ext>
            </a:extLst>
          </p:cNvPr>
          <p:cNvSpPr/>
          <p:nvPr userDrawn="1"/>
        </p:nvSpPr>
        <p:spPr>
          <a:xfrm>
            <a:off x="536709" y="1435100"/>
            <a:ext cx="99050" cy="610870"/>
          </a:xfrm>
          <a:prstGeom prst="snip2SameRect">
            <a:avLst>
              <a:gd name="adj1" fmla="val 30130"/>
              <a:gd name="adj2" fmla="val 26926"/>
            </a:avLst>
          </a:prstGeom>
          <a:solidFill>
            <a:srgbClr val="2BD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26048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 - Subtítulo Aula [Temas Aprofundados]" preserve="1" userDrawn="1">
  <p:cSld name="Timeline inferior">
    <p:bg>
      <p:bgPr>
        <a:solidFill>
          <a:srgbClr val="01080E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4EAE8228-A1B6-16B9-E047-CA59855C52B8}"/>
              </a:ext>
            </a:extLst>
          </p:cNvPr>
          <p:cNvCxnSpPr>
            <a:cxnSpLocks/>
            <a:endCxn id="37" idx="2"/>
          </p:cNvCxnSpPr>
          <p:nvPr userDrawn="1"/>
        </p:nvCxnSpPr>
        <p:spPr>
          <a:xfrm>
            <a:off x="586234" y="-182880"/>
            <a:ext cx="0" cy="1756410"/>
          </a:xfrm>
          <a:prstGeom prst="line">
            <a:avLst/>
          </a:prstGeom>
          <a:ln w="6350">
            <a:solidFill>
              <a:srgbClr val="F7F7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Google Shape;72;p7">
            <a:extLst>
              <a:ext uri="{FF2B5EF4-FFF2-40B4-BE49-F238E27FC236}">
                <a16:creationId xmlns:a16="http://schemas.microsoft.com/office/drawing/2014/main" id="{DEB22841-32FF-46BF-CC04-5B9280BCF995}"/>
              </a:ext>
            </a:extLst>
          </p:cNvPr>
          <p:cNvSpPr/>
          <p:nvPr userDrawn="1"/>
        </p:nvSpPr>
        <p:spPr>
          <a:xfrm>
            <a:off x="517949" y="1441600"/>
            <a:ext cx="136570" cy="131930"/>
          </a:xfrm>
          <a:prstGeom prst="roundRect">
            <a:avLst>
              <a:gd name="adj" fmla="val 50000"/>
            </a:avLst>
          </a:prstGeom>
          <a:solidFill>
            <a:srgbClr val="2BDEFD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80"/>
          </a:p>
        </p:txBody>
      </p:sp>
      <p:sp>
        <p:nvSpPr>
          <p:cNvPr id="40" name="Google Shape;364;p44">
            <a:extLst>
              <a:ext uri="{FF2B5EF4-FFF2-40B4-BE49-F238E27FC236}">
                <a16:creationId xmlns:a16="http://schemas.microsoft.com/office/drawing/2014/main" id="{4F5C2711-F5AE-6478-8778-43FE3AC858A6}"/>
              </a:ext>
            </a:extLst>
          </p:cNvPr>
          <p:cNvSpPr txBox="1"/>
          <p:nvPr userDrawn="1"/>
        </p:nvSpPr>
        <p:spPr>
          <a:xfrm>
            <a:off x="606360" y="7504741"/>
            <a:ext cx="3039360" cy="427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800" tIns="28800" rIns="28800" bIns="28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2BDEFD"/>
                </a:solidFill>
                <a:latin typeface="Chakra Petch"/>
                <a:ea typeface="Chakra Petch"/>
                <a:cs typeface="Chakra Petch"/>
                <a:sym typeface="Chakra Petch"/>
              </a:rPr>
              <a:t>01000101 01110011 01100011 01101111 01101100 01100001 00100000 01100100 01100101 00100000 01000100 01100001 01100100 01101111 01110011 00001010 </a:t>
            </a:r>
            <a:endParaRPr sz="800">
              <a:solidFill>
                <a:srgbClr val="2BDEF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3977CBE2-2962-46E3-7886-BE0B362F9C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58" b="50350"/>
          <a:stretch/>
        </p:blipFill>
        <p:spPr>
          <a:xfrm>
            <a:off x="0" y="267830"/>
            <a:ext cx="5464870" cy="663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486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A6F73C87-9773-50C7-9969-E3C6C45DE5D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1669677" y="0"/>
            <a:ext cx="1066415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4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9" r:id="rId3"/>
    <p:sldLayoutId id="2147483683" r:id="rId4"/>
    <p:sldLayoutId id="2147483684" r:id="rId5"/>
    <p:sldLayoutId id="2147483674" r:id="rId6"/>
    <p:sldLayoutId id="2147483662" r:id="rId7"/>
    <p:sldLayoutId id="2147483675" r:id="rId8"/>
    <p:sldLayoutId id="2147483676" r:id="rId9"/>
    <p:sldLayoutId id="2147483680" r:id="rId10"/>
    <p:sldLayoutId id="2147483681" r:id="rId11"/>
    <p:sldLayoutId id="2147483661" r:id="rId12"/>
    <p:sldLayoutId id="2147483677" r:id="rId13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6" userDrawn="1">
          <p15:clr>
            <a:srgbClr val="F26B43"/>
          </p15:clr>
        </p15:guide>
        <p15:guide id="3" orient="horz" pos="4996" userDrawn="1">
          <p15:clr>
            <a:srgbClr val="F26B43"/>
          </p15:clr>
        </p15:guide>
        <p15:guide id="4" pos="9008" userDrawn="1">
          <p15:clr>
            <a:srgbClr val="F26B43"/>
          </p15:clr>
        </p15:guide>
        <p15:guide id="5" pos="344" userDrawn="1">
          <p15:clr>
            <a:srgbClr val="F26B43"/>
          </p15:clr>
        </p15:guide>
        <p15:guide id="6" orient="horz" pos="3817" userDrawn="1">
          <p15:clr>
            <a:srgbClr val="F26B43"/>
          </p15:clr>
        </p15:guide>
        <p15:guide id="7" pos="70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sv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AE_B0F1B45E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hyperlink" Target="https://agilemanifesto.org/iso/ptbr/manifesto.html" TargetMode="External"/><Relationship Id="rId1" Type="http://schemas.openxmlformats.org/officeDocument/2006/relationships/slideLayout" Target="../slideLayouts/slideLayout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04_9D6F5CBF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34_FE3FAC0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0B_4D5FAD76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svg"/><Relationship Id="rId5" Type="http://schemas.openxmlformats.org/officeDocument/2006/relationships/image" Target="../media/image28.png"/><Relationship Id="rId4" Type="http://schemas.openxmlformats.org/officeDocument/2006/relationships/image" Target="../media/image7.svg"/><Relationship Id="rId9" Type="http://schemas.openxmlformats.org/officeDocument/2006/relationships/image" Target="../media/image57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13_51C05A7E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17_EB504FC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75_75401FBC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76_ECE09A7E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18_76245E0B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77_E15B680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19_83F1873E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79_37409A31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1B_F1C6A57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20_9F36BBD7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21_7DF8E6AF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7C_A4DFCDF0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7D_F6F68C2A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7E_A40B494E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7F_99D75129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22_D066BFDD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81_95EE246C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microsoft.com/office/2018/10/relationships/comments" Target="../comments/modernComment_280_E4A2FBF3.xm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42.svg"/><Relationship Id="rId4" Type="http://schemas.openxmlformats.org/officeDocument/2006/relationships/image" Target="../media/image58.png"/><Relationship Id="rId9" Type="http://schemas.openxmlformats.org/officeDocument/2006/relationships/image" Target="../media/image41.png"/></Relationships>
</file>

<file path=ppt/slides/_rels/slide14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24_74AD02D7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82_D27421E4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14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83_383A220C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29_EA872C5F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14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2A_8CFCF965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84_3453D239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B0_23C2953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2B_A2CAF005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15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2C_498D1171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15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85_EBBC899C.xm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management30.com.br/" TargetMode="External"/><Relationship Id="rId4" Type="http://schemas.openxmlformats.org/officeDocument/2006/relationships/hyperlink" Target="https://www.estruturaslibertadoras.com.br/" TargetMode="Externa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25_A0AADAC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15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30_A54E4F9D.xm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15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88_D146033B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15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89_D4E763DA.xm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32_CA2BCFE5.xm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0.xml"/></Relationships>
</file>

<file path=ppt/slides/_rels/slide16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8A_159E60CF.xm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0.xml"/></Relationships>
</file>

<file path=ppt/slides/_rels/slide16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33_4E9BEFEC.xm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0.xml"/></Relationships>
</file>

<file path=ppt/slides/_rels/slide16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8B_B4C1E718.xm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0.xml"/></Relationships>
</file>

<file path=ppt/slides/_rels/slide16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27_ABF5F100.xm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9.jpeg"/><Relationship Id="rId4" Type="http://schemas.openxmlformats.org/officeDocument/2006/relationships/image" Target="../media/image3.png"/></Relationships>
</file>

<file path=ppt/slides/_rels/slide16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26_FAF7D4B3.xm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0.jpeg"/><Relationship Id="rId4" Type="http://schemas.openxmlformats.org/officeDocument/2006/relationships/image" Target="../media/image3.pn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0.xml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41.png"/><Relationship Id="rId3" Type="http://schemas.openxmlformats.org/officeDocument/2006/relationships/image" Target="../media/image61.png"/><Relationship Id="rId7" Type="http://schemas.openxmlformats.org/officeDocument/2006/relationships/image" Target="../media/image8.png"/><Relationship Id="rId12" Type="http://schemas.openxmlformats.org/officeDocument/2006/relationships/image" Target="../media/image4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svg"/><Relationship Id="rId11" Type="http://schemas.openxmlformats.org/officeDocument/2006/relationships/image" Target="../media/image28.png"/><Relationship Id="rId5" Type="http://schemas.openxmlformats.org/officeDocument/2006/relationships/image" Target="../media/image16.png"/><Relationship Id="rId10" Type="http://schemas.openxmlformats.org/officeDocument/2006/relationships/image" Target="../media/image7.svg"/><Relationship Id="rId4" Type="http://schemas.openxmlformats.org/officeDocument/2006/relationships/image" Target="../media/image62.svg"/><Relationship Id="rId9" Type="http://schemas.openxmlformats.org/officeDocument/2006/relationships/image" Target="../media/image6.png"/><Relationship Id="rId14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B3_7B02D68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svg"/><Relationship Id="rId5" Type="http://schemas.openxmlformats.org/officeDocument/2006/relationships/image" Target="../media/image28.png"/><Relationship Id="rId4" Type="http://schemas.openxmlformats.org/officeDocument/2006/relationships/image" Target="../media/image7.sv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81_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37_C77699EB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B6_7F1CAA8D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AA_7D5BADA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15_ADD5EC4F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jpe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16_65C5BF6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C0_CBAC38AB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0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42.svg"/><Relationship Id="rId5" Type="http://schemas.openxmlformats.org/officeDocument/2006/relationships/image" Target="../media/image52.png"/><Relationship Id="rId10" Type="http://schemas.openxmlformats.org/officeDocument/2006/relationships/image" Target="../media/image41.png"/><Relationship Id="rId4" Type="http://schemas.openxmlformats.org/officeDocument/2006/relationships/image" Target="../media/image51.svg"/><Relationship Id="rId9" Type="http://schemas.openxmlformats.org/officeDocument/2006/relationships/image" Target="../media/image40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8.png"/><Relationship Id="rId7" Type="http://schemas.openxmlformats.org/officeDocument/2006/relationships/image" Target="../media/image6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11" Type="http://schemas.openxmlformats.org/officeDocument/2006/relationships/image" Target="../media/image41.png"/><Relationship Id="rId5" Type="http://schemas.openxmlformats.org/officeDocument/2006/relationships/image" Target="../media/image53.png"/><Relationship Id="rId10" Type="http://schemas.openxmlformats.org/officeDocument/2006/relationships/image" Target="../media/image40.svg"/><Relationship Id="rId4" Type="http://schemas.openxmlformats.org/officeDocument/2006/relationships/image" Target="../media/image49.svg"/><Relationship Id="rId9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CB_254DA4AD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D9_BE93747B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E5_FF38BF1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E4_FD28CB1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E8_17F2E23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E9_63348F9D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EE_789F43F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EF_348CA5B7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56_A7EF0ACC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6.jpeg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F7_75AAE77A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Pessoas sentadas em frente a palco&#10;&#10;O conteúdo gerado por IA pode estar incorreto.">
            <a:extLst>
              <a:ext uri="{FF2B5EF4-FFF2-40B4-BE49-F238E27FC236}">
                <a16:creationId xmlns:a16="http://schemas.microsoft.com/office/drawing/2014/main" id="{29410049-1977-9201-0DCE-83BE179DE5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027" r="92" b="204"/>
          <a:stretch>
            <a:fillRect/>
          </a:stretch>
        </p:blipFill>
        <p:spPr>
          <a:xfrm>
            <a:off x="6877072" y="951408"/>
            <a:ext cx="7221445" cy="612639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C747DCD-C1E0-A9C3-6623-E57EE8A33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80" y="2460318"/>
            <a:ext cx="9194063" cy="1846629"/>
          </a:xfrm>
        </p:spPr>
        <p:txBody>
          <a:bodyPr/>
          <a:lstStyle/>
          <a:p>
            <a:r>
              <a:rPr lang="pt-BR" sz="6000"/>
              <a:t>Gestão de processos e</a:t>
            </a:r>
            <a:br>
              <a:rPr lang="pt-BR" sz="6000"/>
            </a:br>
            <a:r>
              <a:rPr lang="pt-BR" sz="6000">
                <a:solidFill>
                  <a:srgbClr val="2BDEFD"/>
                </a:solidFill>
              </a:rPr>
              <a:t>Melhoria contínua</a:t>
            </a:r>
            <a:endParaRPr lang="pt-BR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44E3D65-D58A-BFCF-18F4-1F1DE2C89E08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576480" y="4442150"/>
            <a:ext cx="5895360" cy="893804"/>
          </a:xfrm>
        </p:spPr>
        <p:txBody>
          <a:bodyPr/>
          <a:lstStyle/>
          <a:p>
            <a:r>
              <a:rPr lang="pt-BR" sz="2550"/>
              <a:t>Práticas para líderes em ação</a:t>
            </a:r>
            <a:br>
              <a:rPr lang="pt-BR" sz="2550"/>
            </a:br>
            <a:endParaRPr lang="pt-BR" sz="2550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FCCA6021-5883-36F5-767D-F14EFF60A41A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576480" y="7384742"/>
            <a:ext cx="6300480" cy="406235"/>
          </a:xfrm>
        </p:spPr>
        <p:txBody>
          <a:bodyPr/>
          <a:lstStyle/>
          <a:p>
            <a:r>
              <a:rPr lang="pt-BR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Instrutor(a):</a:t>
            </a:r>
            <a:r>
              <a:rPr lang="pt-BR">
                <a:solidFill>
                  <a:schemeClr val="lt1"/>
                </a:solidFill>
              </a:rPr>
              <a:t> Emanuel Fonseca, O Manu</a:t>
            </a:r>
            <a:endParaRPr lang="pt-BR">
              <a:solidFill>
                <a:schemeClr val="lt1"/>
              </a:solidFill>
              <a:latin typeface="Inter Light"/>
              <a:ea typeface="Inter Light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E117C933-D6ED-2720-8A13-1A4C229274F0}"/>
              </a:ext>
            </a:extLst>
          </p:cNvPr>
          <p:cNvGrpSpPr/>
          <p:nvPr/>
        </p:nvGrpSpPr>
        <p:grpSpPr>
          <a:xfrm>
            <a:off x="7004627" y="1058288"/>
            <a:ext cx="1845048" cy="172379"/>
            <a:chOff x="12047058" y="1292646"/>
            <a:chExt cx="1845048" cy="172379"/>
          </a:xfrm>
        </p:grpSpPr>
        <p:sp>
          <p:nvSpPr>
            <p:cNvPr id="13" name="Freeform 31">
              <a:extLst>
                <a:ext uri="{FF2B5EF4-FFF2-40B4-BE49-F238E27FC236}">
                  <a16:creationId xmlns:a16="http://schemas.microsoft.com/office/drawing/2014/main" id="{919A9118-1D8A-CBF3-F9F0-B18109172122}"/>
                </a:ext>
              </a:extLst>
            </p:cNvPr>
            <p:cNvSpPr/>
            <p:nvPr/>
          </p:nvSpPr>
          <p:spPr>
            <a:xfrm>
              <a:off x="12047058" y="1292646"/>
              <a:ext cx="172379" cy="172379"/>
            </a:xfrm>
            <a:custGeom>
              <a:avLst/>
              <a:gdLst/>
              <a:ahLst/>
              <a:cxnLst/>
              <a:rect l="l" t="t" r="r" b="b"/>
              <a:pathLst>
                <a:path w="229839" h="229839">
                  <a:moveTo>
                    <a:pt x="0" y="0"/>
                  </a:moveTo>
                  <a:lnTo>
                    <a:pt x="229839" y="0"/>
                  </a:lnTo>
                  <a:lnTo>
                    <a:pt x="229839" y="229839"/>
                  </a:lnTo>
                  <a:lnTo>
                    <a:pt x="0" y="229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TextBox 32">
              <a:extLst>
                <a:ext uri="{FF2B5EF4-FFF2-40B4-BE49-F238E27FC236}">
                  <a16:creationId xmlns:a16="http://schemas.microsoft.com/office/drawing/2014/main" id="{DDB49108-EE04-8B7A-73B2-B9AECC55EAB1}"/>
                </a:ext>
              </a:extLst>
            </p:cNvPr>
            <p:cNvSpPr txBox="1"/>
            <p:nvPr/>
          </p:nvSpPr>
          <p:spPr>
            <a:xfrm>
              <a:off x="12318658" y="1302024"/>
              <a:ext cx="1573448" cy="153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76"/>
                </a:lnSpc>
              </a:pPr>
              <a:r>
                <a:rPr lang="en-US" sz="983">
                  <a:solidFill>
                    <a:srgbClr val="2BDEFD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IMAGEM GERADA COM I.A.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894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FA294C06-A38B-56F6-9D1E-62963DD99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F4700D28-A962-A71F-130D-9A900D4206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10815" y="3196347"/>
            <a:ext cx="10555813" cy="184661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/>
              <a:t>GESTÃO </a:t>
            </a:r>
            <a:r>
              <a:rPr lang="pt-BR">
                <a:solidFill>
                  <a:srgbClr val="2BDEFD"/>
                </a:solidFill>
              </a:rPr>
              <a:t>FUNCIONAL </a:t>
            </a:r>
            <a:r>
              <a:rPr lang="pt-BR" err="1">
                <a:solidFill>
                  <a:srgbClr val="2BDEFD"/>
                </a:solidFill>
              </a:rPr>
              <a:t>vs</a:t>
            </a:r>
            <a:br>
              <a:rPr lang="pt-BR">
                <a:solidFill>
                  <a:srgbClr val="2BDEFD"/>
                </a:solidFill>
              </a:rPr>
            </a:br>
            <a:r>
              <a:rPr lang="pt-BR"/>
              <a:t>GESTÃO POR </a:t>
            </a:r>
            <a:r>
              <a:rPr lang="pt-BR">
                <a:solidFill>
                  <a:srgbClr val="2BDEFD"/>
                </a:solidFill>
              </a:rPr>
              <a:t>PROCESSOS</a:t>
            </a:r>
          </a:p>
        </p:txBody>
      </p:sp>
    </p:spTree>
    <p:extLst>
      <p:ext uri="{BB962C8B-B14F-4D97-AF65-F5344CB8AC3E}">
        <p14:creationId xmlns:p14="http://schemas.microsoft.com/office/powerpoint/2010/main" val="296863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FCF63-9E2F-B2D8-67AE-E3E67DAB2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9;p30">
            <a:extLst>
              <a:ext uri="{FF2B5EF4-FFF2-40B4-BE49-F238E27FC236}">
                <a16:creationId xmlns:a16="http://schemas.microsoft.com/office/drawing/2014/main" id="{C134774F-59A6-2E24-72D5-416D40036765}"/>
              </a:ext>
            </a:extLst>
          </p:cNvPr>
          <p:cNvSpPr txBox="1">
            <a:spLocks/>
          </p:cNvSpPr>
          <p:nvPr/>
        </p:nvSpPr>
        <p:spPr>
          <a:xfrm>
            <a:off x="1494615" y="1409755"/>
            <a:ext cx="11208145" cy="893303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 b="1">
                <a:solidFill>
                  <a:schemeClr val="bg1"/>
                </a:solidFill>
                <a:latin typeface="Chakra Petch Bold"/>
                <a:cs typeface="Chakra Petch"/>
              </a:rPr>
              <a:t>O MANIFESTO ÁGIL</a:t>
            </a:r>
            <a:endParaRPr lang="pt-BR" sz="5400" b="1">
              <a:solidFill>
                <a:schemeClr val="bg1"/>
              </a:solidFill>
              <a:latin typeface="Chakra Petch Bold"/>
              <a:cs typeface="Chakra Petch" panose="00000500000000000000" pitchFamily="2" charset="-34"/>
            </a:endParaRPr>
          </a:p>
        </p:txBody>
      </p:sp>
      <p:grpSp>
        <p:nvGrpSpPr>
          <p:cNvPr id="6" name="Google Shape;372;p44">
            <a:extLst>
              <a:ext uri="{FF2B5EF4-FFF2-40B4-BE49-F238E27FC236}">
                <a16:creationId xmlns:a16="http://schemas.microsoft.com/office/drawing/2014/main" id="{A166E86F-4BF7-9825-A52B-6AC126B93C6E}"/>
              </a:ext>
            </a:extLst>
          </p:cNvPr>
          <p:cNvGrpSpPr/>
          <p:nvPr/>
        </p:nvGrpSpPr>
        <p:grpSpPr>
          <a:xfrm>
            <a:off x="6089410" y="4904761"/>
            <a:ext cx="321388" cy="536672"/>
            <a:chOff x="398220" y="3778016"/>
            <a:chExt cx="184555" cy="308181"/>
          </a:xfrm>
          <a:solidFill>
            <a:srgbClr val="2BDEFD"/>
          </a:solidFill>
        </p:grpSpPr>
        <p:sp>
          <p:nvSpPr>
            <p:cNvPr id="4" name="Google Shape;373;p44">
              <a:extLst>
                <a:ext uri="{FF2B5EF4-FFF2-40B4-BE49-F238E27FC236}">
                  <a16:creationId xmlns:a16="http://schemas.microsoft.com/office/drawing/2014/main" id="{8AEB75FA-9D55-C895-C044-4182F3F571ED}"/>
                </a:ext>
              </a:extLst>
            </p:cNvPr>
            <p:cNvSpPr/>
            <p:nvPr/>
          </p:nvSpPr>
          <p:spPr>
            <a:xfrm rot="-8096044">
              <a:off x="398326" y="3901748"/>
              <a:ext cx="184343" cy="184555"/>
            </a:xfrm>
            <a:prstGeom prst="halfFrame">
              <a:avLst>
                <a:gd name="adj1" fmla="val 20287"/>
                <a:gd name="adj2" fmla="val 21735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74;p44">
              <a:extLst>
                <a:ext uri="{FF2B5EF4-FFF2-40B4-BE49-F238E27FC236}">
                  <a16:creationId xmlns:a16="http://schemas.microsoft.com/office/drawing/2014/main" id="{889D16C2-E667-C8B3-AFAA-BDE8D7F7EC6C}"/>
                </a:ext>
              </a:extLst>
            </p:cNvPr>
            <p:cNvSpPr/>
            <p:nvPr/>
          </p:nvSpPr>
          <p:spPr>
            <a:xfrm rot="-8096044">
              <a:off x="398326" y="3777910"/>
              <a:ext cx="184343" cy="184555"/>
            </a:xfrm>
            <a:prstGeom prst="halfFrame">
              <a:avLst>
                <a:gd name="adj1" fmla="val 20287"/>
                <a:gd name="adj2" fmla="val 21735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99D440F2-C482-AD34-D16C-93C64B1E9F93}"/>
              </a:ext>
            </a:extLst>
          </p:cNvPr>
          <p:cNvSpPr txBox="1"/>
          <p:nvPr/>
        </p:nvSpPr>
        <p:spPr>
          <a:xfrm>
            <a:off x="1511085" y="6102457"/>
            <a:ext cx="65712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Manifesto para Desenvolvimento Ágil de Software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AE09374-D6A0-22D5-2A4B-24D1CFC4F0ED}"/>
              </a:ext>
            </a:extLst>
          </p:cNvPr>
          <p:cNvSpPr txBox="1"/>
          <p:nvPr/>
        </p:nvSpPr>
        <p:spPr>
          <a:xfrm>
            <a:off x="1513208" y="3060118"/>
            <a:ext cx="1014608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4000" err="1">
                <a:solidFill>
                  <a:srgbClr val="FFFFFF"/>
                </a:solidFill>
                <a:latin typeface="Inter"/>
                <a:ea typeface="Inter"/>
                <a:cs typeface="Chakra Petch Bold"/>
              </a:rPr>
              <a:t>Não</a:t>
            </a:r>
            <a:r>
              <a:rPr lang="en-US" sz="4000">
                <a:solidFill>
                  <a:srgbClr val="FFFFFF"/>
                </a:solidFill>
                <a:latin typeface="Inter"/>
                <a:ea typeface="Inter"/>
                <a:cs typeface="Chakra Petch Bold"/>
              </a:rPr>
              <a:t> é </a:t>
            </a:r>
            <a:r>
              <a:rPr lang="en-US" sz="4000" err="1">
                <a:solidFill>
                  <a:srgbClr val="FFFFFF"/>
                </a:solidFill>
                <a:latin typeface="Inter"/>
                <a:ea typeface="Inter"/>
                <a:cs typeface="Chakra Petch Bold"/>
              </a:rPr>
              <a:t>possível</a:t>
            </a:r>
            <a:r>
              <a:rPr lang="en-US" sz="4000">
                <a:solidFill>
                  <a:srgbClr val="FFFFFF"/>
                </a:solidFill>
                <a:latin typeface="Inter"/>
                <a:ea typeface="Inter"/>
                <a:cs typeface="Chakra Petch Bold"/>
              </a:rPr>
              <a:t> </a:t>
            </a:r>
            <a:r>
              <a:rPr lang="en-US" sz="4000" err="1">
                <a:solidFill>
                  <a:srgbClr val="FFFFFF"/>
                </a:solidFill>
                <a:latin typeface="Inter"/>
                <a:ea typeface="Inter"/>
                <a:cs typeface="Chakra Petch Bold"/>
              </a:rPr>
              <a:t>falar</a:t>
            </a:r>
            <a:r>
              <a:rPr lang="en-US" sz="4000">
                <a:solidFill>
                  <a:srgbClr val="FFFFFF"/>
                </a:solidFill>
                <a:latin typeface="Inter"/>
                <a:ea typeface="Inter"/>
                <a:cs typeface="Chakra Petch Bold"/>
              </a:rPr>
              <a:t> de </a:t>
            </a:r>
            <a:r>
              <a:rPr lang="en-US" sz="4000" err="1">
                <a:solidFill>
                  <a:srgbClr val="FFFFFF"/>
                </a:solidFill>
                <a:latin typeface="Inter"/>
                <a:ea typeface="Inter"/>
                <a:cs typeface="Chakra Petch Bold"/>
              </a:rPr>
              <a:t>métodos</a:t>
            </a:r>
            <a:r>
              <a:rPr lang="en-US" sz="4000">
                <a:solidFill>
                  <a:srgbClr val="FFFFFF"/>
                </a:solidFill>
                <a:latin typeface="Inter"/>
                <a:ea typeface="Inter"/>
                <a:cs typeface="Chakra Petch Bold"/>
              </a:rPr>
              <a:t> </a:t>
            </a:r>
            <a:r>
              <a:rPr lang="en-US" sz="4000" err="1">
                <a:solidFill>
                  <a:srgbClr val="FFFFFF"/>
                </a:solidFill>
                <a:latin typeface="Inter"/>
                <a:ea typeface="Inter"/>
                <a:cs typeface="Chakra Petch Bold"/>
              </a:rPr>
              <a:t>ágeis</a:t>
            </a:r>
            <a:r>
              <a:rPr lang="en-US" sz="4000">
                <a:solidFill>
                  <a:srgbClr val="FFFFFF"/>
                </a:solidFill>
                <a:latin typeface="Inter"/>
                <a:ea typeface="Inter"/>
                <a:cs typeface="Chakra Petch Bold"/>
              </a:rPr>
              <a:t>, </a:t>
            </a:r>
            <a:r>
              <a:rPr lang="en-US" sz="4000" err="1">
                <a:solidFill>
                  <a:srgbClr val="FFFFFF"/>
                </a:solidFill>
                <a:latin typeface="Inter"/>
                <a:ea typeface="Inter"/>
                <a:cs typeface="Chakra Petch Bold"/>
              </a:rPr>
              <a:t>sem</a:t>
            </a:r>
            <a:r>
              <a:rPr lang="en-US" sz="4000">
                <a:solidFill>
                  <a:srgbClr val="FFFFFF"/>
                </a:solidFill>
                <a:latin typeface="Inter"/>
                <a:ea typeface="Inter"/>
                <a:cs typeface="Chakra Petch Bold"/>
              </a:rPr>
              <a:t> </a:t>
            </a:r>
            <a:r>
              <a:rPr lang="en-US" sz="4000" err="1">
                <a:solidFill>
                  <a:srgbClr val="FFFFFF"/>
                </a:solidFill>
                <a:latin typeface="Inter"/>
                <a:ea typeface="Inter"/>
                <a:cs typeface="Chakra Petch Bold"/>
              </a:rPr>
              <a:t>fazer</a:t>
            </a:r>
            <a:r>
              <a:rPr lang="en-US" sz="4000">
                <a:solidFill>
                  <a:srgbClr val="FFFFFF"/>
                </a:solidFill>
                <a:latin typeface="Inter"/>
                <a:ea typeface="Inter"/>
                <a:cs typeface="Chakra Petch Bold"/>
              </a:rPr>
              <a:t> </a:t>
            </a:r>
            <a:r>
              <a:rPr lang="en-US" sz="4000" err="1">
                <a:solidFill>
                  <a:srgbClr val="FFFFFF"/>
                </a:solidFill>
                <a:latin typeface="Inter"/>
                <a:ea typeface="Inter"/>
                <a:cs typeface="Chakra Petch Bold"/>
              </a:rPr>
              <a:t>referência</a:t>
            </a:r>
            <a:r>
              <a:rPr lang="en-US" sz="4000">
                <a:solidFill>
                  <a:srgbClr val="FFFFFF"/>
                </a:solidFill>
                <a:latin typeface="Inter"/>
                <a:ea typeface="Inter"/>
                <a:cs typeface="Chakra Petch Bold"/>
              </a:rPr>
              <a:t> </a:t>
            </a:r>
            <a:r>
              <a:rPr lang="en-US" sz="4000" err="1">
                <a:solidFill>
                  <a:srgbClr val="FFFFFF"/>
                </a:solidFill>
                <a:latin typeface="Inter"/>
                <a:ea typeface="Inter"/>
                <a:cs typeface="Chakra Petch Bold"/>
              </a:rPr>
              <a:t>ao</a:t>
            </a:r>
            <a:r>
              <a:rPr lang="en-US" sz="4000">
                <a:solidFill>
                  <a:srgbClr val="FFFFFF"/>
                </a:solidFill>
                <a:latin typeface="Inter"/>
                <a:ea typeface="Inter"/>
                <a:cs typeface="Chakra Petch Bold"/>
              </a:rPr>
              <a:t> Manifesto </a:t>
            </a:r>
            <a:r>
              <a:rPr lang="en-US" sz="4000" err="1">
                <a:solidFill>
                  <a:srgbClr val="FFFFFF"/>
                </a:solidFill>
                <a:latin typeface="Inter"/>
                <a:ea typeface="Inter"/>
                <a:cs typeface="Chakra Petch Bold"/>
              </a:rPr>
              <a:t>Ágil</a:t>
            </a:r>
          </a:p>
        </p:txBody>
      </p:sp>
    </p:spTree>
    <p:extLst>
      <p:ext uri="{BB962C8B-B14F-4D97-AF65-F5344CB8AC3E}">
        <p14:creationId xmlns:p14="http://schemas.microsoft.com/office/powerpoint/2010/main" val="277522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F618C-39BD-B64E-1FC8-ABDB59D3B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9;p30">
            <a:extLst>
              <a:ext uri="{FF2B5EF4-FFF2-40B4-BE49-F238E27FC236}">
                <a16:creationId xmlns:a16="http://schemas.microsoft.com/office/drawing/2014/main" id="{44CB57E7-1DB3-1CA1-8AF3-403A35A9BF08}"/>
              </a:ext>
            </a:extLst>
          </p:cNvPr>
          <p:cNvSpPr txBox="1">
            <a:spLocks/>
          </p:cNvSpPr>
          <p:nvPr/>
        </p:nvSpPr>
        <p:spPr>
          <a:xfrm>
            <a:off x="1494615" y="863493"/>
            <a:ext cx="10619422" cy="1641200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 b="1">
                <a:solidFill>
                  <a:schemeClr val="bg1"/>
                </a:solidFill>
                <a:latin typeface="Chakra Petch Bold"/>
                <a:cs typeface="Chakra Petch"/>
              </a:rPr>
              <a:t>ABORDAGENS ÁGEIS</a:t>
            </a:r>
            <a:endParaRPr lang="pt-BR" sz="5400" b="1">
              <a:solidFill>
                <a:schemeClr val="bg1"/>
              </a:solidFill>
              <a:latin typeface="Chakra Petch Bold"/>
              <a:cs typeface="Chakra Petch" panose="00000500000000000000" pitchFamily="2" charset="-34"/>
            </a:endParaRPr>
          </a:p>
          <a:p>
            <a:pPr>
              <a:spcBef>
                <a:spcPts val="0"/>
              </a:spcBef>
            </a:pPr>
            <a:r>
              <a:rPr lang="pt-BR" sz="5400" b="1">
                <a:solidFill>
                  <a:srgbClr val="2BDEFD"/>
                </a:solidFill>
                <a:latin typeface="Chakra Petch Bold"/>
                <a:cs typeface="Chakra Petch"/>
              </a:rPr>
              <a:t>O SCRUM</a:t>
            </a:r>
            <a:endParaRPr lang="pt-BR" sz="5400" b="1">
              <a:solidFill>
                <a:srgbClr val="2BDEFD"/>
              </a:solidFill>
              <a:latin typeface="Chakra Petch Bold"/>
              <a:cs typeface="Chakra Petch" panose="00000500000000000000" pitchFamily="2" charset="-34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3C421E1F-5BF9-7CEF-DA7C-90E2D931BF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814958"/>
              </p:ext>
            </p:extLst>
          </p:nvPr>
        </p:nvGraphicFramePr>
        <p:xfrm>
          <a:off x="1626859" y="3493659"/>
          <a:ext cx="9444624" cy="30289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54893">
                  <a:extLst>
                    <a:ext uri="{9D8B030D-6E8A-4147-A177-3AD203B41FA5}">
                      <a16:colId xmlns:a16="http://schemas.microsoft.com/office/drawing/2014/main" val="1010046707"/>
                    </a:ext>
                  </a:extLst>
                </a:gridCol>
                <a:gridCol w="7089731">
                  <a:extLst>
                    <a:ext uri="{9D8B030D-6E8A-4147-A177-3AD203B41FA5}">
                      <a16:colId xmlns:a16="http://schemas.microsoft.com/office/drawing/2014/main" val="979731575"/>
                    </a:ext>
                  </a:extLst>
                </a:gridCol>
              </a:tblGrid>
              <a:tr h="103966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Conceito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Framework ágil que </a:t>
                      </a: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organiza o trabalho em ciclos curtos</a:t>
                      </a: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 chamados </a:t>
                      </a:r>
                      <a:r>
                        <a:rPr lang="pt-BR" sz="2000" i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sprints</a:t>
                      </a: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, com papéis e cerimônias definidos, voltado para entrega incremental de valor.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199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Principais Características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- Sprints com duração fixa (geralmente 2 semanas) 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- Papéis definidos: </a:t>
                      </a:r>
                      <a:r>
                        <a:rPr lang="pt-BR" sz="2000" err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Product</a:t>
                      </a: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 </a:t>
                      </a:r>
                      <a:r>
                        <a:rPr lang="pt-BR" sz="2000" err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Owner</a:t>
                      </a: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, Scrum Master, Time de Desenvolvimento 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- Cerimônias: Daily Scrum, Sprint Planning, Sprint Review, </a:t>
                      </a:r>
                      <a:r>
                        <a:rPr lang="pt-BR" sz="2000" err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Retrospective</a:t>
                      </a: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 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- Backlog priorizado e adaptável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7248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461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D611A-48ED-BD06-54AA-B7B8D3DBF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9;p30">
            <a:extLst>
              <a:ext uri="{FF2B5EF4-FFF2-40B4-BE49-F238E27FC236}">
                <a16:creationId xmlns:a16="http://schemas.microsoft.com/office/drawing/2014/main" id="{7A71F532-5D95-3BD5-83BA-6C3A9FEAFF19}"/>
              </a:ext>
            </a:extLst>
          </p:cNvPr>
          <p:cNvSpPr txBox="1">
            <a:spLocks/>
          </p:cNvSpPr>
          <p:nvPr/>
        </p:nvSpPr>
        <p:spPr>
          <a:xfrm>
            <a:off x="1494615" y="863493"/>
            <a:ext cx="10619422" cy="1641200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 b="1">
                <a:solidFill>
                  <a:schemeClr val="bg1"/>
                </a:solidFill>
                <a:latin typeface="Chakra Petch Bold"/>
                <a:cs typeface="Chakra Petch"/>
              </a:rPr>
              <a:t>ABORDAGENS ÁGEIS</a:t>
            </a:r>
            <a:endParaRPr lang="pt-BR" sz="5400" b="1">
              <a:solidFill>
                <a:schemeClr val="bg1"/>
              </a:solidFill>
              <a:latin typeface="Chakra Petch Bold"/>
              <a:cs typeface="Chakra Petch" panose="00000500000000000000" pitchFamily="2" charset="-34"/>
            </a:endParaRPr>
          </a:p>
          <a:p>
            <a:pPr>
              <a:spcBef>
                <a:spcPts val="0"/>
              </a:spcBef>
            </a:pPr>
            <a:r>
              <a:rPr lang="pt-BR" sz="5400" b="1">
                <a:solidFill>
                  <a:srgbClr val="2BDEFD"/>
                </a:solidFill>
                <a:latin typeface="Chakra Petch Bold"/>
                <a:cs typeface="Chakra Petch"/>
              </a:rPr>
              <a:t>O SCRUM</a:t>
            </a:r>
            <a:endParaRPr lang="pt-BR" sz="5400" b="1">
              <a:solidFill>
                <a:srgbClr val="2BDEFD"/>
              </a:solidFill>
              <a:latin typeface="Chakra Petch Bold"/>
              <a:cs typeface="Chakra Petch" panose="00000500000000000000" pitchFamily="2" charset="-34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966B04A8-1BC6-0437-4EF6-65C58EF0E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622503"/>
              </p:ext>
            </p:extLst>
          </p:nvPr>
        </p:nvGraphicFramePr>
        <p:xfrm>
          <a:off x="1582063" y="3812755"/>
          <a:ext cx="9820403" cy="271462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68875">
                  <a:extLst>
                    <a:ext uri="{9D8B030D-6E8A-4147-A177-3AD203B41FA5}">
                      <a16:colId xmlns:a16="http://schemas.microsoft.com/office/drawing/2014/main" val="1010046707"/>
                    </a:ext>
                  </a:extLst>
                </a:gridCol>
                <a:gridCol w="6751528">
                  <a:extLst>
                    <a:ext uri="{9D8B030D-6E8A-4147-A177-3AD203B41FA5}">
                      <a16:colId xmlns:a16="http://schemas.microsoft.com/office/drawing/2014/main" val="9797315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Contribuições para Melhoria Contínua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- Retrospectivas ao final de cada sprint promovem ajustes constantes 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- Feedback rápido permite correções antes que problemas se agravem</a:t>
                      </a:r>
                      <a:endParaRPr lang="pt-BR" sz="2000">
                        <a:solidFill>
                          <a:srgbClr val="FFFFFF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3300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Aplicações em Gestão de Processos (Kaizen, PDCA)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- Cada sprint funciona como um ciclo PDCA completo 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- Retrospectiva = momento de Kaizen 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- Planejamento e revisão = oportunidades de aplicar PDCA em processos </a:t>
                      </a:r>
                      <a:endParaRPr lang="pt-BR" sz="2000">
                        <a:solidFill>
                          <a:srgbClr val="FFFFFF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5193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496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F618C-39BD-B64E-1FC8-ABDB59D3B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9;p30">
            <a:extLst>
              <a:ext uri="{FF2B5EF4-FFF2-40B4-BE49-F238E27FC236}">
                <a16:creationId xmlns:a16="http://schemas.microsoft.com/office/drawing/2014/main" id="{44CB57E7-1DB3-1CA1-8AF3-403A35A9BF08}"/>
              </a:ext>
            </a:extLst>
          </p:cNvPr>
          <p:cNvSpPr txBox="1">
            <a:spLocks/>
          </p:cNvSpPr>
          <p:nvPr/>
        </p:nvSpPr>
        <p:spPr>
          <a:xfrm>
            <a:off x="1494615" y="1214222"/>
            <a:ext cx="11471191" cy="1641200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 b="1">
                <a:solidFill>
                  <a:schemeClr val="bg1"/>
                </a:solidFill>
                <a:latin typeface="Chakra Petch Bold"/>
                <a:cs typeface="Chakra Petch"/>
              </a:rPr>
              <a:t>ABORDAGENS ÁGEIS</a:t>
            </a:r>
            <a:endParaRPr lang="pt-BR" sz="5400" b="1">
              <a:solidFill>
                <a:schemeClr val="bg1"/>
              </a:solidFill>
              <a:latin typeface="Chakra Petch Bold"/>
              <a:cs typeface="Chakra Petch" panose="00000500000000000000" pitchFamily="2" charset="-34"/>
            </a:endParaRPr>
          </a:p>
          <a:p>
            <a:pPr>
              <a:spcBef>
                <a:spcPts val="0"/>
              </a:spcBef>
            </a:pPr>
            <a:r>
              <a:rPr lang="pt-BR" sz="5400" b="1">
                <a:solidFill>
                  <a:srgbClr val="2BDEFD"/>
                </a:solidFill>
                <a:latin typeface="Chakra Petch Bold"/>
                <a:cs typeface="Chakra Petch"/>
              </a:rPr>
              <a:t>O KANBAN</a:t>
            </a:r>
            <a:endParaRPr lang="pt-BR" sz="5400" b="1">
              <a:solidFill>
                <a:srgbClr val="2BDEFD"/>
              </a:solidFill>
              <a:latin typeface="Chakra Petch Bold"/>
              <a:cs typeface="Chakra Petch" panose="00000500000000000000" pitchFamily="2" charset="-34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5484EF1A-A3C6-8766-54A7-5864BBB0A7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956282"/>
              </p:ext>
            </p:extLst>
          </p:nvPr>
        </p:nvGraphicFramePr>
        <p:xfrm>
          <a:off x="1490597" y="3294364"/>
          <a:ext cx="10033345" cy="27241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07079">
                  <a:extLst>
                    <a:ext uri="{9D8B030D-6E8A-4147-A177-3AD203B41FA5}">
                      <a16:colId xmlns:a16="http://schemas.microsoft.com/office/drawing/2014/main" val="4048411344"/>
                    </a:ext>
                  </a:extLst>
                </a:gridCol>
                <a:gridCol w="6626266">
                  <a:extLst>
                    <a:ext uri="{9D8B030D-6E8A-4147-A177-3AD203B41FA5}">
                      <a16:colId xmlns:a16="http://schemas.microsoft.com/office/drawing/2014/main" val="21554185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Conceito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Método visual de gestão de fluxo contínuo que busca melhorar a eficiência dos processos ao limitar o trabalho em progresso (WIP) e promover entregas constantes.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0806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Principais Características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- Quadro visual com colunas representando etapas do processo 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- Limites de WIP para evitar sobrecarga 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- Fluxo contínuo, sem necessidade de sprints </a:t>
                      </a:r>
                      <a:endParaRPr lang="pt-BR" sz="2000">
                        <a:solidFill>
                          <a:srgbClr val="FFFFFF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341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513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D90E0-8D97-E8AD-EB60-BB2E6820C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9;p30">
            <a:extLst>
              <a:ext uri="{FF2B5EF4-FFF2-40B4-BE49-F238E27FC236}">
                <a16:creationId xmlns:a16="http://schemas.microsoft.com/office/drawing/2014/main" id="{D0A45E74-11F9-E739-336C-8F493F8C68F5}"/>
              </a:ext>
            </a:extLst>
          </p:cNvPr>
          <p:cNvSpPr txBox="1">
            <a:spLocks/>
          </p:cNvSpPr>
          <p:nvPr/>
        </p:nvSpPr>
        <p:spPr>
          <a:xfrm>
            <a:off x="1494615" y="1239274"/>
            <a:ext cx="11471191" cy="1641200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 b="1">
                <a:solidFill>
                  <a:schemeClr val="bg1"/>
                </a:solidFill>
                <a:latin typeface="Chakra Petch Bold"/>
                <a:cs typeface="Chakra Petch"/>
              </a:rPr>
              <a:t>ABORDAGENS ÁGEIS</a:t>
            </a:r>
            <a:endParaRPr lang="pt-BR" sz="5400" b="1">
              <a:solidFill>
                <a:schemeClr val="bg1"/>
              </a:solidFill>
              <a:latin typeface="Chakra Petch Bold"/>
              <a:cs typeface="Chakra Petch" panose="00000500000000000000" pitchFamily="2" charset="-34"/>
            </a:endParaRPr>
          </a:p>
          <a:p>
            <a:pPr>
              <a:spcBef>
                <a:spcPts val="0"/>
              </a:spcBef>
            </a:pPr>
            <a:r>
              <a:rPr lang="pt-BR" sz="5400" b="1">
                <a:solidFill>
                  <a:srgbClr val="2BDEFD"/>
                </a:solidFill>
                <a:latin typeface="Chakra Petch Bold"/>
                <a:cs typeface="Chakra Petch"/>
              </a:rPr>
              <a:t>O KANBAN</a:t>
            </a:r>
            <a:endParaRPr lang="pt-BR" sz="5400" b="1">
              <a:solidFill>
                <a:srgbClr val="2BDEFD"/>
              </a:solidFill>
              <a:latin typeface="Chakra Petch Bold"/>
              <a:cs typeface="Chakra Petch" panose="00000500000000000000" pitchFamily="2" charset="-34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66A19EA5-0A06-B321-E81C-E0F038E99B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677635"/>
              </p:ext>
            </p:extLst>
          </p:nvPr>
        </p:nvGraphicFramePr>
        <p:xfrm>
          <a:off x="1490597" y="3319416"/>
          <a:ext cx="10033345" cy="301942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532339">
                  <a:extLst>
                    <a:ext uri="{9D8B030D-6E8A-4147-A177-3AD203B41FA5}">
                      <a16:colId xmlns:a16="http://schemas.microsoft.com/office/drawing/2014/main" val="4048411344"/>
                    </a:ext>
                  </a:extLst>
                </a:gridCol>
                <a:gridCol w="6501006">
                  <a:extLst>
                    <a:ext uri="{9D8B030D-6E8A-4147-A177-3AD203B41FA5}">
                      <a16:colId xmlns:a16="http://schemas.microsoft.com/office/drawing/2014/main" val="21554185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Contribuições para Melhoria Contínua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- Permite identificar gargalos e desperdícios visualmente 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- Métricas orientam decisões baseadas em dados reais 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- Estimula ajustes incrementais e sustentáveis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5275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Aplicações em Gestão de Processos (Kaizen, PDCA)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- Visualização contínua do processo facilita o ciclo PDCA em tempo real 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- Limites de WIP e análise de fluxo apoiam o Kaizen diário </a:t>
                      </a:r>
                      <a:endParaRPr lang="pt-BR" sz="2000">
                        <a:solidFill>
                          <a:srgbClr val="FFFFFF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310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286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86ED7-7643-E0A4-D3C9-B359C7C26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B97D87D3-7270-505F-F292-E52ECB712FA0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94C744FA-C3BF-371F-D3C0-8AF06A458954}"/>
              </a:ext>
            </a:extLst>
          </p:cNvPr>
          <p:cNvSpPr txBox="1">
            <a:spLocks/>
          </p:cNvSpPr>
          <p:nvPr/>
        </p:nvSpPr>
        <p:spPr>
          <a:xfrm>
            <a:off x="2296282" y="3193334"/>
            <a:ext cx="10481635" cy="1447301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pt-BR" sz="5400" b="1">
                <a:solidFill>
                  <a:srgbClr val="2BDEFD"/>
                </a:solidFill>
                <a:latin typeface="Chakra Petch"/>
                <a:cs typeface="Chakra Petch"/>
              </a:rPr>
              <a:t>APLICAÇÕES PRÁTICAS </a:t>
            </a:r>
            <a:endParaRPr lang="pt-BR" sz="5400" b="1">
              <a:solidFill>
                <a:srgbClr val="2BDEFD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  <a:p>
            <a:pPr algn="ctr">
              <a:spcBef>
                <a:spcPts val="0"/>
              </a:spcBef>
            </a:pPr>
            <a:r>
              <a:rPr lang="pt-BR" sz="4000" b="1">
                <a:solidFill>
                  <a:schemeClr val="bg1"/>
                </a:solidFill>
                <a:latin typeface="Chakra Petch"/>
                <a:cs typeface="Chakra Petch"/>
              </a:rPr>
              <a:t>PROMPTS PARA SUA IA</a:t>
            </a:r>
            <a:endParaRPr lang="pt-BR" sz="4000" b="1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044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BA37A-2969-88F5-07AE-2CC858DDD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85B2A14-B0C1-5CE2-80F6-23639F8B7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526030"/>
              </p:ext>
            </p:extLst>
          </p:nvPr>
        </p:nvGraphicFramePr>
        <p:xfrm>
          <a:off x="1102290" y="2054075"/>
          <a:ext cx="10409126" cy="513397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05412">
                  <a:extLst>
                    <a:ext uri="{9D8B030D-6E8A-4147-A177-3AD203B41FA5}">
                      <a16:colId xmlns:a16="http://schemas.microsoft.com/office/drawing/2014/main" val="52074833"/>
                    </a:ext>
                  </a:extLst>
                </a:gridCol>
                <a:gridCol w="3569917">
                  <a:extLst>
                    <a:ext uri="{9D8B030D-6E8A-4147-A177-3AD203B41FA5}">
                      <a16:colId xmlns:a16="http://schemas.microsoft.com/office/drawing/2014/main" val="1182899665"/>
                    </a:ext>
                  </a:extLst>
                </a:gridCol>
                <a:gridCol w="4233797">
                  <a:extLst>
                    <a:ext uri="{9D8B030D-6E8A-4147-A177-3AD203B41FA5}">
                      <a16:colId xmlns:a16="http://schemas.microsoft.com/office/drawing/2014/main" val="27005335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Função da IA</a:t>
                      </a:r>
                      <a:endParaRPr lang="pt-BR" sz="2000" b="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Aplicação/Situação</a:t>
                      </a:r>
                      <a:endParaRPr lang="pt-BR" sz="2000" b="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Prompt</a:t>
                      </a:r>
                      <a:endParaRPr lang="pt-BR" sz="2000" b="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572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Geradora de backlog inteligente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Criar histórias de usuário com base em feedbacks, incidentes ou dados de processos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“Gere histórias de usuário para o backlog da Sprint com base nesses feedbacks de clientes e problemas operacionais.”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02151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Organizadora de ciclos de melhoria (PDCA)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Estruturar tarefas em ferramentas como </a:t>
                      </a:r>
                      <a:r>
                        <a:rPr lang="pt-BR" sz="2000" err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Trello</a:t>
                      </a: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, separando por etapas do ciclo PDCA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“Organize as ações de um ciclo PDCA no </a:t>
                      </a:r>
                      <a:r>
                        <a:rPr lang="pt-BR" sz="2000" err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Trello</a:t>
                      </a: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, separando as etapas Planejar, Executar, Verificar e Agir com base neste plano de melhoria.”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4560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Analista de clima e retrospectiva ágil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Avaliar sentimentos e padrões em comentários de retrospectivas para identificar pontos críticos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“Analise os comentários da última retrospectiva e identifique padrões de sentimento e temas recorrentes que precisam de atenção.”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0994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121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7E620223-50BE-849D-5FA4-D08B5D199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2;p27">
            <a:extLst>
              <a:ext uri="{FF2B5EF4-FFF2-40B4-BE49-F238E27FC236}">
                <a16:creationId xmlns:a16="http://schemas.microsoft.com/office/drawing/2014/main" id="{D76DAF36-A61D-D463-2745-7C76494FFF79}"/>
              </a:ext>
            </a:extLst>
          </p:cNvPr>
          <p:cNvSpPr txBox="1">
            <a:spLocks/>
          </p:cNvSpPr>
          <p:nvPr/>
        </p:nvSpPr>
        <p:spPr>
          <a:xfrm>
            <a:off x="2757221" y="3236761"/>
            <a:ext cx="10363668" cy="174966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latin typeface="Chakra Petch Light"/>
                <a:cs typeface="Chakra Petch Bold"/>
              </a:rPr>
              <a:t>Lembrem-se: simplicidade é o mais alto grau de sofisticação.</a:t>
            </a:r>
            <a:endParaRPr lang="pt-BR" sz="5250">
              <a:solidFill>
                <a:srgbClr val="2BDEFD"/>
              </a:solidFill>
              <a:latin typeface="Chakra Petch Light"/>
              <a:cs typeface="Chakra Petch Bold"/>
            </a:endParaRPr>
          </a:p>
        </p:txBody>
      </p:sp>
      <p:sp>
        <p:nvSpPr>
          <p:cNvPr id="3" name="Google Shape;216;p26">
            <a:extLst>
              <a:ext uri="{FF2B5EF4-FFF2-40B4-BE49-F238E27FC236}">
                <a16:creationId xmlns:a16="http://schemas.microsoft.com/office/drawing/2014/main" id="{3890C209-1CF3-28D7-ECAA-E69F0FC38EC5}"/>
              </a:ext>
            </a:extLst>
          </p:cNvPr>
          <p:cNvSpPr txBox="1">
            <a:spLocks/>
          </p:cNvSpPr>
          <p:nvPr/>
        </p:nvSpPr>
        <p:spPr>
          <a:xfrm>
            <a:off x="5661333" y="7008433"/>
            <a:ext cx="3311172" cy="609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1pPr>
            <a:lvl2pPr marL="457200" marR="0" lvl="1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2pPr>
            <a:lvl3pPr marL="914400" marR="0" lvl="2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3pPr>
            <a:lvl4pPr marL="1371600" marR="0" lvl="3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4pPr>
            <a:lvl5pPr marL="1828800" marR="0" lvl="4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5pPr>
            <a:lvl6pPr marL="2286000" marR="0" lvl="5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6pPr>
            <a:lvl7pPr marL="2743200" marR="0" lvl="6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7pPr>
            <a:lvl8pPr marL="3200400" marR="0" lvl="7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8pPr>
            <a:lvl9pPr marL="3657600" marR="0" lvl="8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9pPr>
          </a:lstStyle>
          <a:p>
            <a:pPr algn="ctr"/>
            <a:r>
              <a:rPr lang="pt-BR" sz="2400" b="0">
                <a:solidFill>
                  <a:srgbClr val="F7F7F7"/>
                </a:solidFill>
              </a:rPr>
              <a:t>Leonardo Da Vinci</a:t>
            </a:r>
          </a:p>
        </p:txBody>
      </p:sp>
    </p:spTree>
    <p:extLst>
      <p:ext uri="{BB962C8B-B14F-4D97-AF65-F5344CB8AC3E}">
        <p14:creationId xmlns:p14="http://schemas.microsoft.com/office/powerpoint/2010/main" val="322934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342F4B73-C6BE-EA77-727D-15ABAEC09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80C078EF-0DD1-9C5C-E9DE-1D3EFD4B9E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2185520"/>
            <a:ext cx="10555813" cy="184661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latin typeface="Chakra Petch Bold"/>
              </a:rPr>
              <a:t>DEFINIÇÃO DE KPIS E </a:t>
            </a:r>
            <a:r>
              <a:rPr lang="pt-BR">
                <a:solidFill>
                  <a:srgbClr val="2BDEFD"/>
                </a:solidFill>
                <a:latin typeface="Chakra Petch Bold"/>
              </a:rPr>
              <a:t>GESTÃO VISUAL</a:t>
            </a:r>
          </a:p>
        </p:txBody>
      </p:sp>
      <p:sp>
        <p:nvSpPr>
          <p:cNvPr id="223" name="Google Shape;223;p27">
            <a:extLst>
              <a:ext uri="{FF2B5EF4-FFF2-40B4-BE49-F238E27FC236}">
                <a16:creationId xmlns:a16="http://schemas.microsoft.com/office/drawing/2014/main" id="{784C05CE-FEB8-97AF-766F-EF6D8B309D1A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152000" y="1412240"/>
            <a:ext cx="8250240" cy="738615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solidFill>
                  <a:srgbClr val="2BDEFD"/>
                </a:solidFill>
              </a:rPr>
              <a:t>// Aula </a:t>
            </a:r>
            <a:r>
              <a:rPr lang="pt-BR"/>
              <a:t>4.1</a:t>
            </a:r>
            <a:r>
              <a:rPr lang="pt-BR">
                <a:solidFill>
                  <a:srgbClr val="2BDEFD"/>
                </a:solidFill>
              </a:rPr>
              <a:t> _</a:t>
            </a:r>
            <a:endParaRPr>
              <a:solidFill>
                <a:srgbClr val="2BDE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32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2A0016A5-B2FF-0DAB-D99A-3DC51823F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2;p27">
            <a:extLst>
              <a:ext uri="{FF2B5EF4-FFF2-40B4-BE49-F238E27FC236}">
                <a16:creationId xmlns:a16="http://schemas.microsoft.com/office/drawing/2014/main" id="{B2014471-CC03-B9ED-0C01-ADBC822FB743}"/>
              </a:ext>
            </a:extLst>
          </p:cNvPr>
          <p:cNvSpPr txBox="1">
            <a:spLocks/>
          </p:cNvSpPr>
          <p:nvPr/>
        </p:nvSpPr>
        <p:spPr>
          <a:xfrm>
            <a:off x="976635" y="807657"/>
            <a:ext cx="11445161" cy="174966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rgbClr val="FFFFFF"/>
                </a:solidFill>
                <a:latin typeface="Chakra Petch Bold"/>
                <a:cs typeface="Chakra Petch Bold"/>
              </a:rPr>
              <a:t>A DIFERENÇA ENTRE </a:t>
            </a:r>
            <a:endParaRPr lang="pt-BR"/>
          </a:p>
          <a:p>
            <a:r>
              <a:rPr lang="pt-BR" sz="5250">
                <a:solidFill>
                  <a:srgbClr val="FFFFFF"/>
                </a:solidFill>
                <a:latin typeface="Chakra Petch Bold"/>
                <a:cs typeface="Chakra Petch Bold"/>
              </a:rPr>
              <a:t>MÉTRICAS E KPIS</a:t>
            </a:r>
            <a:endParaRPr lang="pt-BR"/>
          </a:p>
        </p:txBody>
      </p:sp>
      <p:sp>
        <p:nvSpPr>
          <p:cNvPr id="5" name="Google Shape;216;p26">
            <a:extLst>
              <a:ext uri="{FF2B5EF4-FFF2-40B4-BE49-F238E27FC236}">
                <a16:creationId xmlns:a16="http://schemas.microsoft.com/office/drawing/2014/main" id="{10DCE29E-7395-4559-CE48-2E8F554F0A80}"/>
              </a:ext>
            </a:extLst>
          </p:cNvPr>
          <p:cNvSpPr txBox="1">
            <a:spLocks/>
          </p:cNvSpPr>
          <p:nvPr/>
        </p:nvSpPr>
        <p:spPr>
          <a:xfrm>
            <a:off x="1107671" y="5885513"/>
            <a:ext cx="1570057" cy="849415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200">
                <a:solidFill>
                  <a:srgbClr val="F7F7F7"/>
                </a:solidFill>
                <a:latin typeface="Chakra Petch"/>
                <a:cs typeface="Chakra Petch"/>
              </a:rPr>
              <a:t>MÉTRICAS</a:t>
            </a:r>
          </a:p>
          <a:p>
            <a:pPr algn="ctr"/>
            <a:r>
              <a:rPr lang="pt-BR">
                <a:solidFill>
                  <a:srgbClr val="2BDEFD"/>
                </a:solidFill>
                <a:latin typeface="Chakra Petch"/>
                <a:cs typeface="Chakra Petch"/>
              </a:rPr>
              <a:t>Dado Bruto</a:t>
            </a:r>
            <a:endParaRPr lang="pt-BR"/>
          </a:p>
        </p:txBody>
      </p:sp>
      <p:sp>
        <p:nvSpPr>
          <p:cNvPr id="7" name="Hexagon 1">
            <a:extLst>
              <a:ext uri="{FF2B5EF4-FFF2-40B4-BE49-F238E27FC236}">
                <a16:creationId xmlns:a16="http://schemas.microsoft.com/office/drawing/2014/main" id="{BB3DEA9D-85B4-D81A-E5EA-261152E89E2F}"/>
              </a:ext>
            </a:extLst>
          </p:cNvPr>
          <p:cNvSpPr/>
          <p:nvPr/>
        </p:nvSpPr>
        <p:spPr>
          <a:xfrm>
            <a:off x="836185" y="3987671"/>
            <a:ext cx="2084873" cy="1908742"/>
          </a:xfrm>
          <a:prstGeom prst="hexagon">
            <a:avLst/>
          </a:prstGeom>
          <a:solidFill>
            <a:srgbClr val="167386"/>
          </a:solidFill>
          <a:ln w="19050">
            <a:solidFill>
              <a:srgbClr val="0A46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80"/>
          </a:p>
        </p:txBody>
      </p:sp>
      <p:sp>
        <p:nvSpPr>
          <p:cNvPr id="9" name="Hexagon 2">
            <a:extLst>
              <a:ext uri="{FF2B5EF4-FFF2-40B4-BE49-F238E27FC236}">
                <a16:creationId xmlns:a16="http://schemas.microsoft.com/office/drawing/2014/main" id="{EA040E39-61E4-FCB9-EBD0-DA4E4C21B710}"/>
              </a:ext>
            </a:extLst>
          </p:cNvPr>
          <p:cNvSpPr/>
          <p:nvPr/>
        </p:nvSpPr>
        <p:spPr>
          <a:xfrm>
            <a:off x="4018079" y="3987671"/>
            <a:ext cx="2084873" cy="1908742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0A46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80"/>
          </a:p>
        </p:txBody>
      </p:sp>
      <p:sp>
        <p:nvSpPr>
          <p:cNvPr id="11" name="Hexagon 3">
            <a:extLst>
              <a:ext uri="{FF2B5EF4-FFF2-40B4-BE49-F238E27FC236}">
                <a16:creationId xmlns:a16="http://schemas.microsoft.com/office/drawing/2014/main" id="{C918880F-DC6F-D2E8-EA26-7336CA5F7C0F}"/>
              </a:ext>
            </a:extLst>
          </p:cNvPr>
          <p:cNvSpPr/>
          <p:nvPr/>
        </p:nvSpPr>
        <p:spPr>
          <a:xfrm>
            <a:off x="2414606" y="4942042"/>
            <a:ext cx="2084873" cy="1908742"/>
          </a:xfrm>
          <a:prstGeom prst="hexagon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rgbClr val="0A46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80"/>
          </a:p>
        </p:txBody>
      </p:sp>
      <p:sp>
        <p:nvSpPr>
          <p:cNvPr id="16" name="Hexagon 4">
            <a:extLst>
              <a:ext uri="{FF2B5EF4-FFF2-40B4-BE49-F238E27FC236}">
                <a16:creationId xmlns:a16="http://schemas.microsoft.com/office/drawing/2014/main" id="{A333EA85-9A6F-CEAF-B8B1-0F4D987F5FBD}"/>
              </a:ext>
            </a:extLst>
          </p:cNvPr>
          <p:cNvSpPr/>
          <p:nvPr/>
        </p:nvSpPr>
        <p:spPr>
          <a:xfrm>
            <a:off x="5634077" y="4929516"/>
            <a:ext cx="2084873" cy="1908742"/>
          </a:xfrm>
          <a:prstGeom prst="hexagon">
            <a:avLst/>
          </a:prstGeom>
          <a:solidFill>
            <a:srgbClr val="167386"/>
          </a:solidFill>
          <a:ln w="19050">
            <a:solidFill>
              <a:srgbClr val="0A46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80"/>
          </a:p>
        </p:txBody>
      </p:sp>
      <p:sp>
        <p:nvSpPr>
          <p:cNvPr id="18" name="Hexagon 5">
            <a:extLst>
              <a:ext uri="{FF2B5EF4-FFF2-40B4-BE49-F238E27FC236}">
                <a16:creationId xmlns:a16="http://schemas.microsoft.com/office/drawing/2014/main" id="{A16B4970-6F56-7BE4-B360-E1BA0CDF1B5D}"/>
              </a:ext>
            </a:extLst>
          </p:cNvPr>
          <p:cNvSpPr/>
          <p:nvPr/>
        </p:nvSpPr>
        <p:spPr>
          <a:xfrm>
            <a:off x="7225025" y="3975146"/>
            <a:ext cx="2084873" cy="1908743"/>
          </a:xfrm>
          <a:prstGeom prst="hexagon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rgbClr val="0A46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80"/>
          </a:p>
        </p:txBody>
      </p:sp>
      <p:sp>
        <p:nvSpPr>
          <p:cNvPr id="24" name="Google Shape;216;p26">
            <a:extLst>
              <a:ext uri="{FF2B5EF4-FFF2-40B4-BE49-F238E27FC236}">
                <a16:creationId xmlns:a16="http://schemas.microsoft.com/office/drawing/2014/main" id="{B5B895DC-FBAB-B856-78FA-90D59AF224DF}"/>
              </a:ext>
            </a:extLst>
          </p:cNvPr>
          <p:cNvSpPr txBox="1">
            <a:spLocks/>
          </p:cNvSpPr>
          <p:nvPr/>
        </p:nvSpPr>
        <p:spPr>
          <a:xfrm>
            <a:off x="5880087" y="3593248"/>
            <a:ext cx="1570057" cy="1311080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400">
                <a:solidFill>
                  <a:srgbClr val="F7F7F7"/>
                </a:solidFill>
                <a:latin typeface="Chakra Petch"/>
                <a:cs typeface="Chakra Petch"/>
              </a:rPr>
              <a:t>KPIS</a:t>
            </a:r>
            <a:endParaRPr lang="pt-BR"/>
          </a:p>
          <a:p>
            <a:pPr algn="ctr"/>
            <a:r>
              <a:rPr lang="pt-BR">
                <a:solidFill>
                  <a:srgbClr val="2BDEFD"/>
                </a:solidFill>
                <a:latin typeface="Chakra Petch"/>
                <a:cs typeface="Chakra Petch"/>
              </a:rPr>
              <a:t>Métrica estratégica, refinada</a:t>
            </a:r>
          </a:p>
        </p:txBody>
      </p:sp>
      <p:sp>
        <p:nvSpPr>
          <p:cNvPr id="37" name="Hexagon 5">
            <a:extLst>
              <a:ext uri="{FF2B5EF4-FFF2-40B4-BE49-F238E27FC236}">
                <a16:creationId xmlns:a16="http://schemas.microsoft.com/office/drawing/2014/main" id="{1877A17C-6F4E-8A0E-C449-FAAC5150BFC4}"/>
              </a:ext>
            </a:extLst>
          </p:cNvPr>
          <p:cNvSpPr/>
          <p:nvPr/>
        </p:nvSpPr>
        <p:spPr>
          <a:xfrm>
            <a:off x="8803304" y="4939650"/>
            <a:ext cx="2084873" cy="1908743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0A46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80"/>
          </a:p>
        </p:txBody>
      </p:sp>
      <p:sp>
        <p:nvSpPr>
          <p:cNvPr id="38" name="Google Shape;216;p26">
            <a:extLst>
              <a:ext uri="{FF2B5EF4-FFF2-40B4-BE49-F238E27FC236}">
                <a16:creationId xmlns:a16="http://schemas.microsoft.com/office/drawing/2014/main" id="{9AE8F87F-E2BD-F8C7-BC2D-84D48821D306}"/>
              </a:ext>
            </a:extLst>
          </p:cNvPr>
          <p:cNvSpPr txBox="1">
            <a:spLocks/>
          </p:cNvSpPr>
          <p:nvPr/>
        </p:nvSpPr>
        <p:spPr>
          <a:xfrm>
            <a:off x="1082619" y="4582806"/>
            <a:ext cx="1570057" cy="72630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>
                <a:solidFill>
                  <a:srgbClr val="2BDEFD"/>
                </a:solidFill>
                <a:latin typeface="Chakra Petch"/>
                <a:cs typeface="Chakra Petch"/>
              </a:rPr>
              <a:t>Tempo médio de atendimento</a:t>
            </a:r>
          </a:p>
        </p:txBody>
      </p:sp>
      <p:sp>
        <p:nvSpPr>
          <p:cNvPr id="39" name="Google Shape;216;p26">
            <a:extLst>
              <a:ext uri="{FF2B5EF4-FFF2-40B4-BE49-F238E27FC236}">
                <a16:creationId xmlns:a16="http://schemas.microsoft.com/office/drawing/2014/main" id="{E31ABFFD-E02F-3BAD-15BE-DE2A1549E380}"/>
              </a:ext>
            </a:extLst>
          </p:cNvPr>
          <p:cNvSpPr txBox="1">
            <a:spLocks/>
          </p:cNvSpPr>
          <p:nvPr/>
        </p:nvSpPr>
        <p:spPr>
          <a:xfrm>
            <a:off x="2685950" y="5522258"/>
            <a:ext cx="1570057" cy="72630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>
                <a:solidFill>
                  <a:srgbClr val="01080E"/>
                </a:solidFill>
                <a:latin typeface="Chakra Petch"/>
                <a:cs typeface="Chakra Petch"/>
              </a:rPr>
              <a:t>Número de visitas ao site</a:t>
            </a:r>
          </a:p>
        </p:txBody>
      </p:sp>
      <p:sp>
        <p:nvSpPr>
          <p:cNvPr id="40" name="Google Shape;216;p26">
            <a:extLst>
              <a:ext uri="{FF2B5EF4-FFF2-40B4-BE49-F238E27FC236}">
                <a16:creationId xmlns:a16="http://schemas.microsoft.com/office/drawing/2014/main" id="{2775D4EE-6BEA-7F17-D67A-38C52D5960BF}"/>
              </a:ext>
            </a:extLst>
          </p:cNvPr>
          <p:cNvSpPr txBox="1">
            <a:spLocks/>
          </p:cNvSpPr>
          <p:nvPr/>
        </p:nvSpPr>
        <p:spPr>
          <a:xfrm>
            <a:off x="4314333" y="4470072"/>
            <a:ext cx="1570057" cy="941748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>
                <a:solidFill>
                  <a:srgbClr val="01080E"/>
                </a:solidFill>
                <a:latin typeface="Chakra Petch"/>
                <a:cs typeface="Chakra Petch"/>
              </a:rPr>
              <a:t>Quantidade de produtos produzidos</a:t>
            </a:r>
          </a:p>
        </p:txBody>
      </p:sp>
      <p:sp>
        <p:nvSpPr>
          <p:cNvPr id="41" name="Google Shape;216;p26">
            <a:extLst>
              <a:ext uri="{FF2B5EF4-FFF2-40B4-BE49-F238E27FC236}">
                <a16:creationId xmlns:a16="http://schemas.microsoft.com/office/drawing/2014/main" id="{A4BE672D-688E-72AD-CD05-1ADF5F213BC3}"/>
              </a:ext>
            </a:extLst>
          </p:cNvPr>
          <p:cNvSpPr txBox="1">
            <a:spLocks/>
          </p:cNvSpPr>
          <p:nvPr/>
        </p:nvSpPr>
        <p:spPr>
          <a:xfrm>
            <a:off x="5892613" y="5171530"/>
            <a:ext cx="1570057" cy="1372635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>
                <a:solidFill>
                  <a:srgbClr val="2BDEFD"/>
                </a:solidFill>
                <a:latin typeface="Chakra Petch"/>
                <a:cs typeface="Chakra Petch"/>
              </a:rPr>
              <a:t>% de atendimentos concluídos em menos de 5 minutos</a:t>
            </a:r>
          </a:p>
        </p:txBody>
      </p:sp>
      <p:sp>
        <p:nvSpPr>
          <p:cNvPr id="42" name="Google Shape;216;p26">
            <a:extLst>
              <a:ext uri="{FF2B5EF4-FFF2-40B4-BE49-F238E27FC236}">
                <a16:creationId xmlns:a16="http://schemas.microsoft.com/office/drawing/2014/main" id="{ED2C7BA1-C1B2-D8FE-AB08-A0AD36EF4AAC}"/>
              </a:ext>
            </a:extLst>
          </p:cNvPr>
          <p:cNvSpPr txBox="1">
            <a:spLocks/>
          </p:cNvSpPr>
          <p:nvPr/>
        </p:nvSpPr>
        <p:spPr>
          <a:xfrm>
            <a:off x="7470892" y="4570280"/>
            <a:ext cx="1570057" cy="941748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>
                <a:solidFill>
                  <a:srgbClr val="01080E"/>
                </a:solidFill>
                <a:latin typeface="Chakra Petch"/>
                <a:cs typeface="Chakra Petch"/>
              </a:rPr>
              <a:t>% de conversão de visitantes ao site</a:t>
            </a:r>
          </a:p>
        </p:txBody>
      </p:sp>
      <p:sp>
        <p:nvSpPr>
          <p:cNvPr id="43" name="Google Shape;216;p26">
            <a:extLst>
              <a:ext uri="{FF2B5EF4-FFF2-40B4-BE49-F238E27FC236}">
                <a16:creationId xmlns:a16="http://schemas.microsoft.com/office/drawing/2014/main" id="{23A9816E-76BB-3ED0-BB46-2B2743F08439}"/>
              </a:ext>
            </a:extLst>
          </p:cNvPr>
          <p:cNvSpPr txBox="1">
            <a:spLocks/>
          </p:cNvSpPr>
          <p:nvPr/>
        </p:nvSpPr>
        <p:spPr>
          <a:xfrm>
            <a:off x="9049171" y="5409524"/>
            <a:ext cx="1570057" cy="941748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>
                <a:solidFill>
                  <a:srgbClr val="01080E"/>
                </a:solidFill>
                <a:latin typeface="Chakra Petch"/>
                <a:cs typeface="Chakra Petch"/>
              </a:rPr>
              <a:t>% de produtos produzidos sem retrabalho</a:t>
            </a:r>
          </a:p>
        </p:txBody>
      </p:sp>
    </p:spTree>
    <p:extLst>
      <p:ext uri="{BB962C8B-B14F-4D97-AF65-F5344CB8AC3E}">
        <p14:creationId xmlns:p14="http://schemas.microsoft.com/office/powerpoint/2010/main" val="233920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F9FC7A43-0E2A-DBB6-962C-DA78CADB2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AC99BBCA-F340-6324-B0E9-865BADE762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767325"/>
              </p:ext>
            </p:extLst>
          </p:nvPr>
        </p:nvGraphicFramePr>
        <p:xfrm>
          <a:off x="1280963" y="1688413"/>
          <a:ext cx="10396602" cy="485699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747364">
                  <a:extLst>
                    <a:ext uri="{9D8B030D-6E8A-4147-A177-3AD203B41FA5}">
                      <a16:colId xmlns:a16="http://schemas.microsoft.com/office/drawing/2014/main" val="441418525"/>
                    </a:ext>
                  </a:extLst>
                </a:gridCol>
                <a:gridCol w="5649238">
                  <a:extLst>
                    <a:ext uri="{9D8B030D-6E8A-4147-A177-3AD203B41FA5}">
                      <a16:colId xmlns:a16="http://schemas.microsoft.com/office/drawing/2014/main" val="3057383373"/>
                    </a:ext>
                  </a:extLst>
                </a:gridCol>
              </a:tblGrid>
              <a:tr h="478515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GESTÃO FUNCIONAL</a:t>
                      </a:r>
                    </a:p>
                  </a:txBody>
                  <a:tcPr anchor="ctr">
                    <a:lnL w="96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GESTÃO POR PROCESSOS</a:t>
                      </a:r>
                    </a:p>
                  </a:txBody>
                  <a:tcPr anchor="ctr">
                    <a:lnL w="96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872121"/>
                  </a:ext>
                </a:extLst>
              </a:tr>
              <a:tr h="1277654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Estrutura vertical, por departamento</a:t>
                      </a:r>
                    </a:p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//</a:t>
                      </a:r>
                      <a:r>
                        <a:rPr lang="pt-BR" sz="2000" err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ex</a:t>
                      </a: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: o setor de vendas vende um projeto sem avisar a produção.</a:t>
                      </a:r>
                    </a:p>
                  </a:txBody>
                  <a:tcPr anchor="ctr">
                    <a:lnL w="96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Fluxo transversal, integra áreas</a:t>
                      </a:r>
                    </a:p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//</a:t>
                      </a:r>
                      <a:r>
                        <a:rPr lang="pt-BR" sz="2000" err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ex</a:t>
                      </a: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: antes de fechar uma venda, vendas consultam produção sobre prazos e capacidade.</a:t>
                      </a:r>
                    </a:p>
                  </a:txBody>
                  <a:tcPr anchor="ctr">
                    <a:lnL w="96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59126"/>
                  </a:ext>
                </a:extLst>
              </a:tr>
              <a:tr h="1578279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Foco na tarefa, setor</a:t>
                      </a:r>
                    </a:p>
                    <a:p>
                      <a:pPr lvl="0">
                        <a:lnSpc>
                          <a:spcPts val="1650"/>
                        </a:lnSpc>
                        <a:buNone/>
                      </a:pPr>
                      <a:endParaRPr lang="pt-BR" sz="2000">
                        <a:solidFill>
                          <a:srgbClr val="FFFFFF"/>
                        </a:solidFill>
                        <a:effectLst/>
                        <a:latin typeface="Inter"/>
                      </a:endParaRPr>
                    </a:p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//</a:t>
                      </a:r>
                      <a:r>
                        <a:rPr lang="pt-BR" sz="2000" err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ex</a:t>
                      </a: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: time de desenvolvimento entrega as atividades na ordem que elas chegam.</a:t>
                      </a:r>
                    </a:p>
                  </a:txBody>
                  <a:tcPr anchor="ctr">
                    <a:lnL w="96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Foco no resultado final</a:t>
                      </a:r>
                    </a:p>
                    <a:p>
                      <a:pPr lvl="0">
                        <a:lnSpc>
                          <a:spcPts val="1650"/>
                        </a:lnSpc>
                        <a:buNone/>
                      </a:pPr>
                      <a:endParaRPr lang="pt-BR" sz="2000">
                        <a:solidFill>
                          <a:srgbClr val="FFFFFF"/>
                        </a:solidFill>
                        <a:effectLst/>
                        <a:latin typeface="Inter"/>
                      </a:endParaRPr>
                    </a:p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//</a:t>
                      </a:r>
                      <a:r>
                        <a:rPr lang="pt-BR" sz="2000" err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ex</a:t>
                      </a: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: time de desenvolvimento prioriza as atividades e organiza a ordem de entrega de acordo com feedback do </a:t>
                      </a:r>
                      <a:r>
                        <a:rPr lang="pt-BR" sz="2000" i="1" err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Product</a:t>
                      </a:r>
                      <a:r>
                        <a:rPr lang="pt-BR" sz="2000" i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 </a:t>
                      </a:r>
                      <a:r>
                        <a:rPr lang="pt-BR" sz="2000" i="1" err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Owner</a:t>
                      </a: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.</a:t>
                      </a:r>
                    </a:p>
                  </a:txBody>
                  <a:tcPr anchor="ctr">
                    <a:lnL w="96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680926"/>
                  </a:ext>
                </a:extLst>
              </a:tr>
              <a:tr h="1522549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Silos e retrabalho comuns</a:t>
                      </a:r>
                    </a:p>
                    <a:p>
                      <a:pPr lvl="0">
                        <a:lnSpc>
                          <a:spcPts val="1650"/>
                        </a:lnSpc>
                        <a:buNone/>
                      </a:pPr>
                      <a:endParaRPr lang="pt-BR" sz="2000">
                        <a:solidFill>
                          <a:srgbClr val="FFFFFF"/>
                        </a:solidFill>
                        <a:effectLst/>
                        <a:latin typeface="Inter"/>
                      </a:endParaRPr>
                    </a:p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//</a:t>
                      </a:r>
                      <a:r>
                        <a:rPr lang="pt-BR" sz="2000" err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ex</a:t>
                      </a: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: RH faz seleção de candidatos, mas não alinha o perfil necessário com a área demandante.</a:t>
                      </a:r>
                    </a:p>
                  </a:txBody>
                  <a:tcPr anchor="ctr">
                    <a:lnL w="96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Visão sistêmica, integração</a:t>
                      </a:r>
                    </a:p>
                    <a:p>
                      <a:pPr lvl="0">
                        <a:lnSpc>
                          <a:spcPts val="1650"/>
                        </a:lnSpc>
                        <a:buNone/>
                      </a:pPr>
                      <a:endParaRPr lang="pt-BR" sz="2000">
                        <a:solidFill>
                          <a:srgbClr val="FFFFFF"/>
                        </a:solidFill>
                        <a:effectLst/>
                        <a:latin typeface="Inter"/>
                      </a:endParaRPr>
                    </a:p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//</a:t>
                      </a:r>
                      <a:r>
                        <a:rPr lang="pt-BR" sz="2000" err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ex</a:t>
                      </a: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: RH e gestor da área definem juntos o perfil do candidato.</a:t>
                      </a:r>
                    </a:p>
                  </a:txBody>
                  <a:tcPr anchor="ctr">
                    <a:lnL w="96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4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96178"/>
                  </a:ext>
                </a:extLst>
              </a:tr>
            </a:tbl>
          </a:graphicData>
        </a:graphic>
      </p:graphicFrame>
      <p:sp>
        <p:nvSpPr>
          <p:cNvPr id="4" name="Google Shape;229;p28">
            <a:extLst>
              <a:ext uri="{FF2B5EF4-FFF2-40B4-BE49-F238E27FC236}">
                <a16:creationId xmlns:a16="http://schemas.microsoft.com/office/drawing/2014/main" id="{618F65D0-A465-C422-44A5-9091F2D7103F}"/>
              </a:ext>
            </a:extLst>
          </p:cNvPr>
          <p:cNvSpPr txBox="1">
            <a:spLocks/>
          </p:cNvSpPr>
          <p:nvPr/>
        </p:nvSpPr>
        <p:spPr>
          <a:xfrm>
            <a:off x="7985412" y="7248457"/>
            <a:ext cx="4467157" cy="525886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2000">
                <a:solidFill>
                  <a:schemeClr val="bg1"/>
                </a:solidFill>
                <a:latin typeface="Inter"/>
                <a:ea typeface="Inter"/>
                <a:cs typeface="Chakra Petch Light"/>
                <a:sym typeface="Inter"/>
              </a:rPr>
              <a:t>ISO 9001 - 2008</a:t>
            </a:r>
            <a:endParaRPr lang="nl-NL" sz="2000">
              <a:solidFill>
                <a:schemeClr val="bg1"/>
              </a:solidFill>
              <a:latin typeface="Inter"/>
              <a:ea typeface="Inter"/>
              <a:cs typeface="Chakra Petch Light"/>
            </a:endParaRP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CC504B72-FEEF-D29D-613B-A805E2FBFBF7}"/>
              </a:ext>
            </a:extLst>
          </p:cNvPr>
          <p:cNvSpPr/>
          <p:nvPr/>
        </p:nvSpPr>
        <p:spPr>
          <a:xfrm rot="16200000">
            <a:off x="8691566" y="4180040"/>
            <a:ext cx="396987" cy="5434641"/>
          </a:xfrm>
          <a:prstGeom prst="leftBrace">
            <a:avLst/>
          </a:prstGeom>
          <a:noFill/>
          <a:ln>
            <a:solidFill>
              <a:srgbClr val="2BDEF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58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D285BAFC-E769-4EC8-2BC5-964CA9D05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2;p27">
            <a:extLst>
              <a:ext uri="{FF2B5EF4-FFF2-40B4-BE49-F238E27FC236}">
                <a16:creationId xmlns:a16="http://schemas.microsoft.com/office/drawing/2014/main" id="{5242C91F-B907-B2D5-5E75-19774FE8FDC5}"/>
              </a:ext>
            </a:extLst>
          </p:cNvPr>
          <p:cNvSpPr txBox="1">
            <a:spLocks/>
          </p:cNvSpPr>
          <p:nvPr/>
        </p:nvSpPr>
        <p:spPr>
          <a:xfrm>
            <a:off x="976635" y="807657"/>
            <a:ext cx="11445161" cy="174966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rgbClr val="FFFFFF"/>
                </a:solidFill>
                <a:latin typeface="Chakra Petch Bold"/>
                <a:cs typeface="Chakra Petch Bold"/>
              </a:rPr>
              <a:t>ELEMENTOS PRESENTES EM </a:t>
            </a:r>
            <a:r>
              <a:rPr lang="pt-BR" sz="5250">
                <a:solidFill>
                  <a:srgbClr val="2BDEFD"/>
                </a:solidFill>
                <a:latin typeface="Chakra Petch Bold"/>
                <a:cs typeface="Chakra Petch Bold"/>
              </a:rPr>
              <a:t>DASHBOARDS EFICIENTES</a:t>
            </a:r>
            <a:endParaRPr lang="pt-BR" sz="5250">
              <a:solidFill>
                <a:srgbClr val="2BDEFD"/>
              </a:solidFill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AE46B196-9ECB-684C-C0BD-AE7F92E7CB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569481"/>
              </p:ext>
            </p:extLst>
          </p:nvPr>
        </p:nvGraphicFramePr>
        <p:xfrm>
          <a:off x="977125" y="2767125"/>
          <a:ext cx="7202465" cy="436923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16482">
                  <a:extLst>
                    <a:ext uri="{9D8B030D-6E8A-4147-A177-3AD203B41FA5}">
                      <a16:colId xmlns:a16="http://schemas.microsoft.com/office/drawing/2014/main" val="3607735265"/>
                    </a:ext>
                  </a:extLst>
                </a:gridCol>
                <a:gridCol w="5285983">
                  <a:extLst>
                    <a:ext uri="{9D8B030D-6E8A-4147-A177-3AD203B41FA5}">
                      <a16:colId xmlns:a16="http://schemas.microsoft.com/office/drawing/2014/main" val="41469473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 dirty="0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Elementos</a:t>
                      </a:r>
                      <a:endParaRPr lang="pt-BR" sz="2000" b="0" dirty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 dirty="0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Dicas</a:t>
                      </a:r>
                      <a:endParaRPr lang="pt-BR" sz="2000" b="0" dirty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8693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1. Clareza Visual e Foco no Público</a:t>
                      </a:r>
                      <a:endParaRPr lang="pt-BR" sz="2000" dirty="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Adapte  ao público-alvo: </a:t>
                      </a:r>
                      <a:br>
                        <a:rPr lang="pt-BR" sz="2000" dirty="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• Executivos: visão estratégica e KPIs</a:t>
                      </a:r>
                      <a:br>
                        <a:rPr lang="pt-BR" sz="2000" dirty="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• Gestores: indicadores e alertas </a:t>
                      </a:r>
                      <a:br>
                        <a:rPr lang="pt-BR" sz="2000" dirty="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• Analistas: dados detalhados e filtros interativos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8989260"/>
                  </a:ext>
                </a:extLst>
              </a:tr>
              <a:tr h="2254684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 dirty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2. Gráficos Adequados</a:t>
                      </a:r>
                      <a:endParaRPr lang="pt-BR" sz="2000" dirty="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Escolha o tipo de gráfico conforme o objetivo: </a:t>
                      </a:r>
                      <a:br>
                        <a:rPr lang="pt-BR" sz="2000" dirty="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• Barras: comparação entre categorias </a:t>
                      </a:r>
                      <a:br>
                        <a:rPr lang="pt-BR" sz="2000" dirty="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• Linhas: evolução temporal </a:t>
                      </a:r>
                      <a:br>
                        <a:rPr lang="pt-BR" sz="2000" dirty="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• Velocímetro: desempenho vs. meta </a:t>
                      </a:r>
                      <a:br>
                        <a:rPr lang="pt-BR" sz="2000" dirty="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• Mapa de calor: padrões e concentração </a:t>
                      </a:r>
                      <a:endParaRPr lang="pt-BR" sz="2000" dirty="0">
                        <a:solidFill>
                          <a:srgbClr val="FFFFFF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6385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549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99B98385-0393-8126-A22F-49692A42B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2;p27">
            <a:extLst>
              <a:ext uri="{FF2B5EF4-FFF2-40B4-BE49-F238E27FC236}">
                <a16:creationId xmlns:a16="http://schemas.microsoft.com/office/drawing/2014/main" id="{811CCF92-4586-DC3F-58ED-E514D159D7CE}"/>
              </a:ext>
            </a:extLst>
          </p:cNvPr>
          <p:cNvSpPr txBox="1">
            <a:spLocks/>
          </p:cNvSpPr>
          <p:nvPr/>
        </p:nvSpPr>
        <p:spPr>
          <a:xfrm>
            <a:off x="976635" y="807657"/>
            <a:ext cx="11445161" cy="174966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rgbClr val="FFFFFF"/>
                </a:solidFill>
                <a:latin typeface="Chakra Petch Bold"/>
                <a:cs typeface="Chakra Petch Bold"/>
              </a:rPr>
              <a:t>ELEMENTOS PRESENTES EM </a:t>
            </a:r>
            <a:r>
              <a:rPr lang="pt-BR" sz="5250">
                <a:solidFill>
                  <a:srgbClr val="2BDEFD"/>
                </a:solidFill>
                <a:latin typeface="Chakra Petch Bold"/>
                <a:cs typeface="Chakra Petch Bold"/>
              </a:rPr>
              <a:t>DASHBOARDS EFICIENTES</a:t>
            </a:r>
            <a:endParaRPr lang="pt-BR" sz="5250">
              <a:solidFill>
                <a:srgbClr val="2BDEFD"/>
              </a:solidFill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F95F92DD-92FC-78D8-FD05-95838DE851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860821"/>
              </p:ext>
            </p:extLst>
          </p:nvPr>
        </p:nvGraphicFramePr>
        <p:xfrm>
          <a:off x="977125" y="2963895"/>
          <a:ext cx="10759854" cy="40767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42157">
                  <a:extLst>
                    <a:ext uri="{9D8B030D-6E8A-4147-A177-3AD203B41FA5}">
                      <a16:colId xmlns:a16="http://schemas.microsoft.com/office/drawing/2014/main" val="3607735265"/>
                    </a:ext>
                  </a:extLst>
                </a:gridCol>
                <a:gridCol w="5047988">
                  <a:extLst>
                    <a:ext uri="{9D8B030D-6E8A-4147-A177-3AD203B41FA5}">
                      <a16:colId xmlns:a16="http://schemas.microsoft.com/office/drawing/2014/main" val="4146947330"/>
                    </a:ext>
                  </a:extLst>
                </a:gridCol>
                <a:gridCol w="3469709">
                  <a:extLst>
                    <a:ext uri="{9D8B030D-6E8A-4147-A177-3AD203B41FA5}">
                      <a16:colId xmlns:a16="http://schemas.microsoft.com/office/drawing/2014/main" val="33653720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Elementos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Dicas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Exemplos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8693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3. Destaque Metas e Variações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Use cores para sinalizar desempenho: 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• Verde: dentro da meta 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• Amarelo: atenção 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• Vermelho: fora da meta </a:t>
                      </a:r>
                      <a:endParaRPr lang="pt-BR" sz="2000">
                        <a:solidFill>
                          <a:srgbClr val="FFFFFF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Dashboard de atendimento mostra: 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• Analistas: Tempo médio de resposta: 3,2 min 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• Meta: 2 min 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• Resultado em vermelho, alertando o gestor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1516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4. Atualização Automática (BI)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Evite dashboards manuais.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• Power BI 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• Tableau 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• </a:t>
                      </a:r>
                      <a:r>
                        <a:rPr lang="pt-BR" sz="2000" err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Looker</a:t>
                      </a: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 Studio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1612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128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A2063-F500-9FCD-EB38-C73C84235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A12DE626-5D98-EF87-766C-19CAFBBDB3D9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161B0BDF-E06A-05E3-1F94-B325A9F3AF75}"/>
              </a:ext>
            </a:extLst>
          </p:cNvPr>
          <p:cNvSpPr txBox="1">
            <a:spLocks/>
          </p:cNvSpPr>
          <p:nvPr/>
        </p:nvSpPr>
        <p:spPr>
          <a:xfrm>
            <a:off x="2296282" y="3193334"/>
            <a:ext cx="10481635" cy="1447301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pt-BR" sz="5400" b="1" dirty="0">
                <a:solidFill>
                  <a:srgbClr val="2BDEFD"/>
                </a:solidFill>
                <a:latin typeface="Chakra Petch"/>
                <a:cs typeface="Chakra Petch"/>
              </a:rPr>
              <a:t>APLICAÇÕES PRÁTICAS </a:t>
            </a:r>
            <a:endParaRPr lang="pt-BR" sz="5400" b="1" dirty="0">
              <a:solidFill>
                <a:srgbClr val="2BDEFD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  <a:p>
            <a:pPr algn="ctr">
              <a:spcBef>
                <a:spcPts val="0"/>
              </a:spcBef>
            </a:pPr>
            <a:r>
              <a:rPr lang="pt-BR" sz="4000" b="1" dirty="0">
                <a:solidFill>
                  <a:schemeClr val="bg1"/>
                </a:solidFill>
                <a:latin typeface="Chakra Petch"/>
                <a:cs typeface="Chakra Petch"/>
              </a:rPr>
              <a:t>DASH BOARD NO LOVABLE</a:t>
            </a:r>
            <a:endParaRPr lang="pt-BR" sz="4000" b="1" dirty="0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3947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0965E-30DC-7205-C203-E6511783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9;p30">
            <a:extLst>
              <a:ext uri="{FF2B5EF4-FFF2-40B4-BE49-F238E27FC236}">
                <a16:creationId xmlns:a16="http://schemas.microsoft.com/office/drawing/2014/main" id="{C8302D65-48A2-68B5-BBBB-5998B5F268F2}"/>
              </a:ext>
            </a:extLst>
          </p:cNvPr>
          <p:cNvSpPr txBox="1">
            <a:spLocks/>
          </p:cNvSpPr>
          <p:nvPr/>
        </p:nvSpPr>
        <p:spPr>
          <a:xfrm>
            <a:off x="1494615" y="1402112"/>
            <a:ext cx="10619422" cy="893303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 b="1">
                <a:solidFill>
                  <a:schemeClr val="bg1"/>
                </a:solidFill>
                <a:latin typeface="Chakra Petch"/>
                <a:cs typeface="Chakra Petch"/>
              </a:rPr>
              <a:t>PROMPT PARA IA</a:t>
            </a:r>
            <a:endParaRPr lang="pt-BR" sz="5400" b="1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7EE35BE-55BE-499F-ED5C-4F46FA2CBA14}"/>
              </a:ext>
            </a:extLst>
          </p:cNvPr>
          <p:cNvSpPr txBox="1"/>
          <p:nvPr/>
        </p:nvSpPr>
        <p:spPr>
          <a:xfrm>
            <a:off x="1496860" y="2395602"/>
            <a:ext cx="10258816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D6D6D6"/>
                </a:solidFill>
                <a:latin typeface="Inter"/>
                <a:ea typeface="+mn-lt"/>
                <a:cs typeface="+mn-lt"/>
              </a:rPr>
              <a:t>Quero que </a:t>
            </a:r>
            <a:r>
              <a:rPr lang="en-US" sz="2000" dirty="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você</a:t>
            </a:r>
            <a:r>
              <a:rPr lang="en-US" sz="2000" dirty="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crie</a:t>
            </a:r>
            <a:r>
              <a:rPr lang="en-US" sz="2000" dirty="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um </a:t>
            </a:r>
            <a:r>
              <a:rPr lang="en-US" sz="2000" dirty="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painel</a:t>
            </a:r>
            <a:r>
              <a:rPr lang="en-US" sz="2000" dirty="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interativo</a:t>
            </a:r>
            <a:r>
              <a:rPr lang="en-US" sz="2000" dirty="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de </a:t>
            </a:r>
            <a:r>
              <a:rPr lang="en-US" sz="2000" dirty="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desempenho</a:t>
            </a:r>
            <a:r>
              <a:rPr lang="en-US" sz="2000" dirty="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da [ ]  com as </a:t>
            </a:r>
            <a:r>
              <a:rPr lang="en-US" sz="2000" dirty="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cinco</a:t>
            </a:r>
            <a:r>
              <a:rPr lang="en-US" sz="2000" dirty="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visualizações</a:t>
            </a:r>
            <a:r>
              <a:rPr lang="en-US" sz="2000" dirty="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principais</a:t>
            </a:r>
            <a:r>
              <a:rPr lang="en-US" sz="2000" dirty="0">
                <a:solidFill>
                  <a:srgbClr val="D6D6D6"/>
                </a:solidFill>
                <a:latin typeface="Inter"/>
                <a:ea typeface="+mn-lt"/>
                <a:cs typeface="+mn-lt"/>
              </a:rPr>
              <a:t>. Ele </a:t>
            </a:r>
            <a:r>
              <a:rPr lang="en-US" sz="2000" dirty="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deve</a:t>
            </a:r>
            <a:r>
              <a:rPr lang="en-US" sz="2000" dirty="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gerar</a:t>
            </a:r>
            <a:r>
              <a:rPr lang="en-US" sz="2000" dirty="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o </a:t>
            </a:r>
            <a:r>
              <a:rPr lang="en-US" sz="2000" dirty="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painel</a:t>
            </a:r>
            <a:r>
              <a:rPr lang="en-US" sz="2000" dirty="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com base </a:t>
            </a:r>
            <a:r>
              <a:rPr lang="en-US" sz="2000" dirty="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nos</a:t>
            </a:r>
            <a:r>
              <a:rPr lang="en-US" sz="2000" dirty="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dados </a:t>
            </a:r>
            <a:r>
              <a:rPr lang="en-US" sz="2000" dirty="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enviados</a:t>
            </a:r>
            <a:r>
              <a:rPr lang="en-US" sz="2000" dirty="0">
                <a:solidFill>
                  <a:srgbClr val="D6D6D6"/>
                </a:solidFill>
                <a:latin typeface="Inter"/>
                <a:ea typeface="+mn-lt"/>
                <a:cs typeface="+mn-lt"/>
              </a:rPr>
              <a:t>. </a:t>
            </a:r>
            <a:r>
              <a:rPr lang="en-US" sz="2000" dirty="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Observação</a:t>
            </a:r>
            <a:r>
              <a:rPr lang="en-US" sz="2000" dirty="0">
                <a:solidFill>
                  <a:srgbClr val="D6D6D6"/>
                </a:solidFill>
                <a:latin typeface="Inter"/>
                <a:ea typeface="+mn-lt"/>
                <a:cs typeface="+mn-lt"/>
              </a:rPr>
              <a:t>: </a:t>
            </a:r>
            <a:r>
              <a:rPr lang="en-US" sz="2000" dirty="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preciso</a:t>
            </a:r>
            <a:r>
              <a:rPr lang="en-US" sz="2000" dirty="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enviar</a:t>
            </a:r>
            <a:r>
              <a:rPr lang="en-US" sz="2000" dirty="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os</a:t>
            </a:r>
            <a:r>
              <a:rPr lang="en-US" sz="2000" dirty="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dados da [ ]  do meu </a:t>
            </a:r>
            <a:r>
              <a:rPr lang="en-US" sz="2000" dirty="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computador</a:t>
            </a:r>
            <a:r>
              <a:rPr lang="en-US" sz="2000" dirty="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local, e o </a:t>
            </a:r>
            <a:r>
              <a:rPr lang="en-US" sz="2000" dirty="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painel</a:t>
            </a:r>
            <a:r>
              <a:rPr lang="en-US" sz="2000" dirty="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deve</a:t>
            </a:r>
            <a:r>
              <a:rPr lang="en-US" sz="2000" dirty="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ser </a:t>
            </a:r>
            <a:r>
              <a:rPr lang="en-US" sz="2000" dirty="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criado</a:t>
            </a:r>
            <a:r>
              <a:rPr lang="en-US" sz="2000" dirty="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com base nesses dados. Esta é a </a:t>
            </a:r>
            <a:r>
              <a:rPr lang="en-US" sz="2000" dirty="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estrutura</a:t>
            </a:r>
            <a:r>
              <a:rPr lang="en-US" sz="2000" dirty="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dos meus dados da [ ]  </a:t>
            </a:r>
            <a:r>
              <a:rPr lang="en-US" sz="2000" dirty="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em</a:t>
            </a:r>
            <a:r>
              <a:rPr lang="en-US" sz="2000" dirty="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formato</a:t>
            </a:r>
            <a:r>
              <a:rPr lang="en-US" sz="2000" dirty="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JSON:</a:t>
            </a:r>
            <a:endParaRPr lang="en-US" dirty="0">
              <a:latin typeface="Inter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607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6BF506F8-3282-6FE8-4CAC-38E503705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31BF978A-16FF-CB5E-9955-D2CED1D436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2185520"/>
            <a:ext cx="10555813" cy="184661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latin typeface="Chakra Petch Bold"/>
              </a:rPr>
              <a:t>OKRS APLICADOS À MELHORIA DE PROCESSOS</a:t>
            </a:r>
            <a:endParaRPr lang="pt-BR">
              <a:solidFill>
                <a:srgbClr val="2BDEFD"/>
              </a:solidFill>
              <a:latin typeface="Chakra Petch Bold"/>
            </a:endParaRPr>
          </a:p>
        </p:txBody>
      </p:sp>
      <p:sp>
        <p:nvSpPr>
          <p:cNvPr id="223" name="Google Shape;223;p27">
            <a:extLst>
              <a:ext uri="{FF2B5EF4-FFF2-40B4-BE49-F238E27FC236}">
                <a16:creationId xmlns:a16="http://schemas.microsoft.com/office/drawing/2014/main" id="{8A155DE4-FF1B-96AD-A853-9FD3318CFFD6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152000" y="1412240"/>
            <a:ext cx="8250240" cy="738615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solidFill>
                  <a:srgbClr val="2BDEFD"/>
                </a:solidFill>
              </a:rPr>
              <a:t>// Aula </a:t>
            </a:r>
            <a:r>
              <a:rPr lang="pt-BR"/>
              <a:t>4.2</a:t>
            </a:r>
            <a:r>
              <a:rPr lang="pt-BR">
                <a:solidFill>
                  <a:srgbClr val="2BDEFD"/>
                </a:solidFill>
              </a:rPr>
              <a:t> _</a:t>
            </a:r>
            <a:endParaRPr>
              <a:solidFill>
                <a:srgbClr val="2BDE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1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B528C75B-B639-DED5-4B0A-3687E5B01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2;p27">
            <a:extLst>
              <a:ext uri="{FF2B5EF4-FFF2-40B4-BE49-F238E27FC236}">
                <a16:creationId xmlns:a16="http://schemas.microsoft.com/office/drawing/2014/main" id="{C299023B-33AC-962A-E9FD-D6CB55F608B0}"/>
              </a:ext>
            </a:extLst>
          </p:cNvPr>
          <p:cNvSpPr txBox="1">
            <a:spLocks/>
          </p:cNvSpPr>
          <p:nvPr/>
        </p:nvSpPr>
        <p:spPr>
          <a:xfrm>
            <a:off x="976635" y="1133334"/>
            <a:ext cx="11445161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rgbClr val="FFFFFF"/>
                </a:solidFill>
                <a:latin typeface="Chakra Petch Bold"/>
                <a:cs typeface="Chakra Petch Bold"/>
              </a:rPr>
              <a:t>O QUE SÃO OKRS</a:t>
            </a:r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F32F8B4-6CBE-1BFE-65ED-FCCDE4F89F42}"/>
              </a:ext>
            </a:extLst>
          </p:cNvPr>
          <p:cNvSpPr txBox="1"/>
          <p:nvPr/>
        </p:nvSpPr>
        <p:spPr>
          <a:xfrm>
            <a:off x="984142" y="2290087"/>
            <a:ext cx="10399362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D6D6D6"/>
                </a:solidFill>
                <a:latin typeface="Inter"/>
                <a:ea typeface="Inter"/>
              </a:rPr>
              <a:t>OKRs (Objectives and Key Results)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 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são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uma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metodologia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de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definição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de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metas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que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conecta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 </a:t>
            </a:r>
            <a:r>
              <a:rPr lang="en-US" sz="2000" b="1">
                <a:solidFill>
                  <a:srgbClr val="D6D6D6"/>
                </a:solidFill>
                <a:latin typeface="Inter"/>
                <a:ea typeface="Inter"/>
              </a:rPr>
              <a:t>o que </a:t>
            </a:r>
            <a:r>
              <a:rPr lang="en-US" sz="2000" b="1" err="1">
                <a:solidFill>
                  <a:srgbClr val="D6D6D6"/>
                </a:solidFill>
                <a:latin typeface="Inter"/>
                <a:ea typeface="Inter"/>
              </a:rPr>
              <a:t>queremos</a:t>
            </a:r>
            <a:r>
              <a:rPr lang="en-US" sz="2000" b="1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b="1" err="1">
                <a:solidFill>
                  <a:srgbClr val="D6D6D6"/>
                </a:solidFill>
                <a:latin typeface="Inter"/>
                <a:ea typeface="Inter"/>
              </a:rPr>
              <a:t>alcançar</a:t>
            </a:r>
            <a:r>
              <a:rPr lang="en-US" sz="2000" b="1">
                <a:solidFill>
                  <a:srgbClr val="D6D6D6"/>
                </a:solidFill>
                <a:latin typeface="Inter"/>
                <a:ea typeface="Inter"/>
              </a:rPr>
              <a:t> (</a:t>
            </a:r>
            <a:r>
              <a:rPr lang="en-US" sz="2000" b="1" err="1">
                <a:solidFill>
                  <a:srgbClr val="D6D6D6"/>
                </a:solidFill>
                <a:latin typeface="Inter"/>
                <a:ea typeface="Inter"/>
              </a:rPr>
              <a:t>Objetivo</a:t>
            </a:r>
            <a:r>
              <a:rPr lang="en-US" sz="2000" b="1">
                <a:solidFill>
                  <a:srgbClr val="D6D6D6"/>
                </a:solidFill>
                <a:latin typeface="Inter"/>
                <a:ea typeface="Inter"/>
              </a:rPr>
              <a:t>)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 com </a:t>
            </a:r>
            <a:r>
              <a:rPr lang="en-US" sz="2000" b="1" err="1">
                <a:solidFill>
                  <a:srgbClr val="D6D6D6"/>
                </a:solidFill>
                <a:latin typeface="Inter"/>
                <a:ea typeface="Inter"/>
              </a:rPr>
              <a:t>como</a:t>
            </a:r>
            <a:r>
              <a:rPr lang="en-US" sz="2000" b="1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b="1" err="1">
                <a:solidFill>
                  <a:srgbClr val="D6D6D6"/>
                </a:solidFill>
                <a:latin typeface="Inter"/>
                <a:ea typeface="Inter"/>
              </a:rPr>
              <a:t>saberemos</a:t>
            </a:r>
            <a:r>
              <a:rPr lang="en-US" sz="2000" b="1">
                <a:solidFill>
                  <a:srgbClr val="D6D6D6"/>
                </a:solidFill>
                <a:latin typeface="Inter"/>
                <a:ea typeface="Inter"/>
              </a:rPr>
              <a:t> que </a:t>
            </a:r>
            <a:r>
              <a:rPr lang="en-US" sz="2000" b="1" err="1">
                <a:solidFill>
                  <a:srgbClr val="D6D6D6"/>
                </a:solidFill>
                <a:latin typeface="Inter"/>
                <a:ea typeface="Inter"/>
              </a:rPr>
              <a:t>estamos</a:t>
            </a:r>
            <a:r>
              <a:rPr lang="en-US" sz="2000" b="1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b="1" err="1">
                <a:solidFill>
                  <a:srgbClr val="D6D6D6"/>
                </a:solidFill>
                <a:latin typeface="Inter"/>
                <a:ea typeface="Inter"/>
              </a:rPr>
              <a:t>chegando</a:t>
            </a:r>
            <a:r>
              <a:rPr lang="en-US" sz="2000" b="1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b="1" err="1">
                <a:solidFill>
                  <a:srgbClr val="D6D6D6"/>
                </a:solidFill>
                <a:latin typeface="Inter"/>
                <a:ea typeface="Inter"/>
              </a:rPr>
              <a:t>lá</a:t>
            </a:r>
            <a:r>
              <a:rPr lang="en-US" sz="2000" b="1">
                <a:solidFill>
                  <a:srgbClr val="D6D6D6"/>
                </a:solidFill>
                <a:latin typeface="Inter"/>
                <a:ea typeface="Inter"/>
              </a:rPr>
              <a:t> (</a:t>
            </a:r>
            <a:r>
              <a:rPr lang="en-US" sz="2000" b="1" err="1">
                <a:solidFill>
                  <a:srgbClr val="D6D6D6"/>
                </a:solidFill>
                <a:latin typeface="Inter"/>
                <a:ea typeface="Inter"/>
              </a:rPr>
              <a:t>Resultados-chave</a:t>
            </a:r>
            <a:r>
              <a:rPr lang="en-US" sz="2000" b="1">
                <a:solidFill>
                  <a:srgbClr val="D6D6D6"/>
                </a:solidFill>
                <a:latin typeface="Inter"/>
                <a:ea typeface="Inter"/>
              </a:rPr>
              <a:t>)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.</a:t>
            </a:r>
          </a:p>
          <a:p>
            <a:endParaRPr lang="en-US" sz="2000">
              <a:solidFill>
                <a:srgbClr val="D6D6D6"/>
              </a:solidFill>
              <a:latin typeface="Inter"/>
              <a:ea typeface="Inter"/>
            </a:endParaRPr>
          </a:p>
          <a:p>
            <a:pPr>
              <a:buFont typeface=""/>
              <a:buChar char="•"/>
            </a:pPr>
            <a:r>
              <a:rPr lang="en-US" sz="2000" b="1" err="1">
                <a:solidFill>
                  <a:srgbClr val="D6D6D6"/>
                </a:solidFill>
                <a:latin typeface="Inter"/>
                <a:ea typeface="Inter"/>
              </a:rPr>
              <a:t>Objetivo</a:t>
            </a:r>
            <a:r>
              <a:rPr lang="en-US" sz="2000" b="1">
                <a:solidFill>
                  <a:srgbClr val="D6D6D6"/>
                </a:solidFill>
                <a:latin typeface="Inter"/>
                <a:ea typeface="Inter"/>
              </a:rPr>
              <a:t> (O):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 Inspira 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direciona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. Deve ser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qualitativo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, claro 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motivador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.</a:t>
            </a:r>
          </a:p>
          <a:p>
            <a:pPr>
              <a:buFont typeface=""/>
              <a:buChar char="•"/>
            </a:pPr>
            <a:r>
              <a:rPr lang="en-US" sz="2000" b="1" err="1">
                <a:solidFill>
                  <a:srgbClr val="D6D6D6"/>
                </a:solidFill>
                <a:latin typeface="Inter"/>
                <a:ea typeface="Inter"/>
              </a:rPr>
              <a:t>Resultados-chave</a:t>
            </a:r>
            <a:r>
              <a:rPr lang="en-US" sz="2000" b="1">
                <a:solidFill>
                  <a:srgbClr val="D6D6D6"/>
                </a:solidFill>
                <a:latin typeface="Inter"/>
                <a:ea typeface="Inter"/>
              </a:rPr>
              <a:t> (KRs):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 Medem o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progresso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.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Devem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ser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quantitativos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específicos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mensuráveis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.</a:t>
            </a:r>
          </a:p>
          <a:p>
            <a:pPr lvl="1"/>
            <a:endParaRPr lang="en-US" sz="2000">
              <a:solidFill>
                <a:srgbClr val="D6D6D6"/>
              </a:solidFill>
              <a:latin typeface="Inter"/>
              <a:ea typeface="Inter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F806CD5-67DA-7D89-FB85-C4C4591A2D03}"/>
              </a:ext>
            </a:extLst>
          </p:cNvPr>
          <p:cNvSpPr txBox="1"/>
          <p:nvPr/>
        </p:nvSpPr>
        <p:spPr>
          <a:xfrm>
            <a:off x="2673457" y="5420745"/>
            <a:ext cx="829159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“Sem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resultados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-chave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, o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objetivo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é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apenas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uma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intenção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.”</a:t>
            </a:r>
            <a:endParaRPr lang="pt-BR" sz="2000">
              <a:latin typeface="Inter"/>
              <a:ea typeface="Inter"/>
            </a:endParaRPr>
          </a:p>
        </p:txBody>
      </p:sp>
      <p:grpSp>
        <p:nvGrpSpPr>
          <p:cNvPr id="17" name="Google Shape;356;p44">
            <a:extLst>
              <a:ext uri="{FF2B5EF4-FFF2-40B4-BE49-F238E27FC236}">
                <a16:creationId xmlns:a16="http://schemas.microsoft.com/office/drawing/2014/main" id="{0DB63AC7-69CE-156F-257F-2B4926FF5B6E}"/>
              </a:ext>
            </a:extLst>
          </p:cNvPr>
          <p:cNvGrpSpPr/>
          <p:nvPr/>
        </p:nvGrpSpPr>
        <p:grpSpPr>
          <a:xfrm>
            <a:off x="1152853" y="5367765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7" name="Google Shape;357;p44">
              <a:extLst>
                <a:ext uri="{FF2B5EF4-FFF2-40B4-BE49-F238E27FC236}">
                  <a16:creationId xmlns:a16="http://schemas.microsoft.com/office/drawing/2014/main" id="{B17E16AF-A162-86A7-A463-3493153F4857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8;p44">
              <a:extLst>
                <a:ext uri="{FF2B5EF4-FFF2-40B4-BE49-F238E27FC236}">
                  <a16:creationId xmlns:a16="http://schemas.microsoft.com/office/drawing/2014/main" id="{B4FF4FC2-4F44-18BB-7659-4E7258D670A7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9;p44">
              <a:extLst>
                <a:ext uri="{FF2B5EF4-FFF2-40B4-BE49-F238E27FC236}">
                  <a16:creationId xmlns:a16="http://schemas.microsoft.com/office/drawing/2014/main" id="{97830F06-302F-4E4E-5993-BF059841F041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60;p44">
              <a:extLst>
                <a:ext uri="{FF2B5EF4-FFF2-40B4-BE49-F238E27FC236}">
                  <a16:creationId xmlns:a16="http://schemas.microsoft.com/office/drawing/2014/main" id="{0652E267-34C8-FC98-6DB0-18D3008F15DA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61;p44">
              <a:extLst>
                <a:ext uri="{FF2B5EF4-FFF2-40B4-BE49-F238E27FC236}">
                  <a16:creationId xmlns:a16="http://schemas.microsoft.com/office/drawing/2014/main" id="{75029FB7-70D0-A552-C277-CA2AA478F031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62;p44">
              <a:extLst>
                <a:ext uri="{FF2B5EF4-FFF2-40B4-BE49-F238E27FC236}">
                  <a16:creationId xmlns:a16="http://schemas.microsoft.com/office/drawing/2014/main" id="{1C6064B2-1A36-9F69-29CD-AC8EFF6E6738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63;p44">
              <a:extLst>
                <a:ext uri="{FF2B5EF4-FFF2-40B4-BE49-F238E27FC236}">
                  <a16:creationId xmlns:a16="http://schemas.microsoft.com/office/drawing/2014/main" id="{E269D5EE-2D0F-50C9-0EF8-96EF5B5026AC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9565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103"/>
        </a:solidFill>
        <a:effectLst/>
      </p:bgPr>
    </p:bg>
    <p:spTree>
      <p:nvGrpSpPr>
        <p:cNvPr id="1" name="Shape 227">
          <a:extLst>
            <a:ext uri="{FF2B5EF4-FFF2-40B4-BE49-F238E27FC236}">
              <a16:creationId xmlns:a16="http://schemas.microsoft.com/office/drawing/2014/main" id="{82EF4E4F-510F-A08D-AE7C-EEFE09ABB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2;p27">
            <a:extLst>
              <a:ext uri="{FF2B5EF4-FFF2-40B4-BE49-F238E27FC236}">
                <a16:creationId xmlns:a16="http://schemas.microsoft.com/office/drawing/2014/main" id="{EF67471E-6984-2194-0055-910D39578832}"/>
              </a:ext>
            </a:extLst>
          </p:cNvPr>
          <p:cNvSpPr txBox="1">
            <a:spLocks/>
          </p:cNvSpPr>
          <p:nvPr/>
        </p:nvSpPr>
        <p:spPr>
          <a:xfrm>
            <a:off x="964109" y="1283646"/>
            <a:ext cx="11445161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250">
                <a:solidFill>
                  <a:srgbClr val="FFFFFF"/>
                </a:solidFill>
                <a:latin typeface="Chakra Petch Bold"/>
                <a:cs typeface="Chakra Petch Bold"/>
              </a:rPr>
              <a:t>POR QUE FALAR DE OKR</a:t>
            </a:r>
          </a:p>
        </p:txBody>
      </p:sp>
      <p:sp>
        <p:nvSpPr>
          <p:cNvPr id="9" name="Freeform 27">
            <a:extLst>
              <a:ext uri="{FF2B5EF4-FFF2-40B4-BE49-F238E27FC236}">
                <a16:creationId xmlns:a16="http://schemas.microsoft.com/office/drawing/2014/main" id="{1669C4E1-3DB0-D2B0-4334-4B9D8EE20871}"/>
              </a:ext>
            </a:extLst>
          </p:cNvPr>
          <p:cNvSpPr/>
          <p:nvPr/>
        </p:nvSpPr>
        <p:spPr>
          <a:xfrm>
            <a:off x="2451535" y="7643207"/>
            <a:ext cx="1087951" cy="294781"/>
          </a:xfrm>
          <a:custGeom>
            <a:avLst/>
            <a:gdLst/>
            <a:ahLst/>
            <a:cxnLst/>
            <a:rect l="l" t="t" r="r" b="b"/>
            <a:pathLst>
              <a:path w="1450601" h="393042">
                <a:moveTo>
                  <a:pt x="1450601" y="0"/>
                </a:moveTo>
                <a:lnTo>
                  <a:pt x="0" y="0"/>
                </a:lnTo>
                <a:lnTo>
                  <a:pt x="0" y="393042"/>
                </a:lnTo>
                <a:lnTo>
                  <a:pt x="1450601" y="393042"/>
                </a:lnTo>
                <a:lnTo>
                  <a:pt x="145060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E4341821-6125-D1BD-E8D3-DD8CAD038A6F}"/>
              </a:ext>
            </a:extLst>
          </p:cNvPr>
          <p:cNvGrpSpPr/>
          <p:nvPr/>
        </p:nvGrpSpPr>
        <p:grpSpPr>
          <a:xfrm>
            <a:off x="3458859" y="7639499"/>
            <a:ext cx="2139315" cy="300383"/>
            <a:chOff x="7884284" y="861416"/>
            <a:chExt cx="2139315" cy="300383"/>
          </a:xfrm>
        </p:grpSpPr>
        <p:sp>
          <p:nvSpPr>
            <p:cNvPr id="11" name="Freeform 31">
              <a:extLst>
                <a:ext uri="{FF2B5EF4-FFF2-40B4-BE49-F238E27FC236}">
                  <a16:creationId xmlns:a16="http://schemas.microsoft.com/office/drawing/2014/main" id="{39698D77-2235-579C-C46D-716E27F87394}"/>
                </a:ext>
              </a:extLst>
            </p:cNvPr>
            <p:cNvSpPr/>
            <p:nvPr/>
          </p:nvSpPr>
          <p:spPr>
            <a:xfrm>
              <a:off x="8111762" y="921902"/>
              <a:ext cx="172379" cy="172379"/>
            </a:xfrm>
            <a:custGeom>
              <a:avLst/>
              <a:gdLst/>
              <a:ahLst/>
              <a:cxnLst/>
              <a:rect l="l" t="t" r="r" b="b"/>
              <a:pathLst>
                <a:path w="229839" h="229839">
                  <a:moveTo>
                    <a:pt x="0" y="0"/>
                  </a:moveTo>
                  <a:lnTo>
                    <a:pt x="229839" y="0"/>
                  </a:lnTo>
                  <a:lnTo>
                    <a:pt x="229839" y="229839"/>
                  </a:lnTo>
                  <a:lnTo>
                    <a:pt x="0" y="229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32">
              <a:extLst>
                <a:ext uri="{FF2B5EF4-FFF2-40B4-BE49-F238E27FC236}">
                  <a16:creationId xmlns:a16="http://schemas.microsoft.com/office/drawing/2014/main" id="{B1D74D86-8F02-31F7-5D63-325744C1D66E}"/>
                </a:ext>
              </a:extLst>
            </p:cNvPr>
            <p:cNvSpPr txBox="1"/>
            <p:nvPr/>
          </p:nvSpPr>
          <p:spPr>
            <a:xfrm>
              <a:off x="8383362" y="931280"/>
              <a:ext cx="1573448" cy="153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76"/>
                </a:lnSpc>
              </a:pPr>
              <a:r>
                <a:rPr lang="en-US" sz="983">
                  <a:solidFill>
                    <a:srgbClr val="2BDEFD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IMAGEM GERADA COM I.A.</a:t>
              </a:r>
            </a:p>
          </p:txBody>
        </p:sp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E211C02A-B660-8316-38B6-35A753C679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7884284" y="861416"/>
              <a:ext cx="2139315" cy="300383"/>
            </a:xfrm>
            <a:prstGeom prst="rect">
              <a:avLst/>
            </a:prstGeom>
          </p:spPr>
        </p:pic>
      </p:grpSp>
      <p:pic>
        <p:nvPicPr>
          <p:cNvPr id="18" name="Imagem 17" descr="Thumbnail Image ">
            <a:extLst>
              <a:ext uri="{FF2B5EF4-FFF2-40B4-BE49-F238E27FC236}">
                <a16:creationId xmlns:a16="http://schemas.microsoft.com/office/drawing/2014/main" id="{02681CE7-069F-ECB1-734D-CE412CE2F2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7419" y="2680570"/>
            <a:ext cx="3294346" cy="484757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8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5679BF94-95AF-E00C-03CA-D9FBF1114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2;p27">
            <a:extLst>
              <a:ext uri="{FF2B5EF4-FFF2-40B4-BE49-F238E27FC236}">
                <a16:creationId xmlns:a16="http://schemas.microsoft.com/office/drawing/2014/main" id="{37B2599F-C6D1-FA56-B33D-A0BC64E350A8}"/>
              </a:ext>
            </a:extLst>
          </p:cNvPr>
          <p:cNvSpPr txBox="1">
            <a:spLocks/>
          </p:cNvSpPr>
          <p:nvPr/>
        </p:nvSpPr>
        <p:spPr>
          <a:xfrm>
            <a:off x="1039265" y="1308698"/>
            <a:ext cx="11445161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rgbClr val="FFFFFF"/>
                </a:solidFill>
                <a:latin typeface="Chakra Petch Bold"/>
                <a:cs typeface="Chakra Petch Bold"/>
              </a:rPr>
              <a:t>ESTRUTURA IDEAL DE OKRS</a:t>
            </a:r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2268B23-0BE2-6D0A-E23B-2E7E93253B4E}"/>
              </a:ext>
            </a:extLst>
          </p:cNvPr>
          <p:cNvSpPr txBox="1"/>
          <p:nvPr/>
        </p:nvSpPr>
        <p:spPr>
          <a:xfrm>
            <a:off x="2611465" y="3198967"/>
            <a:ext cx="10089396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1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Objetivo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claro 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inspirador</a:t>
            </a:r>
            <a:endParaRPr lang="pt-BR" sz="2000">
              <a:latin typeface="Inter"/>
              <a:ea typeface="Inter"/>
              <a:cs typeface="Chakra Petch Light"/>
            </a:endParaRPr>
          </a:p>
          <a:p>
            <a:endParaRPr lang="en-US" sz="2000">
              <a:solidFill>
                <a:srgbClr val="D6D6D6"/>
              </a:solidFill>
              <a:latin typeface="Inter"/>
              <a:ea typeface="Inter"/>
              <a:cs typeface="Chakra Petch Light"/>
            </a:endParaRPr>
          </a:p>
          <a:p>
            <a:endParaRPr lang="en-US" sz="2000">
              <a:solidFill>
                <a:srgbClr val="D6D6D6"/>
              </a:solidFill>
              <a:latin typeface="Inter"/>
              <a:ea typeface="Inter"/>
              <a:cs typeface="Chakra Petch Light"/>
            </a:endParaRPr>
          </a:p>
          <a:p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2 a 5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Resultados-chave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mensuráveis</a:t>
            </a:r>
            <a:endParaRPr lang="en-US" sz="2000">
              <a:solidFill>
                <a:srgbClr val="D6D6D6"/>
              </a:solidFill>
              <a:latin typeface="Inter"/>
              <a:ea typeface="Inter"/>
              <a:cs typeface="Chakra Petch Light"/>
            </a:endParaRPr>
          </a:p>
          <a:p>
            <a:endParaRPr lang="en-US" sz="2000">
              <a:solidFill>
                <a:srgbClr val="D6D6D6"/>
              </a:solidFill>
              <a:latin typeface="Inter"/>
              <a:ea typeface="Inter"/>
              <a:cs typeface="Chakra Petch Light"/>
            </a:endParaRPr>
          </a:p>
          <a:p>
            <a:endParaRPr lang="en-US" sz="2000">
              <a:solidFill>
                <a:srgbClr val="D6D6D6"/>
              </a:solidFill>
              <a:latin typeface="Inter"/>
              <a:ea typeface="Inter"/>
              <a:cs typeface="Chakra Petch Light"/>
            </a:endParaRPr>
          </a:p>
          <a:p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Ciclos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trimestrais</a:t>
            </a:r>
          </a:p>
          <a:p>
            <a:endParaRPr lang="en-US" sz="2000">
              <a:solidFill>
                <a:srgbClr val="D6D6D6"/>
              </a:solidFill>
              <a:latin typeface="Inter"/>
              <a:ea typeface="Inter"/>
              <a:cs typeface="Chakra Petch Light"/>
            </a:endParaRPr>
          </a:p>
          <a:p>
            <a:endParaRPr lang="en-US" sz="2000">
              <a:solidFill>
                <a:srgbClr val="D6D6D6"/>
              </a:solidFill>
              <a:latin typeface="Inter"/>
              <a:ea typeface="Inter"/>
              <a:cs typeface="Chakra Petch Light"/>
            </a:endParaRPr>
          </a:p>
          <a:p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Acompanhamento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contínuo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(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não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só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no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fim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)</a:t>
            </a:r>
            <a:endParaRPr lang="en-US"/>
          </a:p>
        </p:txBody>
      </p:sp>
      <p:grpSp>
        <p:nvGrpSpPr>
          <p:cNvPr id="25" name="Google Shape;356;p44">
            <a:extLst>
              <a:ext uri="{FF2B5EF4-FFF2-40B4-BE49-F238E27FC236}">
                <a16:creationId xmlns:a16="http://schemas.microsoft.com/office/drawing/2014/main" id="{FA4CA667-6454-FB6E-5402-C5969F51D4F5}"/>
              </a:ext>
            </a:extLst>
          </p:cNvPr>
          <p:cNvGrpSpPr/>
          <p:nvPr/>
        </p:nvGrpSpPr>
        <p:grpSpPr>
          <a:xfrm>
            <a:off x="1090861" y="3192482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18" name="Google Shape;357;p44">
              <a:extLst>
                <a:ext uri="{FF2B5EF4-FFF2-40B4-BE49-F238E27FC236}">
                  <a16:creationId xmlns:a16="http://schemas.microsoft.com/office/drawing/2014/main" id="{F36297B3-784A-0B91-5377-9F68550CCAAA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8;p44">
              <a:extLst>
                <a:ext uri="{FF2B5EF4-FFF2-40B4-BE49-F238E27FC236}">
                  <a16:creationId xmlns:a16="http://schemas.microsoft.com/office/drawing/2014/main" id="{EE5E836E-2131-BEA2-67C3-D9D6EF98C491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9;p44">
              <a:extLst>
                <a:ext uri="{FF2B5EF4-FFF2-40B4-BE49-F238E27FC236}">
                  <a16:creationId xmlns:a16="http://schemas.microsoft.com/office/drawing/2014/main" id="{8C3119DD-52F2-2200-CD1A-137833595221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0;p44">
              <a:extLst>
                <a:ext uri="{FF2B5EF4-FFF2-40B4-BE49-F238E27FC236}">
                  <a16:creationId xmlns:a16="http://schemas.microsoft.com/office/drawing/2014/main" id="{B6220976-731F-FC94-DB70-38FFF92B7F91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1;p44">
              <a:extLst>
                <a:ext uri="{FF2B5EF4-FFF2-40B4-BE49-F238E27FC236}">
                  <a16:creationId xmlns:a16="http://schemas.microsoft.com/office/drawing/2014/main" id="{EB6AE2BC-6960-D46E-8562-287FFE6F130D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62;p44">
              <a:extLst>
                <a:ext uri="{FF2B5EF4-FFF2-40B4-BE49-F238E27FC236}">
                  <a16:creationId xmlns:a16="http://schemas.microsoft.com/office/drawing/2014/main" id="{6F69F39C-ADBE-2AA7-BC1B-0E593C6E5088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63;p44">
              <a:extLst>
                <a:ext uri="{FF2B5EF4-FFF2-40B4-BE49-F238E27FC236}">
                  <a16:creationId xmlns:a16="http://schemas.microsoft.com/office/drawing/2014/main" id="{590EDA91-0352-AC1B-BB59-A982411BD573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356;p44">
            <a:extLst>
              <a:ext uri="{FF2B5EF4-FFF2-40B4-BE49-F238E27FC236}">
                <a16:creationId xmlns:a16="http://schemas.microsoft.com/office/drawing/2014/main" id="{F98D3358-85F0-E50C-BFBE-A9DFD44B876F}"/>
              </a:ext>
            </a:extLst>
          </p:cNvPr>
          <p:cNvGrpSpPr/>
          <p:nvPr/>
        </p:nvGrpSpPr>
        <p:grpSpPr>
          <a:xfrm>
            <a:off x="1095885" y="4090110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27" name="Google Shape;357;p44">
              <a:extLst>
                <a:ext uri="{FF2B5EF4-FFF2-40B4-BE49-F238E27FC236}">
                  <a16:creationId xmlns:a16="http://schemas.microsoft.com/office/drawing/2014/main" id="{79D3EA32-5211-481C-C8AA-F013F19817C5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8;p44">
              <a:extLst>
                <a:ext uri="{FF2B5EF4-FFF2-40B4-BE49-F238E27FC236}">
                  <a16:creationId xmlns:a16="http://schemas.microsoft.com/office/drawing/2014/main" id="{B178553D-FDA5-EB8A-E5F9-B2F1AE56BFFB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9;p44">
              <a:extLst>
                <a:ext uri="{FF2B5EF4-FFF2-40B4-BE49-F238E27FC236}">
                  <a16:creationId xmlns:a16="http://schemas.microsoft.com/office/drawing/2014/main" id="{D87A2FF1-51F4-858F-4AC2-4A0CC62FD355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0;p44">
              <a:extLst>
                <a:ext uri="{FF2B5EF4-FFF2-40B4-BE49-F238E27FC236}">
                  <a16:creationId xmlns:a16="http://schemas.microsoft.com/office/drawing/2014/main" id="{AC2E7BB6-5D04-F014-517D-33224ED68E37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61;p44">
              <a:extLst>
                <a:ext uri="{FF2B5EF4-FFF2-40B4-BE49-F238E27FC236}">
                  <a16:creationId xmlns:a16="http://schemas.microsoft.com/office/drawing/2014/main" id="{DA9BFB83-6CF4-3E01-BAAE-4B939D59C211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62;p44">
              <a:extLst>
                <a:ext uri="{FF2B5EF4-FFF2-40B4-BE49-F238E27FC236}">
                  <a16:creationId xmlns:a16="http://schemas.microsoft.com/office/drawing/2014/main" id="{2BBE8784-A5A5-3260-0932-6FF6CE1571FF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63;p44">
              <a:extLst>
                <a:ext uri="{FF2B5EF4-FFF2-40B4-BE49-F238E27FC236}">
                  <a16:creationId xmlns:a16="http://schemas.microsoft.com/office/drawing/2014/main" id="{46C3D7DE-CA76-3AD3-2330-5970AA59610F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356;p44">
            <a:extLst>
              <a:ext uri="{FF2B5EF4-FFF2-40B4-BE49-F238E27FC236}">
                <a16:creationId xmlns:a16="http://schemas.microsoft.com/office/drawing/2014/main" id="{3EB09B5D-4330-ABA8-FE04-534270D3C734}"/>
              </a:ext>
            </a:extLst>
          </p:cNvPr>
          <p:cNvGrpSpPr/>
          <p:nvPr/>
        </p:nvGrpSpPr>
        <p:grpSpPr>
          <a:xfrm>
            <a:off x="1042030" y="4987738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36" name="Google Shape;357;p44">
              <a:extLst>
                <a:ext uri="{FF2B5EF4-FFF2-40B4-BE49-F238E27FC236}">
                  <a16:creationId xmlns:a16="http://schemas.microsoft.com/office/drawing/2014/main" id="{872BE805-5822-65A9-5D23-1B4AD593D28F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58;p44">
              <a:extLst>
                <a:ext uri="{FF2B5EF4-FFF2-40B4-BE49-F238E27FC236}">
                  <a16:creationId xmlns:a16="http://schemas.microsoft.com/office/drawing/2014/main" id="{84DCBEE4-0784-C833-8C2D-48B909335757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59;p44">
              <a:extLst>
                <a:ext uri="{FF2B5EF4-FFF2-40B4-BE49-F238E27FC236}">
                  <a16:creationId xmlns:a16="http://schemas.microsoft.com/office/drawing/2014/main" id="{2E773242-0632-92D0-2668-B0C567B39610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0;p44">
              <a:extLst>
                <a:ext uri="{FF2B5EF4-FFF2-40B4-BE49-F238E27FC236}">
                  <a16:creationId xmlns:a16="http://schemas.microsoft.com/office/drawing/2014/main" id="{756DAF36-74D0-346A-382C-8927E9B4B2B3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1;p44">
              <a:extLst>
                <a:ext uri="{FF2B5EF4-FFF2-40B4-BE49-F238E27FC236}">
                  <a16:creationId xmlns:a16="http://schemas.microsoft.com/office/drawing/2014/main" id="{74BB98EE-16C0-7C4E-A135-C6146FAC2096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2;p44">
              <a:extLst>
                <a:ext uri="{FF2B5EF4-FFF2-40B4-BE49-F238E27FC236}">
                  <a16:creationId xmlns:a16="http://schemas.microsoft.com/office/drawing/2014/main" id="{6877C5BE-7BCD-AD84-1DFF-39691B90A458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3;p44">
              <a:extLst>
                <a:ext uri="{FF2B5EF4-FFF2-40B4-BE49-F238E27FC236}">
                  <a16:creationId xmlns:a16="http://schemas.microsoft.com/office/drawing/2014/main" id="{ADA6145D-8522-A690-400A-B9FFC58FDD7E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356;p44">
            <a:extLst>
              <a:ext uri="{FF2B5EF4-FFF2-40B4-BE49-F238E27FC236}">
                <a16:creationId xmlns:a16="http://schemas.microsoft.com/office/drawing/2014/main" id="{F21047F7-556D-94B5-79D2-7584DEB2F45F}"/>
              </a:ext>
            </a:extLst>
          </p:cNvPr>
          <p:cNvGrpSpPr/>
          <p:nvPr/>
        </p:nvGrpSpPr>
        <p:grpSpPr>
          <a:xfrm>
            <a:off x="1011954" y="5872840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45" name="Google Shape;357;p44">
              <a:extLst>
                <a:ext uri="{FF2B5EF4-FFF2-40B4-BE49-F238E27FC236}">
                  <a16:creationId xmlns:a16="http://schemas.microsoft.com/office/drawing/2014/main" id="{1D3ADE6A-69E8-3BEE-A216-C155FF99993E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58;p44">
              <a:extLst>
                <a:ext uri="{FF2B5EF4-FFF2-40B4-BE49-F238E27FC236}">
                  <a16:creationId xmlns:a16="http://schemas.microsoft.com/office/drawing/2014/main" id="{AD1F3065-4445-8FF2-6AD5-DFD212BDA9D2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59;p44">
              <a:extLst>
                <a:ext uri="{FF2B5EF4-FFF2-40B4-BE49-F238E27FC236}">
                  <a16:creationId xmlns:a16="http://schemas.microsoft.com/office/drawing/2014/main" id="{1B0D74EB-BE05-3C10-D70C-3BEEC9957DED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0;p44">
              <a:extLst>
                <a:ext uri="{FF2B5EF4-FFF2-40B4-BE49-F238E27FC236}">
                  <a16:creationId xmlns:a16="http://schemas.microsoft.com/office/drawing/2014/main" id="{1DDA18FE-60F5-843B-37ED-E7B7B09C6E61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1;p44">
              <a:extLst>
                <a:ext uri="{FF2B5EF4-FFF2-40B4-BE49-F238E27FC236}">
                  <a16:creationId xmlns:a16="http://schemas.microsoft.com/office/drawing/2014/main" id="{7866865A-9E1C-CA89-B803-A677B4BE10CF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2;p44">
              <a:extLst>
                <a:ext uri="{FF2B5EF4-FFF2-40B4-BE49-F238E27FC236}">
                  <a16:creationId xmlns:a16="http://schemas.microsoft.com/office/drawing/2014/main" id="{6A501C7E-317A-0A09-2E5A-AD7181807317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3;p44">
              <a:extLst>
                <a:ext uri="{FF2B5EF4-FFF2-40B4-BE49-F238E27FC236}">
                  <a16:creationId xmlns:a16="http://schemas.microsoft.com/office/drawing/2014/main" id="{A8D20AFF-1571-1D65-9D7E-0492D507BC06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1033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82D972C9-2F00-8A82-38B9-C9DC9292F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2;p27">
            <a:extLst>
              <a:ext uri="{FF2B5EF4-FFF2-40B4-BE49-F238E27FC236}">
                <a16:creationId xmlns:a16="http://schemas.microsoft.com/office/drawing/2014/main" id="{72238D4E-6DB3-9685-A0A9-0A1B8ACABE49}"/>
              </a:ext>
            </a:extLst>
          </p:cNvPr>
          <p:cNvSpPr txBox="1">
            <a:spLocks/>
          </p:cNvSpPr>
          <p:nvPr/>
        </p:nvSpPr>
        <p:spPr>
          <a:xfrm>
            <a:off x="976635" y="807657"/>
            <a:ext cx="11445161" cy="174966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rgbClr val="FFFFFF"/>
                </a:solidFill>
                <a:latin typeface="Chakra Petch Bold"/>
                <a:cs typeface="Chakra Petch Bold"/>
              </a:rPr>
              <a:t>EXEMPLOS PRÁTICO</a:t>
            </a:r>
            <a:br>
              <a:rPr lang="pt-BR" sz="5250">
                <a:solidFill>
                  <a:srgbClr val="FFFFFF"/>
                </a:solidFill>
                <a:latin typeface="Chakra Petch Bold"/>
                <a:cs typeface="Chakra Petch Bold"/>
              </a:rPr>
            </a:br>
            <a:r>
              <a:rPr lang="pt-BR" sz="5250">
                <a:solidFill>
                  <a:srgbClr val="FFFFFF"/>
                </a:solidFill>
                <a:latin typeface="Chakra Petch Bold"/>
                <a:cs typeface="Chakra Petch Bold"/>
              </a:rPr>
              <a:t>E COTIDIANO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109795FD-B6ED-5A06-6A68-CF198DF77D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54499"/>
              </p:ext>
            </p:extLst>
          </p:nvPr>
        </p:nvGraphicFramePr>
        <p:xfrm>
          <a:off x="976393" y="3004253"/>
          <a:ext cx="10546898" cy="347662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21777">
                  <a:extLst>
                    <a:ext uri="{9D8B030D-6E8A-4147-A177-3AD203B41FA5}">
                      <a16:colId xmlns:a16="http://schemas.microsoft.com/office/drawing/2014/main" val="1938606734"/>
                    </a:ext>
                  </a:extLst>
                </a:gridCol>
                <a:gridCol w="6425121">
                  <a:extLst>
                    <a:ext uri="{9D8B030D-6E8A-4147-A177-3AD203B41FA5}">
                      <a16:colId xmlns:a16="http://schemas.microsoft.com/office/drawing/2014/main" val="34384880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Objetivo(O)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Resultados-chave (</a:t>
                      </a:r>
                      <a:r>
                        <a:rPr lang="pt-BR" sz="2000" b="1" err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KRs</a:t>
                      </a: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)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68942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Estar no top 3 (pais/mãe) mais sarados da escolinha de meus filhos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- Eliminar 5kg em 3 meses com alimentação equilibrada 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- Praticar exercícios físicos 4x por semana 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- Manter consumo diário de até 1800 kcal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50644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Ser capaz de manter uma conversa interessante, sem ajuda do </a:t>
                      </a:r>
                      <a:r>
                        <a:rPr lang="pt-BR" sz="2000" b="1" err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Chatgpt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- Ler 1 livro por mês com foco em desenvolvimento pessoal 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- Dedicar 30 minutos diários à leitura 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- Compartilhar 1 insight por livro com colegas ou redes sociais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5124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601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CAB57FF4-87CD-D4C3-8F5C-7C02FBBDB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2;p27">
            <a:extLst>
              <a:ext uri="{FF2B5EF4-FFF2-40B4-BE49-F238E27FC236}">
                <a16:creationId xmlns:a16="http://schemas.microsoft.com/office/drawing/2014/main" id="{5D17C17E-D29E-A3F8-722D-339FCAD3B43A}"/>
              </a:ext>
            </a:extLst>
          </p:cNvPr>
          <p:cNvSpPr txBox="1">
            <a:spLocks/>
          </p:cNvSpPr>
          <p:nvPr/>
        </p:nvSpPr>
        <p:spPr>
          <a:xfrm>
            <a:off x="976635" y="807657"/>
            <a:ext cx="11445161" cy="174966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rgbClr val="FFFFFF"/>
                </a:solidFill>
                <a:latin typeface="Chakra Petch Bold"/>
                <a:cs typeface="Chakra Petch Bold"/>
              </a:rPr>
              <a:t>EXEMPLOS PRÁTICO</a:t>
            </a:r>
            <a:br>
              <a:rPr lang="pt-BR" sz="5250">
                <a:solidFill>
                  <a:srgbClr val="FFFFFF"/>
                </a:solidFill>
                <a:latin typeface="Chakra Petch Bold"/>
                <a:cs typeface="Chakra Petch Bold"/>
              </a:rPr>
            </a:br>
            <a:r>
              <a:rPr lang="pt-BR" sz="5250">
                <a:solidFill>
                  <a:srgbClr val="FFFFFF"/>
                </a:solidFill>
                <a:latin typeface="Chakra Petch Bold"/>
                <a:cs typeface="Chakra Petch Bold"/>
              </a:rPr>
              <a:t>E COTIDIANO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25F448B5-7EE1-39A1-DAD7-CC7C8184F9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158025"/>
              </p:ext>
            </p:extLst>
          </p:nvPr>
        </p:nvGraphicFramePr>
        <p:xfrm>
          <a:off x="976393" y="3292352"/>
          <a:ext cx="10897640" cy="28575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258849">
                  <a:extLst>
                    <a:ext uri="{9D8B030D-6E8A-4147-A177-3AD203B41FA5}">
                      <a16:colId xmlns:a16="http://schemas.microsoft.com/office/drawing/2014/main" val="1938606734"/>
                    </a:ext>
                  </a:extLst>
                </a:gridCol>
                <a:gridCol w="6638791">
                  <a:extLst>
                    <a:ext uri="{9D8B030D-6E8A-4147-A177-3AD203B41FA5}">
                      <a16:colId xmlns:a16="http://schemas.microsoft.com/office/drawing/2014/main" val="34384880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Objetivo(O)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Resultados-chave (</a:t>
                      </a:r>
                      <a:r>
                        <a:rPr lang="pt-BR" sz="2000" b="1" err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KRs</a:t>
                      </a: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)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68942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Ser menos redes sociais e mais sociável e real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- Participar de 2 eventos sociais por mês 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- Marcar 1 encontro com amigos por semana 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- Iniciar 3 novas conversas por semana no trabalho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60916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Me tornar um pé de valsa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- Realizar 1 feedback construtivo por semana 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- Participar de 2 reuniões com escuta ativa por semana 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- Aplicar técnicas de comunicação não violenta em 3 situações reais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999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455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BC1EF-7986-5DA9-4725-7B7887C10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25F5EFDA-D1FE-D61C-20B0-9EE685B2DC8E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934A9BA4-ACA8-3B62-9FEF-CFF47BDB4EF7}"/>
              </a:ext>
            </a:extLst>
          </p:cNvPr>
          <p:cNvSpPr txBox="1">
            <a:spLocks/>
          </p:cNvSpPr>
          <p:nvPr/>
        </p:nvSpPr>
        <p:spPr>
          <a:xfrm>
            <a:off x="1068730" y="1126539"/>
            <a:ext cx="9629866" cy="1641200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 b="1">
                <a:solidFill>
                  <a:srgbClr val="2BDEFD"/>
                </a:solidFill>
                <a:latin typeface="Chakra Petch"/>
                <a:cs typeface="Chakra Petch"/>
              </a:rPr>
              <a:t>POR QUE ADOTAR</a:t>
            </a:r>
            <a:r>
              <a:rPr lang="pt-BR" sz="5400" b="1">
                <a:solidFill>
                  <a:schemeClr val="bg1"/>
                </a:solidFill>
                <a:latin typeface="Chakra Petch"/>
                <a:cs typeface="Chakra Petch"/>
              </a:rPr>
              <a:t> GESTÃO POR PROCESSO </a:t>
            </a:r>
            <a:endParaRPr lang="pt-BR" sz="5400" b="1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grpSp>
        <p:nvGrpSpPr>
          <p:cNvPr id="12" name="Google Shape;356;p44">
            <a:extLst>
              <a:ext uri="{FF2B5EF4-FFF2-40B4-BE49-F238E27FC236}">
                <a16:creationId xmlns:a16="http://schemas.microsoft.com/office/drawing/2014/main" id="{161872AF-157B-2D3E-B6DE-CF9A9E706134}"/>
              </a:ext>
            </a:extLst>
          </p:cNvPr>
          <p:cNvGrpSpPr/>
          <p:nvPr/>
        </p:nvGrpSpPr>
        <p:grpSpPr>
          <a:xfrm>
            <a:off x="1064956" y="3315619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4" name="Google Shape;357;p44">
              <a:extLst>
                <a:ext uri="{FF2B5EF4-FFF2-40B4-BE49-F238E27FC236}">
                  <a16:creationId xmlns:a16="http://schemas.microsoft.com/office/drawing/2014/main" id="{AE2A94F2-2635-0DAB-DB27-463134B46DAB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8;p44">
              <a:extLst>
                <a:ext uri="{FF2B5EF4-FFF2-40B4-BE49-F238E27FC236}">
                  <a16:creationId xmlns:a16="http://schemas.microsoft.com/office/drawing/2014/main" id="{386A023A-7441-BBF2-DB8F-A58A5801EAE3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9;p44">
              <a:extLst>
                <a:ext uri="{FF2B5EF4-FFF2-40B4-BE49-F238E27FC236}">
                  <a16:creationId xmlns:a16="http://schemas.microsoft.com/office/drawing/2014/main" id="{B3D0947C-E976-49FA-F279-788162E44351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60;p44">
              <a:extLst>
                <a:ext uri="{FF2B5EF4-FFF2-40B4-BE49-F238E27FC236}">
                  <a16:creationId xmlns:a16="http://schemas.microsoft.com/office/drawing/2014/main" id="{380B4A05-A117-895E-977E-CD60AF82929C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61;p44">
              <a:extLst>
                <a:ext uri="{FF2B5EF4-FFF2-40B4-BE49-F238E27FC236}">
                  <a16:creationId xmlns:a16="http://schemas.microsoft.com/office/drawing/2014/main" id="{21689A39-40D1-CDFB-9D46-C7AA6C6F7042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62;p44">
              <a:extLst>
                <a:ext uri="{FF2B5EF4-FFF2-40B4-BE49-F238E27FC236}">
                  <a16:creationId xmlns:a16="http://schemas.microsoft.com/office/drawing/2014/main" id="{8175EBCF-60C3-1FE1-1214-1A1A3790F1A5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63;p44">
              <a:extLst>
                <a:ext uri="{FF2B5EF4-FFF2-40B4-BE49-F238E27FC236}">
                  <a16:creationId xmlns:a16="http://schemas.microsoft.com/office/drawing/2014/main" id="{EB8C9406-BE85-1D07-9AFA-32F7B52F374D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229;p28">
            <a:extLst>
              <a:ext uri="{FF2B5EF4-FFF2-40B4-BE49-F238E27FC236}">
                <a16:creationId xmlns:a16="http://schemas.microsoft.com/office/drawing/2014/main" id="{BC41D000-DDE4-567E-C62C-67E776A85614}"/>
              </a:ext>
            </a:extLst>
          </p:cNvPr>
          <p:cNvSpPr txBox="1">
            <a:spLocks/>
          </p:cNvSpPr>
          <p:nvPr/>
        </p:nvSpPr>
        <p:spPr>
          <a:xfrm>
            <a:off x="2843831" y="3219420"/>
            <a:ext cx="4474248" cy="710552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Eliminar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desperdícios</a:t>
            </a:r>
            <a:endParaRPr lang="nl-NL" sz="3200" err="1">
              <a:solidFill>
                <a:schemeClr val="bg1"/>
              </a:solidFill>
              <a:latin typeface="Inter"/>
              <a:ea typeface="Inter"/>
            </a:endParaRPr>
          </a:p>
        </p:txBody>
      </p:sp>
      <p:grpSp>
        <p:nvGrpSpPr>
          <p:cNvPr id="14" name="Google Shape;356;p44">
            <a:extLst>
              <a:ext uri="{FF2B5EF4-FFF2-40B4-BE49-F238E27FC236}">
                <a16:creationId xmlns:a16="http://schemas.microsoft.com/office/drawing/2014/main" id="{6B37B44C-F27A-666A-3DD6-F7419D3731BF}"/>
              </a:ext>
            </a:extLst>
          </p:cNvPr>
          <p:cNvGrpSpPr/>
          <p:nvPr/>
        </p:nvGrpSpPr>
        <p:grpSpPr>
          <a:xfrm>
            <a:off x="1002326" y="4505592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15" name="Google Shape;357;p44">
              <a:extLst>
                <a:ext uri="{FF2B5EF4-FFF2-40B4-BE49-F238E27FC236}">
                  <a16:creationId xmlns:a16="http://schemas.microsoft.com/office/drawing/2014/main" id="{8918DA47-D9BF-D335-3D14-A3AF0AEC5361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8;p44">
              <a:extLst>
                <a:ext uri="{FF2B5EF4-FFF2-40B4-BE49-F238E27FC236}">
                  <a16:creationId xmlns:a16="http://schemas.microsoft.com/office/drawing/2014/main" id="{589F2301-559F-FBCA-8594-043BF76F6731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9;p44">
              <a:extLst>
                <a:ext uri="{FF2B5EF4-FFF2-40B4-BE49-F238E27FC236}">
                  <a16:creationId xmlns:a16="http://schemas.microsoft.com/office/drawing/2014/main" id="{DD76A65B-7A14-FAA7-0DE4-CA0B0FA76686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0;p44">
              <a:extLst>
                <a:ext uri="{FF2B5EF4-FFF2-40B4-BE49-F238E27FC236}">
                  <a16:creationId xmlns:a16="http://schemas.microsoft.com/office/drawing/2014/main" id="{56C52B73-8D6A-F6DB-C144-217F222A50BD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1;p44">
              <a:extLst>
                <a:ext uri="{FF2B5EF4-FFF2-40B4-BE49-F238E27FC236}">
                  <a16:creationId xmlns:a16="http://schemas.microsoft.com/office/drawing/2014/main" id="{13FB1581-16AA-997B-A70A-64C3F198927E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2;p44">
              <a:extLst>
                <a:ext uri="{FF2B5EF4-FFF2-40B4-BE49-F238E27FC236}">
                  <a16:creationId xmlns:a16="http://schemas.microsoft.com/office/drawing/2014/main" id="{94AE4F07-6CCC-E29C-1151-FE220560C0BE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3;p44">
              <a:extLst>
                <a:ext uri="{FF2B5EF4-FFF2-40B4-BE49-F238E27FC236}">
                  <a16:creationId xmlns:a16="http://schemas.microsoft.com/office/drawing/2014/main" id="{5CC1B2C1-CAE5-8A37-65F2-A1405F3FB993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9;p28">
            <a:extLst>
              <a:ext uri="{FF2B5EF4-FFF2-40B4-BE49-F238E27FC236}">
                <a16:creationId xmlns:a16="http://schemas.microsoft.com/office/drawing/2014/main" id="{01A1FD40-75C9-9046-6153-E3A94853D135}"/>
              </a:ext>
            </a:extLst>
          </p:cNvPr>
          <p:cNvSpPr txBox="1">
            <a:spLocks/>
          </p:cNvSpPr>
          <p:nvPr/>
        </p:nvSpPr>
        <p:spPr>
          <a:xfrm>
            <a:off x="2806253" y="4384341"/>
            <a:ext cx="6916823" cy="710552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Melhoras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comunicação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entre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áreas</a:t>
            </a:r>
            <a:endParaRPr lang="nl-NL" sz="3200" err="1">
              <a:solidFill>
                <a:schemeClr val="bg1"/>
              </a:solidFill>
              <a:latin typeface="Inter"/>
              <a:ea typeface="Inter"/>
            </a:endParaRPr>
          </a:p>
        </p:txBody>
      </p:sp>
      <p:grpSp>
        <p:nvGrpSpPr>
          <p:cNvPr id="23" name="Google Shape;356;p44">
            <a:extLst>
              <a:ext uri="{FF2B5EF4-FFF2-40B4-BE49-F238E27FC236}">
                <a16:creationId xmlns:a16="http://schemas.microsoft.com/office/drawing/2014/main" id="{D2DC3647-FCB5-916C-564F-569F5078AFA9}"/>
              </a:ext>
            </a:extLst>
          </p:cNvPr>
          <p:cNvGrpSpPr/>
          <p:nvPr/>
        </p:nvGrpSpPr>
        <p:grpSpPr>
          <a:xfrm>
            <a:off x="1027378" y="5645460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25" name="Google Shape;357;p44">
              <a:extLst>
                <a:ext uri="{FF2B5EF4-FFF2-40B4-BE49-F238E27FC236}">
                  <a16:creationId xmlns:a16="http://schemas.microsoft.com/office/drawing/2014/main" id="{C1D012B5-27DF-325F-19BA-CFD6B50F12E9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;p44">
              <a:extLst>
                <a:ext uri="{FF2B5EF4-FFF2-40B4-BE49-F238E27FC236}">
                  <a16:creationId xmlns:a16="http://schemas.microsoft.com/office/drawing/2014/main" id="{573D5689-639A-6C97-0AC6-84A3390F6CFB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;p44">
              <a:extLst>
                <a:ext uri="{FF2B5EF4-FFF2-40B4-BE49-F238E27FC236}">
                  <a16:creationId xmlns:a16="http://schemas.microsoft.com/office/drawing/2014/main" id="{C234EE2B-7D60-EB3C-81DD-3413A9C57D8B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0;p44">
              <a:extLst>
                <a:ext uri="{FF2B5EF4-FFF2-40B4-BE49-F238E27FC236}">
                  <a16:creationId xmlns:a16="http://schemas.microsoft.com/office/drawing/2014/main" id="{A40E3E04-A849-83E7-1C77-7E106261B98B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1;p44">
              <a:extLst>
                <a:ext uri="{FF2B5EF4-FFF2-40B4-BE49-F238E27FC236}">
                  <a16:creationId xmlns:a16="http://schemas.microsoft.com/office/drawing/2014/main" id="{18A6E3F9-5527-E6B6-66F5-C1117FC3892A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2;p44">
              <a:extLst>
                <a:ext uri="{FF2B5EF4-FFF2-40B4-BE49-F238E27FC236}">
                  <a16:creationId xmlns:a16="http://schemas.microsoft.com/office/drawing/2014/main" id="{45F41D8F-90AC-F4B1-ED24-CF7F12730069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63;p44">
              <a:extLst>
                <a:ext uri="{FF2B5EF4-FFF2-40B4-BE49-F238E27FC236}">
                  <a16:creationId xmlns:a16="http://schemas.microsoft.com/office/drawing/2014/main" id="{5D609B3F-8E1F-6D2B-E405-1E0FD9825818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29;p28">
            <a:extLst>
              <a:ext uri="{FF2B5EF4-FFF2-40B4-BE49-F238E27FC236}">
                <a16:creationId xmlns:a16="http://schemas.microsoft.com/office/drawing/2014/main" id="{5914CB32-05EF-BA54-E870-20551C85D887}"/>
              </a:ext>
            </a:extLst>
          </p:cNvPr>
          <p:cNvSpPr txBox="1">
            <a:spLocks/>
          </p:cNvSpPr>
          <p:nvPr/>
        </p:nvSpPr>
        <p:spPr>
          <a:xfrm>
            <a:off x="2806253" y="5549261"/>
            <a:ext cx="6916822" cy="710552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Facilitar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adaptação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 e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mudanças</a:t>
            </a:r>
            <a:endParaRPr lang="nl-NL" sz="3200" err="1">
              <a:solidFill>
                <a:schemeClr val="bg1"/>
              </a:solidFill>
              <a:latin typeface="Inter"/>
              <a:ea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305293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4EF02-1C30-9BEA-C9B4-B1D0678D2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48C039CD-E8DD-785A-D70F-FD367AD35135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00E6B0FD-F19C-D224-E940-6E2EEAA47618}"/>
              </a:ext>
            </a:extLst>
          </p:cNvPr>
          <p:cNvSpPr txBox="1">
            <a:spLocks/>
          </p:cNvSpPr>
          <p:nvPr/>
        </p:nvSpPr>
        <p:spPr>
          <a:xfrm>
            <a:off x="2296282" y="3193334"/>
            <a:ext cx="10481635" cy="1447301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pt-BR" sz="5400" b="1">
                <a:solidFill>
                  <a:srgbClr val="2BDEFD"/>
                </a:solidFill>
                <a:latin typeface="Chakra Petch"/>
                <a:cs typeface="Chakra Petch"/>
              </a:rPr>
              <a:t>APLICAÇÕES PRÁTICAS </a:t>
            </a:r>
            <a:endParaRPr lang="pt-BR" sz="5400" b="1">
              <a:solidFill>
                <a:srgbClr val="2BDEFD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  <a:p>
            <a:pPr algn="ctr">
              <a:spcBef>
                <a:spcPts val="0"/>
              </a:spcBef>
            </a:pPr>
            <a:r>
              <a:rPr lang="pt-BR" sz="4000" b="1">
                <a:solidFill>
                  <a:schemeClr val="bg1"/>
                </a:solidFill>
                <a:latin typeface="Chakra Petch"/>
                <a:cs typeface="Chakra Petch"/>
              </a:rPr>
              <a:t>PROMPTS PARA SUA IA</a:t>
            </a:r>
            <a:endParaRPr lang="pt-BR" sz="4000" b="1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2573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44B12-560E-6A44-5EA3-9346D75DA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9;p30">
            <a:extLst>
              <a:ext uri="{FF2B5EF4-FFF2-40B4-BE49-F238E27FC236}">
                <a16:creationId xmlns:a16="http://schemas.microsoft.com/office/drawing/2014/main" id="{BD6E72EB-BBBD-8B48-E530-3F91A27F67E0}"/>
              </a:ext>
            </a:extLst>
          </p:cNvPr>
          <p:cNvSpPr txBox="1">
            <a:spLocks/>
          </p:cNvSpPr>
          <p:nvPr/>
        </p:nvSpPr>
        <p:spPr>
          <a:xfrm>
            <a:off x="1494615" y="1389586"/>
            <a:ext cx="10619422" cy="893303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 b="1">
                <a:solidFill>
                  <a:schemeClr val="bg1"/>
                </a:solidFill>
                <a:latin typeface="Chakra Petch"/>
                <a:cs typeface="Chakra Petch"/>
              </a:rPr>
              <a:t>PROMPT PARA IA</a:t>
            </a:r>
            <a:endParaRPr lang="pt-BR" sz="5400" b="1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927C7F8-966D-573B-688B-BA2D6DF962FF}"/>
              </a:ext>
            </a:extLst>
          </p:cNvPr>
          <p:cNvSpPr txBox="1"/>
          <p:nvPr/>
        </p:nvSpPr>
        <p:spPr>
          <a:xfrm>
            <a:off x="1496860" y="2658649"/>
            <a:ext cx="9306838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A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partir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do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objetivo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[</a:t>
            </a:r>
            <a:r>
              <a:rPr lang="en-US" sz="2000" b="1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insira</a:t>
            </a:r>
            <a:r>
              <a:rPr lang="en-US" sz="2000" b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aqui</a:t>
            </a:r>
            <a:r>
              <a:rPr lang="en-US" sz="2000" b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 o </a:t>
            </a:r>
            <a:r>
              <a:rPr lang="en-US" sz="2000" b="1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objetivo</a:t>
            </a:r>
            <a:r>
              <a:rPr lang="en-US" sz="2000" b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]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sugira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novas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formas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de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escrever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o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objetivo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com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linguagem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inspiradora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clara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. Em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seguida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proponha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5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Resultados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-Chave (KRs)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mensuráveis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desafiadores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realistas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, que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ajudem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a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alcançar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esse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cada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um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destes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objetivos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.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Os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KRs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devem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ser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variados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cobrindo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diferentes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dimensões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do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progresso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(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comportamental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técnico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financeiro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).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Inclua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também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Features que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ajudaram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a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alcançar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estes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OKRs.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Responda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tabulado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em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uma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planilha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.</a:t>
            </a:r>
            <a:endParaRPr lang="pt-BR" sz="2000">
              <a:latin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310755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6C8C42BA-135F-CE9C-56DA-9DB52E211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0D4C60A6-DF18-F5A9-BD49-D1C3DA030E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2185520"/>
            <a:ext cx="10555813" cy="107101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 dirty="0">
                <a:latin typeface="Chakra Petch Bold"/>
              </a:rPr>
              <a:t>AUTOMAÇÃO COM RPA</a:t>
            </a:r>
          </a:p>
        </p:txBody>
      </p:sp>
      <p:sp>
        <p:nvSpPr>
          <p:cNvPr id="223" name="Google Shape;223;p27">
            <a:extLst>
              <a:ext uri="{FF2B5EF4-FFF2-40B4-BE49-F238E27FC236}">
                <a16:creationId xmlns:a16="http://schemas.microsoft.com/office/drawing/2014/main" id="{4D081A17-42E5-F668-C200-A86A24BBD380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152000" y="1412240"/>
            <a:ext cx="8250240" cy="738615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solidFill>
                  <a:srgbClr val="2BDEFD"/>
                </a:solidFill>
              </a:rPr>
              <a:t>// Aula </a:t>
            </a:r>
            <a:r>
              <a:rPr lang="pt-BR"/>
              <a:t>4.3</a:t>
            </a:r>
            <a:r>
              <a:rPr lang="pt-BR">
                <a:solidFill>
                  <a:srgbClr val="2BDEFD"/>
                </a:solidFill>
              </a:rPr>
              <a:t> _</a:t>
            </a:r>
            <a:endParaRPr>
              <a:solidFill>
                <a:srgbClr val="2BDE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6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D854B846-AE47-EA78-82FF-4B08869BE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E6D7EC76-6A4A-9659-D27F-C077230F1C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1288372"/>
            <a:ext cx="10555813" cy="107101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latin typeface="Chakra Petch Bold"/>
              </a:rPr>
              <a:t>POR QUE AUTOMATIZAR?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B64A9CE-282A-D735-876A-BF1C7A64D97A}"/>
              </a:ext>
            </a:extLst>
          </p:cNvPr>
          <p:cNvSpPr txBox="1"/>
          <p:nvPr/>
        </p:nvSpPr>
        <p:spPr>
          <a:xfrm>
            <a:off x="1147313" y="3606846"/>
            <a:ext cx="869707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+mn-lt"/>
              </a:rPr>
              <a:t>Processos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+mn-lt"/>
              </a:rPr>
              <a:t>repetitivos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+mn-lt"/>
              </a:rPr>
              <a:t>não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+mn-lt"/>
              </a:rPr>
              <a:t>são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+mn-lt"/>
              </a:rPr>
              <a:t>apenas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+mn-lt"/>
              </a:rPr>
              <a:t>ineficientes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+mn-lt"/>
              </a:rPr>
              <a:t> — </a:t>
            </a:r>
            <a:r>
              <a:rPr lang="en-US" sz="2000" b="1" err="1">
                <a:solidFill>
                  <a:srgbClr val="2BDEFD"/>
                </a:solidFill>
                <a:latin typeface="Inter"/>
                <a:ea typeface="Inter"/>
                <a:cs typeface="+mn-lt"/>
              </a:rPr>
              <a:t>eles</a:t>
            </a:r>
            <a:r>
              <a:rPr lang="en-US" sz="2000" b="1">
                <a:solidFill>
                  <a:srgbClr val="2BDEFD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b="1" err="1">
                <a:solidFill>
                  <a:srgbClr val="2BDEFD"/>
                </a:solidFill>
                <a:latin typeface="Inter"/>
                <a:ea typeface="Inter"/>
                <a:cs typeface="+mn-lt"/>
              </a:rPr>
              <a:t>escondem</a:t>
            </a:r>
            <a:r>
              <a:rPr lang="en-US" sz="2000" b="1">
                <a:solidFill>
                  <a:srgbClr val="2BDEFD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b="1" err="1">
                <a:solidFill>
                  <a:srgbClr val="2BDEFD"/>
                </a:solidFill>
                <a:latin typeface="Inter"/>
                <a:ea typeface="Inter"/>
                <a:cs typeface="+mn-lt"/>
              </a:rPr>
              <a:t>oportunidades</a:t>
            </a:r>
            <a:r>
              <a:rPr lang="en-US" sz="2000" b="1">
                <a:solidFill>
                  <a:srgbClr val="2BDEFD"/>
                </a:solidFill>
                <a:latin typeface="Inter"/>
                <a:ea typeface="Inter"/>
                <a:cs typeface="+mn-lt"/>
              </a:rPr>
              <a:t> de </a:t>
            </a:r>
            <a:r>
              <a:rPr lang="en-US" sz="2000" b="1" err="1">
                <a:solidFill>
                  <a:srgbClr val="2BDEFD"/>
                </a:solidFill>
                <a:latin typeface="Inter"/>
                <a:ea typeface="Inter"/>
                <a:cs typeface="+mn-lt"/>
              </a:rPr>
              <a:t>melhoria</a:t>
            </a:r>
            <a:r>
              <a:rPr lang="en-US" sz="2000" b="1">
                <a:solidFill>
                  <a:srgbClr val="2BDEFD"/>
                </a:solidFill>
                <a:latin typeface="Inter"/>
                <a:ea typeface="Inter"/>
                <a:cs typeface="+mn-lt"/>
              </a:rPr>
              <a:t>.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E383593-5847-5DBF-6A98-B2696A26F082}"/>
              </a:ext>
            </a:extLst>
          </p:cNvPr>
          <p:cNvSpPr txBox="1"/>
          <p:nvPr/>
        </p:nvSpPr>
        <p:spPr>
          <a:xfrm>
            <a:off x="1147313" y="5773849"/>
            <a:ext cx="869707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+mn-lt"/>
              </a:rPr>
              <a:t>Automatizar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+mn-lt"/>
              </a:rPr>
              <a:t> é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+mn-lt"/>
              </a:rPr>
              <a:t>aplicar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+mn-lt"/>
              </a:rPr>
              <a:t>gestão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+mn-lt"/>
              </a:rPr>
              <a:t>por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+mn-lt"/>
              </a:rPr>
              <a:t>processos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+mn-lt"/>
              </a:rPr>
              <a:t> com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+mn-lt"/>
              </a:rPr>
              <a:t>foco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+mn-lt"/>
              </a:rPr>
              <a:t>em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+mn-lt"/>
              </a:rPr>
              <a:t> valor,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+mn-lt"/>
              </a:rPr>
              <a:t>liberar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+mn-lt"/>
              </a:rPr>
              <a:t>talentos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+mn-lt"/>
              </a:rPr>
              <a:t> 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+mn-lt"/>
              </a:rPr>
              <a:t>acelerar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+mn-lt"/>
              </a:rPr>
              <a:t> a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+mn-lt"/>
              </a:rPr>
              <a:t>transformação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+mn-lt"/>
              </a:rPr>
              <a:t> digital.</a:t>
            </a:r>
            <a:endParaRPr lang="pt-BR" sz="2000">
              <a:latin typeface="Inter"/>
              <a:ea typeface="Inter"/>
              <a:cs typeface="+mn-lt"/>
            </a:endParaRPr>
          </a:p>
        </p:txBody>
      </p:sp>
      <p:grpSp>
        <p:nvGrpSpPr>
          <p:cNvPr id="12" name="Google Shape;372;p44">
            <a:extLst>
              <a:ext uri="{FF2B5EF4-FFF2-40B4-BE49-F238E27FC236}">
                <a16:creationId xmlns:a16="http://schemas.microsoft.com/office/drawing/2014/main" id="{C64021E4-8BFF-A5D0-3B97-D0AED231E7C7}"/>
              </a:ext>
            </a:extLst>
          </p:cNvPr>
          <p:cNvGrpSpPr/>
          <p:nvPr/>
        </p:nvGrpSpPr>
        <p:grpSpPr>
          <a:xfrm>
            <a:off x="5257810" y="4647021"/>
            <a:ext cx="321388" cy="536672"/>
            <a:chOff x="398220" y="3778016"/>
            <a:chExt cx="184555" cy="308181"/>
          </a:xfrm>
          <a:solidFill>
            <a:srgbClr val="2BDEFD"/>
          </a:solidFill>
        </p:grpSpPr>
        <p:sp>
          <p:nvSpPr>
            <p:cNvPr id="10" name="Google Shape;373;p44">
              <a:extLst>
                <a:ext uri="{FF2B5EF4-FFF2-40B4-BE49-F238E27FC236}">
                  <a16:creationId xmlns:a16="http://schemas.microsoft.com/office/drawing/2014/main" id="{76AE4140-6B9D-5574-3B61-DD8F894535E8}"/>
                </a:ext>
              </a:extLst>
            </p:cNvPr>
            <p:cNvSpPr/>
            <p:nvPr/>
          </p:nvSpPr>
          <p:spPr>
            <a:xfrm rot="-8096044">
              <a:off x="398326" y="3901748"/>
              <a:ext cx="184343" cy="184555"/>
            </a:xfrm>
            <a:prstGeom prst="halfFrame">
              <a:avLst>
                <a:gd name="adj1" fmla="val 20287"/>
                <a:gd name="adj2" fmla="val 21735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74;p44">
              <a:extLst>
                <a:ext uri="{FF2B5EF4-FFF2-40B4-BE49-F238E27FC236}">
                  <a16:creationId xmlns:a16="http://schemas.microsoft.com/office/drawing/2014/main" id="{B92EE049-9E86-7B8C-584E-D357863843AE}"/>
                </a:ext>
              </a:extLst>
            </p:cNvPr>
            <p:cNvSpPr/>
            <p:nvPr/>
          </p:nvSpPr>
          <p:spPr>
            <a:xfrm rot="-8096044">
              <a:off x="398326" y="3777910"/>
              <a:ext cx="184343" cy="184555"/>
            </a:xfrm>
            <a:prstGeom prst="halfFrame">
              <a:avLst>
                <a:gd name="adj1" fmla="val 20287"/>
                <a:gd name="adj2" fmla="val 21735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674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BB7746C2-726D-4495-9CE0-2C4741E2B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76B25252-112C-E573-226E-F4075A027F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1288372"/>
            <a:ext cx="12021358" cy="107101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latin typeface="Chakra Petch Bold"/>
              </a:rPr>
              <a:t>EXEMPLOS DE AUTOMATIZAÇÃO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E6F086BB-9F7D-A0D8-323E-E875C8865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142890"/>
              </p:ext>
            </p:extLst>
          </p:nvPr>
        </p:nvGraphicFramePr>
        <p:xfrm>
          <a:off x="1157594" y="2447083"/>
          <a:ext cx="10434173" cy="45339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78278">
                  <a:extLst>
                    <a:ext uri="{9D8B030D-6E8A-4147-A177-3AD203B41FA5}">
                      <a16:colId xmlns:a16="http://schemas.microsoft.com/office/drawing/2014/main" val="1780125612"/>
                    </a:ext>
                  </a:extLst>
                </a:gridCol>
                <a:gridCol w="2880986">
                  <a:extLst>
                    <a:ext uri="{9D8B030D-6E8A-4147-A177-3AD203B41FA5}">
                      <a16:colId xmlns:a16="http://schemas.microsoft.com/office/drawing/2014/main" val="3694082576"/>
                    </a:ext>
                  </a:extLst>
                </a:gridCol>
                <a:gridCol w="3231709">
                  <a:extLst>
                    <a:ext uri="{9D8B030D-6E8A-4147-A177-3AD203B41FA5}">
                      <a16:colId xmlns:a16="http://schemas.microsoft.com/office/drawing/2014/main" val="3010046543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7249458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Área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Situação Atual (Processo Repetitivo)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Solução com RPA / Automação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Resultado / Benefício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49101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Financeiro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Digitação manual de dados de notas fiscais no ERP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Robô extrai dados de </a:t>
                      </a:r>
                      <a:r>
                        <a:rPr lang="pt-BR" sz="2000" err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XMLs</a:t>
                      </a: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 e lança automaticamente no sistema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Redução de erros e ganho de 40% em produtividade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4519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RH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Cadastro manual de novos colaboradores em múltiplos sistemas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Robô realiza integração automática entre sistemas de admissão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Tempo de admissão reduzido de 3 dias para 6 horas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72732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Logística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Atualização manual de status de entregas em planilhas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RPA coleta dados de sistemas de transporte e atualiza dashboards em tempo real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Visibilidade operacional e redução de retrabalho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55050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713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9712A5BC-E081-45ED-0D28-A005E50D4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B878A939-A781-816C-58BE-CEB01A82C4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2103" y="1288372"/>
            <a:ext cx="12096514" cy="107101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latin typeface="Chakra Petch Bold"/>
              </a:rPr>
              <a:t>EXEMPLOS DE AUTOMATIZAÇÃO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1A614EB6-40AB-8B22-C512-46777E19B0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801594"/>
              </p:ext>
            </p:extLst>
          </p:nvPr>
        </p:nvGraphicFramePr>
        <p:xfrm>
          <a:off x="1320432" y="2634974"/>
          <a:ext cx="10434174" cy="34671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03747">
                  <a:extLst>
                    <a:ext uri="{9D8B030D-6E8A-4147-A177-3AD203B41FA5}">
                      <a16:colId xmlns:a16="http://schemas.microsoft.com/office/drawing/2014/main" val="1780125612"/>
                    </a:ext>
                  </a:extLst>
                </a:gridCol>
                <a:gridCol w="2467622">
                  <a:extLst>
                    <a:ext uri="{9D8B030D-6E8A-4147-A177-3AD203B41FA5}">
                      <a16:colId xmlns:a16="http://schemas.microsoft.com/office/drawing/2014/main" val="3694082576"/>
                    </a:ext>
                  </a:extLst>
                </a:gridCol>
                <a:gridCol w="3419605">
                  <a:extLst>
                    <a:ext uri="{9D8B030D-6E8A-4147-A177-3AD203B41FA5}">
                      <a16:colId xmlns:a16="http://schemas.microsoft.com/office/drawing/2014/main" val="3010046543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7249458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Área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Situação Atual (Processo Repetitivo)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Solução com RPA / Automação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Resultado / Benefício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49101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Atendimento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Envio manual de respostas padrão por e-mail ou chat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Robô classifica solicitações e responde automaticamente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Liberação da equipe para atendimento de casos complexos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80645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TI / Suporte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Reset de senhas, abertura e encerramento de chamados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Robôs executam tarefas automaticamente via integração com sistemas de help </a:t>
                      </a:r>
                      <a:r>
                        <a:rPr lang="pt-BR" sz="2000" err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desk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Redução de backlog e aumento da satisfação dos usuários internos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9890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41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8FCB677C-71BC-3AA5-2F69-A9D16C327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C6581D85-C314-82AB-7B94-CB821A4F8E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805293"/>
            <a:ext cx="10555813" cy="184661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latin typeface="Chakra Petch Bold"/>
              </a:rPr>
              <a:t>RPA: AUTOMAÇÃO INTELIGENTE DE PROCESSOS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F1A2822-0F58-9265-099E-F8C06A52C397}"/>
              </a:ext>
            </a:extLst>
          </p:cNvPr>
          <p:cNvSpPr txBox="1"/>
          <p:nvPr/>
        </p:nvSpPr>
        <p:spPr>
          <a:xfrm>
            <a:off x="2511940" y="4367861"/>
            <a:ext cx="11007306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b="1">
                <a:solidFill>
                  <a:srgbClr val="D6D6D6"/>
                </a:solidFill>
                <a:latin typeface="Inter"/>
                <a:ea typeface="Inter"/>
              </a:rPr>
              <a:t>RPA (Robotic Process Automation)</a:t>
            </a:r>
            <a:r>
              <a:rPr lang="en-US" sz="3000">
                <a:solidFill>
                  <a:srgbClr val="D6D6D6"/>
                </a:solidFill>
                <a:latin typeface="Inter"/>
                <a:ea typeface="Inter"/>
              </a:rPr>
              <a:t> é </a:t>
            </a:r>
            <a:r>
              <a:rPr lang="en-US" sz="3000" err="1">
                <a:solidFill>
                  <a:srgbClr val="D6D6D6"/>
                </a:solidFill>
                <a:latin typeface="Inter"/>
                <a:ea typeface="Inter"/>
              </a:rPr>
              <a:t>uma</a:t>
            </a:r>
            <a:r>
              <a:rPr lang="en-US" sz="3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3000" err="1">
                <a:solidFill>
                  <a:srgbClr val="D6D6D6"/>
                </a:solidFill>
                <a:latin typeface="Inter"/>
                <a:ea typeface="Inter"/>
              </a:rPr>
              <a:t>tecnologia</a:t>
            </a:r>
            <a:r>
              <a:rPr lang="en-US" sz="3000">
                <a:solidFill>
                  <a:srgbClr val="D6D6D6"/>
                </a:solidFill>
                <a:latin typeface="Inter"/>
                <a:ea typeface="Inter"/>
              </a:rPr>
              <a:t> que </a:t>
            </a:r>
            <a:r>
              <a:rPr lang="en-US" sz="3000" err="1">
                <a:solidFill>
                  <a:srgbClr val="D6D6D6"/>
                </a:solidFill>
                <a:latin typeface="Inter"/>
                <a:ea typeface="Inter"/>
              </a:rPr>
              <a:t>simula</a:t>
            </a:r>
            <a:r>
              <a:rPr lang="en-US" sz="3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3000" err="1">
                <a:solidFill>
                  <a:srgbClr val="D6D6D6"/>
                </a:solidFill>
                <a:latin typeface="Inter"/>
                <a:ea typeface="Inter"/>
              </a:rPr>
              <a:t>ações</a:t>
            </a:r>
            <a:r>
              <a:rPr lang="en-US" sz="3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3000" err="1">
                <a:solidFill>
                  <a:srgbClr val="D6D6D6"/>
                </a:solidFill>
                <a:latin typeface="Inter"/>
                <a:ea typeface="Inter"/>
              </a:rPr>
              <a:t>humanas</a:t>
            </a:r>
            <a:r>
              <a:rPr lang="en-US" sz="3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3000" err="1">
                <a:solidFill>
                  <a:srgbClr val="D6D6D6"/>
                </a:solidFill>
                <a:latin typeface="Inter"/>
                <a:ea typeface="Inter"/>
              </a:rPr>
              <a:t>em</a:t>
            </a:r>
            <a:r>
              <a:rPr lang="en-US" sz="3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3000" err="1">
                <a:solidFill>
                  <a:srgbClr val="D6D6D6"/>
                </a:solidFill>
                <a:latin typeface="Inter"/>
                <a:ea typeface="Inter"/>
              </a:rPr>
              <a:t>sistemas</a:t>
            </a:r>
            <a:r>
              <a:rPr lang="en-US" sz="3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3000" err="1">
                <a:solidFill>
                  <a:srgbClr val="D6D6D6"/>
                </a:solidFill>
                <a:latin typeface="Inter"/>
                <a:ea typeface="Inter"/>
              </a:rPr>
              <a:t>digitais</a:t>
            </a:r>
            <a:r>
              <a:rPr lang="en-US" sz="3000">
                <a:solidFill>
                  <a:srgbClr val="D6D6D6"/>
                </a:solidFill>
                <a:latin typeface="Inter"/>
                <a:ea typeface="Inter"/>
              </a:rPr>
              <a:t>.</a:t>
            </a:r>
            <a:endParaRPr lang="pt-BR"/>
          </a:p>
        </p:txBody>
      </p:sp>
      <p:grpSp>
        <p:nvGrpSpPr>
          <p:cNvPr id="16" name="Google Shape;356;p44">
            <a:extLst>
              <a:ext uri="{FF2B5EF4-FFF2-40B4-BE49-F238E27FC236}">
                <a16:creationId xmlns:a16="http://schemas.microsoft.com/office/drawing/2014/main" id="{14BBCE3B-71C4-A654-7EDF-075C04FB78C0}"/>
              </a:ext>
            </a:extLst>
          </p:cNvPr>
          <p:cNvGrpSpPr/>
          <p:nvPr/>
        </p:nvGrpSpPr>
        <p:grpSpPr>
          <a:xfrm>
            <a:off x="988999" y="4587126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8" name="Google Shape;357;p44">
              <a:extLst>
                <a:ext uri="{FF2B5EF4-FFF2-40B4-BE49-F238E27FC236}">
                  <a16:creationId xmlns:a16="http://schemas.microsoft.com/office/drawing/2014/main" id="{275D68AC-A9B7-804F-12E4-1061CEB0EBB8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8;p44">
              <a:extLst>
                <a:ext uri="{FF2B5EF4-FFF2-40B4-BE49-F238E27FC236}">
                  <a16:creationId xmlns:a16="http://schemas.microsoft.com/office/drawing/2014/main" id="{D91D758A-9B70-306A-7471-6F1EA95698D6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9;p44">
              <a:extLst>
                <a:ext uri="{FF2B5EF4-FFF2-40B4-BE49-F238E27FC236}">
                  <a16:creationId xmlns:a16="http://schemas.microsoft.com/office/drawing/2014/main" id="{C0CCFD5A-8EBC-7C3E-E4BF-02CE855082E3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60;p44">
              <a:extLst>
                <a:ext uri="{FF2B5EF4-FFF2-40B4-BE49-F238E27FC236}">
                  <a16:creationId xmlns:a16="http://schemas.microsoft.com/office/drawing/2014/main" id="{33F72C8E-CACE-4CD2-5D39-96532518496C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61;p44">
              <a:extLst>
                <a:ext uri="{FF2B5EF4-FFF2-40B4-BE49-F238E27FC236}">
                  <a16:creationId xmlns:a16="http://schemas.microsoft.com/office/drawing/2014/main" id="{4B7B547D-159C-B1A3-E2E0-D28953E5CDD8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62;p44">
              <a:extLst>
                <a:ext uri="{FF2B5EF4-FFF2-40B4-BE49-F238E27FC236}">
                  <a16:creationId xmlns:a16="http://schemas.microsoft.com/office/drawing/2014/main" id="{9F015903-45DB-E223-B37F-AA02E317EA4C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63;p44">
              <a:extLst>
                <a:ext uri="{FF2B5EF4-FFF2-40B4-BE49-F238E27FC236}">
                  <a16:creationId xmlns:a16="http://schemas.microsoft.com/office/drawing/2014/main" id="{FB2F29E5-5389-E7C1-1ABC-7117C9F7F6D5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8209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2865A1F2-2380-8E12-3883-DBE3E12BC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356;p44">
            <a:extLst>
              <a:ext uri="{FF2B5EF4-FFF2-40B4-BE49-F238E27FC236}">
                <a16:creationId xmlns:a16="http://schemas.microsoft.com/office/drawing/2014/main" id="{AD7995AE-A2D6-C291-9D4B-9379284D68C5}"/>
              </a:ext>
            </a:extLst>
          </p:cNvPr>
          <p:cNvGrpSpPr/>
          <p:nvPr/>
        </p:nvGrpSpPr>
        <p:grpSpPr>
          <a:xfrm>
            <a:off x="1389832" y="2701368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18" name="Google Shape;357;p44">
              <a:extLst>
                <a:ext uri="{FF2B5EF4-FFF2-40B4-BE49-F238E27FC236}">
                  <a16:creationId xmlns:a16="http://schemas.microsoft.com/office/drawing/2014/main" id="{E426DA6F-7D37-0ABF-E94D-474CE0BA4DA8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8;p44">
              <a:extLst>
                <a:ext uri="{FF2B5EF4-FFF2-40B4-BE49-F238E27FC236}">
                  <a16:creationId xmlns:a16="http://schemas.microsoft.com/office/drawing/2014/main" id="{E554EED7-AABB-122A-FE0B-BD080E645F6B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9;p44">
              <a:extLst>
                <a:ext uri="{FF2B5EF4-FFF2-40B4-BE49-F238E27FC236}">
                  <a16:creationId xmlns:a16="http://schemas.microsoft.com/office/drawing/2014/main" id="{03726FC6-D15E-85F2-44F5-EF7E7FE9B041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0;p44">
              <a:extLst>
                <a:ext uri="{FF2B5EF4-FFF2-40B4-BE49-F238E27FC236}">
                  <a16:creationId xmlns:a16="http://schemas.microsoft.com/office/drawing/2014/main" id="{ECE2078E-6030-30B6-C1EF-1F745AAD123B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1;p44">
              <a:extLst>
                <a:ext uri="{FF2B5EF4-FFF2-40B4-BE49-F238E27FC236}">
                  <a16:creationId xmlns:a16="http://schemas.microsoft.com/office/drawing/2014/main" id="{DC583D84-9761-5C86-E621-6A3E41FCF483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62;p44">
              <a:extLst>
                <a:ext uri="{FF2B5EF4-FFF2-40B4-BE49-F238E27FC236}">
                  <a16:creationId xmlns:a16="http://schemas.microsoft.com/office/drawing/2014/main" id="{C112B6CD-F317-4F48-A517-644C91D92A25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63;p44">
              <a:extLst>
                <a:ext uri="{FF2B5EF4-FFF2-40B4-BE49-F238E27FC236}">
                  <a16:creationId xmlns:a16="http://schemas.microsoft.com/office/drawing/2014/main" id="{E646363C-1F48-DE2E-C5F6-CCED506007EB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356;p44">
            <a:extLst>
              <a:ext uri="{FF2B5EF4-FFF2-40B4-BE49-F238E27FC236}">
                <a16:creationId xmlns:a16="http://schemas.microsoft.com/office/drawing/2014/main" id="{612EF8B0-1C1A-E63A-D33E-A79221F9E926}"/>
              </a:ext>
            </a:extLst>
          </p:cNvPr>
          <p:cNvGrpSpPr/>
          <p:nvPr/>
        </p:nvGrpSpPr>
        <p:grpSpPr>
          <a:xfrm>
            <a:off x="1389832" y="5129054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27" name="Google Shape;357;p44">
              <a:extLst>
                <a:ext uri="{FF2B5EF4-FFF2-40B4-BE49-F238E27FC236}">
                  <a16:creationId xmlns:a16="http://schemas.microsoft.com/office/drawing/2014/main" id="{11B440F8-A92A-4F4C-5EC7-E5F25B816FBA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8;p44">
              <a:extLst>
                <a:ext uri="{FF2B5EF4-FFF2-40B4-BE49-F238E27FC236}">
                  <a16:creationId xmlns:a16="http://schemas.microsoft.com/office/drawing/2014/main" id="{47560432-EAB0-C1CD-ED78-6B1ADACECE0B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9;p44">
              <a:extLst>
                <a:ext uri="{FF2B5EF4-FFF2-40B4-BE49-F238E27FC236}">
                  <a16:creationId xmlns:a16="http://schemas.microsoft.com/office/drawing/2014/main" id="{6EDD047C-E603-0E67-FC13-AFB2C436C051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0;p44">
              <a:extLst>
                <a:ext uri="{FF2B5EF4-FFF2-40B4-BE49-F238E27FC236}">
                  <a16:creationId xmlns:a16="http://schemas.microsoft.com/office/drawing/2014/main" id="{89DC17E0-2CCB-BA3B-5199-B27A92787ADC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61;p44">
              <a:extLst>
                <a:ext uri="{FF2B5EF4-FFF2-40B4-BE49-F238E27FC236}">
                  <a16:creationId xmlns:a16="http://schemas.microsoft.com/office/drawing/2014/main" id="{CE55F4CF-B883-4EB4-746C-DE3C954CD3B5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62;p44">
              <a:extLst>
                <a:ext uri="{FF2B5EF4-FFF2-40B4-BE49-F238E27FC236}">
                  <a16:creationId xmlns:a16="http://schemas.microsoft.com/office/drawing/2014/main" id="{01345AB4-BE07-E512-F8A7-5B59D8C70869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63;p44">
              <a:extLst>
                <a:ext uri="{FF2B5EF4-FFF2-40B4-BE49-F238E27FC236}">
                  <a16:creationId xmlns:a16="http://schemas.microsoft.com/office/drawing/2014/main" id="{321BEFFA-8211-4FC9-8074-DDB4D5439488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D94A8F98-57FA-06E8-C652-1A6BAFDA275E}"/>
              </a:ext>
            </a:extLst>
          </p:cNvPr>
          <p:cNvSpPr txBox="1"/>
          <p:nvPr/>
        </p:nvSpPr>
        <p:spPr>
          <a:xfrm>
            <a:off x="2912773" y="2378587"/>
            <a:ext cx="10575985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>
                <a:latin typeface="Inter"/>
                <a:cs typeface="Segoe UI"/>
              </a:rPr>
              <a:t>​</a:t>
            </a:r>
            <a:r>
              <a:rPr lang="en-US" sz="3000" err="1">
                <a:solidFill>
                  <a:srgbClr val="D6D6D6"/>
                </a:solidFill>
                <a:latin typeface="Inter"/>
                <a:cs typeface="Segoe UI"/>
              </a:rPr>
              <a:t>Executa</a:t>
            </a:r>
            <a:r>
              <a:rPr lang="en-US" sz="3000">
                <a:solidFill>
                  <a:srgbClr val="D6D6D6"/>
                </a:solidFill>
                <a:latin typeface="Inter"/>
                <a:cs typeface="Segoe UI"/>
              </a:rPr>
              <a:t> </a:t>
            </a:r>
            <a:r>
              <a:rPr lang="en-US" sz="3000" err="1">
                <a:solidFill>
                  <a:srgbClr val="D6D6D6"/>
                </a:solidFill>
                <a:latin typeface="Inter"/>
                <a:cs typeface="Segoe UI"/>
              </a:rPr>
              <a:t>tarefas</a:t>
            </a:r>
            <a:r>
              <a:rPr lang="en-US" sz="3000">
                <a:solidFill>
                  <a:srgbClr val="D6D6D6"/>
                </a:solidFill>
                <a:latin typeface="Inter"/>
                <a:cs typeface="Segoe UI"/>
              </a:rPr>
              <a:t> </a:t>
            </a:r>
            <a:r>
              <a:rPr lang="en-US" sz="3000" err="1">
                <a:solidFill>
                  <a:srgbClr val="D6D6D6"/>
                </a:solidFill>
                <a:latin typeface="Inter"/>
                <a:cs typeface="Segoe UI"/>
              </a:rPr>
              <a:t>repetitivas</a:t>
            </a:r>
            <a:r>
              <a:rPr lang="en-US" sz="3000">
                <a:solidFill>
                  <a:srgbClr val="D6D6D6"/>
                </a:solidFill>
                <a:latin typeface="Inter"/>
                <a:cs typeface="Segoe UI"/>
              </a:rPr>
              <a:t> com </a:t>
            </a:r>
            <a:r>
              <a:rPr lang="en-US" sz="3000" err="1">
                <a:solidFill>
                  <a:srgbClr val="D6D6D6"/>
                </a:solidFill>
                <a:latin typeface="Inter"/>
                <a:cs typeface="Segoe UI"/>
              </a:rPr>
              <a:t>alta</a:t>
            </a:r>
            <a:r>
              <a:rPr lang="en-US" sz="3000">
                <a:solidFill>
                  <a:srgbClr val="D6D6D6"/>
                </a:solidFill>
                <a:latin typeface="Inter"/>
                <a:cs typeface="Segoe UI"/>
              </a:rPr>
              <a:t> </a:t>
            </a:r>
            <a:r>
              <a:rPr lang="en-US" sz="3000" err="1">
                <a:solidFill>
                  <a:srgbClr val="D6D6D6"/>
                </a:solidFill>
                <a:latin typeface="Inter"/>
                <a:cs typeface="Segoe UI"/>
              </a:rPr>
              <a:t>precisão</a:t>
            </a:r>
            <a:r>
              <a:rPr lang="en-US" sz="3000">
                <a:solidFill>
                  <a:srgbClr val="D6D6D6"/>
                </a:solidFill>
                <a:latin typeface="Inter"/>
                <a:cs typeface="Segoe UI"/>
              </a:rPr>
              <a:t>, </a:t>
            </a:r>
            <a:r>
              <a:rPr lang="en-US" sz="3000" err="1">
                <a:solidFill>
                  <a:srgbClr val="D6D6D6"/>
                </a:solidFill>
                <a:latin typeface="Inter"/>
                <a:cs typeface="Segoe UI"/>
              </a:rPr>
              <a:t>velocidade</a:t>
            </a:r>
            <a:r>
              <a:rPr lang="en-US" sz="3000">
                <a:solidFill>
                  <a:srgbClr val="D6D6D6"/>
                </a:solidFill>
                <a:latin typeface="Inter"/>
                <a:cs typeface="Segoe UI"/>
              </a:rPr>
              <a:t> e </a:t>
            </a:r>
            <a:r>
              <a:rPr lang="en-US" sz="3000" err="1">
                <a:solidFill>
                  <a:srgbClr val="D6D6D6"/>
                </a:solidFill>
                <a:latin typeface="Inter"/>
                <a:cs typeface="Segoe UI"/>
              </a:rPr>
              <a:t>rastreabilidade</a:t>
            </a:r>
            <a:r>
              <a:rPr lang="en-US" sz="3000">
                <a:solidFill>
                  <a:srgbClr val="D6D6D6"/>
                </a:solidFill>
                <a:latin typeface="Inter"/>
                <a:cs typeface="Segoe UI"/>
              </a:rPr>
              <a:t>.</a:t>
            </a:r>
            <a:r>
              <a:rPr lang="en-US" sz="3000">
                <a:latin typeface="Inter"/>
                <a:cs typeface="Segoe UI"/>
              </a:rPr>
              <a:t>​</a:t>
            </a:r>
            <a:endParaRPr lang="en-US" sz="3000">
              <a:latin typeface="Inter"/>
              <a:ea typeface="Inter"/>
              <a:cs typeface="Segoe UI"/>
            </a:endParaRPr>
          </a:p>
          <a:p>
            <a:pPr marL="228600" indent="-228600">
              <a:buFont typeface=""/>
              <a:buChar char="•"/>
            </a:pPr>
            <a:endParaRPr lang="en-US">
              <a:latin typeface="Arial"/>
              <a:cs typeface="Arial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67CE770F-F352-D4FE-4948-21601388ECFF}"/>
              </a:ext>
            </a:extLst>
          </p:cNvPr>
          <p:cNvSpPr txBox="1"/>
          <p:nvPr/>
        </p:nvSpPr>
        <p:spPr>
          <a:xfrm>
            <a:off x="2947281" y="4944296"/>
            <a:ext cx="1014466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>
                <a:solidFill>
                  <a:srgbClr val="D6D6D6"/>
                </a:solidFill>
                <a:latin typeface="Inter"/>
              </a:rPr>
              <a:t>É uma ferramenta de apoio à </a:t>
            </a:r>
            <a:r>
              <a:rPr lang="en-US" sz="3000" b="1">
                <a:solidFill>
                  <a:srgbClr val="D6D6D6"/>
                </a:solidFill>
                <a:latin typeface="Inter"/>
              </a:rPr>
              <a:t>padronização</a:t>
            </a:r>
            <a:r>
              <a:rPr lang="en-US" sz="3000">
                <a:solidFill>
                  <a:srgbClr val="D6D6D6"/>
                </a:solidFill>
                <a:latin typeface="Inter"/>
              </a:rPr>
              <a:t>, </a:t>
            </a:r>
            <a:r>
              <a:rPr lang="en-US" sz="3000" b="1">
                <a:solidFill>
                  <a:srgbClr val="D6D6D6"/>
                </a:solidFill>
                <a:latin typeface="Inter"/>
              </a:rPr>
              <a:t>redução de erros</a:t>
            </a:r>
            <a:r>
              <a:rPr lang="en-US" sz="3000">
                <a:solidFill>
                  <a:srgbClr val="D6D6D6"/>
                </a:solidFill>
                <a:latin typeface="Inter"/>
              </a:rPr>
              <a:t> e </a:t>
            </a:r>
            <a:r>
              <a:rPr lang="en-US" sz="3000" b="1">
                <a:solidFill>
                  <a:srgbClr val="D6D6D6"/>
                </a:solidFill>
                <a:latin typeface="Inter"/>
              </a:rPr>
              <a:t>ganho de escala operacional</a:t>
            </a:r>
            <a:r>
              <a:rPr lang="en-US" sz="3000">
                <a:solidFill>
                  <a:srgbClr val="D6D6D6"/>
                </a:solidFill>
                <a:latin typeface="Inter"/>
              </a:rPr>
              <a:t>.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30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D905F4E1-0BE5-BBF8-0AD6-5A08967BC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2;p27">
            <a:extLst>
              <a:ext uri="{FF2B5EF4-FFF2-40B4-BE49-F238E27FC236}">
                <a16:creationId xmlns:a16="http://schemas.microsoft.com/office/drawing/2014/main" id="{683BE313-D2F2-3570-FE73-DE30B24D56FD}"/>
              </a:ext>
            </a:extLst>
          </p:cNvPr>
          <p:cNvSpPr txBox="1">
            <a:spLocks/>
          </p:cNvSpPr>
          <p:nvPr/>
        </p:nvSpPr>
        <p:spPr>
          <a:xfrm>
            <a:off x="3771357" y="2589662"/>
            <a:ext cx="6650057" cy="3065406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5000">
                <a:latin typeface="Inter"/>
                <a:ea typeface="Inter"/>
                <a:cs typeface="Chakra Petch Bold"/>
              </a:rPr>
              <a:t>COMO GESTOR DE PROCESSOS, VOCÊ NÃO PRECISA SABER CRIAR UM RPA.</a:t>
            </a:r>
            <a:endParaRPr lang="pt-BR" sz="5000">
              <a:solidFill>
                <a:srgbClr val="FFFFFF"/>
              </a:solidFill>
              <a:latin typeface="Inter"/>
              <a:ea typeface="Inter"/>
              <a:cs typeface="Chakra Petch Bold"/>
            </a:endParaRPr>
          </a:p>
        </p:txBody>
      </p:sp>
    </p:spTree>
    <p:extLst>
      <p:ext uri="{BB962C8B-B14F-4D97-AF65-F5344CB8AC3E}">
        <p14:creationId xmlns:p14="http://schemas.microsoft.com/office/powerpoint/2010/main" val="142132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CF2B7311-9C0F-1668-643D-6CDCB88FC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2;p27">
            <a:extLst>
              <a:ext uri="{FF2B5EF4-FFF2-40B4-BE49-F238E27FC236}">
                <a16:creationId xmlns:a16="http://schemas.microsoft.com/office/drawing/2014/main" id="{304A3FE5-368D-4A1B-ECE8-259BBA7660D6}"/>
              </a:ext>
            </a:extLst>
          </p:cNvPr>
          <p:cNvSpPr txBox="1">
            <a:spLocks/>
          </p:cNvSpPr>
          <p:nvPr/>
        </p:nvSpPr>
        <p:spPr>
          <a:xfrm>
            <a:off x="3458207" y="2238933"/>
            <a:ext cx="7714767" cy="3757903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5000">
                <a:latin typeface="Inter"/>
                <a:ea typeface="Inter"/>
                <a:cs typeface="Chakra Petch Bold"/>
              </a:rPr>
              <a:t>MAS PRECISA DESENVOLVER A COMPETÊNCIA DE SABER QUANDO REQUISITAR UM.</a:t>
            </a:r>
            <a:endParaRPr lang="pt-BR" sz="5000">
              <a:solidFill>
                <a:srgbClr val="FFFFFF"/>
              </a:solidFill>
              <a:latin typeface="Inter"/>
              <a:ea typeface="Inter"/>
              <a:cs typeface="Chakra Petch Bold"/>
            </a:endParaRPr>
          </a:p>
        </p:txBody>
      </p:sp>
    </p:spTree>
    <p:extLst>
      <p:ext uri="{BB962C8B-B14F-4D97-AF65-F5344CB8AC3E}">
        <p14:creationId xmlns:p14="http://schemas.microsoft.com/office/powerpoint/2010/main" val="214752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53A57-4594-6FBC-B464-61F82B344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D0D3D91E-F1BA-18A9-EA2B-9003EA946794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07D5A315-CFD2-AD9A-AE8E-E26181F25CB5}"/>
              </a:ext>
            </a:extLst>
          </p:cNvPr>
          <p:cNvSpPr txBox="1">
            <a:spLocks/>
          </p:cNvSpPr>
          <p:nvPr/>
        </p:nvSpPr>
        <p:spPr>
          <a:xfrm>
            <a:off x="1482089" y="1139065"/>
            <a:ext cx="9629866" cy="893303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 b="1">
                <a:solidFill>
                  <a:srgbClr val="2BDEFD"/>
                </a:solidFill>
                <a:latin typeface="Chakra Petch"/>
                <a:cs typeface="Chakra Petch"/>
              </a:rPr>
              <a:t>OS 8 DESPERDÍCIOS</a:t>
            </a:r>
            <a:endParaRPr lang="pt-BR" sz="5400" b="1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41EBFEB7-F8DC-D010-3EBF-6FD33216B5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668760"/>
              </p:ext>
            </p:extLst>
          </p:nvPr>
        </p:nvGraphicFramePr>
        <p:xfrm>
          <a:off x="1487703" y="2329837"/>
          <a:ext cx="11712003" cy="345757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20075">
                  <a:extLst>
                    <a:ext uri="{9D8B030D-6E8A-4147-A177-3AD203B41FA5}">
                      <a16:colId xmlns:a16="http://schemas.microsoft.com/office/drawing/2014/main" val="3829446114"/>
                    </a:ext>
                  </a:extLst>
                </a:gridCol>
                <a:gridCol w="3897955">
                  <a:extLst>
                    <a:ext uri="{9D8B030D-6E8A-4147-A177-3AD203B41FA5}">
                      <a16:colId xmlns:a16="http://schemas.microsoft.com/office/drawing/2014/main" val="89880685"/>
                    </a:ext>
                  </a:extLst>
                </a:gridCol>
                <a:gridCol w="5293973">
                  <a:extLst>
                    <a:ext uri="{9D8B030D-6E8A-4147-A177-3AD203B41FA5}">
                      <a16:colId xmlns:a16="http://schemas.microsoft.com/office/drawing/2014/main" val="14041975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Desperdícios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Explicação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Exemplo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374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Movimento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Movimentos desnecessários de pessoas ou equipamentos.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Funcionário andando até uma impressora distante várias vezes ao dia.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961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Superprodução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Produzir mais do que o necessário ou antes da hora.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Imprimir 100 relatórios quando só 20 serão usados.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9624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Estoque excessivo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Manter mais materiais ou produtos do que o necessário.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Armazenar grandes quantidades de matéria-prima sem demanda imediata.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3779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Espera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Tempo ocioso de pessoas, máquinas ou processos.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Funcionário esperando aprovação para continuar uma tarefa.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163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992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062A7F60-EDB0-103E-0A66-79438DC8A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DC465AC2-8A96-FEB4-278D-DB3B99ADE0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805293"/>
            <a:ext cx="10555813" cy="184661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latin typeface="Chakra Petch Bold"/>
              </a:rPr>
              <a:t>COMO IDENTIFICAR TAREFAS AUTOMATIZÁVEIS</a:t>
            </a:r>
          </a:p>
        </p:txBody>
      </p:sp>
      <p:graphicFrame>
        <p:nvGraphicFramePr>
          <p:cNvPr id="17" name="Tabela 16">
            <a:extLst>
              <a:ext uri="{FF2B5EF4-FFF2-40B4-BE49-F238E27FC236}">
                <a16:creationId xmlns:a16="http://schemas.microsoft.com/office/drawing/2014/main" id="{CDE533D8-03E1-F9B7-3119-001F651047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066236"/>
              </p:ext>
            </p:extLst>
          </p:nvPr>
        </p:nvGraphicFramePr>
        <p:xfrm>
          <a:off x="1207698" y="3105376"/>
          <a:ext cx="10434178" cy="36195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80152">
                  <a:extLst>
                    <a:ext uri="{9D8B030D-6E8A-4147-A177-3AD203B41FA5}">
                      <a16:colId xmlns:a16="http://schemas.microsoft.com/office/drawing/2014/main" val="1322396365"/>
                    </a:ext>
                  </a:extLst>
                </a:gridCol>
                <a:gridCol w="3594969">
                  <a:extLst>
                    <a:ext uri="{9D8B030D-6E8A-4147-A177-3AD203B41FA5}">
                      <a16:colId xmlns:a16="http://schemas.microsoft.com/office/drawing/2014/main" val="2735915704"/>
                    </a:ext>
                  </a:extLst>
                </a:gridCol>
                <a:gridCol w="4359057">
                  <a:extLst>
                    <a:ext uri="{9D8B030D-6E8A-4147-A177-3AD203B41FA5}">
                      <a16:colId xmlns:a16="http://schemas.microsoft.com/office/drawing/2014/main" val="1557200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Critério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Descrição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Exemplo Prático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9078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Repetitividade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 tarefa é executada com frequência e segue um padrão fixo.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Digitar dados em planilhas todos os dias.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774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Regras Claras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 tarefa segue regras definidas, sem necessidade de julgamento humano.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“Se valor &gt; R$5.000, enviar para aprovação.”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0719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Alto Volume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 tarefa consome tempo por ser feita muitas vezes ou por muitas pessoas.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Cadastro de clientes em sistema.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1777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364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FEE49825-0044-0858-36D0-998DD11A3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1A122764-4BF5-8C58-91A8-009A9277D1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805293"/>
            <a:ext cx="10555813" cy="184661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latin typeface="Chakra Petch Bold"/>
              </a:rPr>
              <a:t>COMO IDENTIFICAR TAREFAS AUTOMATIZÁVEIS</a:t>
            </a:r>
          </a:p>
        </p:txBody>
      </p:sp>
      <p:graphicFrame>
        <p:nvGraphicFramePr>
          <p:cNvPr id="17" name="Tabela 16">
            <a:extLst>
              <a:ext uri="{FF2B5EF4-FFF2-40B4-BE49-F238E27FC236}">
                <a16:creationId xmlns:a16="http://schemas.microsoft.com/office/drawing/2014/main" id="{3C17157E-5DF6-F098-5E80-070E3146CD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230879"/>
              </p:ext>
            </p:extLst>
          </p:nvPr>
        </p:nvGraphicFramePr>
        <p:xfrm>
          <a:off x="1207698" y="3105376"/>
          <a:ext cx="10434178" cy="25527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80152">
                  <a:extLst>
                    <a:ext uri="{9D8B030D-6E8A-4147-A177-3AD203B41FA5}">
                      <a16:colId xmlns:a16="http://schemas.microsoft.com/office/drawing/2014/main" val="1322396365"/>
                    </a:ext>
                  </a:extLst>
                </a:gridCol>
                <a:gridCol w="3594969">
                  <a:extLst>
                    <a:ext uri="{9D8B030D-6E8A-4147-A177-3AD203B41FA5}">
                      <a16:colId xmlns:a16="http://schemas.microsoft.com/office/drawing/2014/main" val="2735915704"/>
                    </a:ext>
                  </a:extLst>
                </a:gridCol>
                <a:gridCol w="4359057">
                  <a:extLst>
                    <a:ext uri="{9D8B030D-6E8A-4147-A177-3AD203B41FA5}">
                      <a16:colId xmlns:a16="http://schemas.microsoft.com/office/drawing/2014/main" val="1557200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Critério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Descrição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Exemplo Prático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9078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Baixo Valor Agregado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 tarefa não exige criatividade ou tomada de decisão estratégica.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Copiar e colar dados entre sistemas.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8388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Uso de Sistemas Digitais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 tarefa é feita em sistemas como ERP, CRM, Outlook, Excel, etc.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Acessar SAP, extrair relatório e enviar por e-mail.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9963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69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E617AB18-0197-A11A-872D-1C9D7CBE1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9E130212-0C16-B5B3-6DCC-8788926578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1206126"/>
            <a:ext cx="13066407" cy="107101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latin typeface="Chakra Petch Bold"/>
              </a:rPr>
              <a:t>FERRAMENTAS DE RPA 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D6A121D8-4D8F-95A3-7A5B-02A674DB59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314906"/>
              </p:ext>
            </p:extLst>
          </p:nvPr>
        </p:nvGraphicFramePr>
        <p:xfrm>
          <a:off x="1155940" y="2882893"/>
          <a:ext cx="10133549" cy="360997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67626">
                  <a:extLst>
                    <a:ext uri="{9D8B030D-6E8A-4147-A177-3AD203B41FA5}">
                      <a16:colId xmlns:a16="http://schemas.microsoft.com/office/drawing/2014/main" val="1987129636"/>
                    </a:ext>
                  </a:extLst>
                </a:gridCol>
                <a:gridCol w="1991638">
                  <a:extLst>
                    <a:ext uri="{9D8B030D-6E8A-4147-A177-3AD203B41FA5}">
                      <a16:colId xmlns:a16="http://schemas.microsoft.com/office/drawing/2014/main" val="266917609"/>
                    </a:ext>
                  </a:extLst>
                </a:gridCol>
                <a:gridCol w="2768251">
                  <a:extLst>
                    <a:ext uri="{9D8B030D-6E8A-4147-A177-3AD203B41FA5}">
                      <a16:colId xmlns:a16="http://schemas.microsoft.com/office/drawing/2014/main" val="2070957947"/>
                    </a:ext>
                  </a:extLst>
                </a:gridCol>
                <a:gridCol w="2906034">
                  <a:extLst>
                    <a:ext uri="{9D8B030D-6E8A-4147-A177-3AD203B41FA5}">
                      <a16:colId xmlns:a16="http://schemas.microsoft.com/office/drawing/2014/main" val="16872736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Ferramenta</a:t>
                      </a:r>
                      <a:endParaRPr lang="pt-BR" sz="2000" b="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Tipo</a:t>
                      </a:r>
                      <a:endParaRPr lang="pt-BR" sz="2000" b="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Integração com Outlook</a:t>
                      </a:r>
                      <a:endParaRPr lang="pt-BR" sz="2000" b="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Ideal para</a:t>
                      </a:r>
                      <a:endParaRPr lang="pt-BR" sz="2000" b="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01699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Power </a:t>
                      </a:r>
                      <a:r>
                        <a:rPr lang="pt-BR" sz="2000" b="1" err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Automate</a:t>
                      </a: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 Desktop</a:t>
                      </a:r>
                      <a:endParaRPr lang="pt-BR" sz="200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Gratuita (Windows)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Nativa com Outlook Desktop e Microsoft 365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Iniciantes e usuários Microsoft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4153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Automation </a:t>
                      </a:r>
                      <a:r>
                        <a:rPr lang="pt-BR" sz="2000" b="1" err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Anywhere</a:t>
                      </a: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 Community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Gratuita (Web)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Conectores e scripts para Outlook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Testes e aprendizado em nuvem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20119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Power </a:t>
                      </a:r>
                      <a:r>
                        <a:rPr lang="pt-BR" sz="2000" b="1" err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Automate</a:t>
                      </a: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 (Cloud </a:t>
                      </a:r>
                      <a:r>
                        <a:rPr lang="pt-BR" sz="2000" b="1" err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Flows</a:t>
                      </a: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)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Gratuita com M365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Gatilhos e ações com Outlook Online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Automação de e-mails e notificações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30415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52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6BBB6-E429-CD57-DF8E-C3664C5C0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999CD8D3-E94D-8AF9-D5C3-D63D707DCBF1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95175568-9D25-72BF-5EF6-0337BD348B7D}"/>
              </a:ext>
            </a:extLst>
          </p:cNvPr>
          <p:cNvSpPr txBox="1">
            <a:spLocks/>
          </p:cNvSpPr>
          <p:nvPr/>
        </p:nvSpPr>
        <p:spPr>
          <a:xfrm>
            <a:off x="2296282" y="3193334"/>
            <a:ext cx="10481635" cy="1447301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pt-BR" sz="5400" b="1">
                <a:solidFill>
                  <a:srgbClr val="2BDEFD"/>
                </a:solidFill>
                <a:latin typeface="Chakra Petch"/>
                <a:cs typeface="Chakra Petch"/>
              </a:rPr>
              <a:t>APLICAÇÕES PRÁTICAS </a:t>
            </a:r>
            <a:endParaRPr lang="pt-BR" sz="5400" b="1">
              <a:solidFill>
                <a:srgbClr val="2BDEFD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  <a:p>
            <a:pPr algn="ctr">
              <a:spcBef>
                <a:spcPts val="0"/>
              </a:spcBef>
            </a:pPr>
            <a:r>
              <a:rPr lang="pt-BR" sz="4000" b="1">
                <a:solidFill>
                  <a:schemeClr val="bg1"/>
                </a:solidFill>
                <a:latin typeface="Chakra Petch"/>
                <a:cs typeface="Chakra Petch"/>
              </a:rPr>
              <a:t>PROMPTS PARA SUA IA</a:t>
            </a:r>
            <a:endParaRPr lang="pt-BR" sz="4000" b="1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0416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05545-44B4-9B4E-F19E-E88868B9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9;p30">
            <a:extLst>
              <a:ext uri="{FF2B5EF4-FFF2-40B4-BE49-F238E27FC236}">
                <a16:creationId xmlns:a16="http://schemas.microsoft.com/office/drawing/2014/main" id="{64C73DFD-6DA9-505C-99B8-7BDB90B38EC7}"/>
              </a:ext>
            </a:extLst>
          </p:cNvPr>
          <p:cNvSpPr txBox="1">
            <a:spLocks/>
          </p:cNvSpPr>
          <p:nvPr/>
        </p:nvSpPr>
        <p:spPr>
          <a:xfrm>
            <a:off x="1494615" y="1389586"/>
            <a:ext cx="10619422" cy="893303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 b="1">
                <a:solidFill>
                  <a:schemeClr val="bg1"/>
                </a:solidFill>
                <a:latin typeface="Chakra Petch"/>
                <a:cs typeface="Chakra Petch"/>
              </a:rPr>
              <a:t>PROMPT PARA IA</a:t>
            </a:r>
            <a:endParaRPr lang="pt-BR" sz="5400" b="1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5EE980D-DA40-DF82-88E7-ED3E82770717}"/>
              </a:ext>
            </a:extLst>
          </p:cNvPr>
          <p:cNvSpPr txBox="1"/>
          <p:nvPr/>
        </p:nvSpPr>
        <p:spPr>
          <a:xfrm>
            <a:off x="1496860" y="2658649"/>
            <a:ext cx="9306838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Quero </a:t>
            </a:r>
            <a:r>
              <a:rPr lang="en-US" sz="2000" dirty="0" err="1">
                <a:solidFill>
                  <a:srgbClr val="D6D6D6"/>
                </a:solidFill>
                <a:ea typeface="+mn-lt"/>
                <a:cs typeface="+mn-lt"/>
              </a:rPr>
              <a:t>automatizar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D6D6D6"/>
                </a:solidFill>
                <a:ea typeface="+mn-lt"/>
                <a:cs typeface="+mn-lt"/>
              </a:rPr>
              <a:t>tarefas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D6D6D6"/>
                </a:solidFill>
                <a:ea typeface="+mn-lt"/>
                <a:cs typeface="+mn-lt"/>
              </a:rPr>
              <a:t>repetitivas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 e </a:t>
            </a:r>
            <a:r>
              <a:rPr lang="en-US" sz="2000" dirty="0" err="1">
                <a:solidFill>
                  <a:srgbClr val="D6D6D6"/>
                </a:solidFill>
                <a:ea typeface="+mn-lt"/>
                <a:cs typeface="+mn-lt"/>
              </a:rPr>
              <a:t>manuais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 no meu </a:t>
            </a:r>
            <a:r>
              <a:rPr lang="en-US" sz="2000" dirty="0" err="1">
                <a:solidFill>
                  <a:srgbClr val="D6D6D6"/>
                </a:solidFill>
                <a:ea typeface="+mn-lt"/>
                <a:cs typeface="+mn-lt"/>
              </a:rPr>
              <a:t>trabalho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 que </a:t>
            </a:r>
            <a:r>
              <a:rPr lang="en-US" sz="2000" dirty="0" err="1">
                <a:solidFill>
                  <a:srgbClr val="D6D6D6"/>
                </a:solidFill>
                <a:ea typeface="+mn-lt"/>
                <a:cs typeface="+mn-lt"/>
              </a:rPr>
              <a:t>possam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D6D6D6"/>
                </a:solidFill>
                <a:ea typeface="+mn-lt"/>
                <a:cs typeface="+mn-lt"/>
              </a:rPr>
              <a:t>utilizando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 o Power </a:t>
            </a:r>
            <a:r>
              <a:rPr lang="en-US" sz="2000" dirty="0" err="1">
                <a:solidFill>
                  <a:srgbClr val="D6D6D6"/>
                </a:solidFill>
                <a:ea typeface="+mn-lt"/>
                <a:cs typeface="+mn-lt"/>
              </a:rPr>
              <a:t>Automante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D6D6D6"/>
                </a:solidFill>
                <a:ea typeface="+mn-lt"/>
                <a:cs typeface="+mn-lt"/>
              </a:rPr>
              <a:t>como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 RPA. </a:t>
            </a:r>
            <a:r>
              <a:rPr lang="en-US" sz="2000" dirty="0" err="1">
                <a:solidFill>
                  <a:srgbClr val="D6D6D6"/>
                </a:solidFill>
                <a:ea typeface="+mn-lt"/>
                <a:cs typeface="+mn-lt"/>
              </a:rPr>
              <a:t>Considere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D6D6D6"/>
                </a:solidFill>
                <a:ea typeface="+mn-lt"/>
                <a:cs typeface="+mn-lt"/>
              </a:rPr>
              <a:t>os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D6D6D6"/>
                </a:solidFill>
                <a:ea typeface="+mn-lt"/>
                <a:cs typeface="+mn-lt"/>
              </a:rPr>
              <a:t>detalhes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: </a:t>
            </a:r>
            <a:b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</a:br>
            <a:r>
              <a:rPr lang="en-US" sz="2000" dirty="0" err="1">
                <a:solidFill>
                  <a:srgbClr val="D6D6D6"/>
                </a:solidFill>
                <a:ea typeface="+mn-lt"/>
                <a:cs typeface="+mn-lt"/>
              </a:rPr>
              <a:t>Tarefa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 a ser </a:t>
            </a:r>
            <a:r>
              <a:rPr lang="en-US" sz="2000" dirty="0" err="1">
                <a:solidFill>
                  <a:srgbClr val="D6D6D6"/>
                </a:solidFill>
                <a:ea typeface="+mn-lt"/>
                <a:cs typeface="+mn-lt"/>
              </a:rPr>
              <a:t>automatizada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 → [</a:t>
            </a:r>
            <a:r>
              <a:rPr lang="en-US" sz="2000" dirty="0" err="1">
                <a:solidFill>
                  <a:srgbClr val="D6D6D6"/>
                </a:solidFill>
                <a:ea typeface="+mn-lt"/>
                <a:cs typeface="+mn-lt"/>
              </a:rPr>
              <a:t>insira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 a </a:t>
            </a:r>
            <a:r>
              <a:rPr lang="en-US" sz="2000" dirty="0" err="1">
                <a:solidFill>
                  <a:srgbClr val="D6D6D6"/>
                </a:solidFill>
                <a:ea typeface="+mn-lt"/>
                <a:cs typeface="+mn-lt"/>
              </a:rPr>
              <a:t>atividade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]</a:t>
            </a:r>
            <a:b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</a:b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Ferramentas </a:t>
            </a:r>
            <a:r>
              <a:rPr lang="en-US" sz="2000" dirty="0" err="1">
                <a:solidFill>
                  <a:srgbClr val="D6D6D6"/>
                </a:solidFill>
                <a:ea typeface="+mn-lt"/>
                <a:cs typeface="+mn-lt"/>
              </a:rPr>
              <a:t>utilizadas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 para </a:t>
            </a:r>
            <a:r>
              <a:rPr lang="en-US" sz="2000" dirty="0" err="1">
                <a:solidFill>
                  <a:srgbClr val="D6D6D6"/>
                </a:solidFill>
                <a:ea typeface="+mn-lt"/>
                <a:cs typeface="+mn-lt"/>
              </a:rPr>
              <a:t>executar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D6D6D6"/>
                </a:solidFill>
                <a:ea typeface="+mn-lt"/>
                <a:cs typeface="+mn-lt"/>
              </a:rPr>
              <a:t>essa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D6D6D6"/>
                </a:solidFill>
                <a:ea typeface="+mn-lt"/>
                <a:cs typeface="+mn-lt"/>
              </a:rPr>
              <a:t>tarefa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 → [</a:t>
            </a:r>
            <a:r>
              <a:rPr lang="en-US" sz="2000" dirty="0" err="1">
                <a:solidFill>
                  <a:srgbClr val="D6D6D6"/>
                </a:solidFill>
                <a:ea typeface="+mn-lt"/>
                <a:cs typeface="+mn-lt"/>
              </a:rPr>
              <a:t>insira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 as ferramentas]</a:t>
            </a:r>
            <a:endParaRPr lang="en-US" dirty="0">
              <a:solidFill>
                <a:srgbClr val="01080E"/>
              </a:solidFill>
              <a:ea typeface="+mn-lt"/>
              <a:cs typeface="+mn-lt"/>
            </a:endParaRPr>
          </a:p>
          <a:p>
            <a:r>
              <a:rPr lang="en-US" sz="2000" dirty="0" err="1">
                <a:solidFill>
                  <a:schemeClr val="bg1"/>
                </a:solidFill>
                <a:ea typeface="+mn-lt"/>
                <a:cs typeface="+mn-lt"/>
              </a:rPr>
              <a:t>Frequencia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ea typeface="+mn-lt"/>
                <a:cs typeface="+mn-lt"/>
              </a:rPr>
              <a:t>envio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→ [</a:t>
            </a:r>
            <a:r>
              <a:rPr lang="en-US" sz="2000" dirty="0" err="1">
                <a:solidFill>
                  <a:srgbClr val="D6D6D6"/>
                </a:solidFill>
                <a:ea typeface="+mn-lt"/>
                <a:cs typeface="+mn-lt"/>
              </a:rPr>
              <a:t>insira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 a </a:t>
            </a:r>
            <a:r>
              <a:rPr lang="en-US" sz="2000" dirty="0" err="1">
                <a:solidFill>
                  <a:srgbClr val="D6D6D6"/>
                </a:solidFill>
                <a:ea typeface="+mn-lt"/>
                <a:cs typeface="+mn-lt"/>
              </a:rPr>
              <a:t>frequencia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]</a:t>
            </a:r>
            <a:b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</a:b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Com base </a:t>
            </a:r>
            <a:r>
              <a:rPr lang="en-US" sz="2000" dirty="0" err="1">
                <a:solidFill>
                  <a:srgbClr val="D6D6D6"/>
                </a:solidFill>
                <a:ea typeface="+mn-lt"/>
                <a:cs typeface="+mn-lt"/>
              </a:rPr>
              <a:t>nisso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, me </a:t>
            </a:r>
            <a:r>
              <a:rPr lang="en-US" sz="2000" dirty="0" err="1">
                <a:solidFill>
                  <a:srgbClr val="D6D6D6"/>
                </a:solidFill>
                <a:ea typeface="+mn-lt"/>
                <a:cs typeface="+mn-lt"/>
              </a:rPr>
              <a:t>dê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 um </a:t>
            </a:r>
            <a:r>
              <a:rPr lang="en-US" sz="2000" dirty="0" err="1">
                <a:solidFill>
                  <a:srgbClr val="D6D6D6"/>
                </a:solidFill>
                <a:ea typeface="+mn-lt"/>
                <a:cs typeface="+mn-lt"/>
              </a:rPr>
              <a:t>passo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 a </a:t>
            </a:r>
            <a:r>
              <a:rPr lang="en-US" sz="2000" dirty="0" err="1">
                <a:solidFill>
                  <a:srgbClr val="D6D6D6"/>
                </a:solidFill>
                <a:ea typeface="+mn-lt"/>
                <a:cs typeface="+mn-lt"/>
              </a:rPr>
              <a:t>passo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rgbClr val="D6D6D6"/>
                </a:solidFill>
                <a:ea typeface="+mn-lt"/>
                <a:cs typeface="+mn-lt"/>
              </a:rPr>
              <a:t>detalhado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, clique </a:t>
            </a:r>
            <a:r>
              <a:rPr lang="en-US" sz="2000" dirty="0" err="1">
                <a:solidFill>
                  <a:srgbClr val="D6D6D6"/>
                </a:solidFill>
                <a:ea typeface="+mn-lt"/>
                <a:cs typeface="+mn-lt"/>
              </a:rPr>
              <a:t>por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 clique, para </a:t>
            </a:r>
            <a:r>
              <a:rPr lang="en-US" sz="2000" dirty="0" err="1">
                <a:solidFill>
                  <a:srgbClr val="D6D6D6"/>
                </a:solidFill>
                <a:ea typeface="+mn-lt"/>
                <a:cs typeface="+mn-lt"/>
              </a:rPr>
              <a:t>criar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 um </a:t>
            </a:r>
            <a:r>
              <a:rPr lang="en-US" sz="2000" dirty="0" err="1">
                <a:solidFill>
                  <a:srgbClr val="D6D6D6"/>
                </a:solidFill>
                <a:ea typeface="+mn-lt"/>
                <a:cs typeface="+mn-lt"/>
              </a:rPr>
              <a:t>robô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 com RPA, </a:t>
            </a:r>
            <a:r>
              <a:rPr lang="en-US" sz="2000" dirty="0" err="1">
                <a:solidFill>
                  <a:srgbClr val="D6D6D6"/>
                </a:solidFill>
                <a:ea typeface="+mn-lt"/>
                <a:cs typeface="+mn-lt"/>
              </a:rPr>
              <a:t>usando</a:t>
            </a:r>
            <a:r>
              <a:rPr lang="en-US" sz="2000" dirty="0">
                <a:solidFill>
                  <a:srgbClr val="D6D6D6"/>
                </a:solidFill>
                <a:ea typeface="+mn-lt"/>
                <a:cs typeface="+mn-lt"/>
              </a:rPr>
              <a:t> o Power Automate.</a:t>
            </a:r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992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6C8C42BA-135F-CE9C-56DA-9DB52E211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0D4C60A6-DF18-F5A9-BD49-D1C3DA030E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2185520"/>
            <a:ext cx="10555813" cy="184661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latin typeface="Chakra Petch Bold"/>
              </a:rPr>
              <a:t>COMPETÊNCIAS DO LÍDER ORIENTADO A PROCESSOS</a:t>
            </a:r>
          </a:p>
        </p:txBody>
      </p:sp>
      <p:sp>
        <p:nvSpPr>
          <p:cNvPr id="223" name="Google Shape;223;p27">
            <a:extLst>
              <a:ext uri="{FF2B5EF4-FFF2-40B4-BE49-F238E27FC236}">
                <a16:creationId xmlns:a16="http://schemas.microsoft.com/office/drawing/2014/main" id="{4D081A17-42E5-F668-C200-A86A24BBD380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152000" y="1412240"/>
            <a:ext cx="8250240" cy="738615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solidFill>
                  <a:srgbClr val="2BDEFD"/>
                </a:solidFill>
              </a:rPr>
              <a:t>// Aula </a:t>
            </a:r>
            <a:r>
              <a:rPr lang="pt-BR"/>
              <a:t>5.1 </a:t>
            </a:r>
            <a:r>
              <a:rPr lang="pt-BR">
                <a:solidFill>
                  <a:srgbClr val="2BDEFD"/>
                </a:solidFill>
              </a:rPr>
              <a:t>_</a:t>
            </a:r>
            <a:endParaRPr>
              <a:solidFill>
                <a:srgbClr val="2BDE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16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49062A25-59D7-00AF-B019-25E308062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19BD672B-7F06-F9DD-0FB3-44AAB5BFDB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1243704"/>
            <a:ext cx="12436371" cy="107101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solidFill>
                  <a:schemeClr val="bg1"/>
                </a:solidFill>
                <a:latin typeface="Chakra Petch Bold"/>
              </a:rPr>
              <a:t>PERFIL DO LÍDER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B3C47D3-B369-421F-A80D-E59D3B9D9FB7}"/>
              </a:ext>
            </a:extLst>
          </p:cNvPr>
          <p:cNvSpPr txBox="1"/>
          <p:nvPr/>
        </p:nvSpPr>
        <p:spPr>
          <a:xfrm>
            <a:off x="2749934" y="3424391"/>
            <a:ext cx="1100730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err="1">
                <a:solidFill>
                  <a:schemeClr val="bg1"/>
                </a:solidFill>
                <a:latin typeface="Inter"/>
                <a:ea typeface="+mn-lt"/>
                <a:cs typeface="+mn-lt"/>
              </a:rPr>
              <a:t>Domínio</a:t>
            </a:r>
            <a:r>
              <a:rPr lang="en-US" sz="3600">
                <a:solidFill>
                  <a:schemeClr val="bg1"/>
                </a:solidFill>
                <a:latin typeface="Inter"/>
                <a:ea typeface="+mn-lt"/>
                <a:cs typeface="+mn-lt"/>
              </a:rPr>
              <a:t> de </a:t>
            </a:r>
            <a:r>
              <a:rPr lang="en-US" sz="3600" err="1">
                <a:solidFill>
                  <a:schemeClr val="bg1"/>
                </a:solidFill>
                <a:latin typeface="Inter"/>
                <a:ea typeface="+mn-lt"/>
                <a:cs typeface="+mn-lt"/>
              </a:rPr>
              <a:t>metodologias</a:t>
            </a:r>
            <a:endParaRPr lang="en-US" sz="3600">
              <a:solidFill>
                <a:schemeClr val="bg1"/>
              </a:solidFill>
              <a:latin typeface="Inter"/>
              <a:ea typeface="+mn-lt"/>
              <a:cs typeface="+mn-lt"/>
            </a:endParaRPr>
          </a:p>
        </p:txBody>
      </p:sp>
      <p:grpSp>
        <p:nvGrpSpPr>
          <p:cNvPr id="16" name="Google Shape;356;p44">
            <a:extLst>
              <a:ext uri="{FF2B5EF4-FFF2-40B4-BE49-F238E27FC236}">
                <a16:creationId xmlns:a16="http://schemas.microsoft.com/office/drawing/2014/main" id="{6C5DAE50-6D1F-8FBB-DB85-D1D0020DA64F}"/>
              </a:ext>
            </a:extLst>
          </p:cNvPr>
          <p:cNvGrpSpPr/>
          <p:nvPr/>
        </p:nvGrpSpPr>
        <p:grpSpPr>
          <a:xfrm>
            <a:off x="1176889" y="3543212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8" name="Google Shape;357;p44">
              <a:extLst>
                <a:ext uri="{FF2B5EF4-FFF2-40B4-BE49-F238E27FC236}">
                  <a16:creationId xmlns:a16="http://schemas.microsoft.com/office/drawing/2014/main" id="{F7B5909B-E293-0555-2624-44175A4781AA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8;p44">
              <a:extLst>
                <a:ext uri="{FF2B5EF4-FFF2-40B4-BE49-F238E27FC236}">
                  <a16:creationId xmlns:a16="http://schemas.microsoft.com/office/drawing/2014/main" id="{D124B61D-F91F-9DE7-01C3-D79C951F8743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9;p44">
              <a:extLst>
                <a:ext uri="{FF2B5EF4-FFF2-40B4-BE49-F238E27FC236}">
                  <a16:creationId xmlns:a16="http://schemas.microsoft.com/office/drawing/2014/main" id="{B3105960-9D42-B18C-B1DF-5A7E227F1AD9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60;p44">
              <a:extLst>
                <a:ext uri="{FF2B5EF4-FFF2-40B4-BE49-F238E27FC236}">
                  <a16:creationId xmlns:a16="http://schemas.microsoft.com/office/drawing/2014/main" id="{306FB560-58ED-B475-A486-135CC72BDD9C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61;p44">
              <a:extLst>
                <a:ext uri="{FF2B5EF4-FFF2-40B4-BE49-F238E27FC236}">
                  <a16:creationId xmlns:a16="http://schemas.microsoft.com/office/drawing/2014/main" id="{C443FFA5-EF40-32B9-5521-908F2A8F62D2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62;p44">
              <a:extLst>
                <a:ext uri="{FF2B5EF4-FFF2-40B4-BE49-F238E27FC236}">
                  <a16:creationId xmlns:a16="http://schemas.microsoft.com/office/drawing/2014/main" id="{3494104B-3F9A-9799-2628-EEF4723C7066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63;p44">
              <a:extLst>
                <a:ext uri="{FF2B5EF4-FFF2-40B4-BE49-F238E27FC236}">
                  <a16:creationId xmlns:a16="http://schemas.microsoft.com/office/drawing/2014/main" id="{23DB30A3-7843-4A4C-53BC-27D810F524FD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2F16EE26-E9F6-2C6E-7EF9-C60A1889E293}"/>
              </a:ext>
            </a:extLst>
          </p:cNvPr>
          <p:cNvSpPr txBox="1"/>
          <p:nvPr/>
        </p:nvSpPr>
        <p:spPr>
          <a:xfrm>
            <a:off x="2668396" y="4907898"/>
            <a:ext cx="111280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err="1">
                <a:solidFill>
                  <a:schemeClr val="bg1"/>
                </a:solidFill>
                <a:latin typeface="Inter"/>
                <a:ea typeface="+mn-lt"/>
                <a:cs typeface="+mn-lt"/>
              </a:rPr>
              <a:t>Capacidade</a:t>
            </a:r>
            <a:r>
              <a:rPr lang="en-US" sz="3600">
                <a:solidFill>
                  <a:schemeClr val="bg1"/>
                </a:solidFill>
                <a:latin typeface="Inter"/>
                <a:ea typeface="+mn-lt"/>
                <a:cs typeface="+mn-lt"/>
              </a:rPr>
              <a:t> de </a:t>
            </a:r>
            <a:r>
              <a:rPr lang="en-US" sz="3600" err="1">
                <a:solidFill>
                  <a:schemeClr val="bg1"/>
                </a:solidFill>
                <a:latin typeface="Inter"/>
                <a:ea typeface="+mn-lt"/>
                <a:cs typeface="+mn-lt"/>
              </a:rPr>
              <a:t>orientar</a:t>
            </a:r>
            <a:r>
              <a:rPr lang="en-US" sz="3600">
                <a:solidFill>
                  <a:schemeClr val="bg1"/>
                </a:solidFill>
                <a:latin typeface="Inter"/>
                <a:ea typeface="+mn-lt"/>
                <a:cs typeface="+mn-lt"/>
              </a:rPr>
              <a:t> e delegar</a:t>
            </a:r>
          </a:p>
        </p:txBody>
      </p:sp>
      <p:grpSp>
        <p:nvGrpSpPr>
          <p:cNvPr id="9" name="Google Shape;356;p44">
            <a:extLst>
              <a:ext uri="{FF2B5EF4-FFF2-40B4-BE49-F238E27FC236}">
                <a16:creationId xmlns:a16="http://schemas.microsoft.com/office/drawing/2014/main" id="{7263081E-DDA2-0341-AA7E-E26F3BF03990}"/>
              </a:ext>
            </a:extLst>
          </p:cNvPr>
          <p:cNvGrpSpPr/>
          <p:nvPr/>
        </p:nvGrpSpPr>
        <p:grpSpPr>
          <a:xfrm>
            <a:off x="1020196" y="5031444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17" name="Google Shape;357;p44">
              <a:extLst>
                <a:ext uri="{FF2B5EF4-FFF2-40B4-BE49-F238E27FC236}">
                  <a16:creationId xmlns:a16="http://schemas.microsoft.com/office/drawing/2014/main" id="{62E89EEC-F080-5884-AE17-96F7112CABB1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8;p44">
              <a:extLst>
                <a:ext uri="{FF2B5EF4-FFF2-40B4-BE49-F238E27FC236}">
                  <a16:creationId xmlns:a16="http://schemas.microsoft.com/office/drawing/2014/main" id="{81D3BDD8-CD29-D935-C656-9260310D4DD0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9;p44">
              <a:extLst>
                <a:ext uri="{FF2B5EF4-FFF2-40B4-BE49-F238E27FC236}">
                  <a16:creationId xmlns:a16="http://schemas.microsoft.com/office/drawing/2014/main" id="{EBB43E84-C750-8D95-CDDD-AD60E9747323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0;p44">
              <a:extLst>
                <a:ext uri="{FF2B5EF4-FFF2-40B4-BE49-F238E27FC236}">
                  <a16:creationId xmlns:a16="http://schemas.microsoft.com/office/drawing/2014/main" id="{256EC396-0F74-154F-F0CF-66D22E139709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1;p44">
              <a:extLst>
                <a:ext uri="{FF2B5EF4-FFF2-40B4-BE49-F238E27FC236}">
                  <a16:creationId xmlns:a16="http://schemas.microsoft.com/office/drawing/2014/main" id="{B9287E0A-1F45-E28F-038E-F27A4684B6A6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2;p44">
              <a:extLst>
                <a:ext uri="{FF2B5EF4-FFF2-40B4-BE49-F238E27FC236}">
                  <a16:creationId xmlns:a16="http://schemas.microsoft.com/office/drawing/2014/main" id="{FBF50BEF-17E5-7343-4E40-786724FECDA7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63;p44">
              <a:extLst>
                <a:ext uri="{FF2B5EF4-FFF2-40B4-BE49-F238E27FC236}">
                  <a16:creationId xmlns:a16="http://schemas.microsoft.com/office/drawing/2014/main" id="{C1DA170B-E926-4563-35E5-198AAEF10131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1346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1800AA52-DCBD-5EB8-6B32-7039CEBBE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323D3AD7-4D59-704B-1104-DFA472D982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1243704"/>
            <a:ext cx="12436371" cy="107101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solidFill>
                  <a:schemeClr val="bg1"/>
                </a:solidFill>
                <a:latin typeface="Chakra Petch Bold"/>
              </a:rPr>
              <a:t>AUTO AVALIAÇÃO</a:t>
            </a:r>
          </a:p>
        </p:txBody>
      </p:sp>
      <p:graphicFrame>
        <p:nvGraphicFramePr>
          <p:cNvPr id="24" name="Tabela 23">
            <a:extLst>
              <a:ext uri="{FF2B5EF4-FFF2-40B4-BE49-F238E27FC236}">
                <a16:creationId xmlns:a16="http://schemas.microsoft.com/office/drawing/2014/main" id="{DE313098-31C4-0686-D58E-7778EF807E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941275"/>
              </p:ext>
            </p:extLst>
          </p:nvPr>
        </p:nvGraphicFramePr>
        <p:xfrm>
          <a:off x="1151097" y="2510132"/>
          <a:ext cx="10709748" cy="437197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91846">
                  <a:extLst>
                    <a:ext uri="{9D8B030D-6E8A-4147-A177-3AD203B41FA5}">
                      <a16:colId xmlns:a16="http://schemas.microsoft.com/office/drawing/2014/main" val="1937800887"/>
                    </a:ext>
                  </a:extLst>
                </a:gridCol>
                <a:gridCol w="4697258">
                  <a:extLst>
                    <a:ext uri="{9D8B030D-6E8A-4147-A177-3AD203B41FA5}">
                      <a16:colId xmlns:a16="http://schemas.microsoft.com/office/drawing/2014/main" val="547665694"/>
                    </a:ext>
                  </a:extLst>
                </a:gridCol>
                <a:gridCol w="1716064">
                  <a:extLst>
                    <a:ext uri="{9D8B030D-6E8A-4147-A177-3AD203B41FA5}">
                      <a16:colId xmlns:a16="http://schemas.microsoft.com/office/drawing/2014/main" val="4056720430"/>
                    </a:ext>
                  </a:extLst>
                </a:gridCol>
                <a:gridCol w="2204580">
                  <a:extLst>
                    <a:ext uri="{9D8B030D-6E8A-4147-A177-3AD203B41FA5}">
                      <a16:colId xmlns:a16="http://schemas.microsoft.com/office/drawing/2014/main" val="9899282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Dimensão</a:t>
                      </a:r>
                      <a:endParaRPr lang="pt-BR" sz="2000" b="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Perguntas Reflexivas</a:t>
                      </a:r>
                      <a:endParaRPr lang="pt-BR" sz="2000" b="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Minha Avaliação </a:t>
                      </a:r>
                      <a:endParaRPr lang="pt-BR" sz="2000" b="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  <a:p>
                      <a:pPr lvl="0" algn="l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(1 a 5)</a:t>
                      </a:r>
                      <a:endParaRPr lang="pt-BR" sz="2000" b="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Ações de Melhoria</a:t>
                      </a:r>
                      <a:endParaRPr lang="pt-BR" sz="2000" b="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7691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1. Estratégia e Propósito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Minhas decisões estão alinhadas com os objetivos estratégicos da organização?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459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Conecto os processos que lidero ao propósito maior da empresa?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6755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2. Visão Sistêmica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Entendo como meu processo impacta outras áreas e stakeholders?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0777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Promovo integração entre áreas ou atuo de forma isolada?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09481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613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F3DEE3C2-3D39-6502-DCEB-DCA9A3075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04C36A49-29D7-2996-497F-D202C6F617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1243704"/>
            <a:ext cx="12436371" cy="107101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solidFill>
                  <a:schemeClr val="bg1"/>
                </a:solidFill>
                <a:latin typeface="Chakra Petch Bold"/>
              </a:rPr>
              <a:t>AUTO AVALIAÇÃO</a:t>
            </a:r>
          </a:p>
        </p:txBody>
      </p:sp>
      <p:graphicFrame>
        <p:nvGraphicFramePr>
          <p:cNvPr id="24" name="Tabela 23">
            <a:extLst>
              <a:ext uri="{FF2B5EF4-FFF2-40B4-BE49-F238E27FC236}">
                <a16:creationId xmlns:a16="http://schemas.microsoft.com/office/drawing/2014/main" id="{3345C12A-E503-C442-D02C-A5B273D457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399079"/>
              </p:ext>
            </p:extLst>
          </p:nvPr>
        </p:nvGraphicFramePr>
        <p:xfrm>
          <a:off x="1151097" y="2234559"/>
          <a:ext cx="10734801" cy="467677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80152">
                  <a:extLst>
                    <a:ext uri="{9D8B030D-6E8A-4147-A177-3AD203B41FA5}">
                      <a16:colId xmlns:a16="http://schemas.microsoft.com/office/drawing/2014/main" val="1937800887"/>
                    </a:ext>
                  </a:extLst>
                </a:gridCol>
                <a:gridCol w="4096011">
                  <a:extLst>
                    <a:ext uri="{9D8B030D-6E8A-4147-A177-3AD203B41FA5}">
                      <a16:colId xmlns:a16="http://schemas.microsoft.com/office/drawing/2014/main" val="547665694"/>
                    </a:ext>
                  </a:extLst>
                </a:gridCol>
                <a:gridCol w="1615855">
                  <a:extLst>
                    <a:ext uri="{9D8B030D-6E8A-4147-A177-3AD203B41FA5}">
                      <a16:colId xmlns:a16="http://schemas.microsoft.com/office/drawing/2014/main" val="4056720430"/>
                    </a:ext>
                  </a:extLst>
                </a:gridCol>
                <a:gridCol w="2542783">
                  <a:extLst>
                    <a:ext uri="{9D8B030D-6E8A-4147-A177-3AD203B41FA5}">
                      <a16:colId xmlns:a16="http://schemas.microsoft.com/office/drawing/2014/main" val="9899282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Dimensão</a:t>
                      </a:r>
                      <a:endParaRPr lang="pt-BR" sz="2000" b="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Perguntas Reflexivas</a:t>
                      </a:r>
                      <a:endParaRPr lang="pt-BR" sz="2000" b="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Minha Avaliação </a:t>
                      </a:r>
                      <a:endParaRPr lang="pt-BR" sz="2000" b="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  <a:p>
                      <a:pPr lvl="0" algn="l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(1 a 5)</a:t>
                      </a:r>
                      <a:endParaRPr lang="pt-BR" sz="2000" b="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Ações de Melhoria</a:t>
                      </a:r>
                      <a:endParaRPr lang="pt-BR" sz="2000" b="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7691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3. Tomada de Decisão com Dados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Uso dados e evidências para tomar decisões?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86873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Tenho indicadores claros e confiáveis para monitorar meus processos?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76207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4. Influência e Comunicação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Influencio pessoas sem depender da hierarquia?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85718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Comunico resultados de forma clara, visual e com </a:t>
                      </a:r>
                      <a:r>
                        <a:rPr lang="pt-BR" sz="2000" err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storytelling</a:t>
                      </a: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?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8059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335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455A3008-20C8-865A-C600-5F2800FE0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D7260902-39D5-3DBC-D522-CC9A68BB18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1243704"/>
            <a:ext cx="12436371" cy="107101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solidFill>
                  <a:schemeClr val="bg1"/>
                </a:solidFill>
                <a:latin typeface="Chakra Petch Bold"/>
              </a:rPr>
              <a:t>AUTO AVALIAÇÃO</a:t>
            </a:r>
          </a:p>
        </p:txBody>
      </p:sp>
      <p:graphicFrame>
        <p:nvGraphicFramePr>
          <p:cNvPr id="24" name="Tabela 23">
            <a:extLst>
              <a:ext uri="{FF2B5EF4-FFF2-40B4-BE49-F238E27FC236}">
                <a16:creationId xmlns:a16="http://schemas.microsoft.com/office/drawing/2014/main" id="{32CF627D-A378-4AFD-449C-F0292B265A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354730"/>
              </p:ext>
            </p:extLst>
          </p:nvPr>
        </p:nvGraphicFramePr>
        <p:xfrm>
          <a:off x="1151097" y="2234559"/>
          <a:ext cx="10622064" cy="481012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67834">
                  <a:extLst>
                    <a:ext uri="{9D8B030D-6E8A-4147-A177-3AD203B41FA5}">
                      <a16:colId xmlns:a16="http://schemas.microsoft.com/office/drawing/2014/main" val="1937800887"/>
                    </a:ext>
                  </a:extLst>
                </a:gridCol>
                <a:gridCol w="4847572">
                  <a:extLst>
                    <a:ext uri="{9D8B030D-6E8A-4147-A177-3AD203B41FA5}">
                      <a16:colId xmlns:a16="http://schemas.microsoft.com/office/drawing/2014/main" val="547665694"/>
                    </a:ext>
                  </a:extLst>
                </a:gridCol>
                <a:gridCol w="1503119">
                  <a:extLst>
                    <a:ext uri="{9D8B030D-6E8A-4147-A177-3AD203B41FA5}">
                      <a16:colId xmlns:a16="http://schemas.microsoft.com/office/drawing/2014/main" val="4056720430"/>
                    </a:ext>
                  </a:extLst>
                </a:gridCol>
                <a:gridCol w="1703539">
                  <a:extLst>
                    <a:ext uri="{9D8B030D-6E8A-4147-A177-3AD203B41FA5}">
                      <a16:colId xmlns:a16="http://schemas.microsoft.com/office/drawing/2014/main" val="9899282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Dimensão</a:t>
                      </a:r>
                      <a:endParaRPr lang="pt-BR" sz="2000" b="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Perguntas Reflexivas</a:t>
                      </a:r>
                      <a:endParaRPr lang="pt-BR" sz="2000" b="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Minha Avaliação </a:t>
                      </a:r>
                      <a:endParaRPr lang="pt-BR" sz="2000" b="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  <a:p>
                      <a:pPr lvl="0" algn="l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(1 a 5)</a:t>
                      </a:r>
                      <a:endParaRPr lang="pt-BR" sz="2000" b="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Ações de Melhoria</a:t>
                      </a:r>
                      <a:endParaRPr lang="pt-BR" sz="2000" b="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7691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5. Engajamento da Equipe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Minha equipe participa ativamente da melhoria dos processos?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70601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Crio espaços para escuta, ideação e colaboração?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09987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6. Facilitação de Mudanças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Facilito workshops de diagnóstico e melhoria com times multidisciplinares?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15991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7. Aprendizado Contínuo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Aprendo com os erros e compartilho aprendizados com a equipe?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1762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Estimulo a cultura de melhoria contínua e inovação?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00866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220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85C7C-9FAE-24CF-A40A-A3FFD9B73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C9335DB0-9C61-FABC-C89B-34EB7F968FEB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69CEDDFC-0521-EFF5-64AE-D4221C494D44}"/>
              </a:ext>
            </a:extLst>
          </p:cNvPr>
          <p:cNvSpPr txBox="1">
            <a:spLocks/>
          </p:cNvSpPr>
          <p:nvPr/>
        </p:nvSpPr>
        <p:spPr>
          <a:xfrm>
            <a:off x="1482089" y="1139065"/>
            <a:ext cx="9629866" cy="893303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 b="1">
                <a:solidFill>
                  <a:srgbClr val="2BDEFD"/>
                </a:solidFill>
                <a:latin typeface="Chakra Petch"/>
                <a:cs typeface="Chakra Petch"/>
              </a:rPr>
              <a:t>OS 8 DESPERDÍCIOS</a:t>
            </a:r>
            <a:endParaRPr lang="pt-BR" sz="5400" b="1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4B5A768E-7284-4133-F653-BDD90FB74F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322970"/>
              </p:ext>
            </p:extLst>
          </p:nvPr>
        </p:nvGraphicFramePr>
        <p:xfrm>
          <a:off x="1487703" y="2430046"/>
          <a:ext cx="10389278" cy="37528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16689">
                  <a:extLst>
                    <a:ext uri="{9D8B030D-6E8A-4147-A177-3AD203B41FA5}">
                      <a16:colId xmlns:a16="http://schemas.microsoft.com/office/drawing/2014/main" val="3829446114"/>
                    </a:ext>
                  </a:extLst>
                </a:gridCol>
                <a:gridCol w="3612699">
                  <a:extLst>
                    <a:ext uri="{9D8B030D-6E8A-4147-A177-3AD203B41FA5}">
                      <a16:colId xmlns:a16="http://schemas.microsoft.com/office/drawing/2014/main" val="89880685"/>
                    </a:ext>
                  </a:extLst>
                </a:gridCol>
                <a:gridCol w="4759890">
                  <a:extLst>
                    <a:ext uri="{9D8B030D-6E8A-4147-A177-3AD203B41FA5}">
                      <a16:colId xmlns:a16="http://schemas.microsoft.com/office/drawing/2014/main" val="14041975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Desperdícios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Explicação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Exemplo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374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Processamento excessivo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Fazer mais do que o cliente valoriza.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Polir uma peça além do necessário para sua função.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2326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Defeitos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Produtos ou serviços com erros que exigem retrabalho.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Enviar um produto com falha que precisa ser devolvido.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0161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Transporte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Movimentação desnecessária de materiais ou produtos.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Levar peças entre áreas distantes da fábrica sem necessidade.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1463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Talento não aproveitado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Não utilizar plenamente as habilidades das pessoas.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Ignorar sugestões de melhoria de operadores experientes.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214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94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E1728690-DB1E-0D1C-7722-112D41453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F3E54F27-F3AB-C2C1-051E-185F6A9EF0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1243704"/>
            <a:ext cx="12436371" cy="107101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solidFill>
                  <a:schemeClr val="bg1"/>
                </a:solidFill>
                <a:latin typeface="Chakra Petch Bold"/>
              </a:rPr>
              <a:t>RESULTADO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FF6938F1-0D5B-7CF7-FB39-5A0E4460E8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761346"/>
              </p:ext>
            </p:extLst>
          </p:nvPr>
        </p:nvGraphicFramePr>
        <p:xfrm>
          <a:off x="1152395" y="2426137"/>
          <a:ext cx="10647121" cy="421957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42991">
                  <a:extLst>
                    <a:ext uri="{9D8B030D-6E8A-4147-A177-3AD203B41FA5}">
                      <a16:colId xmlns:a16="http://schemas.microsoft.com/office/drawing/2014/main" val="1653133461"/>
                    </a:ext>
                  </a:extLst>
                </a:gridCol>
                <a:gridCol w="3093928">
                  <a:extLst>
                    <a:ext uri="{9D8B030D-6E8A-4147-A177-3AD203B41FA5}">
                      <a16:colId xmlns:a16="http://schemas.microsoft.com/office/drawing/2014/main" val="2209087877"/>
                    </a:ext>
                  </a:extLst>
                </a:gridCol>
                <a:gridCol w="4910202">
                  <a:extLst>
                    <a:ext uri="{9D8B030D-6E8A-4147-A177-3AD203B41FA5}">
                      <a16:colId xmlns:a16="http://schemas.microsoft.com/office/drawing/2014/main" val="41691028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Faixa de Pontuação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Nível de Liderança</a:t>
                      </a:r>
                      <a:endParaRPr lang="pt-BR" sz="2000" b="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Descrição do Perfil</a:t>
                      </a:r>
                      <a:endParaRPr lang="pt-BR" sz="2000" b="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0219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7 a 14 pontos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🟠 </a:t>
                      </a: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Líder em Formação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Está iniciando o desenvolvimento de competências essenciais. 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87103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15 a 24 pontos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🟡 </a:t>
                      </a: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Bom Líder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Já possui fundamentos sólidos. Atua com consistência em algumas dimensões, mas ainda tem oportunidades de evolução.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1615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25 a 35 pontos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🟢 </a:t>
                      </a: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Líder Referência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Demonstra domínio técnico e comportamental. Conecta estratégia, processos e pessoas com fluidez. É referência em facilitação, influência e protagonismo.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86324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102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47F80976-4D4A-A955-73BA-8DF9415EC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690365BB-F600-FDE7-BA57-AE339A2867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2185520"/>
            <a:ext cx="10555813" cy="184661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latin typeface="Chakra Petch Bold"/>
              </a:rPr>
              <a:t>ENGAJAMENTO DE EQUIPES E FACILITAÇÃO DE WORKSHOPS</a:t>
            </a:r>
          </a:p>
        </p:txBody>
      </p:sp>
      <p:sp>
        <p:nvSpPr>
          <p:cNvPr id="223" name="Google Shape;223;p27">
            <a:extLst>
              <a:ext uri="{FF2B5EF4-FFF2-40B4-BE49-F238E27FC236}">
                <a16:creationId xmlns:a16="http://schemas.microsoft.com/office/drawing/2014/main" id="{2360F5BC-0525-D036-CD32-12F57AAA7D39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152000" y="1412240"/>
            <a:ext cx="8250240" cy="738615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solidFill>
                  <a:srgbClr val="2BDEFD"/>
                </a:solidFill>
              </a:rPr>
              <a:t>// Aula </a:t>
            </a:r>
            <a:r>
              <a:rPr lang="pt-BR"/>
              <a:t>5.2 </a:t>
            </a:r>
            <a:r>
              <a:rPr lang="pt-BR">
                <a:solidFill>
                  <a:srgbClr val="2BDEFD"/>
                </a:solidFill>
              </a:rPr>
              <a:t>_</a:t>
            </a:r>
            <a:endParaRPr>
              <a:solidFill>
                <a:srgbClr val="2BDE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39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FC44C3C4-A93F-FFFB-5AEF-5E03D0B44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8982AE6-771C-648B-14AF-4AD2AFCF98AB}"/>
              </a:ext>
            </a:extLst>
          </p:cNvPr>
          <p:cNvSpPr txBox="1"/>
          <p:nvPr/>
        </p:nvSpPr>
        <p:spPr>
          <a:xfrm>
            <a:off x="3225924" y="2146736"/>
            <a:ext cx="8188950" cy="39395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000" err="1">
                <a:solidFill>
                  <a:schemeClr val="bg1"/>
                </a:solidFill>
                <a:latin typeface="Inter"/>
                <a:ea typeface="+mn-lt"/>
                <a:cs typeface="+mn-lt"/>
              </a:rPr>
              <a:t>Porque</a:t>
            </a:r>
            <a:r>
              <a:rPr lang="en-US" sz="5000">
                <a:solidFill>
                  <a:schemeClr val="bg1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5000" err="1">
                <a:solidFill>
                  <a:schemeClr val="bg1"/>
                </a:solidFill>
                <a:latin typeface="Inter"/>
                <a:ea typeface="+mn-lt"/>
                <a:cs typeface="+mn-lt"/>
              </a:rPr>
              <a:t>são</a:t>
            </a:r>
            <a:r>
              <a:rPr lang="en-US" sz="5000">
                <a:solidFill>
                  <a:schemeClr val="bg1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5000" err="1">
                <a:solidFill>
                  <a:schemeClr val="bg1"/>
                </a:solidFill>
                <a:latin typeface="Inter"/>
                <a:ea typeface="+mn-lt"/>
                <a:cs typeface="+mn-lt"/>
              </a:rPr>
              <a:t>os</a:t>
            </a:r>
            <a:r>
              <a:rPr lang="en-US" sz="5000">
                <a:solidFill>
                  <a:schemeClr val="bg1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5000" err="1">
                <a:solidFill>
                  <a:schemeClr val="bg1"/>
                </a:solidFill>
                <a:latin typeface="Inter"/>
                <a:ea typeface="+mn-lt"/>
                <a:cs typeface="+mn-lt"/>
              </a:rPr>
              <a:t>colaboradores</a:t>
            </a:r>
            <a:r>
              <a:rPr lang="en-US" sz="5000">
                <a:solidFill>
                  <a:schemeClr val="bg1"/>
                </a:solidFill>
                <a:latin typeface="Inter"/>
                <a:ea typeface="+mn-lt"/>
                <a:cs typeface="+mn-lt"/>
              </a:rPr>
              <a:t> que </a:t>
            </a:r>
            <a:r>
              <a:rPr lang="en-US" sz="5000" err="1">
                <a:solidFill>
                  <a:schemeClr val="bg1"/>
                </a:solidFill>
                <a:latin typeface="Inter"/>
                <a:ea typeface="+mn-lt"/>
                <a:cs typeface="+mn-lt"/>
              </a:rPr>
              <a:t>vivem</a:t>
            </a:r>
            <a:r>
              <a:rPr lang="en-US" sz="5000">
                <a:solidFill>
                  <a:schemeClr val="bg1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5000" err="1">
                <a:solidFill>
                  <a:schemeClr val="bg1"/>
                </a:solidFill>
                <a:latin typeface="Inter"/>
                <a:ea typeface="+mn-lt"/>
                <a:cs typeface="+mn-lt"/>
              </a:rPr>
              <a:t>os</a:t>
            </a:r>
            <a:r>
              <a:rPr lang="en-US" sz="5000">
                <a:solidFill>
                  <a:schemeClr val="bg1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5000" err="1">
                <a:solidFill>
                  <a:schemeClr val="bg1"/>
                </a:solidFill>
                <a:latin typeface="Inter"/>
                <a:ea typeface="+mn-lt"/>
                <a:cs typeface="+mn-lt"/>
              </a:rPr>
              <a:t>processos</a:t>
            </a:r>
            <a:r>
              <a:rPr lang="en-US" sz="5000">
                <a:solidFill>
                  <a:schemeClr val="bg1"/>
                </a:solidFill>
                <a:latin typeface="Inter"/>
                <a:ea typeface="+mn-lt"/>
                <a:cs typeface="+mn-lt"/>
              </a:rPr>
              <a:t> no </a:t>
            </a:r>
            <a:r>
              <a:rPr lang="en-US" sz="5000" err="1">
                <a:solidFill>
                  <a:schemeClr val="bg1"/>
                </a:solidFill>
                <a:latin typeface="Inter"/>
                <a:ea typeface="+mn-lt"/>
                <a:cs typeface="+mn-lt"/>
              </a:rPr>
              <a:t>dia</a:t>
            </a:r>
            <a:r>
              <a:rPr lang="en-US" sz="5000">
                <a:solidFill>
                  <a:schemeClr val="bg1"/>
                </a:solidFill>
                <a:latin typeface="Inter"/>
                <a:ea typeface="+mn-lt"/>
                <a:cs typeface="+mn-lt"/>
              </a:rPr>
              <a:t> a dia. Sem </a:t>
            </a:r>
            <a:r>
              <a:rPr lang="en-US" sz="5000" err="1">
                <a:solidFill>
                  <a:schemeClr val="bg1"/>
                </a:solidFill>
                <a:latin typeface="Inter"/>
                <a:ea typeface="+mn-lt"/>
                <a:cs typeface="+mn-lt"/>
              </a:rPr>
              <a:t>envolvimento</a:t>
            </a:r>
            <a:r>
              <a:rPr lang="en-US" sz="5000">
                <a:solidFill>
                  <a:schemeClr val="bg1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5000" err="1">
                <a:solidFill>
                  <a:schemeClr val="bg1"/>
                </a:solidFill>
                <a:latin typeface="Inter"/>
                <a:ea typeface="+mn-lt"/>
                <a:cs typeface="+mn-lt"/>
              </a:rPr>
              <a:t>não</a:t>
            </a:r>
            <a:r>
              <a:rPr lang="en-US" sz="5000">
                <a:solidFill>
                  <a:schemeClr val="bg1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5000" err="1">
                <a:solidFill>
                  <a:schemeClr val="bg1"/>
                </a:solidFill>
                <a:latin typeface="Inter"/>
                <a:ea typeface="+mn-lt"/>
                <a:cs typeface="+mn-lt"/>
              </a:rPr>
              <a:t>há</a:t>
            </a:r>
            <a:r>
              <a:rPr lang="en-US" sz="5000">
                <a:solidFill>
                  <a:schemeClr val="bg1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5000" err="1">
                <a:solidFill>
                  <a:schemeClr val="bg1"/>
                </a:solidFill>
                <a:latin typeface="Inter"/>
                <a:ea typeface="+mn-lt"/>
                <a:cs typeface="+mn-lt"/>
              </a:rPr>
              <a:t>adesão</a:t>
            </a:r>
            <a:r>
              <a:rPr lang="en-US" sz="5000">
                <a:solidFill>
                  <a:schemeClr val="bg1"/>
                </a:solidFill>
                <a:latin typeface="Inter"/>
                <a:ea typeface="+mn-lt"/>
                <a:cs typeface="+mn-lt"/>
              </a:rPr>
              <a:t> a </a:t>
            </a:r>
            <a:r>
              <a:rPr lang="en-US" sz="5000" err="1">
                <a:solidFill>
                  <a:schemeClr val="bg1"/>
                </a:solidFill>
                <a:latin typeface="Inter"/>
                <a:ea typeface="+mn-lt"/>
                <a:cs typeface="+mn-lt"/>
              </a:rPr>
              <a:t>mudança</a:t>
            </a:r>
            <a:r>
              <a:rPr lang="en-US" sz="5000">
                <a:solidFill>
                  <a:schemeClr val="bg1"/>
                </a:solidFill>
                <a:latin typeface="Inter"/>
                <a:ea typeface="+mn-lt"/>
                <a:cs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541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6AC3693C-A8DA-5665-7C96-CAC0B4879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Thumbnail Image ">
            <a:extLst>
              <a:ext uri="{FF2B5EF4-FFF2-40B4-BE49-F238E27FC236}">
                <a16:creationId xmlns:a16="http://schemas.microsoft.com/office/drawing/2014/main" id="{078C2EBE-5D7F-3038-A59F-F047FC634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723" y="1678487"/>
            <a:ext cx="8799534" cy="5799550"/>
          </a:xfrm>
          <a:prstGeom prst="rect">
            <a:avLst/>
          </a:prstGeom>
        </p:spPr>
      </p:pic>
      <p:sp>
        <p:nvSpPr>
          <p:cNvPr id="17" name="Freeform 27">
            <a:extLst>
              <a:ext uri="{FF2B5EF4-FFF2-40B4-BE49-F238E27FC236}">
                <a16:creationId xmlns:a16="http://schemas.microsoft.com/office/drawing/2014/main" id="{602CE4A9-9868-007F-5A00-92DA0719A5F6}"/>
              </a:ext>
            </a:extLst>
          </p:cNvPr>
          <p:cNvSpPr/>
          <p:nvPr/>
        </p:nvSpPr>
        <p:spPr>
          <a:xfrm>
            <a:off x="6309552" y="5726725"/>
            <a:ext cx="1087951" cy="294781"/>
          </a:xfrm>
          <a:custGeom>
            <a:avLst/>
            <a:gdLst/>
            <a:ahLst/>
            <a:cxnLst/>
            <a:rect l="l" t="t" r="r" b="b"/>
            <a:pathLst>
              <a:path w="1450601" h="393042">
                <a:moveTo>
                  <a:pt x="1450601" y="0"/>
                </a:moveTo>
                <a:lnTo>
                  <a:pt x="0" y="0"/>
                </a:lnTo>
                <a:lnTo>
                  <a:pt x="0" y="393042"/>
                </a:lnTo>
                <a:lnTo>
                  <a:pt x="1450601" y="393042"/>
                </a:lnTo>
                <a:lnTo>
                  <a:pt x="145060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7FE20587-3304-D225-E2C9-AF5BF3DB89FD}"/>
              </a:ext>
            </a:extLst>
          </p:cNvPr>
          <p:cNvGrpSpPr/>
          <p:nvPr/>
        </p:nvGrpSpPr>
        <p:grpSpPr>
          <a:xfrm>
            <a:off x="7316877" y="5723018"/>
            <a:ext cx="2139315" cy="300383"/>
            <a:chOff x="8895156" y="7326349"/>
            <a:chExt cx="2139315" cy="300383"/>
          </a:xfrm>
        </p:grpSpPr>
        <p:sp>
          <p:nvSpPr>
            <p:cNvPr id="19" name="Freeform 31">
              <a:extLst>
                <a:ext uri="{FF2B5EF4-FFF2-40B4-BE49-F238E27FC236}">
                  <a16:creationId xmlns:a16="http://schemas.microsoft.com/office/drawing/2014/main" id="{0C32E16B-C050-ED05-1A4B-C59BA355C6E9}"/>
                </a:ext>
              </a:extLst>
            </p:cNvPr>
            <p:cNvSpPr/>
            <p:nvPr/>
          </p:nvSpPr>
          <p:spPr>
            <a:xfrm>
              <a:off x="9122634" y="7386835"/>
              <a:ext cx="172379" cy="172379"/>
            </a:xfrm>
            <a:custGeom>
              <a:avLst/>
              <a:gdLst/>
              <a:ahLst/>
              <a:cxnLst/>
              <a:rect l="l" t="t" r="r" b="b"/>
              <a:pathLst>
                <a:path w="229839" h="229839">
                  <a:moveTo>
                    <a:pt x="0" y="0"/>
                  </a:moveTo>
                  <a:lnTo>
                    <a:pt x="229839" y="0"/>
                  </a:lnTo>
                  <a:lnTo>
                    <a:pt x="229839" y="229839"/>
                  </a:lnTo>
                  <a:lnTo>
                    <a:pt x="0" y="229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/>
            </a:p>
          </p:txBody>
        </p:sp>
        <p:sp>
          <p:nvSpPr>
            <p:cNvPr id="20" name="TextBox 32">
              <a:extLst>
                <a:ext uri="{FF2B5EF4-FFF2-40B4-BE49-F238E27FC236}">
                  <a16:creationId xmlns:a16="http://schemas.microsoft.com/office/drawing/2014/main" id="{7C9AFCF5-4447-C24D-1819-6B8C62082A6E}"/>
                </a:ext>
              </a:extLst>
            </p:cNvPr>
            <p:cNvSpPr txBox="1"/>
            <p:nvPr/>
          </p:nvSpPr>
          <p:spPr>
            <a:xfrm>
              <a:off x="9394234" y="7396213"/>
              <a:ext cx="1573448" cy="153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376"/>
                </a:lnSpc>
              </a:pPr>
              <a:r>
                <a:rPr lang="en-US" sz="983">
                  <a:solidFill>
                    <a:srgbClr val="2BDEFD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IMAGEM GERADA COM I.A.</a:t>
              </a:r>
            </a:p>
          </p:txBody>
        </p:sp>
        <p:pic>
          <p:nvPicPr>
            <p:cNvPr id="21" name="Gráfico 28">
              <a:extLst>
                <a:ext uri="{FF2B5EF4-FFF2-40B4-BE49-F238E27FC236}">
                  <a16:creationId xmlns:a16="http://schemas.microsoft.com/office/drawing/2014/main" id="{43E377CE-D0C0-E935-63CF-A66827805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8895156" y="7326349"/>
              <a:ext cx="2139315" cy="300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588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9A4EA5CF-42BC-2BF9-CAFA-4512BFD8C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2ED107EF-17B1-CC82-3755-AF47F87FBF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1895" y="1193600"/>
            <a:ext cx="12436371" cy="107101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solidFill>
                  <a:schemeClr val="bg1"/>
                </a:solidFill>
                <a:latin typeface="Chakra Petch Bold"/>
              </a:rPr>
              <a:t>O LÍDER COM FACILITADOR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D120A61-D198-8632-DFFC-116018737956}"/>
              </a:ext>
            </a:extLst>
          </p:cNvPr>
          <p:cNvSpPr txBox="1"/>
          <p:nvPr/>
        </p:nvSpPr>
        <p:spPr>
          <a:xfrm>
            <a:off x="2461836" y="3963010"/>
            <a:ext cx="827663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err="1">
                <a:solidFill>
                  <a:schemeClr val="bg1"/>
                </a:solidFill>
                <a:latin typeface="Inter"/>
                <a:ea typeface="+mn-lt"/>
                <a:cs typeface="+mn-lt"/>
              </a:rPr>
              <a:t>Cria</a:t>
            </a:r>
            <a:r>
              <a:rPr lang="en-US" sz="3600">
                <a:solidFill>
                  <a:schemeClr val="bg1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Inter"/>
                <a:ea typeface="+mn-lt"/>
                <a:cs typeface="+mn-lt"/>
              </a:rPr>
              <a:t>espaço</a:t>
            </a:r>
            <a:r>
              <a:rPr lang="en-US" sz="3600">
                <a:solidFill>
                  <a:schemeClr val="bg1"/>
                </a:solidFill>
                <a:latin typeface="Inter"/>
                <a:ea typeface="+mn-lt"/>
                <a:cs typeface="+mn-lt"/>
              </a:rPr>
              <a:t> para </a:t>
            </a:r>
            <a:r>
              <a:rPr lang="en-US" sz="3600" err="1">
                <a:solidFill>
                  <a:schemeClr val="bg1"/>
                </a:solidFill>
                <a:latin typeface="Inter"/>
                <a:ea typeface="+mn-lt"/>
                <a:cs typeface="+mn-lt"/>
              </a:rPr>
              <a:t>escuta</a:t>
            </a:r>
            <a:r>
              <a:rPr lang="en-US" sz="3600">
                <a:solidFill>
                  <a:schemeClr val="bg1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3600" err="1">
                <a:solidFill>
                  <a:schemeClr val="bg1"/>
                </a:solidFill>
                <a:latin typeface="Inter"/>
                <a:ea typeface="+mn-lt"/>
                <a:cs typeface="+mn-lt"/>
              </a:rPr>
              <a:t>estimla</a:t>
            </a:r>
            <a:r>
              <a:rPr lang="en-US" sz="3600">
                <a:solidFill>
                  <a:schemeClr val="bg1"/>
                </a:solidFill>
                <a:latin typeface="Inter"/>
                <a:ea typeface="+mn-lt"/>
                <a:cs typeface="+mn-lt"/>
              </a:rPr>
              <a:t> a </a:t>
            </a:r>
            <a:r>
              <a:rPr lang="en-US" sz="3600" err="1">
                <a:solidFill>
                  <a:schemeClr val="bg1"/>
                </a:solidFill>
                <a:latin typeface="Inter"/>
                <a:ea typeface="+mn-lt"/>
                <a:cs typeface="+mn-lt"/>
              </a:rPr>
              <a:t>colaboração</a:t>
            </a:r>
            <a:r>
              <a:rPr lang="en-US" sz="3600">
                <a:solidFill>
                  <a:schemeClr val="bg1"/>
                </a:solidFill>
                <a:latin typeface="Inter"/>
                <a:ea typeface="+mn-lt"/>
                <a:cs typeface="+mn-lt"/>
              </a:rPr>
              <a:t> e da </a:t>
            </a:r>
            <a:r>
              <a:rPr lang="en-US" sz="3600" err="1">
                <a:solidFill>
                  <a:schemeClr val="bg1"/>
                </a:solidFill>
                <a:latin typeface="Inter"/>
                <a:ea typeface="+mn-lt"/>
                <a:cs typeface="+mn-lt"/>
              </a:rPr>
              <a:t>direção</a:t>
            </a:r>
            <a:r>
              <a:rPr lang="en-US" sz="3600">
                <a:solidFill>
                  <a:schemeClr val="bg1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Inter"/>
                <a:ea typeface="+mn-lt"/>
                <a:cs typeface="+mn-lt"/>
              </a:rPr>
              <a:t>clara</a:t>
            </a:r>
            <a:r>
              <a:rPr lang="en-US" sz="3600">
                <a:solidFill>
                  <a:schemeClr val="bg1"/>
                </a:solidFill>
                <a:latin typeface="Inter"/>
                <a:ea typeface="+mn-lt"/>
                <a:cs typeface="+mn-lt"/>
              </a:rPr>
              <a:t>.</a:t>
            </a:r>
          </a:p>
        </p:txBody>
      </p:sp>
      <p:grpSp>
        <p:nvGrpSpPr>
          <p:cNvPr id="16" name="Google Shape;356;p44">
            <a:extLst>
              <a:ext uri="{FF2B5EF4-FFF2-40B4-BE49-F238E27FC236}">
                <a16:creationId xmlns:a16="http://schemas.microsoft.com/office/drawing/2014/main" id="{7F7471F3-3442-188A-3D77-4482A4A46E8F}"/>
              </a:ext>
            </a:extLst>
          </p:cNvPr>
          <p:cNvGrpSpPr/>
          <p:nvPr/>
        </p:nvGrpSpPr>
        <p:grpSpPr>
          <a:xfrm>
            <a:off x="951421" y="4081831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8" name="Google Shape;357;p44">
              <a:extLst>
                <a:ext uri="{FF2B5EF4-FFF2-40B4-BE49-F238E27FC236}">
                  <a16:creationId xmlns:a16="http://schemas.microsoft.com/office/drawing/2014/main" id="{3DBFB936-1494-5C72-31B3-A2AD3495EFA7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8;p44">
              <a:extLst>
                <a:ext uri="{FF2B5EF4-FFF2-40B4-BE49-F238E27FC236}">
                  <a16:creationId xmlns:a16="http://schemas.microsoft.com/office/drawing/2014/main" id="{57A44E81-E5F4-D012-91E7-2AA03A9A7589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9;p44">
              <a:extLst>
                <a:ext uri="{FF2B5EF4-FFF2-40B4-BE49-F238E27FC236}">
                  <a16:creationId xmlns:a16="http://schemas.microsoft.com/office/drawing/2014/main" id="{DF63E058-2784-24AA-AD4D-0FD3732E9213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60;p44">
              <a:extLst>
                <a:ext uri="{FF2B5EF4-FFF2-40B4-BE49-F238E27FC236}">
                  <a16:creationId xmlns:a16="http://schemas.microsoft.com/office/drawing/2014/main" id="{21146B52-13C4-2E5C-3547-0CD2D3E0B43C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61;p44">
              <a:extLst>
                <a:ext uri="{FF2B5EF4-FFF2-40B4-BE49-F238E27FC236}">
                  <a16:creationId xmlns:a16="http://schemas.microsoft.com/office/drawing/2014/main" id="{7B7B00BF-80F1-C4AB-82B7-2E19840E0728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62;p44">
              <a:extLst>
                <a:ext uri="{FF2B5EF4-FFF2-40B4-BE49-F238E27FC236}">
                  <a16:creationId xmlns:a16="http://schemas.microsoft.com/office/drawing/2014/main" id="{5B6F8CED-5D53-9FE8-E985-A1E73A3C9A17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63;p44">
              <a:extLst>
                <a:ext uri="{FF2B5EF4-FFF2-40B4-BE49-F238E27FC236}">
                  <a16:creationId xmlns:a16="http://schemas.microsoft.com/office/drawing/2014/main" id="{2D0780FD-72DC-AADC-3924-5FE52AD52B2A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5749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DA8D7550-67BC-A24D-F3D9-046D36B09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510FBCA-46D1-8797-2BBD-7B1197381CB3}"/>
              </a:ext>
            </a:extLst>
          </p:cNvPr>
          <p:cNvSpPr txBox="1"/>
          <p:nvPr/>
        </p:nvSpPr>
        <p:spPr>
          <a:xfrm>
            <a:off x="3657951" y="3304567"/>
            <a:ext cx="7758574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000">
                <a:solidFill>
                  <a:schemeClr val="bg1"/>
                </a:solidFill>
                <a:latin typeface="Inter"/>
                <a:ea typeface="Inter"/>
                <a:cs typeface="+mn-lt"/>
              </a:rPr>
              <a:t>"</a:t>
            </a:r>
            <a:r>
              <a:rPr lang="en-US" sz="5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Engajar</a:t>
            </a:r>
            <a:r>
              <a:rPr lang="en-US" sz="5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é </a:t>
            </a:r>
            <a:r>
              <a:rPr lang="en-US" sz="5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dar</a:t>
            </a:r>
            <a:r>
              <a:rPr lang="en-US" sz="5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5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voz</a:t>
            </a:r>
            <a:r>
              <a:rPr lang="en-US" sz="5000">
                <a:solidFill>
                  <a:schemeClr val="bg1"/>
                </a:solidFill>
                <a:latin typeface="Inter"/>
                <a:ea typeface="Inter"/>
                <a:cs typeface="+mn-lt"/>
              </a:rPr>
              <a:t>, </a:t>
            </a:r>
            <a:r>
              <a:rPr lang="en-US" sz="5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facilitar</a:t>
            </a:r>
            <a:r>
              <a:rPr lang="en-US" sz="5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é </a:t>
            </a:r>
            <a:r>
              <a:rPr lang="en-US" sz="5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dar</a:t>
            </a:r>
            <a:r>
              <a:rPr lang="en-US" sz="5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5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direção</a:t>
            </a:r>
            <a:r>
              <a:rPr lang="en-US" sz="5000">
                <a:solidFill>
                  <a:schemeClr val="bg1"/>
                </a:solidFill>
                <a:latin typeface="Inter"/>
                <a:ea typeface="Inter"/>
                <a:cs typeface="+mn-lt"/>
              </a:rPr>
              <a:t>".</a:t>
            </a:r>
            <a:endParaRPr lang="pt-BR">
              <a:solidFill>
                <a:schemeClr val="bg1"/>
              </a:solidFill>
              <a:latin typeface="Inter"/>
              <a:ea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353082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D5839653-CCA1-44A5-1281-E31489C3F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1156C984-6184-52EB-95E6-9142A7F0ED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1895" y="1080866"/>
            <a:ext cx="12436371" cy="107101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solidFill>
                  <a:schemeClr val="bg1"/>
                </a:solidFill>
                <a:latin typeface="Chakra Petch Bold"/>
              </a:rPr>
              <a:t>PLANEJANDO UM WORKSHOP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E5D32E1-D418-2550-1137-B3596207159B}"/>
              </a:ext>
            </a:extLst>
          </p:cNvPr>
          <p:cNvSpPr txBox="1"/>
          <p:nvPr/>
        </p:nvSpPr>
        <p:spPr>
          <a:xfrm>
            <a:off x="2670021" y="3472116"/>
            <a:ext cx="1100730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Inter"/>
                <a:ea typeface="+mn-lt"/>
                <a:cs typeface="+mn-lt"/>
              </a:rPr>
              <a:t>DEFINA O OBJETIVO DO WORKSHOP </a:t>
            </a:r>
          </a:p>
        </p:txBody>
      </p:sp>
      <p:grpSp>
        <p:nvGrpSpPr>
          <p:cNvPr id="15" name="Google Shape;356;p44">
            <a:extLst>
              <a:ext uri="{FF2B5EF4-FFF2-40B4-BE49-F238E27FC236}">
                <a16:creationId xmlns:a16="http://schemas.microsoft.com/office/drawing/2014/main" id="{27F739F4-A9C6-D407-72D2-50C515689F11}"/>
              </a:ext>
            </a:extLst>
          </p:cNvPr>
          <p:cNvGrpSpPr/>
          <p:nvPr/>
        </p:nvGrpSpPr>
        <p:grpSpPr>
          <a:xfrm>
            <a:off x="1096977" y="3567788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8" name="Google Shape;357;p44">
              <a:extLst>
                <a:ext uri="{FF2B5EF4-FFF2-40B4-BE49-F238E27FC236}">
                  <a16:creationId xmlns:a16="http://schemas.microsoft.com/office/drawing/2014/main" id="{4032689E-EB6B-4CD9-A7B5-FAC62F28CD43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8;p44">
              <a:extLst>
                <a:ext uri="{FF2B5EF4-FFF2-40B4-BE49-F238E27FC236}">
                  <a16:creationId xmlns:a16="http://schemas.microsoft.com/office/drawing/2014/main" id="{58373889-0CFB-D44C-4F4C-BB4BAEC69954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9;p44">
              <a:extLst>
                <a:ext uri="{FF2B5EF4-FFF2-40B4-BE49-F238E27FC236}">
                  <a16:creationId xmlns:a16="http://schemas.microsoft.com/office/drawing/2014/main" id="{20552F00-0F0C-DD50-2D73-B161EB64D97E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60;p44">
              <a:extLst>
                <a:ext uri="{FF2B5EF4-FFF2-40B4-BE49-F238E27FC236}">
                  <a16:creationId xmlns:a16="http://schemas.microsoft.com/office/drawing/2014/main" id="{322DFE7A-2D81-59E4-D846-AA80D680E755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61;p44">
              <a:extLst>
                <a:ext uri="{FF2B5EF4-FFF2-40B4-BE49-F238E27FC236}">
                  <a16:creationId xmlns:a16="http://schemas.microsoft.com/office/drawing/2014/main" id="{420E428C-015E-F043-613D-42FA637DBE1C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62;p44">
              <a:extLst>
                <a:ext uri="{FF2B5EF4-FFF2-40B4-BE49-F238E27FC236}">
                  <a16:creationId xmlns:a16="http://schemas.microsoft.com/office/drawing/2014/main" id="{3649EA99-C898-9ECE-8B90-A377DE6860D9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63;p44">
              <a:extLst>
                <a:ext uri="{FF2B5EF4-FFF2-40B4-BE49-F238E27FC236}">
                  <a16:creationId xmlns:a16="http://schemas.microsoft.com/office/drawing/2014/main" id="{08D830E1-6DC8-E4B4-7034-3E89F2A870E4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6DA40215-CF32-3889-CDB8-A52BB66184C4}"/>
              </a:ext>
            </a:extLst>
          </p:cNvPr>
          <p:cNvSpPr txBox="1"/>
          <p:nvPr/>
        </p:nvSpPr>
        <p:spPr>
          <a:xfrm>
            <a:off x="2767221" y="4502987"/>
            <a:ext cx="909770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O que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você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quer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alcançar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? (ex: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gerar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ideias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, resolver um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problema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redesenhar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um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processo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)</a:t>
            </a:r>
            <a:endParaRPr lang="pt-BR" sz="2000">
              <a:latin typeface="Inter"/>
              <a:ea typeface="Inter"/>
            </a:endParaRPr>
          </a:p>
          <a:p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Exemplo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: “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Redesenhar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o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processo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de onboarding de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clientes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com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foco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na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experiência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do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usuário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94333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760710D0-4F8F-CD38-6628-962EF2BDB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D3321B39-1B49-3797-174F-80AFEC0E86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1895" y="1206126"/>
            <a:ext cx="12436371" cy="107101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solidFill>
                  <a:schemeClr val="bg1"/>
                </a:solidFill>
                <a:latin typeface="Chakra Petch Bold"/>
              </a:rPr>
              <a:t>PLANEJANDO UM WORKSHOP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052CFB9-CEEE-81EA-F8CA-07B1F6EC8C88}"/>
              </a:ext>
            </a:extLst>
          </p:cNvPr>
          <p:cNvSpPr txBox="1"/>
          <p:nvPr/>
        </p:nvSpPr>
        <p:spPr>
          <a:xfrm>
            <a:off x="2713743" y="3953700"/>
            <a:ext cx="111280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Inter"/>
                <a:ea typeface="+mn-lt"/>
                <a:cs typeface="+mn-lt"/>
              </a:rPr>
              <a:t>CONHEÇA O PÚBLICO PARTICIPANTE</a:t>
            </a:r>
          </a:p>
        </p:txBody>
      </p:sp>
      <p:grpSp>
        <p:nvGrpSpPr>
          <p:cNvPr id="27" name="Google Shape;356;p44">
            <a:extLst>
              <a:ext uri="{FF2B5EF4-FFF2-40B4-BE49-F238E27FC236}">
                <a16:creationId xmlns:a16="http://schemas.microsoft.com/office/drawing/2014/main" id="{B5CD7788-F0F0-0070-7989-F060A7A04F47}"/>
              </a:ext>
            </a:extLst>
          </p:cNvPr>
          <p:cNvGrpSpPr/>
          <p:nvPr/>
        </p:nvGrpSpPr>
        <p:grpSpPr>
          <a:xfrm>
            <a:off x="1065544" y="4019373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19" name="Google Shape;357;p44">
              <a:extLst>
                <a:ext uri="{FF2B5EF4-FFF2-40B4-BE49-F238E27FC236}">
                  <a16:creationId xmlns:a16="http://schemas.microsoft.com/office/drawing/2014/main" id="{DB3C65CA-03B7-8982-BDD6-D7D1CE01D735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;p44">
              <a:extLst>
                <a:ext uri="{FF2B5EF4-FFF2-40B4-BE49-F238E27FC236}">
                  <a16:creationId xmlns:a16="http://schemas.microsoft.com/office/drawing/2014/main" id="{AC9557AD-C970-62F9-DB75-C6D63AAEB79A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9;p44">
              <a:extLst>
                <a:ext uri="{FF2B5EF4-FFF2-40B4-BE49-F238E27FC236}">
                  <a16:creationId xmlns:a16="http://schemas.microsoft.com/office/drawing/2014/main" id="{49B406E4-A5F9-B5A0-F8FA-531AC990AE6C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0;p44">
              <a:extLst>
                <a:ext uri="{FF2B5EF4-FFF2-40B4-BE49-F238E27FC236}">
                  <a16:creationId xmlns:a16="http://schemas.microsoft.com/office/drawing/2014/main" id="{9F9CF032-191D-6935-2439-F1064B819501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61;p44">
              <a:extLst>
                <a:ext uri="{FF2B5EF4-FFF2-40B4-BE49-F238E27FC236}">
                  <a16:creationId xmlns:a16="http://schemas.microsoft.com/office/drawing/2014/main" id="{9B5D185E-0ACF-78BF-401E-17623483B88F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62;p44">
              <a:extLst>
                <a:ext uri="{FF2B5EF4-FFF2-40B4-BE49-F238E27FC236}">
                  <a16:creationId xmlns:a16="http://schemas.microsoft.com/office/drawing/2014/main" id="{77731761-0CA5-B05A-D9BB-7EA32BF8A1AC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3;p44">
              <a:extLst>
                <a:ext uri="{FF2B5EF4-FFF2-40B4-BE49-F238E27FC236}">
                  <a16:creationId xmlns:a16="http://schemas.microsoft.com/office/drawing/2014/main" id="{D704482B-1900-91B3-D625-11BE2DE550EE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A86E0158-055D-04FE-B1A5-6BDF72CF6C20}"/>
              </a:ext>
            </a:extLst>
          </p:cNvPr>
          <p:cNvSpPr txBox="1"/>
          <p:nvPr/>
        </p:nvSpPr>
        <p:spPr>
          <a:xfrm>
            <a:off x="2717117" y="4604781"/>
            <a:ext cx="869258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Quem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estará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presente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? (ex: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líderes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técnicos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clientes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internos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)</a:t>
            </a:r>
            <a:endParaRPr lang="pt-BR" sz="2000">
              <a:latin typeface="Inter"/>
              <a:ea typeface="Inter"/>
            </a:endParaRPr>
          </a:p>
          <a:p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Qual o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nível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de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conhecimento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sobre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o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tema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?</a:t>
            </a:r>
          </a:p>
          <a:p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Exemplo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: Equipe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multidisciplinar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com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representantes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de TI, RH 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Atendimento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472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2624AA4E-418D-B442-BFBB-8D23A4178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18CE21AC-4946-C1D5-3510-F019DFD17B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805293"/>
            <a:ext cx="12436371" cy="107101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solidFill>
                  <a:schemeClr val="bg1"/>
                </a:solidFill>
                <a:latin typeface="Chakra Petch Bold"/>
              </a:rPr>
              <a:t>PLANEJANDO UM WORKSHOP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D7B2CB3-051E-5562-471A-EF8D6F267E67}"/>
              </a:ext>
            </a:extLst>
          </p:cNvPr>
          <p:cNvSpPr txBox="1"/>
          <p:nvPr/>
        </p:nvSpPr>
        <p:spPr>
          <a:xfrm>
            <a:off x="2670021" y="3437392"/>
            <a:ext cx="1100730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Inter"/>
                <a:ea typeface="+mn-lt"/>
                <a:cs typeface="+mn-lt"/>
              </a:rPr>
              <a:t>SELECIONE AS TÉCNICAS E DINÂMICAS</a:t>
            </a:r>
          </a:p>
        </p:txBody>
      </p:sp>
      <p:grpSp>
        <p:nvGrpSpPr>
          <p:cNvPr id="15" name="Google Shape;356;p44">
            <a:extLst>
              <a:ext uri="{FF2B5EF4-FFF2-40B4-BE49-F238E27FC236}">
                <a16:creationId xmlns:a16="http://schemas.microsoft.com/office/drawing/2014/main" id="{21D2A741-8509-7E7E-FB81-FC480455FCB6}"/>
              </a:ext>
            </a:extLst>
          </p:cNvPr>
          <p:cNvGrpSpPr/>
          <p:nvPr/>
        </p:nvGrpSpPr>
        <p:grpSpPr>
          <a:xfrm>
            <a:off x="1096977" y="3556213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8" name="Google Shape;357;p44">
              <a:extLst>
                <a:ext uri="{FF2B5EF4-FFF2-40B4-BE49-F238E27FC236}">
                  <a16:creationId xmlns:a16="http://schemas.microsoft.com/office/drawing/2014/main" id="{90F53C37-35F5-74B3-7B22-DBE1A3F908C7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8;p44">
              <a:extLst>
                <a:ext uri="{FF2B5EF4-FFF2-40B4-BE49-F238E27FC236}">
                  <a16:creationId xmlns:a16="http://schemas.microsoft.com/office/drawing/2014/main" id="{0C9376DD-ED01-6F39-69CA-035BA20F6369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9;p44">
              <a:extLst>
                <a:ext uri="{FF2B5EF4-FFF2-40B4-BE49-F238E27FC236}">
                  <a16:creationId xmlns:a16="http://schemas.microsoft.com/office/drawing/2014/main" id="{9CFF2AB6-451D-D96E-D104-C35C26ED485A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60;p44">
              <a:extLst>
                <a:ext uri="{FF2B5EF4-FFF2-40B4-BE49-F238E27FC236}">
                  <a16:creationId xmlns:a16="http://schemas.microsoft.com/office/drawing/2014/main" id="{B1C76642-F6B7-720A-80B7-742D16B9AEB1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61;p44">
              <a:extLst>
                <a:ext uri="{FF2B5EF4-FFF2-40B4-BE49-F238E27FC236}">
                  <a16:creationId xmlns:a16="http://schemas.microsoft.com/office/drawing/2014/main" id="{103C7140-CD08-1A9E-B383-318ADEB9CEA1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62;p44">
              <a:extLst>
                <a:ext uri="{FF2B5EF4-FFF2-40B4-BE49-F238E27FC236}">
                  <a16:creationId xmlns:a16="http://schemas.microsoft.com/office/drawing/2014/main" id="{F22E2E56-2E6A-875B-8C60-ADFCB5F12DD1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63;p44">
              <a:extLst>
                <a:ext uri="{FF2B5EF4-FFF2-40B4-BE49-F238E27FC236}">
                  <a16:creationId xmlns:a16="http://schemas.microsoft.com/office/drawing/2014/main" id="{91A75F45-7717-B40C-E405-C5AA5927034E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B34BB058-8C2D-7652-4C93-3951BDED077D}"/>
              </a:ext>
            </a:extLst>
          </p:cNvPr>
          <p:cNvSpPr txBox="1"/>
          <p:nvPr/>
        </p:nvSpPr>
        <p:spPr>
          <a:xfrm>
            <a:off x="2679539" y="4130060"/>
            <a:ext cx="9097701" cy="21544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Combine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métodos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como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:</a:t>
            </a:r>
            <a:endParaRPr lang="pt-BR" sz="2000">
              <a:latin typeface="Inter"/>
              <a:ea typeface="Inter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b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Icebreaker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: para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quebrar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o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gelo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gerar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conexão</a:t>
            </a:r>
            <a:endParaRPr lang="en-US" sz="2000">
              <a:latin typeface="Inter"/>
              <a:ea typeface="Inter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b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Brainstorming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: para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gerar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ideias</a:t>
            </a:r>
            <a:endParaRPr lang="pt-BR" sz="2000">
              <a:latin typeface="Inter"/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b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Design Thinking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: para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estruturar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soluções</a:t>
            </a:r>
            <a:endParaRPr lang="en-US" sz="2000">
              <a:latin typeface="Inter"/>
              <a:ea typeface="Inter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b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World Café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: para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promover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diálogo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coletivo</a:t>
            </a:r>
            <a:endParaRPr lang="en-US" sz="2000">
              <a:latin typeface="Inter"/>
              <a:ea typeface="Inter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b="1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Matriz</a:t>
            </a:r>
            <a:r>
              <a:rPr lang="en-US" sz="2000" b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b="1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Esforço</a:t>
            </a:r>
            <a:r>
              <a:rPr lang="en-US" sz="2000" b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 x Impacto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: para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priorizar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ações</a:t>
            </a:r>
            <a:endParaRPr lang="en-US" sz="2000" err="1">
              <a:latin typeface="Inter"/>
            </a:endParaRPr>
          </a:p>
          <a:p>
            <a:endParaRPr lang="en-US" sz="1400">
              <a:solidFill>
                <a:srgbClr val="D6D6D6"/>
              </a:solidFill>
              <a:latin typeface="Inter"/>
              <a:ea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236538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4B6D3BEA-CB4A-DE11-2826-EFBA65EB2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D7D39CBA-17EF-ED3F-1D3E-98AF298663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1256230"/>
            <a:ext cx="12436371" cy="107101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solidFill>
                  <a:schemeClr val="bg1"/>
                </a:solidFill>
                <a:latin typeface="Chakra Petch Bold"/>
              </a:rPr>
              <a:t>MONTANDO A AGENDA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DCEC329-40B2-CAD5-20E3-D0077B05FFBC}"/>
              </a:ext>
            </a:extLst>
          </p:cNvPr>
          <p:cNvSpPr txBox="1"/>
          <p:nvPr/>
        </p:nvSpPr>
        <p:spPr>
          <a:xfrm>
            <a:off x="2565849" y="2672987"/>
            <a:ext cx="1100730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Inter"/>
                <a:ea typeface="+mn-lt"/>
                <a:cs typeface="+mn-lt"/>
              </a:rPr>
              <a:t>PREPARE OS MATERIAIS E O AMBIENTE</a:t>
            </a:r>
          </a:p>
        </p:txBody>
      </p:sp>
      <p:grpSp>
        <p:nvGrpSpPr>
          <p:cNvPr id="24" name="Google Shape;356;p44">
            <a:extLst>
              <a:ext uri="{FF2B5EF4-FFF2-40B4-BE49-F238E27FC236}">
                <a16:creationId xmlns:a16="http://schemas.microsoft.com/office/drawing/2014/main" id="{8F122792-727F-6045-F560-DCF9B1BF41B9}"/>
              </a:ext>
            </a:extLst>
          </p:cNvPr>
          <p:cNvGrpSpPr/>
          <p:nvPr/>
        </p:nvGrpSpPr>
        <p:grpSpPr>
          <a:xfrm>
            <a:off x="992806" y="2791808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17" name="Google Shape;357;p44">
              <a:extLst>
                <a:ext uri="{FF2B5EF4-FFF2-40B4-BE49-F238E27FC236}">
                  <a16:creationId xmlns:a16="http://schemas.microsoft.com/office/drawing/2014/main" id="{A9270264-9CBB-3C87-A148-CB9A66B3D847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8;p44">
              <a:extLst>
                <a:ext uri="{FF2B5EF4-FFF2-40B4-BE49-F238E27FC236}">
                  <a16:creationId xmlns:a16="http://schemas.microsoft.com/office/drawing/2014/main" id="{208D8ECB-8001-6730-9732-07F7E741EEB0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9;p44">
              <a:extLst>
                <a:ext uri="{FF2B5EF4-FFF2-40B4-BE49-F238E27FC236}">
                  <a16:creationId xmlns:a16="http://schemas.microsoft.com/office/drawing/2014/main" id="{ACA192E4-0AB9-1C37-4678-1705A1D5C5FB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0;p44">
              <a:extLst>
                <a:ext uri="{FF2B5EF4-FFF2-40B4-BE49-F238E27FC236}">
                  <a16:creationId xmlns:a16="http://schemas.microsoft.com/office/drawing/2014/main" id="{6481CF63-E449-2A77-C49E-C1E9BAC4E8C8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1;p44">
              <a:extLst>
                <a:ext uri="{FF2B5EF4-FFF2-40B4-BE49-F238E27FC236}">
                  <a16:creationId xmlns:a16="http://schemas.microsoft.com/office/drawing/2014/main" id="{40027507-7994-9A90-8EB2-F87F9A44B4AC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2;p44">
              <a:extLst>
                <a:ext uri="{FF2B5EF4-FFF2-40B4-BE49-F238E27FC236}">
                  <a16:creationId xmlns:a16="http://schemas.microsoft.com/office/drawing/2014/main" id="{B901C69A-5E78-5CCE-5C71-8F42E5A752F1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63;p44">
              <a:extLst>
                <a:ext uri="{FF2B5EF4-FFF2-40B4-BE49-F238E27FC236}">
                  <a16:creationId xmlns:a16="http://schemas.microsoft.com/office/drawing/2014/main" id="{14C57185-2E36-9DFD-FF5D-C98F2303854B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8E371E1A-41FA-8F40-BBC1-952FAB9188B7}"/>
              </a:ext>
            </a:extLst>
          </p:cNvPr>
          <p:cNvSpPr txBox="1"/>
          <p:nvPr/>
        </p:nvSpPr>
        <p:spPr>
          <a:xfrm>
            <a:off x="2575367" y="3202817"/>
            <a:ext cx="909770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Post-its,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quadros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, templates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digitais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(Miro, Mural)</a:t>
            </a:r>
            <a:endParaRPr lang="pt-BR" sz="2000">
              <a:latin typeface="Inter"/>
              <a:ea typeface="Inter"/>
            </a:endParaRPr>
          </a:p>
          <a:p>
            <a:pPr marL="285750" indent="-285750">
              <a:buFont typeface="Arial"/>
              <a:buChar char="•"/>
            </a:pP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Espaço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físico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ou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virtual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adequado</a:t>
            </a:r>
            <a:endParaRPr lang="en-US" sz="2000">
              <a:latin typeface="Inter"/>
              <a:ea typeface="Inter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Café,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água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ambiente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acolhedor</a:t>
            </a:r>
            <a:endParaRPr lang="en-US" sz="2000" err="1">
              <a:latin typeface="Inter"/>
              <a:ea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87790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E3022D9E-B2BB-6A16-83A9-A58D1D5FF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B2741947-E921-E6A7-2C48-5685C3271F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2185520"/>
            <a:ext cx="10555813" cy="184661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/>
              <a:t>TIPOS DE PROCESSOS E O </a:t>
            </a:r>
            <a:r>
              <a:rPr lang="pt-BR">
                <a:solidFill>
                  <a:srgbClr val="2BDEFD"/>
                </a:solidFill>
              </a:rPr>
              <a:t>PAPEL DO LÍDER</a:t>
            </a:r>
          </a:p>
        </p:txBody>
      </p:sp>
      <p:sp>
        <p:nvSpPr>
          <p:cNvPr id="223" name="Google Shape;223;p27">
            <a:extLst>
              <a:ext uri="{FF2B5EF4-FFF2-40B4-BE49-F238E27FC236}">
                <a16:creationId xmlns:a16="http://schemas.microsoft.com/office/drawing/2014/main" id="{D27D5EAB-18A8-EF3F-119A-4BA3910E3C2B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152000" y="1412240"/>
            <a:ext cx="8250240" cy="738615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solidFill>
                  <a:srgbClr val="2BDEFD"/>
                </a:solidFill>
              </a:rPr>
              <a:t>// Aula </a:t>
            </a:r>
            <a:r>
              <a:rPr lang="pt-BR"/>
              <a:t>1.3</a:t>
            </a:r>
            <a:r>
              <a:rPr lang="pt-BR">
                <a:solidFill>
                  <a:srgbClr val="2BDEFD"/>
                </a:solidFill>
              </a:rPr>
              <a:t> _</a:t>
            </a:r>
            <a:endParaRPr>
              <a:solidFill>
                <a:srgbClr val="2BDE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95473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6CAF85C5-7300-1F68-5ADA-9322CBCAC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3AF6EA27-71AB-3177-384D-A58DFDF8EE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1256230"/>
            <a:ext cx="12436371" cy="107101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solidFill>
                  <a:schemeClr val="bg1"/>
                </a:solidFill>
                <a:latin typeface="Chakra Petch Bold"/>
              </a:rPr>
              <a:t>MONTANDO A AGENDA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7E140E2B-A11D-EA5C-BA14-B3D0C2C3F500}"/>
              </a:ext>
            </a:extLst>
          </p:cNvPr>
          <p:cNvSpPr txBox="1"/>
          <p:nvPr/>
        </p:nvSpPr>
        <p:spPr>
          <a:xfrm>
            <a:off x="2554274" y="3126778"/>
            <a:ext cx="1100730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Inter"/>
                <a:ea typeface="+mn-lt"/>
                <a:cs typeface="+mn-lt"/>
              </a:rPr>
              <a:t>PLANEJE A FACILITAÇÃO</a:t>
            </a:r>
          </a:p>
        </p:txBody>
      </p:sp>
      <p:grpSp>
        <p:nvGrpSpPr>
          <p:cNvPr id="29" name="Google Shape;356;p44">
            <a:extLst>
              <a:ext uri="{FF2B5EF4-FFF2-40B4-BE49-F238E27FC236}">
                <a16:creationId xmlns:a16="http://schemas.microsoft.com/office/drawing/2014/main" id="{67E15A23-CAE4-E7FA-8F1D-BB12D736A760}"/>
              </a:ext>
            </a:extLst>
          </p:cNvPr>
          <p:cNvGrpSpPr/>
          <p:nvPr/>
        </p:nvGrpSpPr>
        <p:grpSpPr>
          <a:xfrm>
            <a:off x="981232" y="3245599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30" name="Google Shape;357;p44">
              <a:extLst>
                <a:ext uri="{FF2B5EF4-FFF2-40B4-BE49-F238E27FC236}">
                  <a16:creationId xmlns:a16="http://schemas.microsoft.com/office/drawing/2014/main" id="{890257A5-0BA7-05FE-7144-E7A2BCCB15B4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8;p44">
              <a:extLst>
                <a:ext uri="{FF2B5EF4-FFF2-40B4-BE49-F238E27FC236}">
                  <a16:creationId xmlns:a16="http://schemas.microsoft.com/office/drawing/2014/main" id="{C9D6D7CA-449E-68E0-DD75-57FF1D9136D4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9;p44">
              <a:extLst>
                <a:ext uri="{FF2B5EF4-FFF2-40B4-BE49-F238E27FC236}">
                  <a16:creationId xmlns:a16="http://schemas.microsoft.com/office/drawing/2014/main" id="{8A53AAA1-CD1B-9D05-AFB5-1BEC55F7C64A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60;p44">
              <a:extLst>
                <a:ext uri="{FF2B5EF4-FFF2-40B4-BE49-F238E27FC236}">
                  <a16:creationId xmlns:a16="http://schemas.microsoft.com/office/drawing/2014/main" id="{04543890-F5C3-2471-26E2-FAC42B3F8E36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61;p44">
              <a:extLst>
                <a:ext uri="{FF2B5EF4-FFF2-40B4-BE49-F238E27FC236}">
                  <a16:creationId xmlns:a16="http://schemas.microsoft.com/office/drawing/2014/main" id="{878B324A-DD11-0B60-F71A-B93612A302CB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2;p44">
              <a:extLst>
                <a:ext uri="{FF2B5EF4-FFF2-40B4-BE49-F238E27FC236}">
                  <a16:creationId xmlns:a16="http://schemas.microsoft.com/office/drawing/2014/main" id="{81A5AC01-1244-B8EC-4D9C-36FBEA8044BE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3;p44">
              <a:extLst>
                <a:ext uri="{FF2B5EF4-FFF2-40B4-BE49-F238E27FC236}">
                  <a16:creationId xmlns:a16="http://schemas.microsoft.com/office/drawing/2014/main" id="{F02FFC9F-74B7-1D1D-D283-1D35C8F34737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FCF0B7F9-D85E-5220-62E8-3E95C735822D}"/>
              </a:ext>
            </a:extLst>
          </p:cNvPr>
          <p:cNvSpPr txBox="1"/>
          <p:nvPr/>
        </p:nvSpPr>
        <p:spPr>
          <a:xfrm>
            <a:off x="2551266" y="3882076"/>
            <a:ext cx="9097701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Tenha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um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roteiro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claro (use a IA para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isso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)</a:t>
            </a:r>
            <a:endParaRPr lang="pt-BR" sz="2000">
              <a:solidFill>
                <a:srgbClr val="01080E"/>
              </a:solidFill>
              <a:latin typeface="Inter"/>
              <a:ea typeface="Inter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Prepare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perguntas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poderosas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(use a IA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ou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MANAGEMENT 3.0 para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isto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).</a:t>
            </a:r>
            <a:endParaRPr lang="pt-BR" sz="2000">
              <a:latin typeface="Inter"/>
              <a:ea typeface="Inter"/>
            </a:endParaRPr>
          </a:p>
          <a:p>
            <a:pPr>
              <a:buFont typeface="Arial"/>
              <a:buChar char="•"/>
            </a:pP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Esteja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pronto para lidar com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conflitos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ou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dispersão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(Use a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tecnica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 do E.L.M.O - time box para </a:t>
            </a:r>
            <a:r>
              <a:rPr lang="en-US" sz="2000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discussão</a:t>
            </a:r>
            <a:r>
              <a:rPr lang="en-US" sz="2000">
                <a:solidFill>
                  <a:srgbClr val="D6D6D6"/>
                </a:solidFill>
                <a:latin typeface="Inter"/>
                <a:ea typeface="+mn-lt"/>
                <a:cs typeface="+mn-lt"/>
              </a:rPr>
              <a:t>)</a:t>
            </a:r>
            <a:endParaRPr lang="en-US" sz="2000">
              <a:latin typeface="Inter"/>
            </a:endParaRPr>
          </a:p>
          <a:p>
            <a:endParaRPr lang="en-US" sz="2000">
              <a:solidFill>
                <a:srgbClr val="D6D6D6"/>
              </a:solidFill>
              <a:latin typeface="Inter"/>
              <a:ea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273120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5E30E1CF-F4D9-0B2C-ABCF-F0DF709D6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6E3801C5-48E1-E1C1-4CFC-6F24AE9F91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805293"/>
            <a:ext cx="12436371" cy="1348013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solidFill>
                  <a:schemeClr val="bg1"/>
                </a:solidFill>
                <a:latin typeface="Chakra Petch Bold"/>
              </a:rPr>
              <a:t>EXEMPLO DE AGENDA </a:t>
            </a:r>
            <a:br>
              <a:rPr lang="pt-BR">
                <a:solidFill>
                  <a:schemeClr val="bg1"/>
                </a:solidFill>
                <a:latin typeface="Chakra Petch Bold"/>
              </a:rPr>
            </a:br>
            <a:r>
              <a:rPr lang="pt-BR" sz="2000">
                <a:solidFill>
                  <a:schemeClr val="bg1"/>
                </a:solidFill>
                <a:latin typeface="Chakra Petch Bold"/>
              </a:rPr>
              <a:t>WORKSHOP DE 2H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DEAD652F-2518-1CC2-26EC-4479EA41C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463831"/>
              </p:ext>
            </p:extLst>
          </p:nvPr>
        </p:nvGraphicFramePr>
        <p:xfrm>
          <a:off x="1157468" y="2275236"/>
          <a:ext cx="10559550" cy="479107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02706">
                  <a:extLst>
                    <a:ext uri="{9D8B030D-6E8A-4147-A177-3AD203B41FA5}">
                      <a16:colId xmlns:a16="http://schemas.microsoft.com/office/drawing/2014/main" val="4052211630"/>
                    </a:ext>
                  </a:extLst>
                </a:gridCol>
                <a:gridCol w="4679525">
                  <a:extLst>
                    <a:ext uri="{9D8B030D-6E8A-4147-A177-3AD203B41FA5}">
                      <a16:colId xmlns:a16="http://schemas.microsoft.com/office/drawing/2014/main" val="830404241"/>
                    </a:ext>
                  </a:extLst>
                </a:gridCol>
                <a:gridCol w="4577319">
                  <a:extLst>
                    <a:ext uri="{9D8B030D-6E8A-4147-A177-3AD203B41FA5}">
                      <a16:colId xmlns:a16="http://schemas.microsoft.com/office/drawing/2014/main" val="39297681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0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Duração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0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Atividade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0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Objetivo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6946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10 min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Abertura e alinhamento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Apresentar objetivo e contexto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48496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10 min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err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Icebreaker</a:t>
                      </a:r>
                      <a:r>
                        <a:rPr lang="pt-BR" sz="2000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: “2 verdades e 1 mentira”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Criar conexão entre participantes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62913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20 min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Mapa de empatia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Entender dores e desejos dos usuários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80054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30 min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Brainstorming estruturado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Gerar ideias para solução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15451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20 min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Matriz Esforço x Impacto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Priorizar ideias com base em viabilidade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63152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20 min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Síntese e plano de ação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Consolidar decisões e próximos passos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63416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10 min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Encerramento e agradecimentos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Reforçar aprendizados e engajamento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3585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398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AC99BB2A-6DC4-31C5-DD8E-EBAA5B3AB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2E970DFE-F799-E2E0-F40E-DBD45FC6A1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805293"/>
            <a:ext cx="12436371" cy="107101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solidFill>
                  <a:schemeClr val="bg1"/>
                </a:solidFill>
                <a:latin typeface="Chakra Petch Bold"/>
              </a:rPr>
              <a:t>EXEMPLO DE AGENDA – WS DE 2H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68E9C7B1-FB86-A49B-7CA3-CF4D5AC2C660}"/>
              </a:ext>
            </a:extLst>
          </p:cNvPr>
          <p:cNvGraphicFramePr>
            <a:graphicFrameLocks noGrp="1"/>
          </p:cNvGraphicFramePr>
          <p:nvPr/>
        </p:nvGraphicFramePr>
        <p:xfrm>
          <a:off x="1157468" y="2425549"/>
          <a:ext cx="8755691" cy="284035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40908">
                  <a:extLst>
                    <a:ext uri="{9D8B030D-6E8A-4147-A177-3AD203B41FA5}">
                      <a16:colId xmlns:a16="http://schemas.microsoft.com/office/drawing/2014/main" val="4052211630"/>
                    </a:ext>
                  </a:extLst>
                </a:gridCol>
                <a:gridCol w="3319397">
                  <a:extLst>
                    <a:ext uri="{9D8B030D-6E8A-4147-A177-3AD203B41FA5}">
                      <a16:colId xmlns:a16="http://schemas.microsoft.com/office/drawing/2014/main" val="830404241"/>
                    </a:ext>
                  </a:extLst>
                </a:gridCol>
                <a:gridCol w="3795386">
                  <a:extLst>
                    <a:ext uri="{9D8B030D-6E8A-4147-A177-3AD203B41FA5}">
                      <a16:colId xmlns:a16="http://schemas.microsoft.com/office/drawing/2014/main" val="39297681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1400" b="0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Horário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1400" b="0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Atividade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1400" b="0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Objetivo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6946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00:00 – 00:10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Abertura e alinhamento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Apresentar objetivo e contexto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48496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1400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00:10 – 00:20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1400" err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Icebreaker</a:t>
                      </a:r>
                      <a:r>
                        <a:rPr lang="pt-BR" sz="1400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: “2 verdades e 1 mentira”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1400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Criar conexão entre participantes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62913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00:20 – 00:40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Mapa de empatia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Entender dores e desejos dos usuários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80054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00:40 – 01:10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Brainstorming estruturado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Gerar ideias para solução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15451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01:10 – 01:30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Matriz Esforço x Impacto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Priorizar ideias com base em viabilidade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63152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01:30 – 01:50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Síntese e plano de ação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Consolidar decisões e próximos passos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63416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01:50 – 02:00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Encerramento e agradecimentos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Reforçar aprendizados e engajamento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3585694"/>
                  </a:ext>
                </a:extLst>
              </a:tr>
            </a:tbl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15CC87A8-5230-0E5D-BCFA-32966EF5E4F5}"/>
              </a:ext>
            </a:extLst>
          </p:cNvPr>
          <p:cNvSpPr txBox="1"/>
          <p:nvPr/>
        </p:nvSpPr>
        <p:spPr>
          <a:xfrm>
            <a:off x="2635297" y="5937524"/>
            <a:ext cx="1100730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Inter"/>
                <a:ea typeface="+mn-lt"/>
                <a:cs typeface="+mn-lt"/>
              </a:rPr>
              <a:t>REFERÊNCIAS</a:t>
            </a:r>
          </a:p>
        </p:txBody>
      </p:sp>
      <p:grpSp>
        <p:nvGrpSpPr>
          <p:cNvPr id="28" name="Google Shape;356;p44">
            <a:extLst>
              <a:ext uri="{FF2B5EF4-FFF2-40B4-BE49-F238E27FC236}">
                <a16:creationId xmlns:a16="http://schemas.microsoft.com/office/drawing/2014/main" id="{818E4D23-28A5-DE33-2438-4CF5303DB155}"/>
              </a:ext>
            </a:extLst>
          </p:cNvPr>
          <p:cNvGrpSpPr/>
          <p:nvPr/>
        </p:nvGrpSpPr>
        <p:grpSpPr>
          <a:xfrm>
            <a:off x="1062254" y="6056345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11" name="Google Shape;357;p44">
              <a:extLst>
                <a:ext uri="{FF2B5EF4-FFF2-40B4-BE49-F238E27FC236}">
                  <a16:creationId xmlns:a16="http://schemas.microsoft.com/office/drawing/2014/main" id="{E595A009-63E6-C3A6-D9E5-F9155F63D96D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8;p44">
              <a:extLst>
                <a:ext uri="{FF2B5EF4-FFF2-40B4-BE49-F238E27FC236}">
                  <a16:creationId xmlns:a16="http://schemas.microsoft.com/office/drawing/2014/main" id="{7C1D99AB-8835-45F6-54BF-61E8E9E955DE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9;p44">
              <a:extLst>
                <a:ext uri="{FF2B5EF4-FFF2-40B4-BE49-F238E27FC236}">
                  <a16:creationId xmlns:a16="http://schemas.microsoft.com/office/drawing/2014/main" id="{C652FC22-2554-7C86-313E-B33A2CAC23DC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60;p44">
              <a:extLst>
                <a:ext uri="{FF2B5EF4-FFF2-40B4-BE49-F238E27FC236}">
                  <a16:creationId xmlns:a16="http://schemas.microsoft.com/office/drawing/2014/main" id="{E666F58F-F5F2-A038-D7A6-845285850D9F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61;p44">
              <a:extLst>
                <a:ext uri="{FF2B5EF4-FFF2-40B4-BE49-F238E27FC236}">
                  <a16:creationId xmlns:a16="http://schemas.microsoft.com/office/drawing/2014/main" id="{905C82BE-879C-CCA5-131B-CBD49709790E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62;p44">
              <a:extLst>
                <a:ext uri="{FF2B5EF4-FFF2-40B4-BE49-F238E27FC236}">
                  <a16:creationId xmlns:a16="http://schemas.microsoft.com/office/drawing/2014/main" id="{BE43F44C-1E29-451D-68EB-37A0B58B6F92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63;p44">
              <a:extLst>
                <a:ext uri="{FF2B5EF4-FFF2-40B4-BE49-F238E27FC236}">
                  <a16:creationId xmlns:a16="http://schemas.microsoft.com/office/drawing/2014/main" id="{9C0A897C-AAA6-5EFF-7A46-37E627DAA72B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C5AA42F4-C6DD-FEB5-991F-BA5834B88F3B}"/>
              </a:ext>
            </a:extLst>
          </p:cNvPr>
          <p:cNvSpPr txBox="1"/>
          <p:nvPr/>
        </p:nvSpPr>
        <p:spPr>
          <a:xfrm>
            <a:off x="2644815" y="6467354"/>
            <a:ext cx="9097701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 sz="1400" b="1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Estruturas</a:t>
            </a:r>
            <a:r>
              <a:rPr lang="en-US" sz="1400" b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 </a:t>
            </a:r>
            <a:r>
              <a:rPr lang="en-US" sz="1400" b="1" err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Libertadoras</a:t>
            </a:r>
            <a:r>
              <a:rPr lang="en-US" sz="1400" b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: </a:t>
            </a:r>
            <a:r>
              <a:rPr lang="en-US" sz="1400">
                <a:solidFill>
                  <a:srgbClr val="D6D6D6"/>
                </a:solidFill>
                <a:ea typeface="+mn-lt"/>
                <a:cs typeface="+mn-lt"/>
                <a:hlinkClick r:id="rId4"/>
              </a:rPr>
              <a:t>Estruturas Libertadoras – Incluíndo e Libertando a Todos</a:t>
            </a:r>
            <a:endParaRPr lang="en-US" sz="1400" b="1">
              <a:solidFill>
                <a:srgbClr val="D6D6D6"/>
              </a:solidFill>
              <a:latin typeface="Inter"/>
              <a:ea typeface="Inter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400" b="1">
                <a:solidFill>
                  <a:srgbClr val="D6D6D6"/>
                </a:solidFill>
                <a:latin typeface="Inter"/>
                <a:ea typeface="+mn-lt"/>
                <a:cs typeface="+mn-lt"/>
              </a:rPr>
              <a:t>Management 3.0: </a:t>
            </a:r>
            <a:r>
              <a:rPr lang="en-US" sz="1400">
                <a:solidFill>
                  <a:srgbClr val="D6D6D6"/>
                </a:solidFill>
                <a:ea typeface="+mn-lt"/>
                <a:cs typeface="+mn-lt"/>
                <a:hlinkClick r:id="rId5"/>
              </a:rPr>
              <a:t>Management 3.0 em Português</a:t>
            </a:r>
            <a:endParaRPr lang="pt-BR" sz="1400">
              <a:latin typeface="Inter"/>
            </a:endParaRPr>
          </a:p>
          <a:p>
            <a:endParaRPr lang="en-US" sz="1400">
              <a:solidFill>
                <a:srgbClr val="D6D6D6"/>
              </a:solidFill>
              <a:latin typeface="Inter"/>
              <a:ea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39550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11D06-4428-5BF0-3E37-E42524893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C11E253C-909E-09B8-74F8-17089BED43A0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119B0AC0-14D9-0442-F860-30D472383CA2}"/>
              </a:ext>
            </a:extLst>
          </p:cNvPr>
          <p:cNvSpPr txBox="1">
            <a:spLocks/>
          </p:cNvSpPr>
          <p:nvPr/>
        </p:nvSpPr>
        <p:spPr>
          <a:xfrm>
            <a:off x="2296282" y="3193334"/>
            <a:ext cx="10481635" cy="1447301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pt-BR" sz="5400" b="1">
                <a:solidFill>
                  <a:srgbClr val="2BDEFD"/>
                </a:solidFill>
                <a:latin typeface="Chakra Petch"/>
                <a:cs typeface="Chakra Petch"/>
              </a:rPr>
              <a:t>APLICAÇÕES PRÁTICAS </a:t>
            </a:r>
            <a:endParaRPr lang="pt-BR" sz="5400" b="1">
              <a:solidFill>
                <a:srgbClr val="2BDEFD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  <a:p>
            <a:pPr algn="ctr">
              <a:spcBef>
                <a:spcPts val="0"/>
              </a:spcBef>
            </a:pPr>
            <a:r>
              <a:rPr lang="pt-BR" sz="4000" b="1">
                <a:solidFill>
                  <a:schemeClr val="bg1"/>
                </a:solidFill>
                <a:latin typeface="Chakra Petch"/>
                <a:cs typeface="Chakra Petch"/>
              </a:rPr>
              <a:t>PROMPTS PARA SUA IA</a:t>
            </a:r>
            <a:endParaRPr lang="pt-BR" sz="4000" b="1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5327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59DD9-88D7-E3EC-F315-8E8A25E90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E0625927-0F85-2248-33ED-A7A99B0798D3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1D5F5F40-7FBB-2C20-FA25-E0E97EBFCDA7}"/>
              </a:ext>
            </a:extLst>
          </p:cNvPr>
          <p:cNvSpPr txBox="1">
            <a:spLocks/>
          </p:cNvSpPr>
          <p:nvPr/>
        </p:nvSpPr>
        <p:spPr>
          <a:xfrm>
            <a:off x="1219042" y="1364534"/>
            <a:ext cx="9629866" cy="893303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 b="1">
                <a:solidFill>
                  <a:schemeClr val="bg1"/>
                </a:solidFill>
                <a:latin typeface="Chakra Petch"/>
                <a:cs typeface="Chakra Petch"/>
              </a:rPr>
              <a:t>PROMPTS</a:t>
            </a:r>
            <a:endParaRPr lang="pt-BR" sz="5400" b="1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7B5C4E8-BAA0-C5D8-1F58-34719216234E}"/>
              </a:ext>
            </a:extLst>
          </p:cNvPr>
          <p:cNvSpPr txBox="1"/>
          <p:nvPr/>
        </p:nvSpPr>
        <p:spPr>
          <a:xfrm>
            <a:off x="1221287" y="2332972"/>
            <a:ext cx="9143998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2BDEFD"/>
                </a:solidFill>
                <a:latin typeface="Inter"/>
                <a:ea typeface="Inter"/>
              </a:rPr>
              <a:t>Prompt para </a:t>
            </a:r>
            <a:r>
              <a:rPr lang="en-US" sz="2000" b="1" err="1">
                <a:solidFill>
                  <a:srgbClr val="2BDEFD"/>
                </a:solidFill>
                <a:latin typeface="Inter"/>
                <a:ea typeface="Inter"/>
              </a:rPr>
              <a:t>Organização</a:t>
            </a:r>
            <a:r>
              <a:rPr lang="en-US" sz="2000" b="1">
                <a:solidFill>
                  <a:srgbClr val="2BDEFD"/>
                </a:solidFill>
                <a:latin typeface="Inter"/>
                <a:ea typeface="Inter"/>
              </a:rPr>
              <a:t> </a:t>
            </a:r>
            <a:r>
              <a:rPr lang="en-US" sz="2000" b="1" err="1">
                <a:solidFill>
                  <a:srgbClr val="2BDEFD"/>
                </a:solidFill>
                <a:latin typeface="Inter"/>
                <a:ea typeface="Inter"/>
              </a:rPr>
              <a:t>Completa</a:t>
            </a:r>
            <a:r>
              <a:rPr lang="en-US" sz="2000" b="1">
                <a:solidFill>
                  <a:srgbClr val="2BDEFD"/>
                </a:solidFill>
                <a:latin typeface="Inter"/>
                <a:ea typeface="Inter"/>
              </a:rPr>
              <a:t> de Workshop</a:t>
            </a:r>
            <a:endParaRPr lang="pt-BR" sz="2000">
              <a:solidFill>
                <a:srgbClr val="FFFFFF"/>
              </a:solidFill>
              <a:latin typeface="Inter"/>
              <a:ea typeface="Inter"/>
            </a:endParaRPr>
          </a:p>
          <a:p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Quero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organizar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um workshop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sobre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o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tema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: [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Insira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aqui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o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tema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principal do workshop]. O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objetivo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principal do workshop é: [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Descreva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o que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deseja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alcançar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: ex.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gerar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ideias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, resolver um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problema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redesenhar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um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processo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engajar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equipes]. O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público-alvo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ideal para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este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workshop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inclui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: [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Descreva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os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perfis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: ex.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líderes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técnicos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clientes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internos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, equipes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multidisciplinares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]. A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duração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total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prevista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para o workshop é: [Informe o tempo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disponível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: ex. 1h, 2h,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meio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período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dia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inteiro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]. O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formato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será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: [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Presencial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, online,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híbrido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].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Os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recursos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estão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disponíveis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para o workshop?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Serão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: [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Liste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materiais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físicos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ou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digitais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: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post-its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, Miro, Mural, flipcharts,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projetor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, etc.].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Gostaria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de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incluir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a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técnica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ou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dinâmic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: [Ex: brainstorming, design thinking, world café,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matriz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esforço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x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impacto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mapa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de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empatia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, icebreakers].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Desejo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que o workshop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tenha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foco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em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:</a:t>
            </a:r>
            <a:br>
              <a:rPr lang="en-US" sz="2000">
                <a:solidFill>
                  <a:schemeClr val="bg1"/>
                </a:solidFill>
                <a:latin typeface="Inter"/>
                <a:ea typeface="Inter"/>
              </a:rPr>
            </a:b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[Ex: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inovação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melhoria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de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processos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cultura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organizacional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experiência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do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cliente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transformação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digital]</a:t>
            </a:r>
            <a:endParaRPr lang="pt-BR" sz="2000">
              <a:solidFill>
                <a:schemeClr val="bg1"/>
              </a:solidFill>
              <a:latin typeface="Inter"/>
              <a:ea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93060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3F4D1-FC03-B348-700D-D8EDDD069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C276092A-8ADF-E925-78A3-D5ADA24B63F3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96D66D28-6154-60FF-F663-15EC81205D90}"/>
              </a:ext>
            </a:extLst>
          </p:cNvPr>
          <p:cNvSpPr txBox="1">
            <a:spLocks/>
          </p:cNvSpPr>
          <p:nvPr/>
        </p:nvSpPr>
        <p:spPr>
          <a:xfrm>
            <a:off x="1219042" y="1314430"/>
            <a:ext cx="9629866" cy="893303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 b="1">
                <a:solidFill>
                  <a:schemeClr val="bg1"/>
                </a:solidFill>
                <a:latin typeface="Chakra Petch"/>
                <a:cs typeface="Chakra Petch"/>
              </a:rPr>
              <a:t>PROMPTS</a:t>
            </a:r>
            <a:endParaRPr lang="pt-BR" sz="5400" b="1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A8F25E3-AEE8-F4F8-61CC-2359AF7AE653}"/>
              </a:ext>
            </a:extLst>
          </p:cNvPr>
          <p:cNvSpPr txBox="1"/>
          <p:nvPr/>
        </p:nvSpPr>
        <p:spPr>
          <a:xfrm>
            <a:off x="1221288" y="2207714"/>
            <a:ext cx="9632515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2BDEFD"/>
                </a:solidFill>
                <a:latin typeface="Inter"/>
                <a:ea typeface="Inter"/>
              </a:rPr>
              <a:t>Prompt para </a:t>
            </a:r>
            <a:r>
              <a:rPr lang="en-US" sz="2000" b="1" err="1">
                <a:solidFill>
                  <a:srgbClr val="2BDEFD"/>
                </a:solidFill>
                <a:latin typeface="Inter"/>
                <a:ea typeface="Inter"/>
              </a:rPr>
              <a:t>Organização</a:t>
            </a:r>
            <a:r>
              <a:rPr lang="en-US" sz="2000" b="1">
                <a:solidFill>
                  <a:srgbClr val="2BDEFD"/>
                </a:solidFill>
                <a:latin typeface="Inter"/>
                <a:ea typeface="Inter"/>
              </a:rPr>
              <a:t> </a:t>
            </a:r>
            <a:r>
              <a:rPr lang="en-US" sz="2000" b="1" err="1">
                <a:solidFill>
                  <a:srgbClr val="2BDEFD"/>
                </a:solidFill>
                <a:latin typeface="Inter"/>
                <a:ea typeface="Inter"/>
              </a:rPr>
              <a:t>Completa</a:t>
            </a:r>
            <a:r>
              <a:rPr lang="en-US" sz="2000" b="1">
                <a:solidFill>
                  <a:srgbClr val="2BDEFD"/>
                </a:solidFill>
                <a:latin typeface="Inter"/>
                <a:ea typeface="Inter"/>
              </a:rPr>
              <a:t> de Workshop (</a:t>
            </a:r>
            <a:r>
              <a:rPr lang="en-US" sz="2000" b="1" err="1">
                <a:solidFill>
                  <a:srgbClr val="2BDEFD"/>
                </a:solidFill>
                <a:latin typeface="Inter"/>
                <a:ea typeface="Inter"/>
              </a:rPr>
              <a:t>Baseado</a:t>
            </a:r>
            <a:r>
              <a:rPr lang="en-US" sz="2000" b="1">
                <a:solidFill>
                  <a:srgbClr val="2BDEFD"/>
                </a:solidFill>
                <a:latin typeface="Inter"/>
                <a:ea typeface="Inter"/>
              </a:rPr>
              <a:t> </a:t>
            </a:r>
            <a:r>
              <a:rPr lang="en-US" sz="2000" b="1" err="1">
                <a:solidFill>
                  <a:srgbClr val="2BDEFD"/>
                </a:solidFill>
                <a:latin typeface="Inter"/>
                <a:ea typeface="Inter"/>
              </a:rPr>
              <a:t>em</a:t>
            </a:r>
            <a:r>
              <a:rPr lang="en-US" sz="2000" b="1">
                <a:solidFill>
                  <a:srgbClr val="2BDEFD"/>
                </a:solidFill>
                <a:latin typeface="Inter"/>
                <a:ea typeface="Inter"/>
              </a:rPr>
              <a:t> Tema)</a:t>
            </a:r>
            <a:endParaRPr lang="pt-BR" sz="2000">
              <a:latin typeface="Inter"/>
              <a:ea typeface="Inter"/>
            </a:endParaRPr>
          </a:p>
          <a:p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Com base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apenas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no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tema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informado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[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Insira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aqui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o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tema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principal do workshop] o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quero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que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gere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: </a:t>
            </a:r>
          </a:p>
          <a:p>
            <a:pPr marL="228600" indent="-228600">
              <a:buFont typeface=""/>
              <a:buAutoNum type="arabicPeriod"/>
            </a:pPr>
            <a:r>
              <a:rPr lang="en-US" sz="2000" b="1" err="1">
                <a:solidFill>
                  <a:schemeClr val="bg1"/>
                </a:solidFill>
                <a:latin typeface="Inter"/>
                <a:ea typeface="Inter"/>
              </a:rPr>
              <a:t>Objetivo</a:t>
            </a:r>
            <a:r>
              <a:rPr lang="en-US" sz="2000" b="1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Inter"/>
                <a:ea typeface="Inter"/>
              </a:rPr>
              <a:t>sugerido</a:t>
            </a:r>
            <a:r>
              <a:rPr lang="en-US" sz="2000" b="1">
                <a:solidFill>
                  <a:schemeClr val="bg1"/>
                </a:solidFill>
                <a:latin typeface="Inter"/>
                <a:ea typeface="Inter"/>
              </a:rPr>
              <a:t> para o workshop</a:t>
            </a:r>
            <a:br>
              <a:rPr lang="en-US" sz="2000">
                <a:latin typeface="Inter"/>
              </a:rPr>
            </a:b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(ex: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engajar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equipes, resolver um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problema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redesenhar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um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processo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estimular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inovação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)</a:t>
            </a:r>
          </a:p>
          <a:p>
            <a:pPr marL="228600" indent="-228600">
              <a:buFont typeface=""/>
              <a:buAutoNum type="arabicPeriod"/>
            </a:pPr>
            <a:r>
              <a:rPr lang="en-US" sz="2000" b="1">
                <a:solidFill>
                  <a:schemeClr val="bg1"/>
                </a:solidFill>
                <a:latin typeface="Inter"/>
                <a:ea typeface="Inter"/>
              </a:rPr>
              <a:t>Público-</a:t>
            </a:r>
            <a:r>
              <a:rPr lang="en-US" sz="2000" b="1" err="1">
                <a:solidFill>
                  <a:schemeClr val="bg1"/>
                </a:solidFill>
                <a:latin typeface="Inter"/>
                <a:ea typeface="Inter"/>
              </a:rPr>
              <a:t>alvo</a:t>
            </a:r>
            <a:r>
              <a:rPr lang="en-US" sz="2000" b="1">
                <a:solidFill>
                  <a:schemeClr val="bg1"/>
                </a:solidFill>
                <a:latin typeface="Inter"/>
                <a:ea typeface="Inter"/>
              </a:rPr>
              <a:t> ideal</a:t>
            </a:r>
            <a:br>
              <a:rPr lang="en-US" sz="2000">
                <a:latin typeface="Inter"/>
              </a:rPr>
            </a:b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(ex: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líderes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técnicos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clientes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internos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, equipes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multidisciplinares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)</a:t>
            </a:r>
          </a:p>
          <a:p>
            <a:pPr marL="228600" indent="-228600">
              <a:buFont typeface=""/>
              <a:buAutoNum type="arabicPeriod"/>
            </a:pPr>
            <a:r>
              <a:rPr lang="en-US" sz="2000" b="1">
                <a:solidFill>
                  <a:schemeClr val="bg1"/>
                </a:solidFill>
                <a:latin typeface="Inter"/>
                <a:ea typeface="Inter"/>
              </a:rPr>
              <a:t>Agenda </a:t>
            </a:r>
            <a:r>
              <a:rPr lang="en-US" sz="2000" b="1" err="1">
                <a:solidFill>
                  <a:schemeClr val="bg1"/>
                </a:solidFill>
                <a:latin typeface="Inter"/>
                <a:ea typeface="Inter"/>
              </a:rPr>
              <a:t>detalhada</a:t>
            </a:r>
            <a:r>
              <a:rPr lang="en-US" sz="2000" b="1">
                <a:solidFill>
                  <a:schemeClr val="bg1"/>
                </a:solidFill>
                <a:latin typeface="Inter"/>
                <a:ea typeface="Inter"/>
              </a:rPr>
              <a:t> com </a:t>
            </a:r>
            <a:r>
              <a:rPr lang="en-US" sz="2000" b="1" err="1">
                <a:solidFill>
                  <a:schemeClr val="bg1"/>
                </a:solidFill>
                <a:latin typeface="Inter"/>
                <a:ea typeface="Inter"/>
              </a:rPr>
              <a:t>horários</a:t>
            </a:r>
            <a:r>
              <a:rPr lang="en-US" sz="2000" b="1">
                <a:solidFill>
                  <a:schemeClr val="bg1"/>
                </a:solidFill>
                <a:latin typeface="Inter"/>
                <a:ea typeface="Inter"/>
              </a:rPr>
              <a:t> e </a:t>
            </a:r>
            <a:r>
              <a:rPr lang="en-US" sz="2000" b="1" err="1">
                <a:solidFill>
                  <a:schemeClr val="bg1"/>
                </a:solidFill>
                <a:latin typeface="Inter"/>
                <a:ea typeface="Inter"/>
              </a:rPr>
              <a:t>atividades</a:t>
            </a:r>
            <a:br>
              <a:rPr lang="en-US" sz="2000">
                <a:latin typeface="Inter"/>
              </a:rPr>
            </a:b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(ex: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abertura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dinâmicas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síntese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encerramento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)</a:t>
            </a:r>
          </a:p>
          <a:p>
            <a:pPr marL="228600" indent="-228600">
              <a:buFont typeface=""/>
              <a:buAutoNum type="arabicPeriod"/>
            </a:pPr>
            <a:r>
              <a:rPr lang="en-US" sz="2000" b="1" err="1">
                <a:solidFill>
                  <a:schemeClr val="bg1"/>
                </a:solidFill>
                <a:latin typeface="Inter"/>
                <a:ea typeface="Inter"/>
              </a:rPr>
              <a:t>Sugestões</a:t>
            </a:r>
            <a:r>
              <a:rPr lang="en-US" sz="2000" b="1">
                <a:solidFill>
                  <a:schemeClr val="bg1"/>
                </a:solidFill>
                <a:latin typeface="Inter"/>
                <a:ea typeface="Inter"/>
              </a:rPr>
              <a:t> de </a:t>
            </a:r>
            <a:r>
              <a:rPr lang="en-US" sz="2000" b="1" err="1">
                <a:solidFill>
                  <a:schemeClr val="bg1"/>
                </a:solidFill>
                <a:latin typeface="Inter"/>
                <a:ea typeface="Inter"/>
              </a:rPr>
              <a:t>dinâmicas</a:t>
            </a:r>
            <a:r>
              <a:rPr lang="en-US" sz="2000" b="1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Inter"/>
                <a:ea typeface="Inter"/>
              </a:rPr>
              <a:t>compatíveis</a:t>
            </a:r>
            <a:r>
              <a:rPr lang="en-US" sz="2000" b="1">
                <a:solidFill>
                  <a:schemeClr val="bg1"/>
                </a:solidFill>
                <a:latin typeface="Inter"/>
                <a:ea typeface="Inter"/>
              </a:rPr>
              <a:t> com o </a:t>
            </a:r>
            <a:r>
              <a:rPr lang="en-US" sz="2000" b="1" err="1">
                <a:solidFill>
                  <a:schemeClr val="bg1"/>
                </a:solidFill>
                <a:latin typeface="Inter"/>
                <a:ea typeface="Inter"/>
              </a:rPr>
              <a:t>tema</a:t>
            </a:r>
            <a:br>
              <a:rPr lang="en-US" sz="2000">
                <a:latin typeface="Inter"/>
              </a:rPr>
            </a:b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(ex: brainstorming, design thinking, world café,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mapa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de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empatia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)</a:t>
            </a:r>
          </a:p>
          <a:p>
            <a:pPr marL="228600" indent="-228600">
              <a:buFont typeface=""/>
              <a:buAutoNum type="arabicPeriod"/>
            </a:pPr>
            <a:r>
              <a:rPr lang="en-US" sz="2000" b="1">
                <a:solidFill>
                  <a:schemeClr val="bg1"/>
                </a:solidFill>
                <a:latin typeface="Inter"/>
                <a:ea typeface="Inter"/>
              </a:rPr>
              <a:t>Lista de </a:t>
            </a:r>
            <a:r>
              <a:rPr lang="en-US" sz="2000" b="1" err="1">
                <a:solidFill>
                  <a:schemeClr val="bg1"/>
                </a:solidFill>
                <a:latin typeface="Inter"/>
                <a:ea typeface="Inter"/>
              </a:rPr>
              <a:t>materiais</a:t>
            </a:r>
            <a:r>
              <a:rPr lang="en-US" sz="2000" b="1">
                <a:solidFill>
                  <a:schemeClr val="bg1"/>
                </a:solidFill>
                <a:latin typeface="Inter"/>
                <a:ea typeface="Inter"/>
              </a:rPr>
              <a:t> e ferramentas </a:t>
            </a:r>
            <a:r>
              <a:rPr lang="en-US" sz="2000" b="1" err="1">
                <a:solidFill>
                  <a:schemeClr val="bg1"/>
                </a:solidFill>
                <a:latin typeface="Inter"/>
                <a:ea typeface="Inter"/>
              </a:rPr>
              <a:t>recomendadas</a:t>
            </a:r>
            <a:br>
              <a:rPr lang="en-US" sz="2000">
                <a:latin typeface="Inter"/>
              </a:rPr>
            </a:b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(ex: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post-its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, flipcharts, Miro, Mural,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projetor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, templates)</a:t>
            </a:r>
          </a:p>
          <a:p>
            <a:pPr marL="228600" indent="-228600">
              <a:buFont typeface=""/>
              <a:buAutoNum type="arabicPeriod"/>
            </a:pPr>
            <a:r>
              <a:rPr lang="en-US" sz="2000" b="1" err="1">
                <a:solidFill>
                  <a:schemeClr val="bg1"/>
                </a:solidFill>
                <a:latin typeface="Inter"/>
                <a:ea typeface="Inter"/>
              </a:rPr>
              <a:t>Dicas</a:t>
            </a:r>
            <a:r>
              <a:rPr lang="en-US" sz="2000" b="1">
                <a:solidFill>
                  <a:schemeClr val="bg1"/>
                </a:solidFill>
                <a:latin typeface="Inter"/>
                <a:ea typeface="Inter"/>
              </a:rPr>
              <a:t> de </a:t>
            </a:r>
            <a:r>
              <a:rPr lang="en-US" sz="2000" b="1" err="1">
                <a:solidFill>
                  <a:schemeClr val="bg1"/>
                </a:solidFill>
                <a:latin typeface="Inter"/>
                <a:ea typeface="Inter"/>
              </a:rPr>
              <a:t>facilitação</a:t>
            </a:r>
            <a:r>
              <a:rPr lang="en-US" sz="2000" b="1">
                <a:solidFill>
                  <a:schemeClr val="bg1"/>
                </a:solidFill>
                <a:latin typeface="Inter"/>
                <a:ea typeface="Inter"/>
              </a:rPr>
              <a:t> e </a:t>
            </a:r>
            <a:r>
              <a:rPr lang="en-US" sz="2000" b="1" err="1">
                <a:solidFill>
                  <a:schemeClr val="bg1"/>
                </a:solidFill>
                <a:latin typeface="Inter"/>
                <a:ea typeface="Inter"/>
              </a:rPr>
              <a:t>engajamento</a:t>
            </a:r>
            <a:br>
              <a:rPr lang="en-US" sz="2000">
                <a:latin typeface="Inter"/>
              </a:rPr>
            </a:b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(ex: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como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conduzir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como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lidar com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conflitos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como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manter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o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foco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)</a:t>
            </a:r>
          </a:p>
          <a:p>
            <a:pPr marL="228600" indent="-228600">
              <a:buFont typeface=""/>
              <a:buAutoNum type="arabicPeriod"/>
            </a:pPr>
            <a:r>
              <a:rPr lang="en-US" sz="2000" b="1">
                <a:solidFill>
                  <a:schemeClr val="bg1"/>
                </a:solidFill>
                <a:latin typeface="Inter"/>
                <a:ea typeface="Inter"/>
              </a:rPr>
              <a:t>Frase de </a:t>
            </a:r>
            <a:r>
              <a:rPr lang="en-US" sz="2000" b="1" err="1">
                <a:solidFill>
                  <a:schemeClr val="bg1"/>
                </a:solidFill>
                <a:latin typeface="Inter"/>
                <a:ea typeface="Inter"/>
              </a:rPr>
              <a:t>impacto</a:t>
            </a:r>
            <a:r>
              <a:rPr lang="en-US" sz="2000" b="1">
                <a:solidFill>
                  <a:schemeClr val="bg1"/>
                </a:solidFill>
                <a:latin typeface="Inter"/>
                <a:ea typeface="Inter"/>
              </a:rPr>
              <a:t> para </a:t>
            </a:r>
            <a:r>
              <a:rPr lang="en-US" sz="2000" b="1" err="1">
                <a:solidFill>
                  <a:schemeClr val="bg1"/>
                </a:solidFill>
                <a:latin typeface="Inter"/>
                <a:ea typeface="Inter"/>
              </a:rPr>
              <a:t>abertura</a:t>
            </a:r>
            <a:r>
              <a:rPr lang="en-US" sz="2000" b="1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Inter"/>
                <a:ea typeface="Inter"/>
              </a:rPr>
              <a:t>ou</a:t>
            </a:r>
            <a:r>
              <a:rPr lang="en-US" sz="2000" b="1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Inter"/>
                <a:ea typeface="Inter"/>
              </a:rPr>
              <a:t>encerramento</a:t>
            </a:r>
            <a:br>
              <a:rPr lang="en-US" sz="2000">
                <a:latin typeface="Inter"/>
              </a:rPr>
            </a:b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(ex: “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Ideias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só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florescem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onde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há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</a:rPr>
              <a:t>escuta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</a:rPr>
              <a:t>.”)</a:t>
            </a:r>
          </a:p>
        </p:txBody>
      </p:sp>
    </p:spTree>
    <p:extLst>
      <p:ext uri="{BB962C8B-B14F-4D97-AF65-F5344CB8AC3E}">
        <p14:creationId xmlns:p14="http://schemas.microsoft.com/office/powerpoint/2010/main" val="305715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F24058D2-C1EA-4257-62A4-BF549AC1E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EFE8581B-54B5-E74B-CF6C-A3B8AE2CE6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2150796"/>
            <a:ext cx="11910050" cy="107101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 dirty="0">
                <a:latin typeface="Chakra Petch Bold"/>
              </a:rPr>
              <a:t>COMUNICAÇÃO DE RESULTADOS</a:t>
            </a:r>
          </a:p>
        </p:txBody>
      </p:sp>
      <p:sp>
        <p:nvSpPr>
          <p:cNvPr id="223" name="Google Shape;223;p27">
            <a:extLst>
              <a:ext uri="{FF2B5EF4-FFF2-40B4-BE49-F238E27FC236}">
                <a16:creationId xmlns:a16="http://schemas.microsoft.com/office/drawing/2014/main" id="{31DFC88A-F76A-D559-4BC5-A58221E11F4C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152000" y="1412240"/>
            <a:ext cx="8250240" cy="738615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solidFill>
                  <a:srgbClr val="2BDEFD"/>
                </a:solidFill>
              </a:rPr>
              <a:t>// Aula </a:t>
            </a:r>
            <a:r>
              <a:rPr lang="pt-BR"/>
              <a:t>5.3 </a:t>
            </a:r>
            <a:r>
              <a:rPr lang="pt-BR">
                <a:solidFill>
                  <a:srgbClr val="2BDEFD"/>
                </a:solidFill>
              </a:rPr>
              <a:t>_</a:t>
            </a:r>
            <a:endParaRPr>
              <a:solidFill>
                <a:srgbClr val="2BDE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7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04600EDD-FAF3-66A3-ACE4-84575B9C9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7DD417EF-B769-8F30-DF5D-CDBF94AD33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1293808"/>
            <a:ext cx="12436371" cy="107101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solidFill>
                  <a:schemeClr val="bg1"/>
                </a:solidFill>
                <a:latin typeface="Chakra Petch Bold"/>
              </a:rPr>
              <a:t>COMO APRESENTAR DADOS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CAA0B4A-99F4-E070-D081-34E76C80EB95}"/>
              </a:ext>
            </a:extLst>
          </p:cNvPr>
          <p:cNvSpPr txBox="1"/>
          <p:nvPr/>
        </p:nvSpPr>
        <p:spPr>
          <a:xfrm>
            <a:off x="2565849" y="3624965"/>
            <a:ext cx="1100730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Inter"/>
                <a:ea typeface="+mn-lt"/>
                <a:cs typeface="+mn-lt"/>
              </a:rPr>
              <a:t>USE NARRATIVAS VISUAIS – ANTES/DEPOIS</a:t>
            </a:r>
            <a:endParaRPr lang="pt-BR">
              <a:solidFill>
                <a:schemeClr val="bg1"/>
              </a:solidFill>
            </a:endParaRPr>
          </a:p>
        </p:txBody>
      </p:sp>
      <p:grpSp>
        <p:nvGrpSpPr>
          <p:cNvPr id="24" name="Google Shape;356;p44">
            <a:extLst>
              <a:ext uri="{FF2B5EF4-FFF2-40B4-BE49-F238E27FC236}">
                <a16:creationId xmlns:a16="http://schemas.microsoft.com/office/drawing/2014/main" id="{DD35491A-8734-AC20-95FF-721AF79A5EDD}"/>
              </a:ext>
            </a:extLst>
          </p:cNvPr>
          <p:cNvGrpSpPr/>
          <p:nvPr/>
        </p:nvGrpSpPr>
        <p:grpSpPr>
          <a:xfrm>
            <a:off x="992806" y="3743786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17" name="Google Shape;357;p44">
              <a:extLst>
                <a:ext uri="{FF2B5EF4-FFF2-40B4-BE49-F238E27FC236}">
                  <a16:creationId xmlns:a16="http://schemas.microsoft.com/office/drawing/2014/main" id="{C5F31A7E-6A5E-49B3-C7CC-36E84FBBC071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8;p44">
              <a:extLst>
                <a:ext uri="{FF2B5EF4-FFF2-40B4-BE49-F238E27FC236}">
                  <a16:creationId xmlns:a16="http://schemas.microsoft.com/office/drawing/2014/main" id="{248AC174-5B6A-8697-0B83-A8B5B5E9D766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9;p44">
              <a:extLst>
                <a:ext uri="{FF2B5EF4-FFF2-40B4-BE49-F238E27FC236}">
                  <a16:creationId xmlns:a16="http://schemas.microsoft.com/office/drawing/2014/main" id="{C2FF0A33-2743-F3C6-B771-87F4FC03EF63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0;p44">
              <a:extLst>
                <a:ext uri="{FF2B5EF4-FFF2-40B4-BE49-F238E27FC236}">
                  <a16:creationId xmlns:a16="http://schemas.microsoft.com/office/drawing/2014/main" id="{EDC91765-2B79-2698-85BF-99EE753E2202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1;p44">
              <a:extLst>
                <a:ext uri="{FF2B5EF4-FFF2-40B4-BE49-F238E27FC236}">
                  <a16:creationId xmlns:a16="http://schemas.microsoft.com/office/drawing/2014/main" id="{D8B311D5-E34A-477C-032F-D96BEF6098CD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2;p44">
              <a:extLst>
                <a:ext uri="{FF2B5EF4-FFF2-40B4-BE49-F238E27FC236}">
                  <a16:creationId xmlns:a16="http://schemas.microsoft.com/office/drawing/2014/main" id="{47E41889-FECA-0CDA-8FFE-0CC07DA89A8A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63;p44">
              <a:extLst>
                <a:ext uri="{FF2B5EF4-FFF2-40B4-BE49-F238E27FC236}">
                  <a16:creationId xmlns:a16="http://schemas.microsoft.com/office/drawing/2014/main" id="{1E55F2BF-9331-BE97-43F6-CECF9EA3B1A2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7337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5911A494-CFA9-20EE-F9A0-B2173A861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EDDDD4A8-7952-0E78-BA53-01DA4A0EEF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1243704"/>
            <a:ext cx="12436371" cy="107101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solidFill>
                  <a:schemeClr val="bg1"/>
                </a:solidFill>
                <a:latin typeface="Chakra Petch Bold"/>
              </a:rPr>
              <a:t>COMO APRESENTAR DADOS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FFB85D3-EA91-50C2-B28D-FBF22A5E6EBF}"/>
              </a:ext>
            </a:extLst>
          </p:cNvPr>
          <p:cNvSpPr txBox="1"/>
          <p:nvPr/>
        </p:nvSpPr>
        <p:spPr>
          <a:xfrm>
            <a:off x="2554274" y="3572324"/>
            <a:ext cx="1100730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Inter"/>
                <a:ea typeface="+mn-lt"/>
                <a:cs typeface="+mn-lt"/>
              </a:rPr>
              <a:t>DESTAQUE VALOR GERADO: TEMPO, CUSTO, QUALIDADE, SATISFAÇÃO</a:t>
            </a:r>
          </a:p>
        </p:txBody>
      </p:sp>
      <p:grpSp>
        <p:nvGrpSpPr>
          <p:cNvPr id="29" name="Google Shape;356;p44">
            <a:extLst>
              <a:ext uri="{FF2B5EF4-FFF2-40B4-BE49-F238E27FC236}">
                <a16:creationId xmlns:a16="http://schemas.microsoft.com/office/drawing/2014/main" id="{1C83E072-44B5-7868-4313-DE224A69956B}"/>
              </a:ext>
            </a:extLst>
          </p:cNvPr>
          <p:cNvGrpSpPr/>
          <p:nvPr/>
        </p:nvGrpSpPr>
        <p:grpSpPr>
          <a:xfrm>
            <a:off x="905996" y="3714294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30" name="Google Shape;357;p44">
              <a:extLst>
                <a:ext uri="{FF2B5EF4-FFF2-40B4-BE49-F238E27FC236}">
                  <a16:creationId xmlns:a16="http://schemas.microsoft.com/office/drawing/2014/main" id="{3DF75C2D-DAAB-DB69-7BE1-53E0E90DECF1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8;p44">
              <a:extLst>
                <a:ext uri="{FF2B5EF4-FFF2-40B4-BE49-F238E27FC236}">
                  <a16:creationId xmlns:a16="http://schemas.microsoft.com/office/drawing/2014/main" id="{22553FA5-3587-C719-35DD-97DA19778D56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9;p44">
              <a:extLst>
                <a:ext uri="{FF2B5EF4-FFF2-40B4-BE49-F238E27FC236}">
                  <a16:creationId xmlns:a16="http://schemas.microsoft.com/office/drawing/2014/main" id="{45E8F8C0-AABE-5B90-2585-2CE004781D80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60;p44">
              <a:extLst>
                <a:ext uri="{FF2B5EF4-FFF2-40B4-BE49-F238E27FC236}">
                  <a16:creationId xmlns:a16="http://schemas.microsoft.com/office/drawing/2014/main" id="{09410E6E-0563-4A88-1562-76D821971FFD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61;p44">
              <a:extLst>
                <a:ext uri="{FF2B5EF4-FFF2-40B4-BE49-F238E27FC236}">
                  <a16:creationId xmlns:a16="http://schemas.microsoft.com/office/drawing/2014/main" id="{5DE984E0-9306-86BE-373F-B15ECF8B25A5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2;p44">
              <a:extLst>
                <a:ext uri="{FF2B5EF4-FFF2-40B4-BE49-F238E27FC236}">
                  <a16:creationId xmlns:a16="http://schemas.microsoft.com/office/drawing/2014/main" id="{90B43042-1122-447A-F092-A3C0D587E428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3;p44">
              <a:extLst>
                <a:ext uri="{FF2B5EF4-FFF2-40B4-BE49-F238E27FC236}">
                  <a16:creationId xmlns:a16="http://schemas.microsoft.com/office/drawing/2014/main" id="{9582FC00-3764-5AD7-FC5C-D75DE06E4342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1102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>
          <a:extLst>
            <a:ext uri="{FF2B5EF4-FFF2-40B4-BE49-F238E27FC236}">
              <a16:creationId xmlns:a16="http://schemas.microsoft.com/office/drawing/2014/main" id="{939BECAF-3A05-2979-6A1F-70056C27E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D6A1DE7B-0DED-2C59-10E1-D8FF2E0FB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747311"/>
              </p:ext>
            </p:extLst>
          </p:nvPr>
        </p:nvGraphicFramePr>
        <p:xfrm>
          <a:off x="949003" y="3508722"/>
          <a:ext cx="10648949" cy="239229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604191452"/>
                    </a:ext>
                  </a:extLst>
                </a:gridCol>
                <a:gridCol w="3757808">
                  <a:extLst>
                    <a:ext uri="{9D8B030D-6E8A-4147-A177-3AD203B41FA5}">
                      <a16:colId xmlns:a16="http://schemas.microsoft.com/office/drawing/2014/main" val="193119973"/>
                    </a:ext>
                  </a:extLst>
                </a:gridCol>
                <a:gridCol w="4681341">
                  <a:extLst>
                    <a:ext uri="{9D8B030D-6E8A-4147-A177-3AD203B41FA5}">
                      <a16:colId xmlns:a16="http://schemas.microsoft.com/office/drawing/2014/main" val="6337069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Tipo de Gráfico</a:t>
                      </a:r>
                      <a:endParaRPr lang="pt-BR" sz="200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Quando Utilizar</a:t>
                      </a:r>
                      <a:endParaRPr lang="pt-BR" sz="200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Observações</a:t>
                      </a:r>
                      <a:endParaRPr lang="pt-BR" sz="200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95149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Gráfico de Barras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Comparar categorias e mostrar rankings.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- Mais fácil para o cérebro comparar comprimentos de barras do que áreas de fatias.</a:t>
                      </a:r>
                      <a:br>
                        <a:rPr lang="pt-BR" sz="2000">
                          <a:solidFill>
                            <a:srgbClr val="01080E"/>
                          </a:solidFill>
                          <a:effectLst/>
                          <a:latin typeface="Inter"/>
                        </a:rPr>
                      </a:br>
                      <a:endParaRPr lang="pt-BR" sz="2000">
                        <a:solidFill>
                          <a:srgbClr val="FFFFFF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72564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Gráfico de Colunas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Analisar tendências ao longo do tempo (</a:t>
                      </a:r>
                      <a:r>
                        <a:rPr lang="pt-BR" sz="2000" err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ex</a:t>
                      </a: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: crescimento ou queda mensal).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- Pode ser usado para comparação.</a:t>
                      </a:r>
                      <a:br>
                        <a:rPr lang="pt-BR" sz="2000">
                          <a:solidFill>
                            <a:srgbClr val="01080E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- Variações como agrupados ou empilhados ajudam na análise de múltiplas séries temporais.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9237468"/>
                  </a:ext>
                </a:extLst>
              </a:tr>
            </a:tbl>
          </a:graphicData>
        </a:graphic>
      </p:graphicFrame>
      <p:sp>
        <p:nvSpPr>
          <p:cNvPr id="11" name="Google Shape;222;p27">
            <a:extLst>
              <a:ext uri="{FF2B5EF4-FFF2-40B4-BE49-F238E27FC236}">
                <a16:creationId xmlns:a16="http://schemas.microsoft.com/office/drawing/2014/main" id="{98EE9576-BD03-E0CC-6CFC-D0C3EA8B7271}"/>
              </a:ext>
            </a:extLst>
          </p:cNvPr>
          <p:cNvSpPr txBox="1">
            <a:spLocks noGrp="1"/>
          </p:cNvSpPr>
          <p:nvPr/>
        </p:nvSpPr>
        <p:spPr>
          <a:xfrm>
            <a:off x="943654" y="990488"/>
            <a:ext cx="12436371" cy="107101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lvl="0" algn="l" defTabSz="109728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Font typeface="Chakra Petch"/>
              <a:buNone/>
              <a:defRPr sz="5600" b="1" kern="1200">
                <a:solidFill>
                  <a:srgbClr val="DBE4EF"/>
                </a:solidFill>
                <a:latin typeface="Chakra Petch"/>
                <a:ea typeface="Chakra Petch"/>
                <a:cs typeface="Chakra Petch"/>
                <a:sym typeface="Chakra Petc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9pPr>
          </a:lstStyle>
          <a:p>
            <a:r>
              <a:rPr lang="pt-BR">
                <a:solidFill>
                  <a:srgbClr val="FFFFFF"/>
                </a:solidFill>
                <a:latin typeface="Chakra Petch Bold"/>
              </a:rPr>
              <a:t>ESCOLHA O VISUAL CERTO</a:t>
            </a:r>
          </a:p>
        </p:txBody>
      </p:sp>
    </p:spTree>
    <p:extLst>
      <p:ext uri="{BB962C8B-B14F-4D97-AF65-F5344CB8AC3E}">
        <p14:creationId xmlns:p14="http://schemas.microsoft.com/office/powerpoint/2010/main" val="3571934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115C9-68D9-79AE-3534-5F67AE569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2;p27">
            <a:extLst>
              <a:ext uri="{FF2B5EF4-FFF2-40B4-BE49-F238E27FC236}">
                <a16:creationId xmlns:a16="http://schemas.microsoft.com/office/drawing/2014/main" id="{D3CFD65A-64F6-F3D3-68A5-570F0E00D05E}"/>
              </a:ext>
            </a:extLst>
          </p:cNvPr>
          <p:cNvSpPr txBox="1">
            <a:spLocks/>
          </p:cNvSpPr>
          <p:nvPr/>
        </p:nvSpPr>
        <p:spPr>
          <a:xfrm>
            <a:off x="863900" y="444402"/>
            <a:ext cx="10555813" cy="174966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chemeClr val="bg1"/>
                </a:solidFill>
                <a:latin typeface="Chakra Petch Bold"/>
                <a:cs typeface="Chakra Petch Bold"/>
              </a:rPr>
              <a:t>TIPOS DE </a:t>
            </a:r>
            <a:r>
              <a:rPr lang="pt-BR" sz="5250">
                <a:solidFill>
                  <a:srgbClr val="2BDEFD"/>
                </a:solidFill>
                <a:latin typeface="Chakra Petch Bold"/>
                <a:cs typeface="Chakra Petch Bold"/>
              </a:rPr>
              <a:t>PROCESSOS ORGANIZACIONAIS</a:t>
            </a:r>
          </a:p>
        </p:txBody>
      </p:sp>
      <p:sp>
        <p:nvSpPr>
          <p:cNvPr id="2" name="Google Shape;216;p26">
            <a:extLst>
              <a:ext uri="{FF2B5EF4-FFF2-40B4-BE49-F238E27FC236}">
                <a16:creationId xmlns:a16="http://schemas.microsoft.com/office/drawing/2014/main" id="{3BFE78E8-BBAA-5E7A-F800-8C6CF315EF4B}"/>
              </a:ext>
            </a:extLst>
          </p:cNvPr>
          <p:cNvSpPr txBox="1">
            <a:spLocks/>
          </p:cNvSpPr>
          <p:nvPr/>
        </p:nvSpPr>
        <p:spPr>
          <a:xfrm>
            <a:off x="1007462" y="2303070"/>
            <a:ext cx="3549168" cy="103408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400">
                <a:solidFill>
                  <a:srgbClr val="F7F7F7"/>
                </a:solidFill>
                <a:latin typeface="Chakra Petch"/>
                <a:cs typeface="Chakra Petch"/>
              </a:rPr>
              <a:t>Processos Primários</a:t>
            </a:r>
          </a:p>
          <a:p>
            <a:pPr algn="ctr"/>
            <a:r>
              <a:rPr lang="pt-BR" sz="2400">
                <a:solidFill>
                  <a:srgbClr val="F7F7F7"/>
                </a:solidFill>
                <a:latin typeface="Chakra Petch"/>
                <a:cs typeface="Chakra Petch"/>
              </a:rPr>
              <a:t>[Core Business]</a:t>
            </a:r>
          </a:p>
        </p:txBody>
      </p:sp>
      <p:sp>
        <p:nvSpPr>
          <p:cNvPr id="11" name="Google Shape;216;p26">
            <a:extLst>
              <a:ext uri="{FF2B5EF4-FFF2-40B4-BE49-F238E27FC236}">
                <a16:creationId xmlns:a16="http://schemas.microsoft.com/office/drawing/2014/main" id="{74A67D08-ACE8-BDE5-4313-F223A6D80E27}"/>
              </a:ext>
            </a:extLst>
          </p:cNvPr>
          <p:cNvSpPr txBox="1">
            <a:spLocks/>
          </p:cNvSpPr>
          <p:nvPr/>
        </p:nvSpPr>
        <p:spPr>
          <a:xfrm>
            <a:off x="5680003" y="2407127"/>
            <a:ext cx="3311172" cy="92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1pPr>
            <a:lvl2pPr marL="457200" marR="0" lvl="1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2pPr>
            <a:lvl3pPr marL="914400" marR="0" lvl="2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3pPr>
            <a:lvl4pPr marL="1371600" marR="0" lvl="3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4pPr>
            <a:lvl5pPr marL="1828800" marR="0" lvl="4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5pPr>
            <a:lvl6pPr marL="2286000" marR="0" lvl="5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6pPr>
            <a:lvl7pPr marL="2743200" marR="0" lvl="6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7pPr>
            <a:lvl8pPr marL="3200400" marR="0" lvl="7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8pPr>
            <a:lvl9pPr marL="3657600" marR="0" lvl="8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9pPr>
          </a:lstStyle>
          <a:p>
            <a:pPr algn="ctr"/>
            <a:r>
              <a:rPr lang="pt-BR" sz="2400" b="0">
                <a:solidFill>
                  <a:srgbClr val="F7F7F7"/>
                </a:solidFill>
              </a:rPr>
              <a:t>Processos de </a:t>
            </a:r>
            <a:endParaRPr lang="pt-BR"/>
          </a:p>
          <a:p>
            <a:pPr algn="ctr"/>
            <a:r>
              <a:rPr lang="pt-BR" sz="2400" b="0">
                <a:solidFill>
                  <a:srgbClr val="F7F7F7"/>
                </a:solidFill>
              </a:rPr>
              <a:t>Suporte</a:t>
            </a:r>
            <a:endParaRPr lang="pt-BR"/>
          </a:p>
        </p:txBody>
      </p:sp>
      <p:sp>
        <p:nvSpPr>
          <p:cNvPr id="12" name="Google Shape;216;p26">
            <a:extLst>
              <a:ext uri="{FF2B5EF4-FFF2-40B4-BE49-F238E27FC236}">
                <a16:creationId xmlns:a16="http://schemas.microsoft.com/office/drawing/2014/main" id="{D3B68419-700E-A86C-BE49-65DD6DBF31E2}"/>
              </a:ext>
            </a:extLst>
          </p:cNvPr>
          <p:cNvSpPr txBox="1">
            <a:spLocks/>
          </p:cNvSpPr>
          <p:nvPr/>
        </p:nvSpPr>
        <p:spPr>
          <a:xfrm>
            <a:off x="10425861" y="2407127"/>
            <a:ext cx="2972971" cy="92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1pPr>
            <a:lvl2pPr marL="457200" marR="0" lvl="1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2pPr>
            <a:lvl3pPr marL="914400" marR="0" lvl="2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3pPr>
            <a:lvl4pPr marL="1371600" marR="0" lvl="3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4pPr>
            <a:lvl5pPr marL="1828800" marR="0" lvl="4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5pPr>
            <a:lvl6pPr marL="2286000" marR="0" lvl="5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6pPr>
            <a:lvl7pPr marL="2743200" marR="0" lvl="6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7pPr>
            <a:lvl8pPr marL="3200400" marR="0" lvl="7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8pPr>
            <a:lvl9pPr marL="3657600" marR="0" lvl="8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9pPr>
          </a:lstStyle>
          <a:p>
            <a:pPr algn="ctr"/>
            <a:r>
              <a:rPr lang="pt-BR" sz="2400" b="0">
                <a:solidFill>
                  <a:srgbClr val="F7F7F7"/>
                </a:solidFill>
              </a:rPr>
              <a:t>Processos de Gestão </a:t>
            </a:r>
          </a:p>
        </p:txBody>
      </p:sp>
      <p:sp>
        <p:nvSpPr>
          <p:cNvPr id="13" name="Hexagon 1">
            <a:extLst>
              <a:ext uri="{FF2B5EF4-FFF2-40B4-BE49-F238E27FC236}">
                <a16:creationId xmlns:a16="http://schemas.microsoft.com/office/drawing/2014/main" id="{2E522B88-DB69-62CF-41D8-80213458DDCA}"/>
              </a:ext>
            </a:extLst>
          </p:cNvPr>
          <p:cNvSpPr/>
          <p:nvPr/>
        </p:nvSpPr>
        <p:spPr>
          <a:xfrm>
            <a:off x="1274597" y="3336318"/>
            <a:ext cx="2911590" cy="2509991"/>
          </a:xfrm>
          <a:prstGeom prst="hexagon">
            <a:avLst/>
          </a:prstGeom>
          <a:solidFill>
            <a:srgbClr val="021017"/>
          </a:solidFill>
          <a:ln w="19050">
            <a:solidFill>
              <a:srgbClr val="0A46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80"/>
          </a:p>
        </p:txBody>
      </p:sp>
      <p:sp>
        <p:nvSpPr>
          <p:cNvPr id="14" name="Hexagon 2">
            <a:extLst>
              <a:ext uri="{FF2B5EF4-FFF2-40B4-BE49-F238E27FC236}">
                <a16:creationId xmlns:a16="http://schemas.microsoft.com/office/drawing/2014/main" id="{B45C10B3-4929-06BB-2EA0-AC7D46C7C1AB}"/>
              </a:ext>
            </a:extLst>
          </p:cNvPr>
          <p:cNvSpPr/>
          <p:nvPr/>
        </p:nvSpPr>
        <p:spPr>
          <a:xfrm>
            <a:off x="5834353" y="3336318"/>
            <a:ext cx="2911590" cy="2509991"/>
          </a:xfrm>
          <a:prstGeom prst="hexagon">
            <a:avLst/>
          </a:prstGeom>
          <a:solidFill>
            <a:srgbClr val="021017"/>
          </a:solidFill>
          <a:ln w="19050">
            <a:solidFill>
              <a:srgbClr val="0A46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80"/>
          </a:p>
        </p:txBody>
      </p:sp>
      <p:sp>
        <p:nvSpPr>
          <p:cNvPr id="15" name="Hexagon 3">
            <a:extLst>
              <a:ext uri="{FF2B5EF4-FFF2-40B4-BE49-F238E27FC236}">
                <a16:creationId xmlns:a16="http://schemas.microsoft.com/office/drawing/2014/main" id="{6CBF64AF-5981-1D32-BB94-97323E751806}"/>
              </a:ext>
            </a:extLst>
          </p:cNvPr>
          <p:cNvSpPr/>
          <p:nvPr/>
        </p:nvSpPr>
        <p:spPr>
          <a:xfrm>
            <a:off x="3554475" y="4591314"/>
            <a:ext cx="2911590" cy="2509991"/>
          </a:xfrm>
          <a:prstGeom prst="hexagon">
            <a:avLst/>
          </a:prstGeom>
          <a:solidFill>
            <a:srgbClr val="021017"/>
          </a:solidFill>
          <a:ln w="19050">
            <a:solidFill>
              <a:srgbClr val="0A46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80"/>
          </a:p>
        </p:txBody>
      </p:sp>
      <p:sp>
        <p:nvSpPr>
          <p:cNvPr id="16" name="Hexagon 4">
            <a:extLst>
              <a:ext uri="{FF2B5EF4-FFF2-40B4-BE49-F238E27FC236}">
                <a16:creationId xmlns:a16="http://schemas.microsoft.com/office/drawing/2014/main" id="{E9F4A492-7240-CE7F-122A-033BECF4B3C6}"/>
              </a:ext>
            </a:extLst>
          </p:cNvPr>
          <p:cNvSpPr/>
          <p:nvPr/>
        </p:nvSpPr>
        <p:spPr>
          <a:xfrm>
            <a:off x="8114231" y="4591314"/>
            <a:ext cx="2911590" cy="2509991"/>
          </a:xfrm>
          <a:prstGeom prst="hexagon">
            <a:avLst/>
          </a:prstGeom>
          <a:solidFill>
            <a:srgbClr val="021017"/>
          </a:solidFill>
          <a:ln w="19050">
            <a:solidFill>
              <a:srgbClr val="0A46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80"/>
          </a:p>
        </p:txBody>
      </p:sp>
      <p:sp>
        <p:nvSpPr>
          <p:cNvPr id="17" name="Hexagon 5">
            <a:extLst>
              <a:ext uri="{FF2B5EF4-FFF2-40B4-BE49-F238E27FC236}">
                <a16:creationId xmlns:a16="http://schemas.microsoft.com/office/drawing/2014/main" id="{F2EC0F30-A283-64A9-3C5E-52A178C0680F}"/>
              </a:ext>
            </a:extLst>
          </p:cNvPr>
          <p:cNvSpPr/>
          <p:nvPr/>
        </p:nvSpPr>
        <p:spPr>
          <a:xfrm>
            <a:off x="10394110" y="3336319"/>
            <a:ext cx="2911590" cy="2509992"/>
          </a:xfrm>
          <a:prstGeom prst="hexagon">
            <a:avLst/>
          </a:prstGeom>
          <a:solidFill>
            <a:srgbClr val="021017"/>
          </a:solidFill>
          <a:ln w="19050">
            <a:solidFill>
              <a:srgbClr val="0A46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80"/>
          </a:p>
        </p:txBody>
      </p:sp>
      <p:sp>
        <p:nvSpPr>
          <p:cNvPr id="18" name="Google Shape;216;p26">
            <a:extLst>
              <a:ext uri="{FF2B5EF4-FFF2-40B4-BE49-F238E27FC236}">
                <a16:creationId xmlns:a16="http://schemas.microsoft.com/office/drawing/2014/main" id="{F0AAD9F0-D929-F460-6F8D-BE2FA74A7354}"/>
              </a:ext>
            </a:extLst>
          </p:cNvPr>
          <p:cNvSpPr txBox="1">
            <a:spLocks/>
          </p:cNvSpPr>
          <p:nvPr/>
        </p:nvSpPr>
        <p:spPr>
          <a:xfrm>
            <a:off x="1669229" y="3925251"/>
            <a:ext cx="2096847" cy="1551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1pPr>
            <a:lvl2pPr marL="457200" marR="0" lvl="1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2pPr>
            <a:lvl3pPr marL="914400" marR="0" lvl="2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3pPr>
            <a:lvl4pPr marL="1371600" marR="0" lvl="3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4pPr>
            <a:lvl5pPr marL="1828800" marR="0" lvl="4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5pPr>
            <a:lvl6pPr marL="2286000" marR="0" lvl="5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6pPr>
            <a:lvl7pPr marL="2743200" marR="0" lvl="6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7pPr>
            <a:lvl8pPr marL="3200400" marR="0" lvl="7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8pPr>
            <a:lvl9pPr marL="3657600" marR="0" lvl="8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9pPr>
          </a:lstStyle>
          <a:p>
            <a:pPr algn="ctr"/>
            <a:r>
              <a:rPr lang="pt-BR" sz="2400" b="0">
                <a:solidFill>
                  <a:srgbClr val="F7F7F7"/>
                </a:solidFill>
              </a:rPr>
              <a:t>Entregam valor diretamente ao cliente</a:t>
            </a:r>
          </a:p>
        </p:txBody>
      </p:sp>
      <p:sp>
        <p:nvSpPr>
          <p:cNvPr id="19" name="Google Shape;216;p26">
            <a:extLst>
              <a:ext uri="{FF2B5EF4-FFF2-40B4-BE49-F238E27FC236}">
                <a16:creationId xmlns:a16="http://schemas.microsoft.com/office/drawing/2014/main" id="{8BD2C7A0-EB42-77EF-E3B7-0A1A247368C3}"/>
              </a:ext>
            </a:extLst>
          </p:cNvPr>
          <p:cNvSpPr txBox="1">
            <a:spLocks/>
          </p:cNvSpPr>
          <p:nvPr/>
        </p:nvSpPr>
        <p:spPr>
          <a:xfrm>
            <a:off x="10662917" y="4125666"/>
            <a:ext cx="2435049" cy="92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1pPr>
            <a:lvl2pPr marL="457200" marR="0" lvl="1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2pPr>
            <a:lvl3pPr marL="914400" marR="0" lvl="2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3pPr>
            <a:lvl4pPr marL="1371600" marR="0" lvl="3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4pPr>
            <a:lvl5pPr marL="1828800" marR="0" lvl="4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5pPr>
            <a:lvl6pPr marL="2286000" marR="0" lvl="5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6pPr>
            <a:lvl7pPr marL="2743200" marR="0" lvl="6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7pPr>
            <a:lvl8pPr marL="3200400" marR="0" lvl="7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8pPr>
            <a:lvl9pPr marL="3657600" marR="0" lvl="8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9pPr>
          </a:lstStyle>
          <a:p>
            <a:pPr algn="ctr"/>
            <a:r>
              <a:rPr lang="pt-BR" sz="2400" b="0">
                <a:solidFill>
                  <a:srgbClr val="F7F7F7"/>
                </a:solidFill>
              </a:rPr>
              <a:t>Planejamento, monitoramento</a:t>
            </a:r>
          </a:p>
        </p:txBody>
      </p:sp>
      <p:sp>
        <p:nvSpPr>
          <p:cNvPr id="20" name="Google Shape;216;p26">
            <a:extLst>
              <a:ext uri="{FF2B5EF4-FFF2-40B4-BE49-F238E27FC236}">
                <a16:creationId xmlns:a16="http://schemas.microsoft.com/office/drawing/2014/main" id="{D20D0E24-8B88-3B09-6690-BF171B05B604}"/>
              </a:ext>
            </a:extLst>
          </p:cNvPr>
          <p:cNvSpPr txBox="1">
            <a:spLocks/>
          </p:cNvSpPr>
          <p:nvPr/>
        </p:nvSpPr>
        <p:spPr>
          <a:xfrm>
            <a:off x="6379015" y="4113140"/>
            <a:ext cx="2096847" cy="123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1pPr>
            <a:lvl2pPr marL="457200" marR="0" lvl="1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2pPr>
            <a:lvl3pPr marL="914400" marR="0" lvl="2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3pPr>
            <a:lvl4pPr marL="1371600" marR="0" lvl="3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4pPr>
            <a:lvl5pPr marL="1828800" marR="0" lvl="4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5pPr>
            <a:lvl6pPr marL="2286000" marR="0" lvl="5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6pPr>
            <a:lvl7pPr marL="2743200" marR="0" lvl="6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7pPr>
            <a:lvl8pPr marL="3200400" marR="0" lvl="7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8pPr>
            <a:lvl9pPr marL="3657600" marR="0" lvl="8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9pPr>
          </a:lstStyle>
          <a:p>
            <a:pPr algn="ctr"/>
            <a:r>
              <a:rPr lang="pt-BR" sz="2400" b="0">
                <a:solidFill>
                  <a:srgbClr val="F7F7F7"/>
                </a:solidFill>
              </a:rPr>
              <a:t>Viabilizam os processos primários</a:t>
            </a:r>
          </a:p>
        </p:txBody>
      </p:sp>
    </p:spTree>
    <p:extLst>
      <p:ext uri="{BB962C8B-B14F-4D97-AF65-F5344CB8AC3E}">
        <p14:creationId xmlns:p14="http://schemas.microsoft.com/office/powerpoint/2010/main" val="366920111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D7BEE5E2-3D10-059E-242F-20D06C6D13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336841"/>
              </p:ext>
            </p:extLst>
          </p:nvPr>
        </p:nvGraphicFramePr>
        <p:xfrm>
          <a:off x="949003" y="2406432"/>
          <a:ext cx="10648949" cy="275793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604191452"/>
                    </a:ext>
                  </a:extLst>
                </a:gridCol>
                <a:gridCol w="3757808">
                  <a:extLst>
                    <a:ext uri="{9D8B030D-6E8A-4147-A177-3AD203B41FA5}">
                      <a16:colId xmlns:a16="http://schemas.microsoft.com/office/drawing/2014/main" val="193119973"/>
                    </a:ext>
                  </a:extLst>
                </a:gridCol>
                <a:gridCol w="4681341">
                  <a:extLst>
                    <a:ext uri="{9D8B030D-6E8A-4147-A177-3AD203B41FA5}">
                      <a16:colId xmlns:a16="http://schemas.microsoft.com/office/drawing/2014/main" val="6337069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Tipo de Gráfico</a:t>
                      </a:r>
                      <a:endParaRPr lang="pt-BR" sz="200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Quando Utilizar</a:t>
                      </a:r>
                      <a:endParaRPr lang="pt-BR" sz="200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Observações</a:t>
                      </a:r>
                      <a:endParaRPr lang="pt-BR" sz="200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95149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Gráfico de Linha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Mostrar tendências e mudanças contínuas ao longo do tempo.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- Ideal para séries temporais longas.</a:t>
                      </a:r>
                      <a:br>
                        <a:rPr lang="pt-BR" sz="2000">
                          <a:solidFill>
                            <a:srgbClr val="01080E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- Facilita a identificação de padrões de alta e baixa.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04447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Gráfico de Funil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Representar etapas de um processo (</a:t>
                      </a:r>
                      <a:r>
                        <a:rPr lang="pt-BR" sz="2000" err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ex</a:t>
                      </a: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: funil de vendas ou produção).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- Visualiza progressão e queda de valores em cada etapa.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3318217"/>
                  </a:ext>
                </a:extLst>
              </a:tr>
              <a:tr h="776613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Gráfico de Pizza ou Rosca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Mostrar contribuição de partes para um todo (percentuais).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- Recomendado para poucas categorias (2 a 4).</a:t>
                      </a:r>
                      <a:br>
                        <a:rPr lang="pt-BR" sz="2000">
                          <a:solidFill>
                            <a:srgbClr val="01080E"/>
                          </a:solidFill>
                          <a:effectLst/>
                          <a:latin typeface="Inter"/>
                        </a:rPr>
                      </a:br>
                      <a:endParaRPr lang="pt-BR" sz="2000">
                        <a:solidFill>
                          <a:srgbClr val="FFFFFF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6549506"/>
                  </a:ext>
                </a:extLst>
              </a:tr>
            </a:tbl>
          </a:graphicData>
        </a:graphic>
      </p:graphicFrame>
      <p:sp>
        <p:nvSpPr>
          <p:cNvPr id="11" name="Google Shape;222;p27">
            <a:extLst>
              <a:ext uri="{FF2B5EF4-FFF2-40B4-BE49-F238E27FC236}">
                <a16:creationId xmlns:a16="http://schemas.microsoft.com/office/drawing/2014/main" id="{CED055C4-F299-E8C8-ADA8-B107CEE2BCA1}"/>
              </a:ext>
            </a:extLst>
          </p:cNvPr>
          <p:cNvSpPr txBox="1">
            <a:spLocks noGrp="1"/>
          </p:cNvSpPr>
          <p:nvPr/>
        </p:nvSpPr>
        <p:spPr>
          <a:xfrm>
            <a:off x="943654" y="990488"/>
            <a:ext cx="12436371" cy="107101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lvl="0" algn="l" defTabSz="109728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Font typeface="Chakra Petch"/>
              <a:buNone/>
              <a:defRPr sz="5600" b="1" kern="1200">
                <a:solidFill>
                  <a:srgbClr val="DBE4EF"/>
                </a:solidFill>
                <a:latin typeface="Chakra Petch"/>
                <a:ea typeface="Chakra Petch"/>
                <a:cs typeface="Chakra Petch"/>
                <a:sym typeface="Chakra Petc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9pPr>
          </a:lstStyle>
          <a:p>
            <a:r>
              <a:rPr lang="pt-BR">
                <a:solidFill>
                  <a:srgbClr val="FFFFFF"/>
                </a:solidFill>
                <a:latin typeface="Chakra Petch Bold"/>
              </a:rPr>
              <a:t>ESCOLHA O VISUAL CERTO</a:t>
            </a:r>
          </a:p>
        </p:txBody>
      </p:sp>
    </p:spTree>
    <p:extLst>
      <p:ext uri="{BB962C8B-B14F-4D97-AF65-F5344CB8AC3E}">
        <p14:creationId xmlns:p14="http://schemas.microsoft.com/office/powerpoint/2010/main" val="3391868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>
          <a:extLst>
            <a:ext uri="{FF2B5EF4-FFF2-40B4-BE49-F238E27FC236}">
              <a16:creationId xmlns:a16="http://schemas.microsoft.com/office/drawing/2014/main" id="{CE1AC92D-206A-655C-4529-9590784D9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8337ECBA-96DB-153D-8840-5DB08EB2D0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887181"/>
              </p:ext>
            </p:extLst>
          </p:nvPr>
        </p:nvGraphicFramePr>
        <p:xfrm>
          <a:off x="949003" y="2055703"/>
          <a:ext cx="10648949" cy="253250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604191452"/>
                    </a:ext>
                  </a:extLst>
                </a:gridCol>
                <a:gridCol w="3757808">
                  <a:extLst>
                    <a:ext uri="{9D8B030D-6E8A-4147-A177-3AD203B41FA5}">
                      <a16:colId xmlns:a16="http://schemas.microsoft.com/office/drawing/2014/main" val="193119973"/>
                    </a:ext>
                  </a:extLst>
                </a:gridCol>
                <a:gridCol w="4681341">
                  <a:extLst>
                    <a:ext uri="{9D8B030D-6E8A-4147-A177-3AD203B41FA5}">
                      <a16:colId xmlns:a16="http://schemas.microsoft.com/office/drawing/2014/main" val="6337069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Tipo de Gráfico</a:t>
                      </a:r>
                      <a:endParaRPr lang="pt-BR" sz="200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Quando Utilizar</a:t>
                      </a:r>
                      <a:endParaRPr lang="pt-BR" sz="200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Observações</a:t>
                      </a:r>
                      <a:endParaRPr lang="pt-BR" sz="200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95149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Gráfico de Dispersão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Visualizar relação (correlação) entre duas variáveis.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- Ajuda a identificar influência entre variáveis.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38156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Histograma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Entender a distribuição de dados.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- Histograma mostra frequência por intervalos.</a:t>
                      </a:r>
                      <a:br>
                        <a:rPr lang="pt-BR" sz="2000">
                          <a:solidFill>
                            <a:srgbClr val="01080E"/>
                          </a:solidFill>
                          <a:effectLst/>
                          <a:latin typeface="Inter"/>
                        </a:rPr>
                      </a:br>
                      <a:endParaRPr lang="pt-BR" sz="2000">
                        <a:solidFill>
                          <a:srgbClr val="FFFFFF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67739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Gráfico de Mapa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Análises com dados geográficos.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- Pode mostrar valores por região (</a:t>
                      </a:r>
                      <a:r>
                        <a:rPr lang="pt-BR" sz="2000" err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coroplético</a:t>
                      </a: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) ou por pontos específicos (bolhas).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7128608"/>
                  </a:ext>
                </a:extLst>
              </a:tr>
            </a:tbl>
          </a:graphicData>
        </a:graphic>
      </p:graphicFrame>
      <p:sp>
        <p:nvSpPr>
          <p:cNvPr id="11" name="Google Shape;222;p27">
            <a:extLst>
              <a:ext uri="{FF2B5EF4-FFF2-40B4-BE49-F238E27FC236}">
                <a16:creationId xmlns:a16="http://schemas.microsoft.com/office/drawing/2014/main" id="{C2497631-66F4-C849-F9CB-4E66804C94F7}"/>
              </a:ext>
            </a:extLst>
          </p:cNvPr>
          <p:cNvSpPr txBox="1">
            <a:spLocks noGrp="1"/>
          </p:cNvSpPr>
          <p:nvPr/>
        </p:nvSpPr>
        <p:spPr>
          <a:xfrm>
            <a:off x="943654" y="990488"/>
            <a:ext cx="12436371" cy="107101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lvl="0" algn="l" defTabSz="109728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Font typeface="Chakra Petch"/>
              <a:buNone/>
              <a:defRPr sz="5600" b="1" kern="1200">
                <a:solidFill>
                  <a:srgbClr val="DBE4EF"/>
                </a:solidFill>
                <a:latin typeface="Chakra Petch"/>
                <a:ea typeface="Chakra Petch"/>
                <a:cs typeface="Chakra Petch"/>
                <a:sym typeface="Chakra Petc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9pPr>
          </a:lstStyle>
          <a:p>
            <a:r>
              <a:rPr lang="pt-BR">
                <a:solidFill>
                  <a:srgbClr val="FFFFFF"/>
                </a:solidFill>
                <a:latin typeface="Chakra Petch Bold"/>
              </a:rPr>
              <a:t>ESCOLHA O VISUAL CERTO</a:t>
            </a:r>
          </a:p>
        </p:txBody>
      </p:sp>
    </p:spTree>
    <p:extLst>
      <p:ext uri="{BB962C8B-B14F-4D97-AF65-F5344CB8AC3E}">
        <p14:creationId xmlns:p14="http://schemas.microsoft.com/office/powerpoint/2010/main" val="362701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>
          <a:extLst>
            <a:ext uri="{FF2B5EF4-FFF2-40B4-BE49-F238E27FC236}">
              <a16:creationId xmlns:a16="http://schemas.microsoft.com/office/drawing/2014/main" id="{D34222F4-9B56-9876-F02B-ECE21309E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22;p27">
            <a:extLst>
              <a:ext uri="{FF2B5EF4-FFF2-40B4-BE49-F238E27FC236}">
                <a16:creationId xmlns:a16="http://schemas.microsoft.com/office/drawing/2014/main" id="{C5D83AD3-3300-9EBF-598F-9C570F739557}"/>
              </a:ext>
            </a:extLst>
          </p:cNvPr>
          <p:cNvSpPr txBox="1">
            <a:spLocks noGrp="1"/>
          </p:cNvSpPr>
          <p:nvPr/>
        </p:nvSpPr>
        <p:spPr>
          <a:xfrm>
            <a:off x="943654" y="990488"/>
            <a:ext cx="12436371" cy="107101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lvl="0" algn="l" defTabSz="109728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Font typeface="Chakra Petch"/>
              <a:buNone/>
              <a:defRPr sz="5600" b="1" kern="1200">
                <a:solidFill>
                  <a:srgbClr val="DBE4EF"/>
                </a:solidFill>
                <a:latin typeface="Chakra Petch"/>
                <a:ea typeface="Chakra Petch"/>
                <a:cs typeface="Chakra Petch"/>
                <a:sym typeface="Chakra Petc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9pPr>
          </a:lstStyle>
          <a:p>
            <a:r>
              <a:rPr lang="pt-BR">
                <a:solidFill>
                  <a:srgbClr val="FFFFFF"/>
                </a:solidFill>
                <a:latin typeface="Chakra Petch Bold"/>
              </a:rPr>
              <a:t>O PODER DA SIMPLIFICAÇÃO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B85F4FC-A2E6-8B58-6703-6B6C36D620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196000"/>
              </p:ext>
            </p:extLst>
          </p:nvPr>
        </p:nvGraphicFramePr>
        <p:xfrm>
          <a:off x="942891" y="2786804"/>
          <a:ext cx="10459231" cy="408622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41742">
                  <a:extLst>
                    <a:ext uri="{9D8B030D-6E8A-4147-A177-3AD203B41FA5}">
                      <a16:colId xmlns:a16="http://schemas.microsoft.com/office/drawing/2014/main" val="1940700929"/>
                    </a:ext>
                  </a:extLst>
                </a:gridCol>
                <a:gridCol w="4121062">
                  <a:extLst>
                    <a:ext uri="{9D8B030D-6E8A-4147-A177-3AD203B41FA5}">
                      <a16:colId xmlns:a16="http://schemas.microsoft.com/office/drawing/2014/main" val="676129952"/>
                    </a:ext>
                  </a:extLst>
                </a:gridCol>
                <a:gridCol w="4296427">
                  <a:extLst>
                    <a:ext uri="{9D8B030D-6E8A-4147-A177-3AD203B41FA5}">
                      <a16:colId xmlns:a16="http://schemas.microsoft.com/office/drawing/2014/main" val="33353310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Princípio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Descrição Detalhada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O que Fazer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85176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Menos é Mais</a:t>
                      </a:r>
                      <a:endParaRPr lang="pt-BR" sz="2000">
                        <a:solidFill>
                          <a:schemeClr val="tx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A filosofia central da simplificação é remover tudo o que não contribui para a história dos dados. O objetivo é reduzir a carga cognitiva do usuário.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Elimine elementos visuais que não adicionam valor, como bordas pesadas ou fundos coloridos.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7378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Eliminação de Ruído</a:t>
                      </a:r>
                      <a:endParaRPr lang="pt-BR" sz="2000">
                        <a:solidFill>
                          <a:schemeClr val="tx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Ruído visual são todos os elementos gráficos que competem com os dados pela atenção do espectador, como grades densas, efeitos 3D ou rótulos redundantes.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- Suavize ou remova as linhas de grade. 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- Prefira gráficos 2D em vez de 3D. 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- Use rótulos de dados somente quando necessário.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2717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8842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>
          <a:extLst>
            <a:ext uri="{FF2B5EF4-FFF2-40B4-BE49-F238E27FC236}">
              <a16:creationId xmlns:a16="http://schemas.microsoft.com/office/drawing/2014/main" id="{997E2CF1-2160-FBEA-36AF-961476A64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22;p27">
            <a:extLst>
              <a:ext uri="{FF2B5EF4-FFF2-40B4-BE49-F238E27FC236}">
                <a16:creationId xmlns:a16="http://schemas.microsoft.com/office/drawing/2014/main" id="{B7EAD8F8-269E-CF7D-5FF4-BC8A6E606F58}"/>
              </a:ext>
            </a:extLst>
          </p:cNvPr>
          <p:cNvSpPr txBox="1">
            <a:spLocks noGrp="1"/>
          </p:cNvSpPr>
          <p:nvPr/>
        </p:nvSpPr>
        <p:spPr>
          <a:xfrm>
            <a:off x="943654" y="990488"/>
            <a:ext cx="12436371" cy="107101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lvl="0" algn="l" defTabSz="109728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Font typeface="Chakra Petch"/>
              <a:buNone/>
              <a:defRPr sz="5600" b="1" kern="1200">
                <a:solidFill>
                  <a:srgbClr val="DBE4EF"/>
                </a:solidFill>
                <a:latin typeface="Chakra Petch"/>
                <a:ea typeface="Chakra Petch"/>
                <a:cs typeface="Chakra Petch"/>
                <a:sym typeface="Chakra Petc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9pPr>
          </a:lstStyle>
          <a:p>
            <a:r>
              <a:rPr lang="pt-BR">
                <a:solidFill>
                  <a:srgbClr val="FFFFFF"/>
                </a:solidFill>
                <a:latin typeface="Chakra Petch Bold"/>
              </a:rPr>
              <a:t>O PODER DA SIMPLIFICAÇÃO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136F73AA-6CD2-3FD5-F7A2-1764F9CCA0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159415"/>
              </p:ext>
            </p:extLst>
          </p:nvPr>
        </p:nvGraphicFramePr>
        <p:xfrm>
          <a:off x="942891" y="2686595"/>
          <a:ext cx="10885115" cy="378142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67626">
                  <a:extLst>
                    <a:ext uri="{9D8B030D-6E8A-4147-A177-3AD203B41FA5}">
                      <a16:colId xmlns:a16="http://schemas.microsoft.com/office/drawing/2014/main" val="1940700929"/>
                    </a:ext>
                  </a:extLst>
                </a:gridCol>
                <a:gridCol w="4271375">
                  <a:extLst>
                    <a:ext uri="{9D8B030D-6E8A-4147-A177-3AD203B41FA5}">
                      <a16:colId xmlns:a16="http://schemas.microsoft.com/office/drawing/2014/main" val="676129952"/>
                    </a:ext>
                  </a:extLst>
                </a:gridCol>
                <a:gridCol w="4146114">
                  <a:extLst>
                    <a:ext uri="{9D8B030D-6E8A-4147-A177-3AD203B41FA5}">
                      <a16:colId xmlns:a16="http://schemas.microsoft.com/office/drawing/2014/main" val="33353310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Princípio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Descrição Detalhada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O que Fazer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85176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Uso Estratégico de Cores</a:t>
                      </a:r>
                      <a:endParaRPr lang="pt-BR" sz="2000">
                        <a:solidFill>
                          <a:schemeClr val="tx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A cor deve ter um propósito. Usar muitas cores ou cores fortes demais pode confundir. A cor deve guiar o olhar para o que é mais importante.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- Use uma paleta de cores consistente. 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- Use cores para destacar informações-chave, não para decorar.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295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Espaço em Branco</a:t>
                      </a:r>
                      <a:endParaRPr lang="pt-BR" sz="2000">
                        <a:solidFill>
                          <a:schemeClr val="tx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Também conhecido como espaço negativo, o espaço em branco não é ocioso. Ele serve para organizar e agrupar elementos, melhorando a legibilidade e o foco.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Deixe espaços suficientes entre gráficos e textos para que eles "respirem" e se destaquem.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4770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2606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>
          <a:extLst>
            <a:ext uri="{FF2B5EF4-FFF2-40B4-BE49-F238E27FC236}">
              <a16:creationId xmlns:a16="http://schemas.microsoft.com/office/drawing/2014/main" id="{DB3FE2B3-F899-44EA-1D88-F361D5F3B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Diagonais Recortados 1">
            <a:extLst>
              <a:ext uri="{FF2B5EF4-FFF2-40B4-BE49-F238E27FC236}">
                <a16:creationId xmlns:a16="http://schemas.microsoft.com/office/drawing/2014/main" id="{52EB8A76-D0B5-F123-E56F-1EC708B4A91B}"/>
              </a:ext>
            </a:extLst>
          </p:cNvPr>
          <p:cNvSpPr/>
          <p:nvPr/>
        </p:nvSpPr>
        <p:spPr>
          <a:xfrm>
            <a:off x="2702076" y="2925580"/>
            <a:ext cx="2212303" cy="4321100"/>
          </a:xfrm>
          <a:prstGeom prst="snip2DiagRect">
            <a:avLst>
              <a:gd name="adj1" fmla="val 0"/>
              <a:gd name="adj2" fmla="val 20673"/>
            </a:avLst>
          </a:prstGeom>
          <a:solidFill>
            <a:srgbClr val="0A46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ounded Rectangle 10">
            <a:extLst>
              <a:ext uri="{FF2B5EF4-FFF2-40B4-BE49-F238E27FC236}">
                <a16:creationId xmlns:a16="http://schemas.microsoft.com/office/drawing/2014/main" id="{413B77A4-20C5-E0C1-26F9-992062B5AE78}"/>
              </a:ext>
            </a:extLst>
          </p:cNvPr>
          <p:cNvSpPr/>
          <p:nvPr/>
        </p:nvSpPr>
        <p:spPr>
          <a:xfrm>
            <a:off x="6496070" y="2260053"/>
            <a:ext cx="864000" cy="864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6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7" name="Rounded Rectangle 11">
            <a:extLst>
              <a:ext uri="{FF2B5EF4-FFF2-40B4-BE49-F238E27FC236}">
                <a16:creationId xmlns:a16="http://schemas.microsoft.com/office/drawing/2014/main" id="{351930DC-A1B6-9785-479B-9C0982FCCFE2}"/>
              </a:ext>
            </a:extLst>
          </p:cNvPr>
          <p:cNvSpPr/>
          <p:nvPr/>
        </p:nvSpPr>
        <p:spPr>
          <a:xfrm>
            <a:off x="6280070" y="2044053"/>
            <a:ext cx="1296000" cy="1296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8" name="Rounded Rectangle 12">
            <a:extLst>
              <a:ext uri="{FF2B5EF4-FFF2-40B4-BE49-F238E27FC236}">
                <a16:creationId xmlns:a16="http://schemas.microsoft.com/office/drawing/2014/main" id="{CC4D5559-2CAF-65DA-3F74-0A3716E474E7}"/>
              </a:ext>
            </a:extLst>
          </p:cNvPr>
          <p:cNvSpPr/>
          <p:nvPr/>
        </p:nvSpPr>
        <p:spPr>
          <a:xfrm>
            <a:off x="6064070" y="1828053"/>
            <a:ext cx="1728000" cy="1728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4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9" name="Rounded Rectangle 13">
            <a:extLst>
              <a:ext uri="{FF2B5EF4-FFF2-40B4-BE49-F238E27FC236}">
                <a16:creationId xmlns:a16="http://schemas.microsoft.com/office/drawing/2014/main" id="{8F4DBE42-EA7D-6AFD-EBEB-72D3E1F2B0C0}"/>
              </a:ext>
            </a:extLst>
          </p:cNvPr>
          <p:cNvSpPr/>
          <p:nvPr/>
        </p:nvSpPr>
        <p:spPr>
          <a:xfrm>
            <a:off x="5848070" y="1612053"/>
            <a:ext cx="2160000" cy="2160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3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0" name="Rounded Rectangle 14">
            <a:extLst>
              <a:ext uri="{FF2B5EF4-FFF2-40B4-BE49-F238E27FC236}">
                <a16:creationId xmlns:a16="http://schemas.microsoft.com/office/drawing/2014/main" id="{2F4EAA97-3EE8-5A90-D597-C2E6D329CB2E}"/>
              </a:ext>
            </a:extLst>
          </p:cNvPr>
          <p:cNvSpPr/>
          <p:nvPr/>
        </p:nvSpPr>
        <p:spPr>
          <a:xfrm>
            <a:off x="5632070" y="1396053"/>
            <a:ext cx="2592000" cy="2592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2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1" name="Rounded Rectangle 15">
            <a:extLst>
              <a:ext uri="{FF2B5EF4-FFF2-40B4-BE49-F238E27FC236}">
                <a16:creationId xmlns:a16="http://schemas.microsoft.com/office/drawing/2014/main" id="{D5DD17CF-3714-5DB3-62F0-A1510D105874}"/>
              </a:ext>
            </a:extLst>
          </p:cNvPr>
          <p:cNvSpPr/>
          <p:nvPr/>
        </p:nvSpPr>
        <p:spPr>
          <a:xfrm>
            <a:off x="5416070" y="1180053"/>
            <a:ext cx="3024000" cy="3024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462" name="Google Shape;462;p34">
            <a:extLst>
              <a:ext uri="{FF2B5EF4-FFF2-40B4-BE49-F238E27FC236}">
                <a16:creationId xmlns:a16="http://schemas.microsoft.com/office/drawing/2014/main" id="{8550D31B-D6DF-5133-37E4-160237956EF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6480" y="7698754"/>
            <a:ext cx="535320" cy="2496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35;p37">
            <a:extLst>
              <a:ext uri="{FF2B5EF4-FFF2-40B4-BE49-F238E27FC236}">
                <a16:creationId xmlns:a16="http://schemas.microsoft.com/office/drawing/2014/main" id="{E0BFA728-A8EC-307C-7F2B-886B0F669FBF}"/>
              </a:ext>
            </a:extLst>
          </p:cNvPr>
          <p:cNvSpPr txBox="1"/>
          <p:nvPr/>
        </p:nvSpPr>
        <p:spPr>
          <a:xfrm>
            <a:off x="7315200" y="4114800"/>
            <a:ext cx="4603992" cy="94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0" tIns="54840" rIns="109720" bIns="54840" anchor="t" anchorCtr="0">
            <a:sp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pt-BR" sz="3000" b="1">
                <a:solidFill>
                  <a:srgbClr val="2BDEFD"/>
                </a:solidFill>
                <a:latin typeface="Chakra Petch"/>
                <a:ea typeface="Chakra Petch"/>
                <a:cs typeface="Chakra Petch"/>
              </a:rPr>
              <a:t>STORYTELLING COM DADOS</a:t>
            </a:r>
          </a:p>
        </p:txBody>
      </p:sp>
      <p:grpSp>
        <p:nvGrpSpPr>
          <p:cNvPr id="17" name="Group 18">
            <a:extLst>
              <a:ext uri="{FF2B5EF4-FFF2-40B4-BE49-F238E27FC236}">
                <a16:creationId xmlns:a16="http://schemas.microsoft.com/office/drawing/2014/main" id="{857575D6-EA65-47D4-9C1C-6DE8D2FBFB50}"/>
              </a:ext>
            </a:extLst>
          </p:cNvPr>
          <p:cNvGrpSpPr/>
          <p:nvPr/>
        </p:nvGrpSpPr>
        <p:grpSpPr>
          <a:xfrm>
            <a:off x="6734260" y="2482797"/>
            <a:ext cx="1864856" cy="418512"/>
            <a:chOff x="1083678" y="4840728"/>
            <a:chExt cx="1151490" cy="258418"/>
          </a:xfrm>
        </p:grpSpPr>
        <p:sp>
          <p:nvSpPr>
            <p:cNvPr id="23" name="Rounded Rectangle 19">
              <a:extLst>
                <a:ext uri="{FF2B5EF4-FFF2-40B4-BE49-F238E27FC236}">
                  <a16:creationId xmlns:a16="http://schemas.microsoft.com/office/drawing/2014/main" id="{0DEA8222-706D-ADE3-9D7F-D44E27D7CC35}"/>
                </a:ext>
              </a:extLst>
            </p:cNvPr>
            <p:cNvSpPr/>
            <p:nvPr/>
          </p:nvSpPr>
          <p:spPr>
            <a:xfrm>
              <a:off x="1349991" y="4840729"/>
              <a:ext cx="885177" cy="255051"/>
            </a:xfrm>
            <a:prstGeom prst="roundRect">
              <a:avLst>
                <a:gd name="adj" fmla="val 50000"/>
              </a:avLst>
            </a:prstGeom>
            <a:solidFill>
              <a:srgbClr val="2BDEFD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rgbClr val="01080E"/>
                  </a:solidFill>
                  <a:latin typeface="Chakra Petch" panose="00000500000000000000" pitchFamily="2" charset="-34"/>
                  <a:cs typeface="Chakra Petch" panose="00000500000000000000" pitchFamily="2" charset="-34"/>
                </a:rPr>
                <a:t>LIVRO</a:t>
              </a:r>
            </a:p>
          </p:txBody>
        </p:sp>
        <p:sp>
          <p:nvSpPr>
            <p:cNvPr id="24" name="Rounded Rectangle 20">
              <a:extLst>
                <a:ext uri="{FF2B5EF4-FFF2-40B4-BE49-F238E27FC236}">
                  <a16:creationId xmlns:a16="http://schemas.microsoft.com/office/drawing/2014/main" id="{556C5C1A-6573-2E53-0244-D7B81BE8D19D}"/>
                </a:ext>
              </a:extLst>
            </p:cNvPr>
            <p:cNvSpPr/>
            <p:nvPr/>
          </p:nvSpPr>
          <p:spPr>
            <a:xfrm>
              <a:off x="1083678" y="4840728"/>
              <a:ext cx="258418" cy="25841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1">
              <a:extLst>
                <a:ext uri="{FF2B5EF4-FFF2-40B4-BE49-F238E27FC236}">
                  <a16:creationId xmlns:a16="http://schemas.microsoft.com/office/drawing/2014/main" id="{189CD577-6BEE-6297-4FD6-1527A4C24BF5}"/>
                </a:ext>
              </a:extLst>
            </p:cNvPr>
            <p:cNvSpPr/>
            <p:nvPr/>
          </p:nvSpPr>
          <p:spPr>
            <a:xfrm>
              <a:off x="1167719" y="4923086"/>
              <a:ext cx="90336" cy="90336"/>
            </a:xfrm>
            <a:prstGeom prst="roundRect">
              <a:avLst>
                <a:gd name="adj" fmla="val 50000"/>
              </a:avLst>
            </a:prstGeom>
            <a:solidFill>
              <a:srgbClr val="01080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Google Shape;549;p37">
            <a:extLst>
              <a:ext uri="{FF2B5EF4-FFF2-40B4-BE49-F238E27FC236}">
                <a16:creationId xmlns:a16="http://schemas.microsoft.com/office/drawing/2014/main" id="{25401768-931F-31EF-4283-8CBB3B2559D9}"/>
              </a:ext>
            </a:extLst>
          </p:cNvPr>
          <p:cNvSpPr txBox="1"/>
          <p:nvPr/>
        </p:nvSpPr>
        <p:spPr>
          <a:xfrm>
            <a:off x="7315200" y="5109746"/>
            <a:ext cx="4241725" cy="278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80" tIns="146280" rIns="146280" bIns="146280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pt-BR">
                <a:solidFill>
                  <a:srgbClr val="F7F7F7"/>
                </a:solidFill>
                <a:latin typeface="Inter Light"/>
                <a:ea typeface="Inter Light"/>
                <a:cs typeface="Inter Light"/>
                <a:sym typeface="Inter Light"/>
              </a:rPr>
              <a:t>COLE N. KNAFLIC</a:t>
            </a:r>
            <a:endParaRPr>
              <a:solidFill>
                <a:srgbClr val="F7F7F7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>
              <a:buClr>
                <a:schemeClr val="dk1"/>
              </a:buClr>
              <a:buSzPts val="1100"/>
            </a:pPr>
            <a:endParaRPr>
              <a:solidFill>
                <a:srgbClr val="F7F7F7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r>
              <a:rPr lang="pt-BR">
                <a:solidFill>
                  <a:srgbClr val="F7F7F7"/>
                </a:solidFill>
                <a:latin typeface="Inter"/>
                <a:ea typeface="+mn-lt"/>
                <a:cs typeface="+mn-lt"/>
                <a:sym typeface="Inter Light"/>
              </a:rPr>
              <a:t>"</a:t>
            </a:r>
            <a:r>
              <a:rPr lang="pt-BR" err="1">
                <a:solidFill>
                  <a:srgbClr val="F7F7F7"/>
                </a:solidFill>
                <a:latin typeface="Inter"/>
                <a:ea typeface="+mn-lt"/>
                <a:cs typeface="+mn-lt"/>
                <a:sym typeface="Inter Light"/>
              </a:rPr>
              <a:t>Storytelling</a:t>
            </a:r>
            <a:r>
              <a:rPr lang="pt-BR">
                <a:solidFill>
                  <a:srgbClr val="F7F7F7"/>
                </a:solidFill>
                <a:latin typeface="Inter"/>
                <a:ea typeface="+mn-lt"/>
                <a:cs typeface="+mn-lt"/>
                <a:sym typeface="Inter Light"/>
              </a:rPr>
              <a:t> com Dados" ensina como transformar dados em narrativas impactantes, usando visualizações eficazes para comunicar insights com clareza, persuadir audiências e tomar decisões orientadas por evidências.</a:t>
            </a:r>
            <a:endParaRPr>
              <a:latin typeface="Inter"/>
            </a:endParaRPr>
          </a:p>
        </p:txBody>
      </p:sp>
      <p:pic>
        <p:nvPicPr>
          <p:cNvPr id="4" name="Imagem 3" descr="Storytelling com Dados: um Guia Sobre Visualização de Dados Para  Profissionais de Negócios : Knaflic, Cole Nussbaumer: Amazon.com.br: Livros">
            <a:extLst>
              <a:ext uri="{FF2B5EF4-FFF2-40B4-BE49-F238E27FC236}">
                <a16:creationId xmlns:a16="http://schemas.microsoft.com/office/drawing/2014/main" id="{14E4D406-3228-D2EB-7006-033855C3F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9717" y="864296"/>
            <a:ext cx="4036124" cy="597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21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ccel="50000" decel="50000" autoRev="1" fill="hold" grpId="0" nodeType="withEffect">
                                  <p:stCondLst>
                                    <p:cond delay="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50000" decel="50000" autoRev="1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ccel="50000" decel="50000" autoRev="1" fill="hold" grpId="0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ccel="50000" decel="50000" autoRev="1" fill="hold" grpId="0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Diagonais Recortados 1">
            <a:extLst>
              <a:ext uri="{FF2B5EF4-FFF2-40B4-BE49-F238E27FC236}">
                <a16:creationId xmlns:a16="http://schemas.microsoft.com/office/drawing/2014/main" id="{EF1CAA00-F12F-E590-82D6-1B7A4D94643C}"/>
              </a:ext>
            </a:extLst>
          </p:cNvPr>
          <p:cNvSpPr/>
          <p:nvPr/>
        </p:nvSpPr>
        <p:spPr>
          <a:xfrm>
            <a:off x="2476607" y="2925580"/>
            <a:ext cx="2212303" cy="4321100"/>
          </a:xfrm>
          <a:prstGeom prst="snip2DiagRect">
            <a:avLst>
              <a:gd name="adj1" fmla="val 0"/>
              <a:gd name="adj2" fmla="val 20673"/>
            </a:avLst>
          </a:prstGeom>
          <a:solidFill>
            <a:srgbClr val="0A46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ounded Rectangle 10">
            <a:extLst>
              <a:ext uri="{FF2B5EF4-FFF2-40B4-BE49-F238E27FC236}">
                <a16:creationId xmlns:a16="http://schemas.microsoft.com/office/drawing/2014/main" id="{2395C979-61AB-C0F2-1A81-F80B5367E35C}"/>
              </a:ext>
            </a:extLst>
          </p:cNvPr>
          <p:cNvSpPr/>
          <p:nvPr/>
        </p:nvSpPr>
        <p:spPr>
          <a:xfrm>
            <a:off x="6496070" y="2260053"/>
            <a:ext cx="864000" cy="864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6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7" name="Rounded Rectangle 11">
            <a:extLst>
              <a:ext uri="{FF2B5EF4-FFF2-40B4-BE49-F238E27FC236}">
                <a16:creationId xmlns:a16="http://schemas.microsoft.com/office/drawing/2014/main" id="{C117A8E7-6F12-6CC6-AA62-C910D18E035C}"/>
              </a:ext>
            </a:extLst>
          </p:cNvPr>
          <p:cNvSpPr/>
          <p:nvPr/>
        </p:nvSpPr>
        <p:spPr>
          <a:xfrm>
            <a:off x="6280070" y="2044053"/>
            <a:ext cx="1296000" cy="1296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8" name="Rounded Rectangle 12">
            <a:extLst>
              <a:ext uri="{FF2B5EF4-FFF2-40B4-BE49-F238E27FC236}">
                <a16:creationId xmlns:a16="http://schemas.microsoft.com/office/drawing/2014/main" id="{283C0D63-1496-4F2A-3615-5C96ED8425B2}"/>
              </a:ext>
            </a:extLst>
          </p:cNvPr>
          <p:cNvSpPr/>
          <p:nvPr/>
        </p:nvSpPr>
        <p:spPr>
          <a:xfrm>
            <a:off x="6064070" y="1828053"/>
            <a:ext cx="1728000" cy="1728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4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9" name="Rounded Rectangle 13">
            <a:extLst>
              <a:ext uri="{FF2B5EF4-FFF2-40B4-BE49-F238E27FC236}">
                <a16:creationId xmlns:a16="http://schemas.microsoft.com/office/drawing/2014/main" id="{6B1690E8-1D54-0F06-296D-63967B9A60FE}"/>
              </a:ext>
            </a:extLst>
          </p:cNvPr>
          <p:cNvSpPr/>
          <p:nvPr/>
        </p:nvSpPr>
        <p:spPr>
          <a:xfrm>
            <a:off x="5848070" y="1612053"/>
            <a:ext cx="2160000" cy="2160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3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0" name="Rounded Rectangle 14">
            <a:extLst>
              <a:ext uri="{FF2B5EF4-FFF2-40B4-BE49-F238E27FC236}">
                <a16:creationId xmlns:a16="http://schemas.microsoft.com/office/drawing/2014/main" id="{21A1112C-54F4-EDE6-3277-570DAF2D1F10}"/>
              </a:ext>
            </a:extLst>
          </p:cNvPr>
          <p:cNvSpPr/>
          <p:nvPr/>
        </p:nvSpPr>
        <p:spPr>
          <a:xfrm>
            <a:off x="5632070" y="1396053"/>
            <a:ext cx="2592000" cy="2592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2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1" name="Rounded Rectangle 15">
            <a:extLst>
              <a:ext uri="{FF2B5EF4-FFF2-40B4-BE49-F238E27FC236}">
                <a16:creationId xmlns:a16="http://schemas.microsoft.com/office/drawing/2014/main" id="{551AE250-3502-8299-7CA6-437C164B1A45}"/>
              </a:ext>
            </a:extLst>
          </p:cNvPr>
          <p:cNvSpPr/>
          <p:nvPr/>
        </p:nvSpPr>
        <p:spPr>
          <a:xfrm>
            <a:off x="5416070" y="1180053"/>
            <a:ext cx="3024000" cy="3024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462" name="Google Shape;462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6480" y="7698754"/>
            <a:ext cx="535320" cy="2496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35;p37">
            <a:extLst>
              <a:ext uri="{FF2B5EF4-FFF2-40B4-BE49-F238E27FC236}">
                <a16:creationId xmlns:a16="http://schemas.microsoft.com/office/drawing/2014/main" id="{99016D27-4433-6C50-8CCC-9FA5405F46F2}"/>
              </a:ext>
            </a:extLst>
          </p:cNvPr>
          <p:cNvSpPr txBox="1"/>
          <p:nvPr/>
        </p:nvSpPr>
        <p:spPr>
          <a:xfrm>
            <a:off x="7315200" y="4114800"/>
            <a:ext cx="4603992" cy="94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0" tIns="54840" rIns="109720" bIns="54840" anchor="t" anchorCtr="0">
            <a:sp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pt-BR" sz="3000" b="1">
                <a:solidFill>
                  <a:srgbClr val="2BDEFD"/>
                </a:solidFill>
                <a:latin typeface="Chakra Petch"/>
                <a:ea typeface="Chakra Petch"/>
                <a:cs typeface="Chakra Petch"/>
              </a:rPr>
              <a:t>COMO MENTIR COM ESTATÍSTICA</a:t>
            </a:r>
          </a:p>
        </p:txBody>
      </p:sp>
      <p:grpSp>
        <p:nvGrpSpPr>
          <p:cNvPr id="17" name="Group 18">
            <a:extLst>
              <a:ext uri="{FF2B5EF4-FFF2-40B4-BE49-F238E27FC236}">
                <a16:creationId xmlns:a16="http://schemas.microsoft.com/office/drawing/2014/main" id="{669AE316-0304-DB79-77A1-9D3ED55F7EE2}"/>
              </a:ext>
            </a:extLst>
          </p:cNvPr>
          <p:cNvGrpSpPr/>
          <p:nvPr/>
        </p:nvGrpSpPr>
        <p:grpSpPr>
          <a:xfrm>
            <a:off x="6734260" y="2482797"/>
            <a:ext cx="1864856" cy="418512"/>
            <a:chOff x="1083678" y="4840728"/>
            <a:chExt cx="1151490" cy="258418"/>
          </a:xfrm>
        </p:grpSpPr>
        <p:sp>
          <p:nvSpPr>
            <p:cNvPr id="23" name="Rounded Rectangle 19">
              <a:extLst>
                <a:ext uri="{FF2B5EF4-FFF2-40B4-BE49-F238E27FC236}">
                  <a16:creationId xmlns:a16="http://schemas.microsoft.com/office/drawing/2014/main" id="{07E33CF6-EFD6-75C2-309D-9B5099C4BB3A}"/>
                </a:ext>
              </a:extLst>
            </p:cNvPr>
            <p:cNvSpPr/>
            <p:nvPr/>
          </p:nvSpPr>
          <p:spPr>
            <a:xfrm>
              <a:off x="1349991" y="4840729"/>
              <a:ext cx="885177" cy="255051"/>
            </a:xfrm>
            <a:prstGeom prst="roundRect">
              <a:avLst>
                <a:gd name="adj" fmla="val 50000"/>
              </a:avLst>
            </a:prstGeom>
            <a:solidFill>
              <a:srgbClr val="2BDEFD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rgbClr val="01080E"/>
                  </a:solidFill>
                  <a:latin typeface="Chakra Petch" panose="00000500000000000000" pitchFamily="2" charset="-34"/>
                  <a:cs typeface="Chakra Petch" panose="00000500000000000000" pitchFamily="2" charset="-34"/>
                </a:rPr>
                <a:t>LIVRO</a:t>
              </a:r>
            </a:p>
          </p:txBody>
        </p:sp>
        <p:sp>
          <p:nvSpPr>
            <p:cNvPr id="24" name="Rounded Rectangle 20">
              <a:extLst>
                <a:ext uri="{FF2B5EF4-FFF2-40B4-BE49-F238E27FC236}">
                  <a16:creationId xmlns:a16="http://schemas.microsoft.com/office/drawing/2014/main" id="{6098C76C-200B-090C-EBB0-32EDF7DCF00D}"/>
                </a:ext>
              </a:extLst>
            </p:cNvPr>
            <p:cNvSpPr/>
            <p:nvPr/>
          </p:nvSpPr>
          <p:spPr>
            <a:xfrm>
              <a:off x="1083678" y="4840728"/>
              <a:ext cx="258418" cy="25841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1">
              <a:extLst>
                <a:ext uri="{FF2B5EF4-FFF2-40B4-BE49-F238E27FC236}">
                  <a16:creationId xmlns:a16="http://schemas.microsoft.com/office/drawing/2014/main" id="{4EDECE5A-F78E-8CB6-C4A7-618FEDD369DA}"/>
                </a:ext>
              </a:extLst>
            </p:cNvPr>
            <p:cNvSpPr/>
            <p:nvPr/>
          </p:nvSpPr>
          <p:spPr>
            <a:xfrm>
              <a:off x="1167719" y="4923086"/>
              <a:ext cx="90336" cy="90336"/>
            </a:xfrm>
            <a:prstGeom prst="roundRect">
              <a:avLst>
                <a:gd name="adj" fmla="val 50000"/>
              </a:avLst>
            </a:prstGeom>
            <a:solidFill>
              <a:srgbClr val="01080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Google Shape;549;p37">
            <a:extLst>
              <a:ext uri="{FF2B5EF4-FFF2-40B4-BE49-F238E27FC236}">
                <a16:creationId xmlns:a16="http://schemas.microsoft.com/office/drawing/2014/main" id="{50B04B0B-A50A-E145-3765-68833659AC40}"/>
              </a:ext>
            </a:extLst>
          </p:cNvPr>
          <p:cNvSpPr txBox="1"/>
          <p:nvPr/>
        </p:nvSpPr>
        <p:spPr>
          <a:xfrm>
            <a:off x="7315200" y="5109746"/>
            <a:ext cx="4241725" cy="2511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80" tIns="146280" rIns="146280" bIns="146280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pt-BR">
                <a:solidFill>
                  <a:srgbClr val="F7F7F7"/>
                </a:solidFill>
                <a:latin typeface="Inter Light"/>
                <a:ea typeface="Inter Light"/>
                <a:cs typeface="Inter Light"/>
                <a:sym typeface="Inter Light"/>
              </a:rPr>
              <a:t>DARRELL HUFF</a:t>
            </a:r>
            <a:endParaRPr>
              <a:solidFill>
                <a:srgbClr val="F7F7F7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>
              <a:buClr>
                <a:schemeClr val="dk1"/>
              </a:buClr>
              <a:buSzPts val="1100"/>
            </a:pPr>
            <a:endParaRPr>
              <a:solidFill>
                <a:srgbClr val="F7F7F7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r>
              <a:rPr lang="pt-BR">
                <a:solidFill>
                  <a:srgbClr val="F7F7F7"/>
                </a:solidFill>
                <a:latin typeface="Inter"/>
                <a:ea typeface="+mn-lt"/>
                <a:cs typeface="+mn-lt"/>
                <a:sym typeface="Inter Light"/>
              </a:rPr>
              <a:t>"Como Mentir com Estatística" é um livro satírico que revela, com humor e clareza, como dados estatísticos podem ser manipulados para enganar, influenciar ou distorcer a verdade</a:t>
            </a:r>
            <a:endParaRPr>
              <a:latin typeface="Inter"/>
            </a:endParaRPr>
          </a:p>
        </p:txBody>
      </p:sp>
      <p:pic>
        <p:nvPicPr>
          <p:cNvPr id="5" name="Imagem 4" descr="Como mentir com estatística eBook : Huff, Darrell, Geis, Irving, Casotti,  Bruno: Amazon.com.br: Livros">
            <a:extLst>
              <a:ext uri="{FF2B5EF4-FFF2-40B4-BE49-F238E27FC236}">
                <a16:creationId xmlns:a16="http://schemas.microsoft.com/office/drawing/2014/main" id="{EDA52034-6149-4426-2248-52C705A64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3587" y="983411"/>
            <a:ext cx="3936388" cy="598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45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ccel="50000" decel="50000" autoRev="1" fill="hold" grpId="0" nodeType="withEffect">
                                  <p:stCondLst>
                                    <p:cond delay="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50000" decel="50000" autoRev="1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ccel="50000" decel="50000" autoRev="1" fill="hold" grpId="0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ccel="50000" decel="50000" autoRev="1" fill="hold" grpId="0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4AB0F-5FC4-6F9F-D069-92475E8E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94A28D3A-8211-36EB-559B-C55533E16B9A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1DCD07C6-581C-2EF4-53B7-8ADB015152EE}"/>
              </a:ext>
            </a:extLst>
          </p:cNvPr>
          <p:cNvSpPr txBox="1">
            <a:spLocks/>
          </p:cNvSpPr>
          <p:nvPr/>
        </p:nvSpPr>
        <p:spPr>
          <a:xfrm>
            <a:off x="2296282" y="3193334"/>
            <a:ext cx="10481635" cy="1447301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pt-BR" sz="5400" b="1">
                <a:solidFill>
                  <a:srgbClr val="2BDEFD"/>
                </a:solidFill>
                <a:latin typeface="Chakra Petch"/>
                <a:cs typeface="Chakra Petch"/>
              </a:rPr>
              <a:t>APLICAÇÕES PRÁTICAS </a:t>
            </a:r>
            <a:endParaRPr lang="pt-BR" sz="5400" b="1">
              <a:solidFill>
                <a:srgbClr val="2BDEFD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  <a:p>
            <a:pPr algn="ctr">
              <a:spcBef>
                <a:spcPts val="0"/>
              </a:spcBef>
            </a:pPr>
            <a:r>
              <a:rPr lang="pt-BR" sz="4000" b="1">
                <a:solidFill>
                  <a:schemeClr val="bg1"/>
                </a:solidFill>
                <a:latin typeface="Chakra Petch"/>
                <a:cs typeface="Chakra Petch"/>
              </a:rPr>
              <a:t>PROMPTS PARA SUA IA</a:t>
            </a:r>
            <a:endParaRPr lang="pt-BR" sz="4000" b="1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5286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484EB-7A5E-9677-8F93-FC124F197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EE4F493A-CBDA-A8EB-83EF-B76271DF0645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6D76F03A-740F-D6F4-C138-A51611E65D7E}"/>
              </a:ext>
            </a:extLst>
          </p:cNvPr>
          <p:cNvSpPr txBox="1">
            <a:spLocks/>
          </p:cNvSpPr>
          <p:nvPr/>
        </p:nvSpPr>
        <p:spPr>
          <a:xfrm>
            <a:off x="1219042" y="1364534"/>
            <a:ext cx="9629866" cy="893303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 b="1">
                <a:solidFill>
                  <a:schemeClr val="bg1"/>
                </a:solidFill>
                <a:latin typeface="Chakra Petch"/>
                <a:cs typeface="Chakra Petch"/>
              </a:rPr>
              <a:t>PROMPTS</a:t>
            </a:r>
            <a:endParaRPr lang="pt-BR" sz="5400" b="1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5E03F42-6D1F-B73B-DFDB-2F235B46E9B7}"/>
              </a:ext>
            </a:extLst>
          </p:cNvPr>
          <p:cNvSpPr txBox="1"/>
          <p:nvPr/>
        </p:nvSpPr>
        <p:spPr>
          <a:xfrm>
            <a:off x="1221287" y="2332972"/>
            <a:ext cx="9143998" cy="43704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2BDEFD"/>
                </a:solidFill>
                <a:latin typeface="Inter"/>
                <a:ea typeface="Inter"/>
                <a:cs typeface="+mn-lt"/>
              </a:rPr>
              <a:t>Prompt para  </a:t>
            </a:r>
            <a:r>
              <a:rPr lang="en-US" sz="2000" b="1" err="1">
                <a:solidFill>
                  <a:srgbClr val="2BDEFD"/>
                </a:solidFill>
                <a:latin typeface="Inter"/>
                <a:ea typeface="Inter"/>
                <a:cs typeface="+mn-lt"/>
              </a:rPr>
              <a:t>sugestões</a:t>
            </a:r>
            <a:r>
              <a:rPr lang="en-US" sz="2000" b="1">
                <a:solidFill>
                  <a:srgbClr val="2BDEFD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b="1" err="1">
                <a:solidFill>
                  <a:srgbClr val="2BDEFD"/>
                </a:solidFill>
                <a:latin typeface="Inter"/>
                <a:ea typeface="Inter"/>
                <a:cs typeface="+mn-lt"/>
              </a:rPr>
              <a:t>visuais</a:t>
            </a:r>
            <a:r>
              <a:rPr lang="en-US" sz="2000" b="1">
                <a:solidFill>
                  <a:srgbClr val="2BDEFD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b="1" err="1">
                <a:solidFill>
                  <a:srgbClr val="2BDEFD"/>
                </a:solidFill>
                <a:latin typeface="Inter"/>
                <a:ea typeface="Inter"/>
                <a:cs typeface="+mn-lt"/>
              </a:rPr>
              <a:t>em</a:t>
            </a:r>
            <a:r>
              <a:rPr lang="en-US" sz="2000" b="1">
                <a:solidFill>
                  <a:srgbClr val="2BDEFD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b="1" err="1">
                <a:solidFill>
                  <a:srgbClr val="2BDEFD"/>
                </a:solidFill>
                <a:latin typeface="Inter"/>
                <a:ea typeface="Inter"/>
                <a:cs typeface="+mn-lt"/>
              </a:rPr>
              <a:t>apresentações</a:t>
            </a:r>
          </a:p>
          <a:p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Estou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preparando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uma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apresentação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sobre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[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tema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do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projeto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ou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melhoria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]. Quero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sugestões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de quais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tipos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de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gráficos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visuais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e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elementos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de design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são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mais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eficazes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para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comunicar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resultados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de forma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clara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estratégica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e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persuasiva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. O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público-alvo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é [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executivo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/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técnico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/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operacional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/misto].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Os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dados que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quero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apresentar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envolvem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[ex: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redução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de tempo,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aumento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de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produtividade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impacto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financeiro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satisfação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do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cliente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, etc.].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Preciso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de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recomendações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sobre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:</a:t>
            </a:r>
          </a:p>
          <a:p>
            <a:endParaRPr lang="en-US" sz="2000">
              <a:latin typeface="Inter"/>
              <a:ea typeface="Inter"/>
            </a:endParaRPr>
          </a:p>
          <a:p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Tipos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de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gráficos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ideais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(ex: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linha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, barra, pizza, bullet chart, etc.)</a:t>
            </a:r>
            <a:endParaRPr lang="en-US" sz="2000">
              <a:solidFill>
                <a:schemeClr val="bg1"/>
              </a:solidFill>
              <a:latin typeface="Inter"/>
              <a:ea typeface="Inter"/>
            </a:endParaRPr>
          </a:p>
          <a:p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Melhores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práticas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de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visualização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para storytelling com dados</a:t>
            </a:r>
            <a:endParaRPr lang="en-US" sz="2000">
              <a:solidFill>
                <a:schemeClr val="bg1"/>
              </a:solidFill>
              <a:latin typeface="Inter"/>
              <a:ea typeface="Inter"/>
            </a:endParaRPr>
          </a:p>
          <a:p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Sugestões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de layout e design para slides</a:t>
            </a:r>
            <a:endParaRPr lang="en-US" sz="2000">
              <a:solidFill>
                <a:schemeClr val="bg1"/>
              </a:solidFill>
              <a:latin typeface="Inter"/>
              <a:ea typeface="Inter"/>
            </a:endParaRPr>
          </a:p>
          <a:p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Como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adaptar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a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linguagem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visual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ao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perfil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do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público</a:t>
            </a:r>
            <a:endParaRPr lang="en-US" sz="2000" err="1">
              <a:solidFill>
                <a:schemeClr val="bg1"/>
              </a:solidFill>
              <a:latin typeface="Inter"/>
              <a:ea typeface="Inter"/>
            </a:endParaRPr>
          </a:p>
          <a:p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Exemplos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de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apresentações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bem-sucedidas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com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esse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Inter"/>
                <a:ea typeface="Inter"/>
                <a:cs typeface="+mn-lt"/>
              </a:rPr>
              <a:t>tipo</a:t>
            </a:r>
            <a:r>
              <a:rPr lang="en-US" sz="2000">
                <a:solidFill>
                  <a:schemeClr val="bg1"/>
                </a:solidFill>
                <a:latin typeface="Inter"/>
                <a:ea typeface="Inter"/>
                <a:cs typeface="+mn-lt"/>
              </a:rPr>
              <a:t> de dado</a:t>
            </a:r>
            <a:endParaRPr lang="pt-BR" sz="2000">
              <a:solidFill>
                <a:schemeClr val="bg1"/>
              </a:solidFill>
              <a:latin typeface="Inter"/>
              <a:ea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344220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ECE30FE0-EA72-F0A5-F570-49A8ABF36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2;p27">
            <a:extLst>
              <a:ext uri="{FF2B5EF4-FFF2-40B4-BE49-F238E27FC236}">
                <a16:creationId xmlns:a16="http://schemas.microsoft.com/office/drawing/2014/main" id="{D5FE79FC-A50C-7CF1-D687-92A42D7A5E93}"/>
              </a:ext>
            </a:extLst>
          </p:cNvPr>
          <p:cNvSpPr txBox="1">
            <a:spLocks/>
          </p:cNvSpPr>
          <p:nvPr/>
        </p:nvSpPr>
        <p:spPr>
          <a:xfrm>
            <a:off x="2757221" y="3236761"/>
            <a:ext cx="10363668" cy="174966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latin typeface="Chakra Petch Light"/>
                <a:cs typeface="Chakra Petch Bold"/>
              </a:rPr>
              <a:t>Lembrem-se: simplicidade é o mais alto grau de sofisticação.</a:t>
            </a:r>
            <a:endParaRPr lang="pt-BR" sz="5250">
              <a:solidFill>
                <a:srgbClr val="2BDEFD"/>
              </a:solidFill>
              <a:latin typeface="Chakra Petch Light"/>
              <a:cs typeface="Chakra Petch Bold"/>
            </a:endParaRPr>
          </a:p>
        </p:txBody>
      </p:sp>
      <p:sp>
        <p:nvSpPr>
          <p:cNvPr id="3" name="Google Shape;216;p26">
            <a:extLst>
              <a:ext uri="{FF2B5EF4-FFF2-40B4-BE49-F238E27FC236}">
                <a16:creationId xmlns:a16="http://schemas.microsoft.com/office/drawing/2014/main" id="{11D31783-9F6A-5287-DF0A-7B044E9137BB}"/>
              </a:ext>
            </a:extLst>
          </p:cNvPr>
          <p:cNvSpPr txBox="1">
            <a:spLocks/>
          </p:cNvSpPr>
          <p:nvPr/>
        </p:nvSpPr>
        <p:spPr>
          <a:xfrm>
            <a:off x="5661333" y="7008433"/>
            <a:ext cx="3311172" cy="609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1pPr>
            <a:lvl2pPr marL="457200" marR="0" lvl="1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2pPr>
            <a:lvl3pPr marL="914400" marR="0" lvl="2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3pPr>
            <a:lvl4pPr marL="1371600" marR="0" lvl="3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4pPr>
            <a:lvl5pPr marL="1828800" marR="0" lvl="4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5pPr>
            <a:lvl6pPr marL="2286000" marR="0" lvl="5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6pPr>
            <a:lvl7pPr marL="2743200" marR="0" lvl="6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7pPr>
            <a:lvl8pPr marL="3200400" marR="0" lvl="7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8pPr>
            <a:lvl9pPr marL="3657600" marR="0" lvl="8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9pPr>
          </a:lstStyle>
          <a:p>
            <a:pPr algn="ctr"/>
            <a:r>
              <a:rPr lang="pt-BR" sz="2400" b="0">
                <a:solidFill>
                  <a:srgbClr val="F7F7F7"/>
                </a:solidFill>
              </a:rPr>
              <a:t>Leonardo Da Vinci</a:t>
            </a:r>
          </a:p>
        </p:txBody>
      </p:sp>
    </p:spTree>
    <p:extLst>
      <p:ext uri="{BB962C8B-B14F-4D97-AF65-F5344CB8AC3E}">
        <p14:creationId xmlns:p14="http://schemas.microsoft.com/office/powerpoint/2010/main" val="426240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56;p44">
            <a:extLst>
              <a:ext uri="{FF2B5EF4-FFF2-40B4-BE49-F238E27FC236}">
                <a16:creationId xmlns:a16="http://schemas.microsoft.com/office/drawing/2014/main" id="{A7C14A07-7721-CA7D-A483-9307DDB89316}"/>
              </a:ext>
            </a:extLst>
          </p:cNvPr>
          <p:cNvGrpSpPr/>
          <p:nvPr/>
        </p:nvGrpSpPr>
        <p:grpSpPr>
          <a:xfrm>
            <a:off x="944199" y="2263196"/>
            <a:ext cx="1512272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4" name="Google Shape;357;p44">
              <a:extLst>
                <a:ext uri="{FF2B5EF4-FFF2-40B4-BE49-F238E27FC236}">
                  <a16:creationId xmlns:a16="http://schemas.microsoft.com/office/drawing/2014/main" id="{DEAFD536-E81A-EE1A-D302-258CFBC9CAB4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58;p44">
              <a:extLst>
                <a:ext uri="{FF2B5EF4-FFF2-40B4-BE49-F238E27FC236}">
                  <a16:creationId xmlns:a16="http://schemas.microsoft.com/office/drawing/2014/main" id="{D0B9ABE6-17FE-65E3-6384-C9BB14FBD391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9;p44">
              <a:extLst>
                <a:ext uri="{FF2B5EF4-FFF2-40B4-BE49-F238E27FC236}">
                  <a16:creationId xmlns:a16="http://schemas.microsoft.com/office/drawing/2014/main" id="{D36B29C2-FE90-8AB7-2121-41E2673E1FA9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60;p44">
              <a:extLst>
                <a:ext uri="{FF2B5EF4-FFF2-40B4-BE49-F238E27FC236}">
                  <a16:creationId xmlns:a16="http://schemas.microsoft.com/office/drawing/2014/main" id="{FE554389-2049-408D-096C-0092E506804D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61;p44">
              <a:extLst>
                <a:ext uri="{FF2B5EF4-FFF2-40B4-BE49-F238E27FC236}">
                  <a16:creationId xmlns:a16="http://schemas.microsoft.com/office/drawing/2014/main" id="{34A9A449-3E5A-8E58-420E-7E5816EBA3B1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62;p44">
              <a:extLst>
                <a:ext uri="{FF2B5EF4-FFF2-40B4-BE49-F238E27FC236}">
                  <a16:creationId xmlns:a16="http://schemas.microsoft.com/office/drawing/2014/main" id="{8C2B5C13-8142-E57A-3C03-BB95712473F3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63;p44">
              <a:extLst>
                <a:ext uri="{FF2B5EF4-FFF2-40B4-BE49-F238E27FC236}">
                  <a16:creationId xmlns:a16="http://schemas.microsoft.com/office/drawing/2014/main" id="{4CC78999-B848-6509-1586-2457434D793C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364;p44">
            <a:extLst>
              <a:ext uri="{FF2B5EF4-FFF2-40B4-BE49-F238E27FC236}">
                <a16:creationId xmlns:a16="http://schemas.microsoft.com/office/drawing/2014/main" id="{AD4EEAF5-AA53-DD92-8EC4-B9BACF795C9D}"/>
              </a:ext>
            </a:extLst>
          </p:cNvPr>
          <p:cNvSpPr txBox="1"/>
          <p:nvPr/>
        </p:nvSpPr>
        <p:spPr>
          <a:xfrm>
            <a:off x="944188" y="1211554"/>
            <a:ext cx="3307999" cy="45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18000" rIns="18000" bIns="180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2BDEFD"/>
                </a:solidFill>
                <a:latin typeface="Chakra Petch"/>
                <a:ea typeface="Chakra Petch"/>
                <a:cs typeface="Chakra Petch"/>
                <a:sym typeface="Chakra Petch"/>
              </a:rPr>
              <a:t>01000101 01110011 01100011 01101111 01101100 01100001 00100000 01100100 01100101 00100000 01000100 01100001 01100100 01101111 01110011 00001010 </a:t>
            </a:r>
            <a:endParaRPr sz="900">
              <a:solidFill>
                <a:srgbClr val="2BDEF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" name="Google Shape;365;p44">
            <a:extLst>
              <a:ext uri="{FF2B5EF4-FFF2-40B4-BE49-F238E27FC236}">
                <a16:creationId xmlns:a16="http://schemas.microsoft.com/office/drawing/2014/main" id="{773A2284-F9BB-E3CB-DDA2-6F4724BFE12A}"/>
              </a:ext>
            </a:extLst>
          </p:cNvPr>
          <p:cNvSpPr/>
          <p:nvPr/>
        </p:nvSpPr>
        <p:spPr>
          <a:xfrm rot="10800000" flipH="1">
            <a:off x="524970" y="7038440"/>
            <a:ext cx="9050695" cy="265392"/>
          </a:xfrm>
          <a:custGeom>
            <a:avLst/>
            <a:gdLst/>
            <a:ahLst/>
            <a:cxnLst/>
            <a:rect l="l" t="t" r="r" b="b"/>
            <a:pathLst>
              <a:path w="173736" h="6096" extrusionOk="0">
                <a:moveTo>
                  <a:pt x="0" y="6096"/>
                </a:moveTo>
                <a:lnTo>
                  <a:pt x="136779" y="6096"/>
                </a:lnTo>
                <a:lnTo>
                  <a:pt x="152019" y="0"/>
                </a:lnTo>
                <a:lnTo>
                  <a:pt x="173736" y="0"/>
                </a:lnTo>
                <a:lnTo>
                  <a:pt x="152019" y="0"/>
                </a:lnTo>
                <a:lnTo>
                  <a:pt x="137160" y="6096"/>
                </a:lnTo>
                <a:close/>
              </a:path>
            </a:pathLst>
          </a:custGeom>
          <a:noFill/>
          <a:ln w="3175" cap="flat" cmpd="sng">
            <a:solidFill>
              <a:srgbClr val="2BDEFD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pt-BR"/>
          </a:p>
        </p:txBody>
      </p:sp>
      <p:pic>
        <p:nvPicPr>
          <p:cNvPr id="13" name="Google Shape;366;p44">
            <a:extLst>
              <a:ext uri="{FF2B5EF4-FFF2-40B4-BE49-F238E27FC236}">
                <a16:creationId xmlns:a16="http://schemas.microsoft.com/office/drawing/2014/main" id="{E9FFDF01-49B8-87F3-E068-47056329056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571466" y="7003391"/>
            <a:ext cx="1512291" cy="7053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oogle Shape;368;p44">
            <a:extLst>
              <a:ext uri="{FF2B5EF4-FFF2-40B4-BE49-F238E27FC236}">
                <a16:creationId xmlns:a16="http://schemas.microsoft.com/office/drawing/2014/main" id="{8EE20B09-6F24-6607-E45B-309C013B3D8F}"/>
              </a:ext>
            </a:extLst>
          </p:cNvPr>
          <p:cNvGrpSpPr/>
          <p:nvPr/>
        </p:nvGrpSpPr>
        <p:grpSpPr>
          <a:xfrm>
            <a:off x="4823323" y="2068578"/>
            <a:ext cx="453988" cy="885816"/>
            <a:chOff x="360147" y="3615850"/>
            <a:chExt cx="260700" cy="508675"/>
          </a:xfrm>
        </p:grpSpPr>
        <p:sp>
          <p:nvSpPr>
            <p:cNvPr id="16" name="Google Shape;369;p44">
              <a:extLst>
                <a:ext uri="{FF2B5EF4-FFF2-40B4-BE49-F238E27FC236}">
                  <a16:creationId xmlns:a16="http://schemas.microsoft.com/office/drawing/2014/main" id="{A6D7A964-68D4-4999-7F85-2B78202D8F1E}"/>
                </a:ext>
              </a:extLst>
            </p:cNvPr>
            <p:cNvSpPr/>
            <p:nvPr/>
          </p:nvSpPr>
          <p:spPr>
            <a:xfrm rot="-8096044">
              <a:off x="398326" y="3901748"/>
              <a:ext cx="184343" cy="184555"/>
            </a:xfrm>
            <a:prstGeom prst="halfFrame">
              <a:avLst>
                <a:gd name="adj1" fmla="val 20287"/>
                <a:gd name="adj2" fmla="val 21735"/>
              </a:avLst>
            </a:prstGeom>
            <a:noFill/>
            <a:ln w="9525" cap="flat" cmpd="sng">
              <a:solidFill>
                <a:srgbClr val="2BDE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70;p44">
              <a:extLst>
                <a:ext uri="{FF2B5EF4-FFF2-40B4-BE49-F238E27FC236}">
                  <a16:creationId xmlns:a16="http://schemas.microsoft.com/office/drawing/2014/main" id="{BEFA19EF-9D75-5D22-7AC1-C63B895E4C8A}"/>
                </a:ext>
              </a:extLst>
            </p:cNvPr>
            <p:cNvSpPr/>
            <p:nvPr/>
          </p:nvSpPr>
          <p:spPr>
            <a:xfrm rot="-8096044">
              <a:off x="398326" y="3777910"/>
              <a:ext cx="184343" cy="184555"/>
            </a:xfrm>
            <a:prstGeom prst="halfFrame">
              <a:avLst>
                <a:gd name="adj1" fmla="val 20287"/>
                <a:gd name="adj2" fmla="val 21735"/>
              </a:avLst>
            </a:prstGeom>
            <a:noFill/>
            <a:ln w="9525" cap="flat" cmpd="sng">
              <a:solidFill>
                <a:srgbClr val="2BDE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71;p44">
              <a:extLst>
                <a:ext uri="{FF2B5EF4-FFF2-40B4-BE49-F238E27FC236}">
                  <a16:creationId xmlns:a16="http://schemas.microsoft.com/office/drawing/2014/main" id="{80383EB0-77B0-35A0-520E-F2B2AFF1B4A4}"/>
                </a:ext>
              </a:extLst>
            </p:cNvPr>
            <p:cNvSpPr/>
            <p:nvPr/>
          </p:nvSpPr>
          <p:spPr>
            <a:xfrm rot="-8096044">
              <a:off x="398326" y="3654073"/>
              <a:ext cx="184343" cy="184555"/>
            </a:xfrm>
            <a:prstGeom prst="halfFrame">
              <a:avLst>
                <a:gd name="adj1" fmla="val 20287"/>
                <a:gd name="adj2" fmla="val 21735"/>
              </a:avLst>
            </a:prstGeom>
            <a:noFill/>
            <a:ln w="9525" cap="flat" cmpd="sng">
              <a:solidFill>
                <a:srgbClr val="2BDE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372;p44">
            <a:extLst>
              <a:ext uri="{FF2B5EF4-FFF2-40B4-BE49-F238E27FC236}">
                <a16:creationId xmlns:a16="http://schemas.microsoft.com/office/drawing/2014/main" id="{3712F2E8-A4A5-B24D-1297-5CF029476EDF}"/>
              </a:ext>
            </a:extLst>
          </p:cNvPr>
          <p:cNvGrpSpPr/>
          <p:nvPr/>
        </p:nvGrpSpPr>
        <p:grpSpPr>
          <a:xfrm>
            <a:off x="5536564" y="2068578"/>
            <a:ext cx="453988" cy="885816"/>
            <a:chOff x="360147" y="3615850"/>
            <a:chExt cx="260700" cy="508675"/>
          </a:xfrm>
          <a:solidFill>
            <a:srgbClr val="2BDEFD"/>
          </a:solidFill>
        </p:grpSpPr>
        <p:sp>
          <p:nvSpPr>
            <p:cNvPr id="20" name="Google Shape;373;p44">
              <a:extLst>
                <a:ext uri="{FF2B5EF4-FFF2-40B4-BE49-F238E27FC236}">
                  <a16:creationId xmlns:a16="http://schemas.microsoft.com/office/drawing/2014/main" id="{6E392F4F-F707-75E4-17EB-E8409A17B8E3}"/>
                </a:ext>
              </a:extLst>
            </p:cNvPr>
            <p:cNvSpPr/>
            <p:nvPr/>
          </p:nvSpPr>
          <p:spPr>
            <a:xfrm rot="-8096044">
              <a:off x="398326" y="3901748"/>
              <a:ext cx="184343" cy="184555"/>
            </a:xfrm>
            <a:prstGeom prst="halfFrame">
              <a:avLst>
                <a:gd name="adj1" fmla="val 20287"/>
                <a:gd name="adj2" fmla="val 21735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74;p44">
              <a:extLst>
                <a:ext uri="{FF2B5EF4-FFF2-40B4-BE49-F238E27FC236}">
                  <a16:creationId xmlns:a16="http://schemas.microsoft.com/office/drawing/2014/main" id="{6E0576E6-3A1D-027C-601F-8571878194CD}"/>
                </a:ext>
              </a:extLst>
            </p:cNvPr>
            <p:cNvSpPr/>
            <p:nvPr/>
          </p:nvSpPr>
          <p:spPr>
            <a:xfrm rot="-8096044">
              <a:off x="398326" y="3777910"/>
              <a:ext cx="184343" cy="184555"/>
            </a:xfrm>
            <a:prstGeom prst="halfFrame">
              <a:avLst>
                <a:gd name="adj1" fmla="val 20287"/>
                <a:gd name="adj2" fmla="val 21735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75;p44">
              <a:extLst>
                <a:ext uri="{FF2B5EF4-FFF2-40B4-BE49-F238E27FC236}">
                  <a16:creationId xmlns:a16="http://schemas.microsoft.com/office/drawing/2014/main" id="{D436719E-E66F-E27B-4BF3-7C3F515CC8E4}"/>
                </a:ext>
              </a:extLst>
            </p:cNvPr>
            <p:cNvSpPr/>
            <p:nvPr/>
          </p:nvSpPr>
          <p:spPr>
            <a:xfrm rot="-8096044">
              <a:off x="398326" y="3654073"/>
              <a:ext cx="184343" cy="184555"/>
            </a:xfrm>
            <a:prstGeom prst="halfFrame">
              <a:avLst>
                <a:gd name="adj1" fmla="val 20287"/>
                <a:gd name="adj2" fmla="val 21735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376;p44">
            <a:extLst>
              <a:ext uri="{FF2B5EF4-FFF2-40B4-BE49-F238E27FC236}">
                <a16:creationId xmlns:a16="http://schemas.microsoft.com/office/drawing/2014/main" id="{8658B807-504C-DD90-98D7-45221616B256}"/>
              </a:ext>
            </a:extLst>
          </p:cNvPr>
          <p:cNvSpPr/>
          <p:nvPr/>
        </p:nvSpPr>
        <p:spPr>
          <a:xfrm>
            <a:off x="944188" y="3784408"/>
            <a:ext cx="1014028" cy="1014028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021017"/>
          </a:solidFill>
          <a:ln w="9525" cap="flat" cmpd="sng">
            <a:solidFill>
              <a:srgbClr val="0A46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377;p44">
            <a:extLst>
              <a:ext uri="{FF2B5EF4-FFF2-40B4-BE49-F238E27FC236}">
                <a16:creationId xmlns:a16="http://schemas.microsoft.com/office/drawing/2014/main" id="{4C009DA9-CD65-FA33-9DFB-766FAF6B2238}"/>
              </a:ext>
            </a:extLst>
          </p:cNvPr>
          <p:cNvSpPr/>
          <p:nvPr/>
        </p:nvSpPr>
        <p:spPr>
          <a:xfrm>
            <a:off x="962511" y="5164134"/>
            <a:ext cx="1014028" cy="1014028"/>
          </a:xfrm>
          <a:prstGeom prst="snip2DiagRect">
            <a:avLst>
              <a:gd name="adj1" fmla="val 0"/>
              <a:gd name="adj2" fmla="val 11793"/>
            </a:avLst>
          </a:prstGeom>
          <a:solidFill>
            <a:srgbClr val="2BDEF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" name="Google Shape;382;p44">
            <a:extLst>
              <a:ext uri="{FF2B5EF4-FFF2-40B4-BE49-F238E27FC236}">
                <a16:creationId xmlns:a16="http://schemas.microsoft.com/office/drawing/2014/main" id="{FBD96013-352D-1822-53A0-BE04CCEB3B42}"/>
              </a:ext>
            </a:extLst>
          </p:cNvPr>
          <p:cNvGrpSpPr/>
          <p:nvPr/>
        </p:nvGrpSpPr>
        <p:grpSpPr>
          <a:xfrm>
            <a:off x="2739906" y="2263196"/>
            <a:ext cx="1512272" cy="409756"/>
            <a:chOff x="7753075" y="465125"/>
            <a:chExt cx="1056208" cy="230100"/>
          </a:xfrm>
        </p:grpSpPr>
        <p:sp>
          <p:nvSpPr>
            <p:cNvPr id="30" name="Google Shape;383;p44">
              <a:extLst>
                <a:ext uri="{FF2B5EF4-FFF2-40B4-BE49-F238E27FC236}">
                  <a16:creationId xmlns:a16="http://schemas.microsoft.com/office/drawing/2014/main" id="{CC7F5DC1-B076-75D0-F9AE-B59A82B4E3E4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noFill/>
            <a:ln w="3175" cap="flat" cmpd="sng">
              <a:solidFill>
                <a:srgbClr val="2BDE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84;p44">
              <a:extLst>
                <a:ext uri="{FF2B5EF4-FFF2-40B4-BE49-F238E27FC236}">
                  <a16:creationId xmlns:a16="http://schemas.microsoft.com/office/drawing/2014/main" id="{89AE31C6-F111-D858-70BE-C21A5E32E97B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noFill/>
            <a:ln w="3175" cap="flat" cmpd="sng">
              <a:solidFill>
                <a:srgbClr val="2BDE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85;p44">
              <a:extLst>
                <a:ext uri="{FF2B5EF4-FFF2-40B4-BE49-F238E27FC236}">
                  <a16:creationId xmlns:a16="http://schemas.microsoft.com/office/drawing/2014/main" id="{3020EC72-1674-ED90-E1AC-69499C6E1045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noFill/>
            <a:ln w="3175" cap="flat" cmpd="sng">
              <a:solidFill>
                <a:srgbClr val="2BDE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86;p44">
              <a:extLst>
                <a:ext uri="{FF2B5EF4-FFF2-40B4-BE49-F238E27FC236}">
                  <a16:creationId xmlns:a16="http://schemas.microsoft.com/office/drawing/2014/main" id="{09596B00-66F9-CE1F-D9DE-9F084DFB3DF0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noFill/>
            <a:ln w="3175" cap="flat" cmpd="sng">
              <a:solidFill>
                <a:srgbClr val="2BDE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87;p44">
              <a:extLst>
                <a:ext uri="{FF2B5EF4-FFF2-40B4-BE49-F238E27FC236}">
                  <a16:creationId xmlns:a16="http://schemas.microsoft.com/office/drawing/2014/main" id="{975B37C6-C9C9-F5E5-1EDD-44FC73B1D9F4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noFill/>
            <a:ln w="3175" cap="flat" cmpd="sng">
              <a:solidFill>
                <a:srgbClr val="2BDE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88;p44">
              <a:extLst>
                <a:ext uri="{FF2B5EF4-FFF2-40B4-BE49-F238E27FC236}">
                  <a16:creationId xmlns:a16="http://schemas.microsoft.com/office/drawing/2014/main" id="{CAA73214-1C80-9EA3-11A7-885C667F3FE4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noFill/>
            <a:ln w="3175" cap="flat" cmpd="sng">
              <a:solidFill>
                <a:srgbClr val="2BDE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89;p44">
              <a:extLst>
                <a:ext uri="{FF2B5EF4-FFF2-40B4-BE49-F238E27FC236}">
                  <a16:creationId xmlns:a16="http://schemas.microsoft.com/office/drawing/2014/main" id="{6AE36279-4EF9-DC05-4EA3-1D78F5097BCD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noFill/>
            <a:ln w="3175" cap="flat" cmpd="sng">
              <a:solidFill>
                <a:srgbClr val="2BDE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623;p41">
            <a:extLst>
              <a:ext uri="{FF2B5EF4-FFF2-40B4-BE49-F238E27FC236}">
                <a16:creationId xmlns:a16="http://schemas.microsoft.com/office/drawing/2014/main" id="{1D726193-7924-8357-408F-DB75AE95BBF0}"/>
              </a:ext>
            </a:extLst>
          </p:cNvPr>
          <p:cNvSpPr txBox="1"/>
          <p:nvPr/>
        </p:nvSpPr>
        <p:spPr>
          <a:xfrm>
            <a:off x="4823323" y="1113749"/>
            <a:ext cx="279585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pt-BR" sz="1600">
                <a:solidFill>
                  <a:srgbClr val="2BDEFD"/>
                </a:solidFill>
                <a:latin typeface="Chakra Petch"/>
                <a:ea typeface="Chakra Petch"/>
                <a:cs typeface="Chakra Petch"/>
                <a:sym typeface="Chakra Petch"/>
              </a:rPr>
              <a:t>AOVS2K23 2BDEFD</a:t>
            </a:r>
          </a:p>
          <a:p>
            <a:pPr>
              <a:buClr>
                <a:srgbClr val="000000"/>
              </a:buClr>
              <a:buSzPts val="1100"/>
            </a:pPr>
            <a:r>
              <a:rPr lang="pt-BR" sz="1600">
                <a:solidFill>
                  <a:srgbClr val="2BDEFD"/>
                </a:solidFill>
                <a:latin typeface="Chakra Petch"/>
                <a:ea typeface="Chakra Petch"/>
                <a:cs typeface="Chakra Petch"/>
                <a:sym typeface="Chakra Petch"/>
              </a:rPr>
              <a:t>-23.588167163380042,</a:t>
            </a:r>
          </a:p>
          <a:p>
            <a:pPr>
              <a:buClr>
                <a:srgbClr val="000000"/>
              </a:buClr>
              <a:buSzPts val="1100"/>
            </a:pPr>
            <a:r>
              <a:rPr lang="pt-BR" sz="1600">
                <a:solidFill>
                  <a:srgbClr val="2BDEFD"/>
                </a:solidFill>
                <a:latin typeface="Chakra Petch"/>
                <a:ea typeface="Chakra Petch"/>
                <a:cs typeface="Chakra Petch"/>
                <a:sym typeface="Chakra Petch"/>
              </a:rPr>
              <a:t>-46.63233190394378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88D418A1-BA24-1C08-CE3B-624DE8CDD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94123" y="522255"/>
            <a:ext cx="2466975" cy="2800350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id="{DA1676BE-6871-E133-F5A1-4E5D550CC2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29639" y="1033957"/>
            <a:ext cx="2209800" cy="2000250"/>
          </a:xfrm>
          <a:prstGeom prst="rect">
            <a:avLst/>
          </a:prstGeom>
        </p:spPr>
      </p:pic>
      <p:sp>
        <p:nvSpPr>
          <p:cNvPr id="38" name="Retângulo: Cantos Superiores Recortados 37">
            <a:extLst>
              <a:ext uri="{FF2B5EF4-FFF2-40B4-BE49-F238E27FC236}">
                <a16:creationId xmlns:a16="http://schemas.microsoft.com/office/drawing/2014/main" id="{E4580CDB-77D9-39D1-4A28-76242AB31B9C}"/>
              </a:ext>
            </a:extLst>
          </p:cNvPr>
          <p:cNvSpPr/>
          <p:nvPr/>
        </p:nvSpPr>
        <p:spPr>
          <a:xfrm rot="10800000">
            <a:off x="6021454" y="5501201"/>
            <a:ext cx="2442924" cy="750208"/>
          </a:xfrm>
          <a:prstGeom prst="snip2SameRect">
            <a:avLst>
              <a:gd name="adj1" fmla="val 36790"/>
              <a:gd name="adj2" fmla="val 0"/>
            </a:avLst>
          </a:prstGeom>
          <a:solidFill>
            <a:srgbClr val="2BD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: Cantos Superiores Recortados 40">
            <a:extLst>
              <a:ext uri="{FF2B5EF4-FFF2-40B4-BE49-F238E27FC236}">
                <a16:creationId xmlns:a16="http://schemas.microsoft.com/office/drawing/2014/main" id="{4BBC83DB-22EF-AEBC-0DFB-D248B0F68D50}"/>
              </a:ext>
            </a:extLst>
          </p:cNvPr>
          <p:cNvSpPr/>
          <p:nvPr/>
        </p:nvSpPr>
        <p:spPr>
          <a:xfrm>
            <a:off x="2573220" y="3784408"/>
            <a:ext cx="2573954" cy="2467001"/>
          </a:xfrm>
          <a:prstGeom prst="snip2SameRect">
            <a:avLst>
              <a:gd name="adj1" fmla="val 14163"/>
              <a:gd name="adj2" fmla="val 13457"/>
            </a:avLst>
          </a:prstGeom>
          <a:solidFill>
            <a:srgbClr val="021017"/>
          </a:solidFill>
          <a:ln w="6350">
            <a:solidFill>
              <a:srgbClr val="0A46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4" name="Gráfico 43">
            <a:extLst>
              <a:ext uri="{FF2B5EF4-FFF2-40B4-BE49-F238E27FC236}">
                <a16:creationId xmlns:a16="http://schemas.microsoft.com/office/drawing/2014/main" id="{BBA096AE-CEE2-9061-12D3-AE4C7A81B0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16509" y="1110852"/>
            <a:ext cx="1857375" cy="1562100"/>
          </a:xfrm>
          <a:prstGeom prst="rect">
            <a:avLst/>
          </a:prstGeom>
        </p:spPr>
      </p:pic>
      <p:sp>
        <p:nvSpPr>
          <p:cNvPr id="45" name="Freeform 27">
            <a:extLst>
              <a:ext uri="{FF2B5EF4-FFF2-40B4-BE49-F238E27FC236}">
                <a16:creationId xmlns:a16="http://schemas.microsoft.com/office/drawing/2014/main" id="{45D76DC6-660B-3214-040B-99C24154C2E2}"/>
              </a:ext>
            </a:extLst>
          </p:cNvPr>
          <p:cNvSpPr/>
          <p:nvPr/>
        </p:nvSpPr>
        <p:spPr>
          <a:xfrm>
            <a:off x="6021453" y="4712117"/>
            <a:ext cx="1087951" cy="294781"/>
          </a:xfrm>
          <a:custGeom>
            <a:avLst/>
            <a:gdLst/>
            <a:ahLst/>
            <a:cxnLst/>
            <a:rect l="l" t="t" r="r" b="b"/>
            <a:pathLst>
              <a:path w="1450601" h="393042">
                <a:moveTo>
                  <a:pt x="1450601" y="0"/>
                </a:moveTo>
                <a:lnTo>
                  <a:pt x="0" y="0"/>
                </a:lnTo>
                <a:lnTo>
                  <a:pt x="0" y="393042"/>
                </a:lnTo>
                <a:lnTo>
                  <a:pt x="1450601" y="393042"/>
                </a:lnTo>
                <a:lnTo>
                  <a:pt x="145060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4C2295B8-02B1-5A8A-02DF-CA633FEC0A08}"/>
              </a:ext>
            </a:extLst>
          </p:cNvPr>
          <p:cNvGrpSpPr/>
          <p:nvPr/>
        </p:nvGrpSpPr>
        <p:grpSpPr>
          <a:xfrm>
            <a:off x="7028777" y="4708409"/>
            <a:ext cx="2139315" cy="300383"/>
            <a:chOff x="7884284" y="861416"/>
            <a:chExt cx="2139315" cy="300383"/>
          </a:xfrm>
        </p:grpSpPr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57DDD55D-6EEA-6D9F-FA04-6B0A066ABE2F}"/>
                </a:ext>
              </a:extLst>
            </p:cNvPr>
            <p:cNvSpPr/>
            <p:nvPr/>
          </p:nvSpPr>
          <p:spPr>
            <a:xfrm>
              <a:off x="8111762" y="921902"/>
              <a:ext cx="172379" cy="172379"/>
            </a:xfrm>
            <a:custGeom>
              <a:avLst/>
              <a:gdLst/>
              <a:ahLst/>
              <a:cxnLst/>
              <a:rect l="l" t="t" r="r" b="b"/>
              <a:pathLst>
                <a:path w="229839" h="229839">
                  <a:moveTo>
                    <a:pt x="0" y="0"/>
                  </a:moveTo>
                  <a:lnTo>
                    <a:pt x="229839" y="0"/>
                  </a:lnTo>
                  <a:lnTo>
                    <a:pt x="229839" y="229839"/>
                  </a:lnTo>
                  <a:lnTo>
                    <a:pt x="0" y="229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8" name="TextBox 32">
              <a:extLst>
                <a:ext uri="{FF2B5EF4-FFF2-40B4-BE49-F238E27FC236}">
                  <a16:creationId xmlns:a16="http://schemas.microsoft.com/office/drawing/2014/main" id="{C6B211B9-651C-C803-2FC0-57E23061F0E4}"/>
                </a:ext>
              </a:extLst>
            </p:cNvPr>
            <p:cNvSpPr txBox="1"/>
            <p:nvPr/>
          </p:nvSpPr>
          <p:spPr>
            <a:xfrm>
              <a:off x="8383362" y="931280"/>
              <a:ext cx="1573448" cy="153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76"/>
                </a:lnSpc>
              </a:pPr>
              <a:r>
                <a:rPr lang="en-US" sz="983">
                  <a:solidFill>
                    <a:srgbClr val="2BDEFD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IMAGEM GERADA COM I.A.</a:t>
              </a:r>
            </a:p>
          </p:txBody>
        </p:sp>
        <p:pic>
          <p:nvPicPr>
            <p:cNvPr id="49" name="Gráfico 48">
              <a:extLst>
                <a:ext uri="{FF2B5EF4-FFF2-40B4-BE49-F238E27FC236}">
                  <a16:creationId xmlns:a16="http://schemas.microsoft.com/office/drawing/2014/main" id="{AE6E1E10-D220-ADE1-2D97-9F29350792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flipH="1">
              <a:off x="7884284" y="861416"/>
              <a:ext cx="2139315" cy="300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0020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99B5EAC9-DA03-8E4A-01C7-B83D4F880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B3CA334B-2600-3F84-613B-EF128AED01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2185520"/>
            <a:ext cx="10555813" cy="184661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/>
              <a:t>RESPONSABILIDADES DO </a:t>
            </a:r>
            <a:r>
              <a:rPr lang="pt-BR">
                <a:solidFill>
                  <a:srgbClr val="2BDEFD"/>
                </a:solidFill>
              </a:rPr>
              <a:t>LÍDER DE PROCESSOS</a:t>
            </a:r>
          </a:p>
        </p:txBody>
      </p:sp>
    </p:spTree>
    <p:extLst>
      <p:ext uri="{BB962C8B-B14F-4D97-AF65-F5344CB8AC3E}">
        <p14:creationId xmlns:p14="http://schemas.microsoft.com/office/powerpoint/2010/main" val="206378355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D9DED99E-954A-8575-F54F-548E6D340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216;p26">
            <a:extLst>
              <a:ext uri="{FF2B5EF4-FFF2-40B4-BE49-F238E27FC236}">
                <a16:creationId xmlns:a16="http://schemas.microsoft.com/office/drawing/2014/main" id="{07B8C3F0-0986-9314-1512-599268D4F144}"/>
              </a:ext>
            </a:extLst>
          </p:cNvPr>
          <p:cNvSpPr txBox="1">
            <a:spLocks/>
          </p:cNvSpPr>
          <p:nvPr/>
        </p:nvSpPr>
        <p:spPr>
          <a:xfrm>
            <a:off x="1032514" y="1213306"/>
            <a:ext cx="3549168" cy="103408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400">
                <a:solidFill>
                  <a:srgbClr val="F7F7F7"/>
                </a:solidFill>
                <a:latin typeface="Chakra Petch"/>
                <a:cs typeface="Chakra Petch"/>
              </a:rPr>
              <a:t>Agente de Transformação cultural</a:t>
            </a:r>
            <a:endParaRPr lang="pt-BR"/>
          </a:p>
        </p:txBody>
      </p:sp>
      <p:sp>
        <p:nvSpPr>
          <p:cNvPr id="42" name="Google Shape;216;p26">
            <a:extLst>
              <a:ext uri="{FF2B5EF4-FFF2-40B4-BE49-F238E27FC236}">
                <a16:creationId xmlns:a16="http://schemas.microsoft.com/office/drawing/2014/main" id="{CCC53CD1-F40D-D86C-FCDC-3DEE5E65ECDF}"/>
              </a:ext>
            </a:extLst>
          </p:cNvPr>
          <p:cNvSpPr txBox="1">
            <a:spLocks/>
          </p:cNvSpPr>
          <p:nvPr/>
        </p:nvSpPr>
        <p:spPr>
          <a:xfrm>
            <a:off x="5705055" y="1317363"/>
            <a:ext cx="3311172" cy="92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1pPr>
            <a:lvl2pPr marR="0"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2pPr>
            <a:lvl3pPr marR="0"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3pPr>
            <a:lvl4pPr marR="0"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4pPr>
            <a:lvl5pPr marR="0"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5pPr>
            <a:lvl6pPr marR="0"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6pPr>
            <a:lvl7pPr marR="0"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7pPr>
            <a:lvl8pPr marR="0"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8pPr>
            <a:lvl9pPr marR="0"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9pPr>
          </a:lstStyle>
          <a:p>
            <a:pPr algn="ctr"/>
            <a:r>
              <a:rPr lang="pt-BR" sz="2400" b="0">
                <a:solidFill>
                  <a:srgbClr val="F7F7F7"/>
                </a:solidFill>
              </a:rPr>
              <a:t>Monitoramento e controle de Processos</a:t>
            </a:r>
          </a:p>
        </p:txBody>
      </p:sp>
      <p:sp>
        <p:nvSpPr>
          <p:cNvPr id="43" name="Google Shape;216;p26">
            <a:extLst>
              <a:ext uri="{FF2B5EF4-FFF2-40B4-BE49-F238E27FC236}">
                <a16:creationId xmlns:a16="http://schemas.microsoft.com/office/drawing/2014/main" id="{AFB5589F-FD7C-9584-EE12-7D2CACA187CF}"/>
              </a:ext>
            </a:extLst>
          </p:cNvPr>
          <p:cNvSpPr txBox="1">
            <a:spLocks/>
          </p:cNvSpPr>
          <p:nvPr/>
        </p:nvSpPr>
        <p:spPr>
          <a:xfrm>
            <a:off x="8368670" y="6292671"/>
            <a:ext cx="2760958" cy="123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1pPr>
            <a:lvl2pPr marR="0"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2pPr>
            <a:lvl3pPr marR="0"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3pPr>
            <a:lvl4pPr marR="0"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4pPr>
            <a:lvl5pPr marR="0"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5pPr>
            <a:lvl6pPr marR="0"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6pPr>
            <a:lvl7pPr marR="0"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7pPr>
            <a:lvl8pPr marR="0"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8pPr>
            <a:lvl9pPr marR="0"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9pPr>
          </a:lstStyle>
          <a:p>
            <a:pPr algn="ctr"/>
            <a:r>
              <a:rPr lang="pt-BR" sz="2400" b="0">
                <a:solidFill>
                  <a:srgbClr val="F7F7F7"/>
                </a:solidFill>
              </a:rPr>
              <a:t>Capacitação e motivação das equipes</a:t>
            </a:r>
            <a:endParaRPr lang="pt-BR" sz="2400">
              <a:solidFill>
                <a:srgbClr val="F7F7F7"/>
              </a:solidFill>
            </a:endParaRPr>
          </a:p>
        </p:txBody>
      </p:sp>
      <p:sp>
        <p:nvSpPr>
          <p:cNvPr id="44" name="Google Shape;216;p26">
            <a:extLst>
              <a:ext uri="{FF2B5EF4-FFF2-40B4-BE49-F238E27FC236}">
                <a16:creationId xmlns:a16="http://schemas.microsoft.com/office/drawing/2014/main" id="{7868C0E1-DCF6-4A6D-021D-6619A52B6246}"/>
              </a:ext>
            </a:extLst>
          </p:cNvPr>
          <p:cNvSpPr txBox="1">
            <a:spLocks/>
          </p:cNvSpPr>
          <p:nvPr/>
        </p:nvSpPr>
        <p:spPr>
          <a:xfrm>
            <a:off x="10450913" y="1317363"/>
            <a:ext cx="2972971" cy="92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1pPr>
            <a:lvl2pPr marR="0"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2pPr>
            <a:lvl3pPr marR="0"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3pPr>
            <a:lvl4pPr marR="0"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4pPr>
            <a:lvl5pPr marR="0"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5pPr>
            <a:lvl6pPr marR="0"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6pPr>
            <a:lvl7pPr marR="0"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7pPr>
            <a:lvl8pPr marR="0"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8pPr>
            <a:lvl9pPr marR="0"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9pPr>
          </a:lstStyle>
          <a:p>
            <a:pPr algn="ctr"/>
            <a:r>
              <a:rPr lang="pt-BR" sz="2400" b="0">
                <a:solidFill>
                  <a:srgbClr val="F7F7F7"/>
                </a:solidFill>
              </a:rPr>
              <a:t>Foco nos resultados estratégicos</a:t>
            </a:r>
            <a:endParaRPr lang="pt-BR" sz="2400">
              <a:solidFill>
                <a:srgbClr val="F7F7F7"/>
              </a:solidFill>
            </a:endParaRPr>
          </a:p>
        </p:txBody>
      </p:sp>
      <p:sp>
        <p:nvSpPr>
          <p:cNvPr id="46" name="Google Shape;216;p26">
            <a:extLst>
              <a:ext uri="{FF2B5EF4-FFF2-40B4-BE49-F238E27FC236}">
                <a16:creationId xmlns:a16="http://schemas.microsoft.com/office/drawing/2014/main" id="{610F54B4-0F6B-65C3-F2C2-257832FF9B20}"/>
              </a:ext>
            </a:extLst>
          </p:cNvPr>
          <p:cNvSpPr txBox="1">
            <a:spLocks/>
          </p:cNvSpPr>
          <p:nvPr/>
        </p:nvSpPr>
        <p:spPr>
          <a:xfrm>
            <a:off x="3410347" y="6292671"/>
            <a:ext cx="3437131" cy="92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1pPr>
            <a:lvl2pPr marR="0"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2pPr>
            <a:lvl3pPr marR="0"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3pPr>
            <a:lvl4pPr marR="0"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4pPr>
            <a:lvl5pPr marR="0"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5pPr>
            <a:lvl6pPr marR="0"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6pPr>
            <a:lvl7pPr marR="0"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7pPr>
            <a:lvl8pPr marR="0"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8pPr>
            <a:lvl9pPr marR="0"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9pPr>
          </a:lstStyle>
          <a:p>
            <a:pPr algn="ctr"/>
            <a:r>
              <a:rPr lang="pt-BR" sz="2400" b="0">
                <a:solidFill>
                  <a:srgbClr val="F7F7F7"/>
                </a:solidFill>
              </a:rPr>
              <a:t>Facilitador de Integração entre áreas</a:t>
            </a:r>
            <a:endParaRPr lang="pt-BR" sz="2400">
              <a:solidFill>
                <a:srgbClr val="F7F7F7"/>
              </a:solidFill>
            </a:endParaRPr>
          </a:p>
        </p:txBody>
      </p:sp>
      <p:sp>
        <p:nvSpPr>
          <p:cNvPr id="32" name="Hexagon 1">
            <a:extLst>
              <a:ext uri="{FF2B5EF4-FFF2-40B4-BE49-F238E27FC236}">
                <a16:creationId xmlns:a16="http://schemas.microsoft.com/office/drawing/2014/main" id="{E4810D3B-D201-81AD-DBBC-F18B8AB402CC}"/>
              </a:ext>
            </a:extLst>
          </p:cNvPr>
          <p:cNvSpPr/>
          <p:nvPr/>
        </p:nvSpPr>
        <p:spPr>
          <a:xfrm>
            <a:off x="1299649" y="2396866"/>
            <a:ext cx="2911590" cy="2509991"/>
          </a:xfrm>
          <a:prstGeom prst="hexagon">
            <a:avLst/>
          </a:prstGeom>
          <a:solidFill>
            <a:srgbClr val="021017"/>
          </a:solidFill>
          <a:ln w="19050">
            <a:solidFill>
              <a:srgbClr val="0A46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80"/>
          </a:p>
        </p:txBody>
      </p:sp>
      <p:sp>
        <p:nvSpPr>
          <p:cNvPr id="33" name="Hexagon 2">
            <a:extLst>
              <a:ext uri="{FF2B5EF4-FFF2-40B4-BE49-F238E27FC236}">
                <a16:creationId xmlns:a16="http://schemas.microsoft.com/office/drawing/2014/main" id="{DDF5800B-866B-F8C4-C80E-9B79D4F41F25}"/>
              </a:ext>
            </a:extLst>
          </p:cNvPr>
          <p:cNvSpPr/>
          <p:nvPr/>
        </p:nvSpPr>
        <p:spPr>
          <a:xfrm>
            <a:off x="5859405" y="2396866"/>
            <a:ext cx="2911590" cy="2509991"/>
          </a:xfrm>
          <a:prstGeom prst="hexagon">
            <a:avLst/>
          </a:prstGeom>
          <a:solidFill>
            <a:srgbClr val="021017"/>
          </a:solidFill>
          <a:ln w="19050">
            <a:solidFill>
              <a:srgbClr val="0A46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80"/>
          </a:p>
        </p:txBody>
      </p:sp>
      <p:sp>
        <p:nvSpPr>
          <p:cNvPr id="34" name="Hexagon 3">
            <a:extLst>
              <a:ext uri="{FF2B5EF4-FFF2-40B4-BE49-F238E27FC236}">
                <a16:creationId xmlns:a16="http://schemas.microsoft.com/office/drawing/2014/main" id="{05A2D2E7-E4BB-D310-BD54-ED73E1E01E3D}"/>
              </a:ext>
            </a:extLst>
          </p:cNvPr>
          <p:cNvSpPr/>
          <p:nvPr/>
        </p:nvSpPr>
        <p:spPr>
          <a:xfrm>
            <a:off x="3579527" y="3651862"/>
            <a:ext cx="2911590" cy="2509991"/>
          </a:xfrm>
          <a:prstGeom prst="hexagon">
            <a:avLst/>
          </a:prstGeom>
          <a:solidFill>
            <a:srgbClr val="021017"/>
          </a:solidFill>
          <a:ln w="19050">
            <a:solidFill>
              <a:srgbClr val="0A46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80"/>
          </a:p>
        </p:txBody>
      </p:sp>
      <p:sp>
        <p:nvSpPr>
          <p:cNvPr id="35" name="Hexagon 4">
            <a:extLst>
              <a:ext uri="{FF2B5EF4-FFF2-40B4-BE49-F238E27FC236}">
                <a16:creationId xmlns:a16="http://schemas.microsoft.com/office/drawing/2014/main" id="{78F0B900-EB91-BE6C-ACCC-A434D243DEA8}"/>
              </a:ext>
            </a:extLst>
          </p:cNvPr>
          <p:cNvSpPr/>
          <p:nvPr/>
        </p:nvSpPr>
        <p:spPr>
          <a:xfrm>
            <a:off x="8139283" y="3651862"/>
            <a:ext cx="2911590" cy="2509991"/>
          </a:xfrm>
          <a:prstGeom prst="hexagon">
            <a:avLst/>
          </a:prstGeom>
          <a:solidFill>
            <a:srgbClr val="021017"/>
          </a:solidFill>
          <a:ln w="19050">
            <a:solidFill>
              <a:srgbClr val="0A46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80"/>
          </a:p>
        </p:txBody>
      </p:sp>
      <p:sp>
        <p:nvSpPr>
          <p:cNvPr id="36" name="Hexagon 5">
            <a:extLst>
              <a:ext uri="{FF2B5EF4-FFF2-40B4-BE49-F238E27FC236}">
                <a16:creationId xmlns:a16="http://schemas.microsoft.com/office/drawing/2014/main" id="{BFCD8722-CD42-52FE-52FB-EB7938CB0F63}"/>
              </a:ext>
            </a:extLst>
          </p:cNvPr>
          <p:cNvSpPr/>
          <p:nvPr/>
        </p:nvSpPr>
        <p:spPr>
          <a:xfrm>
            <a:off x="10419162" y="2396867"/>
            <a:ext cx="2911590" cy="2509992"/>
          </a:xfrm>
          <a:prstGeom prst="hexagon">
            <a:avLst/>
          </a:prstGeom>
          <a:solidFill>
            <a:srgbClr val="021017"/>
          </a:solidFill>
          <a:ln w="19050">
            <a:solidFill>
              <a:srgbClr val="0A46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8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96283B07-5E4A-1D0C-6A41-B4F38E97D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94991" y="4439332"/>
            <a:ext cx="905209" cy="905209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B70FB499-7DBE-69E0-6DBE-9AB3295E1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910662" y="3199255"/>
            <a:ext cx="807724" cy="905209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72CEAD0F-1C54-9EFF-16FF-7ADB07ADF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302840" y="3294876"/>
            <a:ext cx="905209" cy="713967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D4DBBDE1-22F5-A606-3574-E73425B6A9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53213" y="3199383"/>
            <a:ext cx="833178" cy="797973"/>
          </a:xfrm>
          <a:prstGeom prst="rect">
            <a:avLst/>
          </a:prstGeom>
        </p:spPr>
      </p:pic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6B44D64F-912C-EF35-B42E-EB1F7C107D83}"/>
              </a:ext>
            </a:extLst>
          </p:cNvPr>
          <p:cNvSpPr/>
          <p:nvPr/>
        </p:nvSpPr>
        <p:spPr>
          <a:xfrm>
            <a:off x="9369267" y="4450411"/>
            <a:ext cx="444032" cy="905565"/>
          </a:xfrm>
          <a:custGeom>
            <a:avLst/>
            <a:gdLst>
              <a:gd name="connsiteX0" fmla="*/ 115414 w 343824"/>
              <a:gd name="connsiteY0" fmla="*/ 80 h 629993"/>
              <a:gd name="connsiteX1" fmla="*/ 115414 w 343824"/>
              <a:gd name="connsiteY1" fmla="*/ 200500 h 629993"/>
              <a:gd name="connsiteX2" fmla="*/ 229940 w 343824"/>
              <a:gd name="connsiteY2" fmla="*/ 80 h 629993"/>
              <a:gd name="connsiteX3" fmla="*/ 229940 w 343824"/>
              <a:gd name="connsiteY3" fmla="*/ 200500 h 629993"/>
              <a:gd name="connsiteX4" fmla="*/ 172677 w 343824"/>
              <a:gd name="connsiteY4" fmla="*/ 80 h 629993"/>
              <a:gd name="connsiteX5" fmla="*/ 172677 w 343824"/>
              <a:gd name="connsiteY5" fmla="*/ 200500 h 629993"/>
              <a:gd name="connsiteX6" fmla="*/ 172591 w 343824"/>
              <a:gd name="connsiteY6" fmla="*/ 80 h 629993"/>
              <a:gd name="connsiteX7" fmla="*/ 29433 w 343824"/>
              <a:gd name="connsiteY7" fmla="*/ 80 h 629993"/>
              <a:gd name="connsiteX8" fmla="*/ 801 w 343824"/>
              <a:gd name="connsiteY8" fmla="*/ 28711 h 629993"/>
              <a:gd name="connsiteX9" fmla="*/ 801 w 343824"/>
              <a:gd name="connsiteY9" fmla="*/ 67965 h 629993"/>
              <a:gd name="connsiteX10" fmla="*/ 1746 w 343824"/>
              <a:gd name="connsiteY10" fmla="*/ 75266 h 629993"/>
              <a:gd name="connsiteX11" fmla="*/ 72380 w 343824"/>
              <a:gd name="connsiteY11" fmla="*/ 343687 h 629993"/>
              <a:gd name="connsiteX12" fmla="*/ 172591 w 343824"/>
              <a:gd name="connsiteY12" fmla="*/ 80 h 629993"/>
              <a:gd name="connsiteX13" fmla="*/ 315748 w 343824"/>
              <a:gd name="connsiteY13" fmla="*/ 80 h 629993"/>
              <a:gd name="connsiteX14" fmla="*/ 344380 w 343824"/>
              <a:gd name="connsiteY14" fmla="*/ 28711 h 629993"/>
              <a:gd name="connsiteX15" fmla="*/ 344380 w 343824"/>
              <a:gd name="connsiteY15" fmla="*/ 67965 h 629993"/>
              <a:gd name="connsiteX16" fmla="*/ 343435 w 343824"/>
              <a:gd name="connsiteY16" fmla="*/ 75266 h 629993"/>
              <a:gd name="connsiteX17" fmla="*/ 272801 w 343824"/>
              <a:gd name="connsiteY17" fmla="*/ 343687 h 629993"/>
              <a:gd name="connsiteX18" fmla="*/ 192805 w 343824"/>
              <a:gd name="connsiteY18" fmla="*/ 298764 h 629993"/>
              <a:gd name="connsiteX19" fmla="*/ 236868 w 343824"/>
              <a:gd name="connsiteY19" fmla="*/ 400978 h 629993"/>
              <a:gd name="connsiteX20" fmla="*/ 322620 w 343824"/>
              <a:gd name="connsiteY20" fmla="*/ 400978 h 629993"/>
              <a:gd name="connsiteX21" fmla="*/ 342910 w 343824"/>
              <a:gd name="connsiteY21" fmla="*/ 414156 h 629993"/>
              <a:gd name="connsiteX22" fmla="*/ 337394 w 343824"/>
              <a:gd name="connsiteY22" fmla="*/ 437712 h 629993"/>
              <a:gd name="connsiteX23" fmla="*/ 262952 w 343824"/>
              <a:gd name="connsiteY23" fmla="*/ 504023 h 629993"/>
              <a:gd name="connsiteX24" fmla="*/ 304181 w 343824"/>
              <a:gd name="connsiteY24" fmla="*/ 598879 h 629993"/>
              <a:gd name="connsiteX25" fmla="*/ 298277 w 343824"/>
              <a:gd name="connsiteY25" fmla="*/ 624410 h 629993"/>
              <a:gd name="connsiteX26" fmla="*/ 272200 w 343824"/>
              <a:gd name="connsiteY26" fmla="*/ 626996 h 629993"/>
              <a:gd name="connsiteX27" fmla="*/ 172591 w 343824"/>
              <a:gd name="connsiteY27" fmla="*/ 570849 h 629993"/>
              <a:gd name="connsiteX28" fmla="*/ 72953 w 343824"/>
              <a:gd name="connsiteY28" fmla="*/ 626996 h 629993"/>
              <a:gd name="connsiteX29" fmla="*/ 46785 w 343824"/>
              <a:gd name="connsiteY29" fmla="*/ 624496 h 629993"/>
              <a:gd name="connsiteX30" fmla="*/ 40886 w 343824"/>
              <a:gd name="connsiteY30" fmla="*/ 598879 h 629993"/>
              <a:gd name="connsiteX31" fmla="*/ 82115 w 343824"/>
              <a:gd name="connsiteY31" fmla="*/ 504023 h 629993"/>
              <a:gd name="connsiteX32" fmla="*/ 7673 w 343824"/>
              <a:gd name="connsiteY32" fmla="*/ 437741 h 629993"/>
              <a:gd name="connsiteX33" fmla="*/ 2114 w 343824"/>
              <a:gd name="connsiteY33" fmla="*/ 414189 h 629993"/>
              <a:gd name="connsiteX34" fmla="*/ 22390 w 343824"/>
              <a:gd name="connsiteY34" fmla="*/ 400978 h 629993"/>
              <a:gd name="connsiteX35" fmla="*/ 108284 w 343824"/>
              <a:gd name="connsiteY35" fmla="*/ 400978 h 629993"/>
              <a:gd name="connsiteX36" fmla="*/ 152405 w 343824"/>
              <a:gd name="connsiteY36" fmla="*/ 298764 h 629993"/>
              <a:gd name="connsiteX37" fmla="*/ 172605 w 343824"/>
              <a:gd name="connsiteY37" fmla="*/ 286658 h 629993"/>
              <a:gd name="connsiteX38" fmla="*/ 192805 w 343824"/>
              <a:gd name="connsiteY38" fmla="*/ 298764 h 62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43824" h="629993">
                <a:moveTo>
                  <a:pt x="115414" y="80"/>
                </a:moveTo>
                <a:lnTo>
                  <a:pt x="115414" y="200500"/>
                </a:lnTo>
                <a:moveTo>
                  <a:pt x="229940" y="80"/>
                </a:moveTo>
                <a:lnTo>
                  <a:pt x="229940" y="200500"/>
                </a:lnTo>
                <a:moveTo>
                  <a:pt x="172677" y="80"/>
                </a:moveTo>
                <a:lnTo>
                  <a:pt x="172677" y="200500"/>
                </a:lnTo>
                <a:moveTo>
                  <a:pt x="172591" y="80"/>
                </a:moveTo>
                <a:lnTo>
                  <a:pt x="29433" y="80"/>
                </a:lnTo>
                <a:cubicBezTo>
                  <a:pt x="13620" y="80"/>
                  <a:pt x="801" y="12898"/>
                  <a:pt x="801" y="28711"/>
                </a:cubicBezTo>
                <a:lnTo>
                  <a:pt x="801" y="67965"/>
                </a:lnTo>
                <a:cubicBezTo>
                  <a:pt x="801" y="70429"/>
                  <a:pt x="1118" y="72882"/>
                  <a:pt x="1746" y="75266"/>
                </a:cubicBezTo>
                <a:lnTo>
                  <a:pt x="72380" y="343687"/>
                </a:lnTo>
                <a:moveTo>
                  <a:pt x="172591" y="80"/>
                </a:moveTo>
                <a:lnTo>
                  <a:pt x="315748" y="80"/>
                </a:lnTo>
                <a:cubicBezTo>
                  <a:pt x="331562" y="80"/>
                  <a:pt x="344380" y="12898"/>
                  <a:pt x="344380" y="28711"/>
                </a:cubicBezTo>
                <a:lnTo>
                  <a:pt x="344380" y="67965"/>
                </a:lnTo>
                <a:cubicBezTo>
                  <a:pt x="344380" y="70429"/>
                  <a:pt x="344063" y="72882"/>
                  <a:pt x="343435" y="75266"/>
                </a:cubicBezTo>
                <a:lnTo>
                  <a:pt x="272801" y="343687"/>
                </a:lnTo>
                <a:moveTo>
                  <a:pt x="192805" y="298764"/>
                </a:moveTo>
                <a:lnTo>
                  <a:pt x="236868" y="400978"/>
                </a:lnTo>
                <a:lnTo>
                  <a:pt x="322620" y="400978"/>
                </a:lnTo>
                <a:cubicBezTo>
                  <a:pt x="331484" y="400656"/>
                  <a:pt x="339600" y="405926"/>
                  <a:pt x="342910" y="414156"/>
                </a:cubicBezTo>
                <a:cubicBezTo>
                  <a:pt x="346219" y="422386"/>
                  <a:pt x="344013" y="431807"/>
                  <a:pt x="337394" y="437712"/>
                </a:cubicBezTo>
                <a:lnTo>
                  <a:pt x="262952" y="504023"/>
                </a:lnTo>
                <a:lnTo>
                  <a:pt x="304181" y="598879"/>
                </a:lnTo>
                <a:cubicBezTo>
                  <a:pt x="307892" y="607775"/>
                  <a:pt x="305515" y="618047"/>
                  <a:pt x="298277" y="624410"/>
                </a:cubicBezTo>
                <a:cubicBezTo>
                  <a:pt x="291038" y="630775"/>
                  <a:pt x="280547" y="631814"/>
                  <a:pt x="272200" y="626996"/>
                </a:cubicBezTo>
                <a:lnTo>
                  <a:pt x="172591" y="570849"/>
                </a:lnTo>
                <a:lnTo>
                  <a:pt x="72953" y="626996"/>
                </a:lnTo>
                <a:cubicBezTo>
                  <a:pt x="64601" y="631883"/>
                  <a:pt x="54060" y="630875"/>
                  <a:pt x="46785" y="624496"/>
                </a:cubicBezTo>
                <a:cubicBezTo>
                  <a:pt x="39508" y="618117"/>
                  <a:pt x="37132" y="607798"/>
                  <a:pt x="40886" y="598879"/>
                </a:cubicBezTo>
                <a:lnTo>
                  <a:pt x="82115" y="504023"/>
                </a:lnTo>
                <a:lnTo>
                  <a:pt x="7673" y="437741"/>
                </a:lnTo>
                <a:cubicBezTo>
                  <a:pt x="1039" y="431847"/>
                  <a:pt x="-1184" y="422426"/>
                  <a:pt x="2114" y="414189"/>
                </a:cubicBezTo>
                <a:cubicBezTo>
                  <a:pt x="5411" y="405950"/>
                  <a:pt x="13522" y="400666"/>
                  <a:pt x="22390" y="400978"/>
                </a:cubicBezTo>
                <a:lnTo>
                  <a:pt x="108284" y="400978"/>
                </a:lnTo>
                <a:lnTo>
                  <a:pt x="152405" y="298764"/>
                </a:lnTo>
                <a:cubicBezTo>
                  <a:pt x="156390" y="291311"/>
                  <a:pt x="164154" y="286658"/>
                  <a:pt x="172605" y="286658"/>
                </a:cubicBezTo>
                <a:cubicBezTo>
                  <a:pt x="181056" y="286658"/>
                  <a:pt x="188820" y="291311"/>
                  <a:pt x="192805" y="298764"/>
                </a:cubicBezTo>
                <a:close/>
              </a:path>
            </a:pathLst>
          </a:custGeom>
          <a:noFill/>
          <a:ln w="9525" cap="rnd">
            <a:solidFill>
              <a:srgbClr val="2BDEFD"/>
            </a:solidFill>
            <a:prstDash val="solid"/>
            <a:round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329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AB91671F-61EF-C457-CCD1-1BFBCEDC3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Superiores Recortados 1">
            <a:extLst>
              <a:ext uri="{FF2B5EF4-FFF2-40B4-BE49-F238E27FC236}">
                <a16:creationId xmlns:a16="http://schemas.microsoft.com/office/drawing/2014/main" id="{282354BD-FF2F-8156-07D1-BBB55EAA8E9B}"/>
              </a:ext>
            </a:extLst>
          </p:cNvPr>
          <p:cNvSpPr/>
          <p:nvPr/>
        </p:nvSpPr>
        <p:spPr>
          <a:xfrm>
            <a:off x="1444965" y="3899625"/>
            <a:ext cx="2573954" cy="3336387"/>
          </a:xfrm>
          <a:prstGeom prst="snip2SameRect">
            <a:avLst>
              <a:gd name="adj1" fmla="val 14163"/>
              <a:gd name="adj2" fmla="val 13457"/>
            </a:avLst>
          </a:prstGeom>
          <a:solidFill>
            <a:srgbClr val="021017"/>
          </a:solidFill>
          <a:ln w="6350">
            <a:solidFill>
              <a:srgbClr val="0A46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Superiores Recortados 5">
            <a:extLst>
              <a:ext uri="{FF2B5EF4-FFF2-40B4-BE49-F238E27FC236}">
                <a16:creationId xmlns:a16="http://schemas.microsoft.com/office/drawing/2014/main" id="{C1E3E5CE-8564-4418-942F-709332259D71}"/>
              </a:ext>
            </a:extLst>
          </p:cNvPr>
          <p:cNvSpPr/>
          <p:nvPr/>
        </p:nvSpPr>
        <p:spPr>
          <a:xfrm>
            <a:off x="4400105" y="3899625"/>
            <a:ext cx="2573954" cy="3336387"/>
          </a:xfrm>
          <a:prstGeom prst="snip2SameRect">
            <a:avLst>
              <a:gd name="adj1" fmla="val 14163"/>
              <a:gd name="adj2" fmla="val 13457"/>
            </a:avLst>
          </a:prstGeom>
          <a:solidFill>
            <a:srgbClr val="021017"/>
          </a:solidFill>
          <a:ln w="6350">
            <a:solidFill>
              <a:srgbClr val="0A46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Google Shape;216;p26">
            <a:extLst>
              <a:ext uri="{FF2B5EF4-FFF2-40B4-BE49-F238E27FC236}">
                <a16:creationId xmlns:a16="http://schemas.microsoft.com/office/drawing/2014/main" id="{66D72619-0F4F-D6AC-8C51-F63DB741B4E0}"/>
              </a:ext>
            </a:extLst>
          </p:cNvPr>
          <p:cNvSpPr txBox="1">
            <a:spLocks/>
          </p:cNvSpPr>
          <p:nvPr/>
        </p:nvSpPr>
        <p:spPr>
          <a:xfrm>
            <a:off x="1617280" y="4701597"/>
            <a:ext cx="2239253" cy="1772745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400">
                <a:solidFill>
                  <a:srgbClr val="DBE4EF"/>
                </a:solidFill>
                <a:latin typeface="Chakra Petch"/>
                <a:cs typeface="Chakra Petch"/>
              </a:rPr>
              <a:t>Liderança com o motor de mudança e engajamento</a:t>
            </a:r>
            <a:endParaRPr lang="pt-BR" sz="2400">
              <a:solidFill>
                <a:srgbClr val="DBE4EF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sp>
        <p:nvSpPr>
          <p:cNvPr id="4" name="Google Shape;216;p26">
            <a:extLst>
              <a:ext uri="{FF2B5EF4-FFF2-40B4-BE49-F238E27FC236}">
                <a16:creationId xmlns:a16="http://schemas.microsoft.com/office/drawing/2014/main" id="{422347B8-A7A3-CB0A-7886-1BE5699AF90A}"/>
              </a:ext>
            </a:extLst>
          </p:cNvPr>
          <p:cNvSpPr txBox="1">
            <a:spLocks/>
          </p:cNvSpPr>
          <p:nvPr/>
        </p:nvSpPr>
        <p:spPr>
          <a:xfrm>
            <a:off x="4579474" y="4701597"/>
            <a:ext cx="2239253" cy="1772745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400">
                <a:solidFill>
                  <a:srgbClr val="DBE4EF"/>
                </a:solidFill>
                <a:latin typeface="Chakra Petch"/>
                <a:cs typeface="Chakra Petch"/>
              </a:rPr>
              <a:t>Exemplos de cultura e melhoria contínua</a:t>
            </a:r>
            <a:endParaRPr lang="pt-BR" sz="2400">
              <a:solidFill>
                <a:srgbClr val="DBE4EF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sp>
        <p:nvSpPr>
          <p:cNvPr id="11" name="Google Shape;222;p27">
            <a:extLst>
              <a:ext uri="{FF2B5EF4-FFF2-40B4-BE49-F238E27FC236}">
                <a16:creationId xmlns:a16="http://schemas.microsoft.com/office/drawing/2014/main" id="{1101336E-16DF-E88D-BC7C-B9CCB6BBE634}"/>
              </a:ext>
            </a:extLst>
          </p:cNvPr>
          <p:cNvSpPr txBox="1">
            <a:spLocks/>
          </p:cNvSpPr>
          <p:nvPr/>
        </p:nvSpPr>
        <p:spPr>
          <a:xfrm>
            <a:off x="387911" y="1133334"/>
            <a:ext cx="10555813" cy="174966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rgbClr val="FFFFFF"/>
                </a:solidFill>
                <a:latin typeface="Chakra Petch Bold"/>
                <a:cs typeface="Chakra Petch Bold"/>
              </a:rPr>
              <a:t>IMPACTO DO LIDER NA </a:t>
            </a:r>
            <a:r>
              <a:rPr lang="pt-BR" sz="5250">
                <a:solidFill>
                  <a:srgbClr val="2BDEFD"/>
                </a:solidFill>
                <a:latin typeface="Chakra Petch Bold"/>
                <a:cs typeface="Chakra Petch Bold"/>
              </a:rPr>
              <a:t>CULTURA ORGANIZACIONAL</a:t>
            </a:r>
          </a:p>
        </p:txBody>
      </p:sp>
      <p:sp>
        <p:nvSpPr>
          <p:cNvPr id="5" name="Freeform 27">
            <a:extLst>
              <a:ext uri="{FF2B5EF4-FFF2-40B4-BE49-F238E27FC236}">
                <a16:creationId xmlns:a16="http://schemas.microsoft.com/office/drawing/2014/main" id="{96EBE6B0-E241-C6FE-7D34-9519A7F876A0}"/>
              </a:ext>
            </a:extLst>
          </p:cNvPr>
          <p:cNvSpPr/>
          <p:nvPr/>
        </p:nvSpPr>
        <p:spPr>
          <a:xfrm>
            <a:off x="7324160" y="7618155"/>
            <a:ext cx="1087951" cy="294781"/>
          </a:xfrm>
          <a:custGeom>
            <a:avLst/>
            <a:gdLst/>
            <a:ahLst/>
            <a:cxnLst/>
            <a:rect l="l" t="t" r="r" b="b"/>
            <a:pathLst>
              <a:path w="1450601" h="393042">
                <a:moveTo>
                  <a:pt x="1450601" y="0"/>
                </a:moveTo>
                <a:lnTo>
                  <a:pt x="0" y="0"/>
                </a:lnTo>
                <a:lnTo>
                  <a:pt x="0" y="393042"/>
                </a:lnTo>
                <a:lnTo>
                  <a:pt x="1450601" y="393042"/>
                </a:lnTo>
                <a:lnTo>
                  <a:pt x="145060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AA352FB5-FAD8-5A29-BBB4-533F6DF43D39}"/>
              </a:ext>
            </a:extLst>
          </p:cNvPr>
          <p:cNvGrpSpPr/>
          <p:nvPr/>
        </p:nvGrpSpPr>
        <p:grpSpPr>
          <a:xfrm>
            <a:off x="8331484" y="7614447"/>
            <a:ext cx="2139315" cy="300383"/>
            <a:chOff x="7884284" y="861416"/>
            <a:chExt cx="2139315" cy="300383"/>
          </a:xfrm>
        </p:grpSpPr>
        <p:sp>
          <p:nvSpPr>
            <p:cNvPr id="8" name="Freeform 31">
              <a:extLst>
                <a:ext uri="{FF2B5EF4-FFF2-40B4-BE49-F238E27FC236}">
                  <a16:creationId xmlns:a16="http://schemas.microsoft.com/office/drawing/2014/main" id="{C57AC2EC-A5D1-1BCE-0D8C-7F02D7A506C0}"/>
                </a:ext>
              </a:extLst>
            </p:cNvPr>
            <p:cNvSpPr/>
            <p:nvPr/>
          </p:nvSpPr>
          <p:spPr>
            <a:xfrm>
              <a:off x="8111762" y="921902"/>
              <a:ext cx="172379" cy="172379"/>
            </a:xfrm>
            <a:custGeom>
              <a:avLst/>
              <a:gdLst/>
              <a:ahLst/>
              <a:cxnLst/>
              <a:rect l="l" t="t" r="r" b="b"/>
              <a:pathLst>
                <a:path w="229839" h="229839">
                  <a:moveTo>
                    <a:pt x="0" y="0"/>
                  </a:moveTo>
                  <a:lnTo>
                    <a:pt x="229839" y="0"/>
                  </a:lnTo>
                  <a:lnTo>
                    <a:pt x="229839" y="229839"/>
                  </a:lnTo>
                  <a:lnTo>
                    <a:pt x="0" y="229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32">
              <a:extLst>
                <a:ext uri="{FF2B5EF4-FFF2-40B4-BE49-F238E27FC236}">
                  <a16:creationId xmlns:a16="http://schemas.microsoft.com/office/drawing/2014/main" id="{EB040181-E9FD-B81A-0F27-DB239EC86B03}"/>
                </a:ext>
              </a:extLst>
            </p:cNvPr>
            <p:cNvSpPr txBox="1"/>
            <p:nvPr/>
          </p:nvSpPr>
          <p:spPr>
            <a:xfrm>
              <a:off x="8383362" y="931280"/>
              <a:ext cx="1573448" cy="153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76"/>
                </a:lnSpc>
              </a:pPr>
              <a:r>
                <a:rPr lang="en-US" sz="983">
                  <a:solidFill>
                    <a:srgbClr val="2BDEFD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IMAGEM GERADA COM I.A.</a:t>
              </a:r>
            </a:p>
          </p:txBody>
        </p:sp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712BF122-0F43-7B05-5ED6-4830E5FF97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7884284" y="861416"/>
              <a:ext cx="2139315" cy="300383"/>
            </a:xfrm>
            <a:prstGeom prst="rect">
              <a:avLst/>
            </a:prstGeom>
          </p:spPr>
        </p:pic>
      </p:grpSp>
      <p:pic>
        <p:nvPicPr>
          <p:cNvPr id="17" name="Imagem 16" descr="Thumbnail Image A three-panel cartoon (charge) illustrating resistance to change:&#10;&#10;**Panel 1:** A person stands confidently on a stage, addressing a large, enthusiastic audience. The speaker asks, &quot;Quem quer mudanças?&quot; (Who wants change?). Everyone in the audience eagerly raises their hands, smiling and cheering.&#10;&#10;**Panel 2:** The same speaker, now with a more serious expression, asks, &quot;Quem quer mudar?&quot; (Who wants to change?). The audience looks around uncomfortably. No one raises their hand. Some people look down, others scratch their heads or avoid eye contact.&#10;&#10;**Panel 3:** The speaker, now slightly exasperated, asks, &quot;Quem quer liderar a mudança?&quot; (Who wants to lead the change?). The stage and audience area are now completely empty. The speaker stands alone, with a spotlight on them and a tumbleweed rolling by.&#10;&#10;Style: Clean, expressive cartoon style with exaggerated facial expressions and body language to emphasize the humor and irony of the situation. Use Portuguese text in speech bubbles.">
            <a:extLst>
              <a:ext uri="{FF2B5EF4-FFF2-40B4-BE49-F238E27FC236}">
                <a16:creationId xmlns:a16="http://schemas.microsoft.com/office/drawing/2014/main" id="{9914E0D1-D8D9-2E9F-72CD-1D917C22B7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1462" y="3620020"/>
            <a:ext cx="3895595" cy="389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3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1151999" y="2185520"/>
            <a:ext cx="10555813" cy="107101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/>
              <a:t>APRESENTAÇÃO</a:t>
            </a:r>
            <a:endParaRPr lang="pt-BR">
              <a:solidFill>
                <a:srgbClr val="2BDEFD"/>
              </a:solidFill>
            </a:endParaRPr>
          </a:p>
        </p:txBody>
      </p:sp>
      <p:sp>
        <p:nvSpPr>
          <p:cNvPr id="223" name="Google Shape;223;p27"/>
          <p:cNvSpPr txBox="1">
            <a:spLocks noGrp="1"/>
          </p:cNvSpPr>
          <p:nvPr>
            <p:ph type="title" idx="2"/>
          </p:nvPr>
        </p:nvSpPr>
        <p:spPr>
          <a:xfrm>
            <a:off x="1152000" y="1412240"/>
            <a:ext cx="8250240" cy="738615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solidFill>
                  <a:srgbClr val="2BDEFD"/>
                </a:solidFill>
              </a:rPr>
              <a:t>// Aula 1.1 _</a:t>
            </a:r>
            <a:endParaRPr>
              <a:solidFill>
                <a:srgbClr val="2BDEFD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2EA7192D-F42E-3982-492B-786E08BFB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D1E9C8E7-83F5-8744-3633-808363D971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2185520"/>
            <a:ext cx="10555813" cy="184661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/>
              <a:t>MILESTONES PARA MAPEAMENTO DE PROCESSOS</a:t>
            </a:r>
          </a:p>
        </p:txBody>
      </p:sp>
    </p:spTree>
    <p:extLst>
      <p:ext uri="{BB962C8B-B14F-4D97-AF65-F5344CB8AC3E}">
        <p14:creationId xmlns:p14="http://schemas.microsoft.com/office/powerpoint/2010/main" val="334643863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6AF0537D-B9B4-D166-CDE9-EC49543BD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368A86C1-6896-53A3-DB1A-BBB629F2B304}"/>
              </a:ext>
            </a:extLst>
          </p:cNvPr>
          <p:cNvGrpSpPr/>
          <p:nvPr/>
        </p:nvGrpSpPr>
        <p:grpSpPr>
          <a:xfrm>
            <a:off x="4690051" y="1533544"/>
            <a:ext cx="5329079" cy="5343476"/>
            <a:chOff x="4690051" y="1533544"/>
            <a:chExt cx="5329079" cy="5343476"/>
          </a:xfrm>
          <a:solidFill>
            <a:srgbClr val="021017"/>
          </a:solidFill>
        </p:grpSpPr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id="{ED9D1EA4-38C7-86A3-159C-07AC0E907E97}"/>
                </a:ext>
              </a:extLst>
            </p:cNvPr>
            <p:cNvSpPr/>
            <p:nvPr/>
          </p:nvSpPr>
          <p:spPr>
            <a:xfrm>
              <a:off x="5056799" y="1533729"/>
              <a:ext cx="2303582" cy="2108756"/>
            </a:xfrm>
            <a:custGeom>
              <a:avLst/>
              <a:gdLst>
                <a:gd name="connsiteX0" fmla="*/ 2104 w 1182557"/>
                <a:gd name="connsiteY0" fmla="*/ 673475 h 1082542"/>
                <a:gd name="connsiteX1" fmla="*/ 7235 w 1182557"/>
                <a:gd name="connsiteY1" fmla="*/ 693015 h 1082542"/>
                <a:gd name="connsiteX2" fmla="*/ 245594 w 1182557"/>
                <a:gd name="connsiteY2" fmla="*/ 830631 h 1082542"/>
                <a:gd name="connsiteX3" fmla="*/ 241280 w 1182557"/>
                <a:gd name="connsiteY3" fmla="*/ 866760 h 1082542"/>
                <a:gd name="connsiteX4" fmla="*/ 194675 w 1182557"/>
                <a:gd name="connsiteY4" fmla="*/ 911223 h 1082542"/>
                <a:gd name="connsiteX5" fmla="*/ 236511 w 1182557"/>
                <a:gd name="connsiteY5" fmla="*/ 1067357 h 1082542"/>
                <a:gd name="connsiteX6" fmla="*/ 392648 w 1182557"/>
                <a:gd name="connsiteY6" fmla="*/ 1025523 h 1082542"/>
                <a:gd name="connsiteX7" fmla="*/ 407845 w 1182557"/>
                <a:gd name="connsiteY7" fmla="*/ 962934 h 1082542"/>
                <a:gd name="connsiteX8" fmla="*/ 436980 w 1182557"/>
                <a:gd name="connsiteY8" fmla="*/ 941131 h 1082542"/>
                <a:gd name="connsiteX9" fmla="*/ 675364 w 1182557"/>
                <a:gd name="connsiteY9" fmla="*/ 1078758 h 1082542"/>
                <a:gd name="connsiteX10" fmla="*/ 695040 w 1182557"/>
                <a:gd name="connsiteY10" fmla="*/ 1073605 h 1082542"/>
                <a:gd name="connsiteX11" fmla="*/ 1168398 w 1182557"/>
                <a:gd name="connsiteY11" fmla="*/ 800252 h 1082542"/>
                <a:gd name="connsiteX12" fmla="*/ 1182676 w 1182557"/>
                <a:gd name="connsiteY12" fmla="*/ 785785 h 1082542"/>
                <a:gd name="connsiteX13" fmla="*/ 1182676 w 1182557"/>
                <a:gd name="connsiteY13" fmla="*/ 510603 h 1082542"/>
                <a:gd name="connsiteX14" fmla="*/ 1149225 w 1182557"/>
                <a:gd name="connsiteY14" fmla="*/ 496274 h 1082542"/>
                <a:gd name="connsiteX15" fmla="*/ 1087426 w 1182557"/>
                <a:gd name="connsiteY15" fmla="*/ 514407 h 1082542"/>
                <a:gd name="connsiteX16" fmla="*/ 973126 w 1182557"/>
                <a:gd name="connsiteY16" fmla="*/ 400107 h 1082542"/>
                <a:gd name="connsiteX17" fmla="*/ 1087426 w 1182557"/>
                <a:gd name="connsiteY17" fmla="*/ 285807 h 1082542"/>
                <a:gd name="connsiteX18" fmla="*/ 1149225 w 1182557"/>
                <a:gd name="connsiteY18" fmla="*/ 303939 h 1082542"/>
                <a:gd name="connsiteX19" fmla="*/ 1182676 w 1182557"/>
                <a:gd name="connsiteY19" fmla="*/ 289609 h 1082542"/>
                <a:gd name="connsiteX20" fmla="*/ 1182676 w 1182557"/>
                <a:gd name="connsiteY20" fmla="*/ 14360 h 1082542"/>
                <a:gd name="connsiteX21" fmla="*/ 1168360 w 1182557"/>
                <a:gd name="connsiteY21" fmla="*/ 148 h 1082542"/>
                <a:gd name="connsiteX22" fmla="*/ 2104 w 1182557"/>
                <a:gd name="connsiteY22" fmla="*/ 673475 h 108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82557" h="1082542">
                  <a:moveTo>
                    <a:pt x="2104" y="673475"/>
                  </a:moveTo>
                  <a:cubicBezTo>
                    <a:pt x="-1933" y="680269"/>
                    <a:pt x="390" y="689063"/>
                    <a:pt x="7235" y="693015"/>
                  </a:cubicBezTo>
                  <a:lnTo>
                    <a:pt x="245594" y="830631"/>
                  </a:lnTo>
                  <a:cubicBezTo>
                    <a:pt x="257845" y="837704"/>
                    <a:pt x="253858" y="860293"/>
                    <a:pt x="241280" y="866760"/>
                  </a:cubicBezTo>
                  <a:cubicBezTo>
                    <a:pt x="222432" y="876457"/>
                    <a:pt x="206059" y="891497"/>
                    <a:pt x="194675" y="911223"/>
                  </a:cubicBezTo>
                  <a:cubicBezTo>
                    <a:pt x="163112" y="965887"/>
                    <a:pt x="181843" y="1035791"/>
                    <a:pt x="236511" y="1067357"/>
                  </a:cubicBezTo>
                  <a:cubicBezTo>
                    <a:pt x="291180" y="1098923"/>
                    <a:pt x="361085" y="1080187"/>
                    <a:pt x="392648" y="1025523"/>
                  </a:cubicBezTo>
                  <a:cubicBezTo>
                    <a:pt x="404032" y="1005797"/>
                    <a:pt x="408874" y="984099"/>
                    <a:pt x="407845" y="962934"/>
                  </a:cubicBezTo>
                  <a:cubicBezTo>
                    <a:pt x="407159" y="948799"/>
                    <a:pt x="424730" y="934054"/>
                    <a:pt x="436980" y="941131"/>
                  </a:cubicBezTo>
                  <a:lnTo>
                    <a:pt x="675364" y="1078758"/>
                  </a:lnTo>
                  <a:cubicBezTo>
                    <a:pt x="682198" y="1082701"/>
                    <a:pt x="690928" y="1080339"/>
                    <a:pt x="695040" y="1073605"/>
                  </a:cubicBezTo>
                  <a:cubicBezTo>
                    <a:pt x="799527" y="902479"/>
                    <a:pt x="980594" y="805121"/>
                    <a:pt x="1168398" y="800252"/>
                  </a:cubicBezTo>
                  <a:cubicBezTo>
                    <a:pt x="1176285" y="800047"/>
                    <a:pt x="1182676" y="793671"/>
                    <a:pt x="1182676" y="785785"/>
                  </a:cubicBezTo>
                  <a:lnTo>
                    <a:pt x="1182676" y="510603"/>
                  </a:lnTo>
                  <a:cubicBezTo>
                    <a:pt x="1182676" y="496459"/>
                    <a:pt x="1161121" y="488615"/>
                    <a:pt x="1149225" y="496274"/>
                  </a:cubicBezTo>
                  <a:cubicBezTo>
                    <a:pt x="1131403" y="507749"/>
                    <a:pt x="1110191" y="514407"/>
                    <a:pt x="1087426" y="514407"/>
                  </a:cubicBezTo>
                  <a:cubicBezTo>
                    <a:pt x="1024295" y="514407"/>
                    <a:pt x="973126" y="463233"/>
                    <a:pt x="973126" y="400107"/>
                  </a:cubicBezTo>
                  <a:cubicBezTo>
                    <a:pt x="973126" y="336981"/>
                    <a:pt x="1024295" y="285807"/>
                    <a:pt x="1087426" y="285807"/>
                  </a:cubicBezTo>
                  <a:cubicBezTo>
                    <a:pt x="1110191" y="285807"/>
                    <a:pt x="1131403" y="292465"/>
                    <a:pt x="1149225" y="303939"/>
                  </a:cubicBezTo>
                  <a:cubicBezTo>
                    <a:pt x="1161121" y="311597"/>
                    <a:pt x="1182676" y="303755"/>
                    <a:pt x="1182676" y="289609"/>
                  </a:cubicBezTo>
                  <a:lnTo>
                    <a:pt x="1182676" y="14360"/>
                  </a:lnTo>
                  <a:cubicBezTo>
                    <a:pt x="1182676" y="6462"/>
                    <a:pt x="1176257" y="55"/>
                    <a:pt x="1168360" y="148"/>
                  </a:cubicBezTo>
                  <a:cubicBezTo>
                    <a:pt x="705388" y="5595"/>
                    <a:pt x="255039" y="247785"/>
                    <a:pt x="2104" y="673475"/>
                  </a:cubicBezTo>
                  <a:close/>
                </a:path>
              </a:pathLst>
            </a:custGeom>
            <a:grpFill/>
            <a:ln w="12700" cap="rnd">
              <a:solidFill>
                <a:srgbClr val="2BDEF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 sz="2400">
                <a:latin typeface="Chakra Petch" panose="00000500000000000000" pitchFamily="2" charset="-34"/>
                <a:cs typeface="Chakra Petch" panose="00000500000000000000" pitchFamily="2" charset="-34"/>
              </a:endParaRPr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3E1ECDAC-8D44-07E7-BDF3-B54BC2D5CBC8}"/>
                </a:ext>
              </a:extLst>
            </p:cNvPr>
            <p:cNvSpPr/>
            <p:nvPr/>
          </p:nvSpPr>
          <p:spPr>
            <a:xfrm>
              <a:off x="4690051" y="2879663"/>
              <a:ext cx="1696091" cy="2655369"/>
            </a:xfrm>
            <a:custGeom>
              <a:avLst/>
              <a:gdLst>
                <a:gd name="connsiteX0" fmla="*/ 176001 w 870698"/>
                <a:gd name="connsiteY0" fmla="*/ 1354094 h 1363149"/>
                <a:gd name="connsiteX1" fmla="*/ 195489 w 870698"/>
                <a:gd name="connsiteY1" fmla="*/ 1359418 h 1363149"/>
                <a:gd name="connsiteX2" fmla="*/ 433847 w 870698"/>
                <a:gd name="connsiteY2" fmla="*/ 1221801 h 1363149"/>
                <a:gd name="connsiteX3" fmla="*/ 462982 w 870698"/>
                <a:gd name="connsiteY3" fmla="*/ 1243604 h 1363149"/>
                <a:gd name="connsiteX4" fmla="*/ 478179 w 870698"/>
                <a:gd name="connsiteY4" fmla="*/ 1306202 h 1363149"/>
                <a:gd name="connsiteX5" fmla="*/ 634316 w 870698"/>
                <a:gd name="connsiteY5" fmla="*/ 1348036 h 1363149"/>
                <a:gd name="connsiteX6" fmla="*/ 676154 w 870698"/>
                <a:gd name="connsiteY6" fmla="*/ 1191902 h 1363149"/>
                <a:gd name="connsiteX7" fmla="*/ 629548 w 870698"/>
                <a:gd name="connsiteY7" fmla="*/ 1147439 h 1363149"/>
                <a:gd name="connsiteX8" fmla="*/ 625234 w 870698"/>
                <a:gd name="connsiteY8" fmla="*/ 1111311 h 1363149"/>
                <a:gd name="connsiteX9" fmla="*/ 863616 w 870698"/>
                <a:gd name="connsiteY9" fmla="*/ 973675 h 1363149"/>
                <a:gd name="connsiteX10" fmla="*/ 868988 w 870698"/>
                <a:gd name="connsiteY10" fmla="*/ 954063 h 1363149"/>
                <a:gd name="connsiteX11" fmla="*/ 868941 w 870698"/>
                <a:gd name="connsiteY11" fmla="*/ 407443 h 1363149"/>
                <a:gd name="connsiteX12" fmla="*/ 863550 w 870698"/>
                <a:gd name="connsiteY12" fmla="*/ 387847 h 1363149"/>
                <a:gd name="connsiteX13" fmla="*/ 625235 w 870698"/>
                <a:gd name="connsiteY13" fmla="*/ 250257 h 1363149"/>
                <a:gd name="connsiteX14" fmla="*/ 596101 w 870698"/>
                <a:gd name="connsiteY14" fmla="*/ 272058 h 1363149"/>
                <a:gd name="connsiteX15" fmla="*/ 580904 w 870698"/>
                <a:gd name="connsiteY15" fmla="*/ 334647 h 1363149"/>
                <a:gd name="connsiteX16" fmla="*/ 424766 w 870698"/>
                <a:gd name="connsiteY16" fmla="*/ 376484 h 1363149"/>
                <a:gd name="connsiteX17" fmla="*/ 382929 w 870698"/>
                <a:gd name="connsiteY17" fmla="*/ 220347 h 1363149"/>
                <a:gd name="connsiteX18" fmla="*/ 429534 w 870698"/>
                <a:gd name="connsiteY18" fmla="*/ 175891 h 1363149"/>
                <a:gd name="connsiteX19" fmla="*/ 433848 w 870698"/>
                <a:gd name="connsiteY19" fmla="*/ 139759 h 1363149"/>
                <a:gd name="connsiteX20" fmla="*/ 195476 w 870698"/>
                <a:gd name="connsiteY20" fmla="*/ 2134 h 1363149"/>
                <a:gd name="connsiteX21" fmla="*/ 176012 w 870698"/>
                <a:gd name="connsiteY21" fmla="*/ 7422 h 1363149"/>
                <a:gd name="connsiteX22" fmla="*/ 176001 w 870698"/>
                <a:gd name="connsiteY22" fmla="*/ 1354094 h 1363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70698" h="1363149">
                  <a:moveTo>
                    <a:pt x="176001" y="1354094"/>
                  </a:moveTo>
                  <a:cubicBezTo>
                    <a:pt x="179867" y="1360990"/>
                    <a:pt x="188644" y="1363371"/>
                    <a:pt x="195489" y="1359418"/>
                  </a:cubicBezTo>
                  <a:lnTo>
                    <a:pt x="433847" y="1221801"/>
                  </a:lnTo>
                  <a:cubicBezTo>
                    <a:pt x="446097" y="1214733"/>
                    <a:pt x="463668" y="1229478"/>
                    <a:pt x="462982" y="1243604"/>
                  </a:cubicBezTo>
                  <a:cubicBezTo>
                    <a:pt x="461954" y="1264778"/>
                    <a:pt x="466795" y="1286476"/>
                    <a:pt x="478179" y="1306202"/>
                  </a:cubicBezTo>
                  <a:cubicBezTo>
                    <a:pt x="509742" y="1360866"/>
                    <a:pt x="579647" y="1379602"/>
                    <a:pt x="634316" y="1348036"/>
                  </a:cubicBezTo>
                  <a:cubicBezTo>
                    <a:pt x="688986" y="1316470"/>
                    <a:pt x="707717" y="1246566"/>
                    <a:pt x="676154" y="1191902"/>
                  </a:cubicBezTo>
                  <a:cubicBezTo>
                    <a:pt x="664769" y="1172176"/>
                    <a:pt x="648396" y="1157136"/>
                    <a:pt x="629548" y="1147439"/>
                  </a:cubicBezTo>
                  <a:cubicBezTo>
                    <a:pt x="616969" y="1140972"/>
                    <a:pt x="612983" y="1118378"/>
                    <a:pt x="625234" y="1111311"/>
                  </a:cubicBezTo>
                  <a:lnTo>
                    <a:pt x="863616" y="973675"/>
                  </a:lnTo>
                  <a:cubicBezTo>
                    <a:pt x="870455" y="969731"/>
                    <a:pt x="872770" y="960987"/>
                    <a:pt x="868988" y="954063"/>
                  </a:cubicBezTo>
                  <a:cubicBezTo>
                    <a:pt x="773034" y="778006"/>
                    <a:pt x="779254" y="572523"/>
                    <a:pt x="868941" y="407443"/>
                  </a:cubicBezTo>
                  <a:cubicBezTo>
                    <a:pt x="872703" y="400514"/>
                    <a:pt x="870379" y="391789"/>
                    <a:pt x="863550" y="387847"/>
                  </a:cubicBezTo>
                  <a:lnTo>
                    <a:pt x="625235" y="250257"/>
                  </a:lnTo>
                  <a:cubicBezTo>
                    <a:pt x="612985" y="243183"/>
                    <a:pt x="595415" y="257930"/>
                    <a:pt x="596101" y="272058"/>
                  </a:cubicBezTo>
                  <a:cubicBezTo>
                    <a:pt x="597130" y="293228"/>
                    <a:pt x="592288" y="314928"/>
                    <a:pt x="580904" y="334647"/>
                  </a:cubicBezTo>
                  <a:cubicBezTo>
                    <a:pt x="549341" y="389316"/>
                    <a:pt x="479436" y="408047"/>
                    <a:pt x="424766" y="376484"/>
                  </a:cubicBezTo>
                  <a:cubicBezTo>
                    <a:pt x="370097" y="344921"/>
                    <a:pt x="351367" y="275016"/>
                    <a:pt x="382929" y="220347"/>
                  </a:cubicBezTo>
                  <a:cubicBezTo>
                    <a:pt x="394315" y="200628"/>
                    <a:pt x="410687" y="185585"/>
                    <a:pt x="429534" y="175891"/>
                  </a:cubicBezTo>
                  <a:cubicBezTo>
                    <a:pt x="442113" y="169421"/>
                    <a:pt x="446099" y="146831"/>
                    <a:pt x="433848" y="139759"/>
                  </a:cubicBezTo>
                  <a:lnTo>
                    <a:pt x="195476" y="2134"/>
                  </a:lnTo>
                  <a:cubicBezTo>
                    <a:pt x="188637" y="-1815"/>
                    <a:pt x="179880" y="537"/>
                    <a:pt x="176012" y="7422"/>
                  </a:cubicBezTo>
                  <a:cubicBezTo>
                    <a:pt x="-50757" y="411094"/>
                    <a:pt x="-66189" y="922201"/>
                    <a:pt x="176001" y="1354094"/>
                  </a:cubicBezTo>
                  <a:close/>
                </a:path>
              </a:pathLst>
            </a:custGeom>
            <a:grpFill/>
            <a:ln w="12700" cap="rnd">
              <a:solidFill>
                <a:srgbClr val="2BDEF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 sz="2400">
                <a:latin typeface="Chakra Petch" panose="00000500000000000000" pitchFamily="2" charset="-34"/>
                <a:cs typeface="Chakra Petch" panose="00000500000000000000" pitchFamily="2" charset="-34"/>
              </a:endParaRPr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773C0D4C-71D4-3687-B7AD-5BF9CA06F955}"/>
                </a:ext>
              </a:extLst>
            </p:cNvPr>
            <p:cNvSpPr/>
            <p:nvPr/>
          </p:nvSpPr>
          <p:spPr>
            <a:xfrm>
              <a:off x="5056762" y="4772267"/>
              <a:ext cx="2711816" cy="2104737"/>
            </a:xfrm>
            <a:custGeom>
              <a:avLst/>
              <a:gdLst>
                <a:gd name="connsiteX0" fmla="*/ 1168341 w 1392126"/>
                <a:gd name="connsiteY0" fmla="*/ 1080800 h 1080479"/>
                <a:gd name="connsiteX1" fmla="*/ 1182695 w 1392126"/>
                <a:gd name="connsiteY1" fmla="*/ 1066588 h 1080479"/>
                <a:gd name="connsiteX2" fmla="*/ 1182695 w 1392126"/>
                <a:gd name="connsiteY2" fmla="*/ 791350 h 1080479"/>
                <a:gd name="connsiteX3" fmla="*/ 1216147 w 1392126"/>
                <a:gd name="connsiteY3" fmla="*/ 777021 h 1080479"/>
                <a:gd name="connsiteX4" fmla="*/ 1277945 w 1392126"/>
                <a:gd name="connsiteY4" fmla="*/ 795153 h 1080479"/>
                <a:gd name="connsiteX5" fmla="*/ 1392245 w 1392126"/>
                <a:gd name="connsiteY5" fmla="*/ 680853 h 1080479"/>
                <a:gd name="connsiteX6" fmla="*/ 1277945 w 1392126"/>
                <a:gd name="connsiteY6" fmla="*/ 566553 h 1080479"/>
                <a:gd name="connsiteX7" fmla="*/ 1216147 w 1392126"/>
                <a:gd name="connsiteY7" fmla="*/ 584686 h 1080479"/>
                <a:gd name="connsiteX8" fmla="*/ 1182695 w 1392126"/>
                <a:gd name="connsiteY8" fmla="*/ 570357 h 1080479"/>
                <a:gd name="connsiteX9" fmla="*/ 1182695 w 1392126"/>
                <a:gd name="connsiteY9" fmla="*/ 295095 h 1080479"/>
                <a:gd name="connsiteX10" fmla="*/ 1168398 w 1392126"/>
                <a:gd name="connsiteY10" fmla="*/ 280631 h 1080479"/>
                <a:gd name="connsiteX11" fmla="*/ 694986 w 1392126"/>
                <a:gd name="connsiteY11" fmla="*/ 7368 h 1080479"/>
                <a:gd name="connsiteX12" fmla="*/ 675320 w 1392126"/>
                <a:gd name="connsiteY12" fmla="*/ 2238 h 1080479"/>
                <a:gd name="connsiteX13" fmla="*/ 437006 w 1392126"/>
                <a:gd name="connsiteY13" fmla="*/ 139830 h 1080479"/>
                <a:gd name="connsiteX14" fmla="*/ 441320 w 1392126"/>
                <a:gd name="connsiteY14" fmla="*/ 175962 h 1080479"/>
                <a:gd name="connsiteX15" fmla="*/ 487925 w 1392126"/>
                <a:gd name="connsiteY15" fmla="*/ 220418 h 1080479"/>
                <a:gd name="connsiteX16" fmla="*/ 446087 w 1392126"/>
                <a:gd name="connsiteY16" fmla="*/ 376554 h 1080479"/>
                <a:gd name="connsiteX17" fmla="*/ 289950 w 1392126"/>
                <a:gd name="connsiteY17" fmla="*/ 334718 h 1080479"/>
                <a:gd name="connsiteX18" fmla="*/ 274753 w 1392126"/>
                <a:gd name="connsiteY18" fmla="*/ 272129 h 1080479"/>
                <a:gd name="connsiteX19" fmla="*/ 245619 w 1392126"/>
                <a:gd name="connsiteY19" fmla="*/ 250326 h 1080479"/>
                <a:gd name="connsiteX20" fmla="*/ 7246 w 1392126"/>
                <a:gd name="connsiteY20" fmla="*/ 387951 h 1080479"/>
                <a:gd name="connsiteX21" fmla="*/ 2093 w 1392126"/>
                <a:gd name="connsiteY21" fmla="*/ 407452 h 1080479"/>
                <a:gd name="connsiteX22" fmla="*/ 1168341 w 1392126"/>
                <a:gd name="connsiteY22" fmla="*/ 1080800 h 108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92126" h="1080479">
                  <a:moveTo>
                    <a:pt x="1168341" y="1080800"/>
                  </a:moveTo>
                  <a:cubicBezTo>
                    <a:pt x="1176247" y="1080895"/>
                    <a:pt x="1182695" y="1074485"/>
                    <a:pt x="1182695" y="1066588"/>
                  </a:cubicBezTo>
                  <a:lnTo>
                    <a:pt x="1182695" y="791350"/>
                  </a:lnTo>
                  <a:cubicBezTo>
                    <a:pt x="1182695" y="777205"/>
                    <a:pt x="1204250" y="769362"/>
                    <a:pt x="1216147" y="777021"/>
                  </a:cubicBezTo>
                  <a:cubicBezTo>
                    <a:pt x="1233968" y="788495"/>
                    <a:pt x="1255181" y="795153"/>
                    <a:pt x="1277945" y="795153"/>
                  </a:cubicBezTo>
                  <a:cubicBezTo>
                    <a:pt x="1341077" y="795153"/>
                    <a:pt x="1392245" y="743979"/>
                    <a:pt x="1392245" y="680853"/>
                  </a:cubicBezTo>
                  <a:cubicBezTo>
                    <a:pt x="1392255" y="617728"/>
                    <a:pt x="1341077" y="566553"/>
                    <a:pt x="1277945" y="566553"/>
                  </a:cubicBezTo>
                  <a:cubicBezTo>
                    <a:pt x="1255181" y="566553"/>
                    <a:pt x="1233968" y="573211"/>
                    <a:pt x="1216147" y="584686"/>
                  </a:cubicBezTo>
                  <a:cubicBezTo>
                    <a:pt x="1204250" y="592345"/>
                    <a:pt x="1182695" y="584502"/>
                    <a:pt x="1182695" y="570357"/>
                  </a:cubicBezTo>
                  <a:lnTo>
                    <a:pt x="1182695" y="295095"/>
                  </a:lnTo>
                  <a:cubicBezTo>
                    <a:pt x="1182695" y="287203"/>
                    <a:pt x="1176285" y="280825"/>
                    <a:pt x="1168398" y="280631"/>
                  </a:cubicBezTo>
                  <a:cubicBezTo>
                    <a:pt x="967954" y="275708"/>
                    <a:pt x="793106" y="167579"/>
                    <a:pt x="694986" y="7368"/>
                  </a:cubicBezTo>
                  <a:cubicBezTo>
                    <a:pt x="690867" y="644"/>
                    <a:pt x="682149" y="-1704"/>
                    <a:pt x="675320" y="2238"/>
                  </a:cubicBezTo>
                  <a:lnTo>
                    <a:pt x="437006" y="139830"/>
                  </a:lnTo>
                  <a:cubicBezTo>
                    <a:pt x="424755" y="146902"/>
                    <a:pt x="428741" y="169491"/>
                    <a:pt x="441320" y="175962"/>
                  </a:cubicBezTo>
                  <a:cubicBezTo>
                    <a:pt x="460167" y="185655"/>
                    <a:pt x="476539" y="200699"/>
                    <a:pt x="487925" y="220418"/>
                  </a:cubicBezTo>
                  <a:cubicBezTo>
                    <a:pt x="519488" y="275087"/>
                    <a:pt x="500757" y="344991"/>
                    <a:pt x="446087" y="376554"/>
                  </a:cubicBezTo>
                  <a:cubicBezTo>
                    <a:pt x="391418" y="408117"/>
                    <a:pt x="321513" y="389387"/>
                    <a:pt x="289950" y="334718"/>
                  </a:cubicBezTo>
                  <a:cubicBezTo>
                    <a:pt x="278566" y="314999"/>
                    <a:pt x="273725" y="293297"/>
                    <a:pt x="274753" y="272129"/>
                  </a:cubicBezTo>
                  <a:cubicBezTo>
                    <a:pt x="275439" y="258001"/>
                    <a:pt x="257869" y="243254"/>
                    <a:pt x="245619" y="250326"/>
                  </a:cubicBezTo>
                  <a:lnTo>
                    <a:pt x="7246" y="387951"/>
                  </a:lnTo>
                  <a:cubicBezTo>
                    <a:pt x="407" y="391900"/>
                    <a:pt x="-1935" y="400658"/>
                    <a:pt x="2093" y="407452"/>
                  </a:cubicBezTo>
                  <a:cubicBezTo>
                    <a:pt x="238299" y="805676"/>
                    <a:pt x="673215" y="1074599"/>
                    <a:pt x="1168341" y="1080800"/>
                  </a:cubicBezTo>
                  <a:close/>
                </a:path>
              </a:pathLst>
            </a:custGeom>
            <a:grpFill/>
            <a:ln w="12700" cap="rnd">
              <a:solidFill>
                <a:srgbClr val="2BDEF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 sz="2400">
                <a:latin typeface="Chakra Petch" panose="00000500000000000000" pitchFamily="2" charset="-34"/>
                <a:cs typeface="Chakra Petch" panose="00000500000000000000" pitchFamily="2" charset="-34"/>
              </a:endParaRPr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57DFD112-C816-A129-C658-53E31D30FC7C}"/>
                </a:ext>
              </a:extLst>
            </p:cNvPr>
            <p:cNvSpPr/>
            <p:nvPr/>
          </p:nvSpPr>
          <p:spPr>
            <a:xfrm>
              <a:off x="7360383" y="4768258"/>
              <a:ext cx="2303572" cy="2108762"/>
            </a:xfrm>
            <a:custGeom>
              <a:avLst/>
              <a:gdLst>
                <a:gd name="connsiteX0" fmla="*/ 1180810 w 1182552"/>
                <a:gd name="connsiteY0" fmla="*/ 409536 h 1082545"/>
                <a:gd name="connsiteX1" fmla="*/ 1175685 w 1182552"/>
                <a:gd name="connsiteY1" fmla="*/ 389996 h 1082545"/>
                <a:gd name="connsiteX2" fmla="*/ 937322 w 1182552"/>
                <a:gd name="connsiteY2" fmla="*/ 252379 h 1082545"/>
                <a:gd name="connsiteX3" fmla="*/ 941637 w 1182552"/>
                <a:gd name="connsiteY3" fmla="*/ 216246 h 1082545"/>
                <a:gd name="connsiteX4" fmla="*/ 988243 w 1182552"/>
                <a:gd name="connsiteY4" fmla="*/ 171790 h 1082545"/>
                <a:gd name="connsiteX5" fmla="*/ 946409 w 1182552"/>
                <a:gd name="connsiteY5" fmla="*/ 15654 h 1082545"/>
                <a:gd name="connsiteX6" fmla="*/ 790269 w 1182552"/>
                <a:gd name="connsiteY6" fmla="*/ 57490 h 1082545"/>
                <a:gd name="connsiteX7" fmla="*/ 775071 w 1182552"/>
                <a:gd name="connsiteY7" fmla="*/ 120079 h 1082545"/>
                <a:gd name="connsiteX8" fmla="*/ 745937 w 1182552"/>
                <a:gd name="connsiteY8" fmla="*/ 141883 h 1082545"/>
                <a:gd name="connsiteX9" fmla="*/ 507553 w 1182552"/>
                <a:gd name="connsiteY9" fmla="*/ 4251 h 1082545"/>
                <a:gd name="connsiteX10" fmla="*/ 487876 w 1182552"/>
                <a:gd name="connsiteY10" fmla="*/ 9405 h 1082545"/>
                <a:gd name="connsiteX11" fmla="*/ 14519 w 1182552"/>
                <a:gd name="connsiteY11" fmla="*/ 282759 h 1082545"/>
                <a:gd name="connsiteX12" fmla="*/ 243 w 1182552"/>
                <a:gd name="connsiteY12" fmla="*/ 297225 h 1082545"/>
                <a:gd name="connsiteX13" fmla="*/ 243 w 1182552"/>
                <a:gd name="connsiteY13" fmla="*/ 572407 h 1082545"/>
                <a:gd name="connsiteX14" fmla="*/ 33692 w 1182552"/>
                <a:gd name="connsiteY14" fmla="*/ 586737 h 1082545"/>
                <a:gd name="connsiteX15" fmla="*/ 95494 w 1182552"/>
                <a:gd name="connsiteY15" fmla="*/ 568604 h 1082545"/>
                <a:gd name="connsiteX16" fmla="*/ 209794 w 1182552"/>
                <a:gd name="connsiteY16" fmla="*/ 682904 h 1082545"/>
                <a:gd name="connsiteX17" fmla="*/ 95494 w 1182552"/>
                <a:gd name="connsiteY17" fmla="*/ 797204 h 1082545"/>
                <a:gd name="connsiteX18" fmla="*/ 33692 w 1182552"/>
                <a:gd name="connsiteY18" fmla="*/ 779072 h 1082545"/>
                <a:gd name="connsiteX19" fmla="*/ 243 w 1182552"/>
                <a:gd name="connsiteY19" fmla="*/ 793401 h 1082545"/>
                <a:gd name="connsiteX20" fmla="*/ 243 w 1182552"/>
                <a:gd name="connsiteY20" fmla="*/ 1068655 h 1082545"/>
                <a:gd name="connsiteX21" fmla="*/ 14554 w 1182552"/>
                <a:gd name="connsiteY21" fmla="*/ 1082866 h 1082545"/>
                <a:gd name="connsiteX22" fmla="*/ 1180810 w 1182552"/>
                <a:gd name="connsiteY22" fmla="*/ 409536 h 108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82552" h="1082545">
                  <a:moveTo>
                    <a:pt x="1180810" y="409536"/>
                  </a:moveTo>
                  <a:cubicBezTo>
                    <a:pt x="1184848" y="402741"/>
                    <a:pt x="1182524" y="393948"/>
                    <a:pt x="1175685" y="389996"/>
                  </a:cubicBezTo>
                  <a:lnTo>
                    <a:pt x="937322" y="252379"/>
                  </a:lnTo>
                  <a:cubicBezTo>
                    <a:pt x="925073" y="245307"/>
                    <a:pt x="929054" y="222717"/>
                    <a:pt x="941637" y="216246"/>
                  </a:cubicBezTo>
                  <a:cubicBezTo>
                    <a:pt x="960487" y="206553"/>
                    <a:pt x="976860" y="191509"/>
                    <a:pt x="988243" y="171790"/>
                  </a:cubicBezTo>
                  <a:cubicBezTo>
                    <a:pt x="1019809" y="117122"/>
                    <a:pt x="1001073" y="47217"/>
                    <a:pt x="946409" y="15654"/>
                  </a:cubicBezTo>
                  <a:cubicBezTo>
                    <a:pt x="891735" y="-15909"/>
                    <a:pt x="821832" y="2822"/>
                    <a:pt x="790269" y="57490"/>
                  </a:cubicBezTo>
                  <a:cubicBezTo>
                    <a:pt x="778884" y="77209"/>
                    <a:pt x="774044" y="98911"/>
                    <a:pt x="775071" y="120079"/>
                  </a:cubicBezTo>
                  <a:cubicBezTo>
                    <a:pt x="775758" y="134209"/>
                    <a:pt x="758187" y="148955"/>
                    <a:pt x="745937" y="141883"/>
                  </a:cubicBezTo>
                  <a:lnTo>
                    <a:pt x="507553" y="4251"/>
                  </a:lnTo>
                  <a:cubicBezTo>
                    <a:pt x="500719" y="306"/>
                    <a:pt x="491988" y="2671"/>
                    <a:pt x="487876" y="9405"/>
                  </a:cubicBezTo>
                  <a:cubicBezTo>
                    <a:pt x="383390" y="180534"/>
                    <a:pt x="202324" y="277890"/>
                    <a:pt x="14519" y="282759"/>
                  </a:cubicBezTo>
                  <a:cubicBezTo>
                    <a:pt x="6636" y="282963"/>
                    <a:pt x="243" y="289339"/>
                    <a:pt x="243" y="297225"/>
                  </a:cubicBezTo>
                  <a:lnTo>
                    <a:pt x="243" y="572407"/>
                  </a:lnTo>
                  <a:cubicBezTo>
                    <a:pt x="243" y="586553"/>
                    <a:pt x="21799" y="594396"/>
                    <a:pt x="33692" y="586737"/>
                  </a:cubicBezTo>
                  <a:cubicBezTo>
                    <a:pt x="51510" y="575262"/>
                    <a:pt x="72724" y="568604"/>
                    <a:pt x="95494" y="568604"/>
                  </a:cubicBezTo>
                  <a:cubicBezTo>
                    <a:pt x="158620" y="568604"/>
                    <a:pt x="209794" y="619778"/>
                    <a:pt x="209794" y="682904"/>
                  </a:cubicBezTo>
                  <a:cubicBezTo>
                    <a:pt x="209794" y="746031"/>
                    <a:pt x="158620" y="797204"/>
                    <a:pt x="95494" y="797204"/>
                  </a:cubicBezTo>
                  <a:cubicBezTo>
                    <a:pt x="72724" y="797204"/>
                    <a:pt x="51510" y="790547"/>
                    <a:pt x="33692" y="779072"/>
                  </a:cubicBezTo>
                  <a:cubicBezTo>
                    <a:pt x="21799" y="771413"/>
                    <a:pt x="243" y="779256"/>
                    <a:pt x="243" y="793401"/>
                  </a:cubicBezTo>
                  <a:lnTo>
                    <a:pt x="243" y="1068655"/>
                  </a:lnTo>
                  <a:cubicBezTo>
                    <a:pt x="243" y="1076551"/>
                    <a:pt x="6658" y="1082952"/>
                    <a:pt x="14554" y="1082866"/>
                  </a:cubicBezTo>
                  <a:cubicBezTo>
                    <a:pt x="477529" y="1077418"/>
                    <a:pt x="927883" y="835226"/>
                    <a:pt x="1180810" y="409536"/>
                  </a:cubicBezTo>
                  <a:close/>
                </a:path>
              </a:pathLst>
            </a:custGeom>
            <a:grpFill/>
            <a:ln w="12700" cap="rnd">
              <a:solidFill>
                <a:srgbClr val="2BDEF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 sz="2400">
                <a:latin typeface="Chakra Petch" panose="00000500000000000000" pitchFamily="2" charset="-34"/>
                <a:cs typeface="Chakra Petch" panose="00000500000000000000" pitchFamily="2" charset="-34"/>
              </a:endParaRPr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72CE9C5F-A4E9-261E-E95E-B90C971D185C}"/>
                </a:ext>
              </a:extLst>
            </p:cNvPr>
            <p:cNvSpPr/>
            <p:nvPr/>
          </p:nvSpPr>
          <p:spPr>
            <a:xfrm>
              <a:off x="8323043" y="2875730"/>
              <a:ext cx="1696087" cy="2655359"/>
            </a:xfrm>
            <a:custGeom>
              <a:avLst/>
              <a:gdLst>
                <a:gd name="connsiteX0" fmla="*/ 695092 w 870696"/>
                <a:gd name="connsiteY0" fmla="*/ 9490 h 1363144"/>
                <a:gd name="connsiteX1" fmla="*/ 675605 w 870696"/>
                <a:gd name="connsiteY1" fmla="*/ 4164 h 1363144"/>
                <a:gd name="connsiteX2" fmla="*/ 437245 w 870696"/>
                <a:gd name="connsiteY2" fmla="*/ 141781 h 1363144"/>
                <a:gd name="connsiteX3" fmla="*/ 408111 w 870696"/>
                <a:gd name="connsiteY3" fmla="*/ 119978 h 1363144"/>
                <a:gd name="connsiteX4" fmla="*/ 392913 w 870696"/>
                <a:gd name="connsiteY4" fmla="*/ 57388 h 1363144"/>
                <a:gd name="connsiteX5" fmla="*/ 236776 w 870696"/>
                <a:gd name="connsiteY5" fmla="*/ 15552 h 1363144"/>
                <a:gd name="connsiteX6" fmla="*/ 194940 w 870696"/>
                <a:gd name="connsiteY6" fmla="*/ 171688 h 1363144"/>
                <a:gd name="connsiteX7" fmla="*/ 241545 w 870696"/>
                <a:gd name="connsiteY7" fmla="*/ 216144 h 1363144"/>
                <a:gd name="connsiteX8" fmla="*/ 245859 w 870696"/>
                <a:gd name="connsiteY8" fmla="*/ 252277 h 1363144"/>
                <a:gd name="connsiteX9" fmla="*/ 7475 w 870696"/>
                <a:gd name="connsiteY9" fmla="*/ 389909 h 1363144"/>
                <a:gd name="connsiteX10" fmla="*/ 2100 w 870696"/>
                <a:gd name="connsiteY10" fmla="*/ 409526 h 1363144"/>
                <a:gd name="connsiteX11" fmla="*/ 2153 w 870696"/>
                <a:gd name="connsiteY11" fmla="*/ 956139 h 1363144"/>
                <a:gd name="connsiteX12" fmla="*/ 7543 w 870696"/>
                <a:gd name="connsiteY12" fmla="*/ 975741 h 1363144"/>
                <a:gd name="connsiteX13" fmla="*/ 245858 w 870696"/>
                <a:gd name="connsiteY13" fmla="*/ 1113330 h 1363144"/>
                <a:gd name="connsiteX14" fmla="*/ 274992 w 870696"/>
                <a:gd name="connsiteY14" fmla="*/ 1091527 h 1363144"/>
                <a:gd name="connsiteX15" fmla="*/ 290190 w 870696"/>
                <a:gd name="connsiteY15" fmla="*/ 1028938 h 1363144"/>
                <a:gd name="connsiteX16" fmla="*/ 446326 w 870696"/>
                <a:gd name="connsiteY16" fmla="*/ 987105 h 1363144"/>
                <a:gd name="connsiteX17" fmla="*/ 488163 w 870696"/>
                <a:gd name="connsiteY17" fmla="*/ 1143238 h 1363144"/>
                <a:gd name="connsiteX18" fmla="*/ 441558 w 870696"/>
                <a:gd name="connsiteY18" fmla="*/ 1187692 h 1363144"/>
                <a:gd name="connsiteX19" fmla="*/ 437244 w 870696"/>
                <a:gd name="connsiteY19" fmla="*/ 1223829 h 1363144"/>
                <a:gd name="connsiteX20" fmla="*/ 675617 w 870696"/>
                <a:gd name="connsiteY20" fmla="*/ 1361447 h 1363144"/>
                <a:gd name="connsiteX21" fmla="*/ 695080 w 870696"/>
                <a:gd name="connsiteY21" fmla="*/ 1356160 h 1363144"/>
                <a:gd name="connsiteX22" fmla="*/ 695092 w 870696"/>
                <a:gd name="connsiteY22" fmla="*/ 9490 h 136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70696" h="1363144">
                  <a:moveTo>
                    <a:pt x="695092" y="9490"/>
                  </a:moveTo>
                  <a:cubicBezTo>
                    <a:pt x="691227" y="2597"/>
                    <a:pt x="682449" y="213"/>
                    <a:pt x="675605" y="4164"/>
                  </a:cubicBezTo>
                  <a:lnTo>
                    <a:pt x="437245" y="141781"/>
                  </a:lnTo>
                  <a:cubicBezTo>
                    <a:pt x="424995" y="148853"/>
                    <a:pt x="407424" y="134107"/>
                    <a:pt x="408111" y="119978"/>
                  </a:cubicBezTo>
                  <a:cubicBezTo>
                    <a:pt x="409139" y="98809"/>
                    <a:pt x="404297" y="77107"/>
                    <a:pt x="392913" y="57388"/>
                  </a:cubicBezTo>
                  <a:cubicBezTo>
                    <a:pt x="361350" y="2720"/>
                    <a:pt x="291445" y="-16011"/>
                    <a:pt x="236776" y="15552"/>
                  </a:cubicBezTo>
                  <a:cubicBezTo>
                    <a:pt x="182108" y="47115"/>
                    <a:pt x="163377" y="117020"/>
                    <a:pt x="194940" y="171688"/>
                  </a:cubicBezTo>
                  <a:cubicBezTo>
                    <a:pt x="206324" y="191407"/>
                    <a:pt x="222698" y="206451"/>
                    <a:pt x="241545" y="216144"/>
                  </a:cubicBezTo>
                  <a:cubicBezTo>
                    <a:pt x="254123" y="222615"/>
                    <a:pt x="258110" y="245205"/>
                    <a:pt x="245859" y="252277"/>
                  </a:cubicBezTo>
                  <a:lnTo>
                    <a:pt x="7475" y="389909"/>
                  </a:lnTo>
                  <a:cubicBezTo>
                    <a:pt x="641" y="393854"/>
                    <a:pt x="-1675" y="402597"/>
                    <a:pt x="2100" y="409526"/>
                  </a:cubicBezTo>
                  <a:cubicBezTo>
                    <a:pt x="98059" y="585578"/>
                    <a:pt x="91839" y="791063"/>
                    <a:pt x="2153" y="956139"/>
                  </a:cubicBezTo>
                  <a:cubicBezTo>
                    <a:pt x="-1611" y="963073"/>
                    <a:pt x="714" y="971798"/>
                    <a:pt x="7543" y="975741"/>
                  </a:cubicBezTo>
                  <a:lnTo>
                    <a:pt x="245858" y="1113330"/>
                  </a:lnTo>
                  <a:cubicBezTo>
                    <a:pt x="258108" y="1120397"/>
                    <a:pt x="275678" y="1105653"/>
                    <a:pt x="274992" y="1091527"/>
                  </a:cubicBezTo>
                  <a:cubicBezTo>
                    <a:pt x="273964" y="1070363"/>
                    <a:pt x="278805" y="1048655"/>
                    <a:pt x="290190" y="1028938"/>
                  </a:cubicBezTo>
                  <a:cubicBezTo>
                    <a:pt x="321753" y="974265"/>
                    <a:pt x="391658" y="955539"/>
                    <a:pt x="446326" y="987105"/>
                  </a:cubicBezTo>
                  <a:cubicBezTo>
                    <a:pt x="500995" y="1018661"/>
                    <a:pt x="519726" y="1088565"/>
                    <a:pt x="488163" y="1143238"/>
                  </a:cubicBezTo>
                  <a:cubicBezTo>
                    <a:pt x="476778" y="1162955"/>
                    <a:pt x="460405" y="1178005"/>
                    <a:pt x="441558" y="1187692"/>
                  </a:cubicBezTo>
                  <a:cubicBezTo>
                    <a:pt x="428980" y="1194169"/>
                    <a:pt x="424994" y="1216752"/>
                    <a:pt x="437244" y="1223829"/>
                  </a:cubicBezTo>
                  <a:lnTo>
                    <a:pt x="675617" y="1361447"/>
                  </a:lnTo>
                  <a:cubicBezTo>
                    <a:pt x="682457" y="1365400"/>
                    <a:pt x="691212" y="1363047"/>
                    <a:pt x="695080" y="1356160"/>
                  </a:cubicBezTo>
                  <a:cubicBezTo>
                    <a:pt x="921849" y="952491"/>
                    <a:pt x="937279" y="441384"/>
                    <a:pt x="695092" y="9490"/>
                  </a:cubicBezTo>
                  <a:close/>
                </a:path>
              </a:pathLst>
            </a:custGeom>
            <a:grpFill/>
            <a:ln w="12700" cap="rnd">
              <a:solidFill>
                <a:srgbClr val="2BDEF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 sz="2400">
                <a:latin typeface="Chakra Petch" panose="00000500000000000000" pitchFamily="2" charset="-34"/>
                <a:cs typeface="Chakra Petch" panose="00000500000000000000" pitchFamily="2" charset="-34"/>
              </a:endParaRPr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7B9D48E0-B1D3-0ACF-7BC8-5550CFC8AEEF}"/>
                </a:ext>
              </a:extLst>
            </p:cNvPr>
            <p:cNvSpPr/>
            <p:nvPr/>
          </p:nvSpPr>
          <p:spPr>
            <a:xfrm>
              <a:off x="6952186" y="1533544"/>
              <a:ext cx="2711821" cy="2104942"/>
            </a:xfrm>
            <a:custGeom>
              <a:avLst/>
              <a:gdLst>
                <a:gd name="connsiteX0" fmla="*/ 212930 w 1392129"/>
                <a:gd name="connsiteY0" fmla="*/ 147 h 1080584"/>
                <a:gd name="connsiteX1" fmla="*/ 209773 w 1392129"/>
                <a:gd name="connsiteY1" fmla="*/ 3305 h 1080584"/>
                <a:gd name="connsiteX2" fmla="*/ 209773 w 1392129"/>
                <a:gd name="connsiteY2" fmla="*/ 289700 h 1080584"/>
                <a:gd name="connsiteX3" fmla="*/ 176324 w 1392129"/>
                <a:gd name="connsiteY3" fmla="*/ 304030 h 1080584"/>
                <a:gd name="connsiteX4" fmla="*/ 114521 w 1392129"/>
                <a:gd name="connsiteY4" fmla="*/ 285897 h 1080584"/>
                <a:gd name="connsiteX5" fmla="*/ 221 w 1392129"/>
                <a:gd name="connsiteY5" fmla="*/ 400197 h 1080584"/>
                <a:gd name="connsiteX6" fmla="*/ 114521 w 1392129"/>
                <a:gd name="connsiteY6" fmla="*/ 514497 h 1080584"/>
                <a:gd name="connsiteX7" fmla="*/ 176324 w 1392129"/>
                <a:gd name="connsiteY7" fmla="*/ 496364 h 1080584"/>
                <a:gd name="connsiteX8" fmla="*/ 209773 w 1392129"/>
                <a:gd name="connsiteY8" fmla="*/ 510694 h 1080584"/>
                <a:gd name="connsiteX9" fmla="*/ 209773 w 1392129"/>
                <a:gd name="connsiteY9" fmla="*/ 785956 h 1080584"/>
                <a:gd name="connsiteX10" fmla="*/ 224075 w 1392129"/>
                <a:gd name="connsiteY10" fmla="*/ 800419 h 1080584"/>
                <a:gd name="connsiteX11" fmla="*/ 697484 w 1392129"/>
                <a:gd name="connsiteY11" fmla="*/ 1073681 h 1080584"/>
                <a:gd name="connsiteX12" fmla="*/ 717151 w 1392129"/>
                <a:gd name="connsiteY12" fmla="*/ 1078815 h 1080584"/>
                <a:gd name="connsiteX13" fmla="*/ 955464 w 1392129"/>
                <a:gd name="connsiteY13" fmla="*/ 941217 h 1080584"/>
                <a:gd name="connsiteX14" fmla="*/ 951149 w 1392129"/>
                <a:gd name="connsiteY14" fmla="*/ 905089 h 1080584"/>
                <a:gd name="connsiteX15" fmla="*/ 904544 w 1392129"/>
                <a:gd name="connsiteY15" fmla="*/ 860635 h 1080584"/>
                <a:gd name="connsiteX16" fmla="*/ 946387 w 1392129"/>
                <a:gd name="connsiteY16" fmla="*/ 704496 h 1080584"/>
                <a:gd name="connsiteX17" fmla="*/ 1102521 w 1392129"/>
                <a:gd name="connsiteY17" fmla="*/ 746333 h 1080584"/>
                <a:gd name="connsiteX18" fmla="*/ 1117713 w 1392129"/>
                <a:gd name="connsiteY18" fmla="*/ 808921 h 1080584"/>
                <a:gd name="connsiteX19" fmla="*/ 1146850 w 1392129"/>
                <a:gd name="connsiteY19" fmla="*/ 830724 h 1080584"/>
                <a:gd name="connsiteX20" fmla="*/ 1385223 w 1392129"/>
                <a:gd name="connsiteY20" fmla="*/ 693099 h 1080584"/>
                <a:gd name="connsiteX21" fmla="*/ 1390376 w 1392129"/>
                <a:gd name="connsiteY21" fmla="*/ 673598 h 1080584"/>
                <a:gd name="connsiteX22" fmla="*/ 212930 w 1392129"/>
                <a:gd name="connsiteY22" fmla="*/ 147 h 108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92129" h="1080584">
                  <a:moveTo>
                    <a:pt x="212930" y="147"/>
                  </a:moveTo>
                  <a:cubicBezTo>
                    <a:pt x="211186" y="147"/>
                    <a:pt x="209773" y="1561"/>
                    <a:pt x="209773" y="3305"/>
                  </a:cubicBezTo>
                  <a:lnTo>
                    <a:pt x="209773" y="289700"/>
                  </a:lnTo>
                  <a:cubicBezTo>
                    <a:pt x="209773" y="303845"/>
                    <a:pt x="188217" y="311689"/>
                    <a:pt x="176324" y="304030"/>
                  </a:cubicBezTo>
                  <a:cubicBezTo>
                    <a:pt x="158505" y="292555"/>
                    <a:pt x="137291" y="285897"/>
                    <a:pt x="114521" y="285897"/>
                  </a:cubicBezTo>
                  <a:cubicBezTo>
                    <a:pt x="51395" y="285897"/>
                    <a:pt x="221" y="337071"/>
                    <a:pt x="221" y="400197"/>
                  </a:cubicBezTo>
                  <a:cubicBezTo>
                    <a:pt x="221" y="463323"/>
                    <a:pt x="51395" y="514497"/>
                    <a:pt x="114521" y="514497"/>
                  </a:cubicBezTo>
                  <a:cubicBezTo>
                    <a:pt x="137291" y="514497"/>
                    <a:pt x="158505" y="507839"/>
                    <a:pt x="176324" y="496364"/>
                  </a:cubicBezTo>
                  <a:cubicBezTo>
                    <a:pt x="188216" y="488705"/>
                    <a:pt x="209773" y="496548"/>
                    <a:pt x="209773" y="510694"/>
                  </a:cubicBezTo>
                  <a:lnTo>
                    <a:pt x="209773" y="785956"/>
                  </a:lnTo>
                  <a:cubicBezTo>
                    <a:pt x="209773" y="793847"/>
                    <a:pt x="216186" y="800225"/>
                    <a:pt x="224075" y="800419"/>
                  </a:cubicBezTo>
                  <a:cubicBezTo>
                    <a:pt x="424520" y="805343"/>
                    <a:pt x="599364" y="913471"/>
                    <a:pt x="697484" y="1073681"/>
                  </a:cubicBezTo>
                  <a:cubicBezTo>
                    <a:pt x="701603" y="1080406"/>
                    <a:pt x="710321" y="1082759"/>
                    <a:pt x="717151" y="1078815"/>
                  </a:cubicBezTo>
                  <a:lnTo>
                    <a:pt x="955464" y="941217"/>
                  </a:lnTo>
                  <a:cubicBezTo>
                    <a:pt x="967713" y="934149"/>
                    <a:pt x="963732" y="911556"/>
                    <a:pt x="951149" y="905089"/>
                  </a:cubicBezTo>
                  <a:cubicBezTo>
                    <a:pt x="932299" y="895392"/>
                    <a:pt x="915926" y="880352"/>
                    <a:pt x="904544" y="860635"/>
                  </a:cubicBezTo>
                  <a:cubicBezTo>
                    <a:pt x="872987" y="805964"/>
                    <a:pt x="891713" y="736059"/>
                    <a:pt x="946387" y="704496"/>
                  </a:cubicBezTo>
                  <a:cubicBezTo>
                    <a:pt x="1001051" y="672933"/>
                    <a:pt x="1070955" y="691664"/>
                    <a:pt x="1102521" y="746333"/>
                  </a:cubicBezTo>
                  <a:cubicBezTo>
                    <a:pt x="1113903" y="766051"/>
                    <a:pt x="1118742" y="787753"/>
                    <a:pt x="1117713" y="808921"/>
                  </a:cubicBezTo>
                  <a:cubicBezTo>
                    <a:pt x="1117027" y="823051"/>
                    <a:pt x="1134601" y="837796"/>
                    <a:pt x="1146850" y="830724"/>
                  </a:cubicBezTo>
                  <a:lnTo>
                    <a:pt x="1385223" y="693099"/>
                  </a:lnTo>
                  <a:cubicBezTo>
                    <a:pt x="1392062" y="689150"/>
                    <a:pt x="1394405" y="680391"/>
                    <a:pt x="1390376" y="673598"/>
                  </a:cubicBezTo>
                  <a:cubicBezTo>
                    <a:pt x="1151956" y="271530"/>
                    <a:pt x="713997" y="1277"/>
                    <a:pt x="212930" y="147"/>
                  </a:cubicBezTo>
                  <a:close/>
                </a:path>
              </a:pathLst>
            </a:custGeom>
            <a:grpFill/>
            <a:ln w="12700" cap="rnd">
              <a:solidFill>
                <a:srgbClr val="2BDEF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 sz="2400">
                <a:latin typeface="Chakra Petch" panose="00000500000000000000" pitchFamily="2" charset="-34"/>
                <a:cs typeface="Chakra Petch" panose="00000500000000000000" pitchFamily="2" charset="-34"/>
              </a:endParaRPr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FCC0A757-4F0C-0B77-75B8-E3F20049F196}"/>
                </a:ext>
              </a:extLst>
            </p:cNvPr>
            <p:cNvSpPr/>
            <p:nvPr/>
          </p:nvSpPr>
          <p:spPr>
            <a:xfrm>
              <a:off x="6789835" y="3579091"/>
              <a:ext cx="1141094" cy="1252453"/>
            </a:xfrm>
            <a:custGeom>
              <a:avLst/>
              <a:gdLst>
                <a:gd name="connsiteX0" fmla="*/ 477410 w 585787"/>
                <a:gd name="connsiteY0" fmla="*/ 420325 h 642954"/>
                <a:gd name="connsiteX1" fmla="*/ 291672 w 585787"/>
                <a:gd name="connsiteY1" fmla="*/ 523195 h 642954"/>
                <a:gd name="connsiteX2" fmla="*/ 105933 w 585787"/>
                <a:gd name="connsiteY2" fmla="*/ 420325 h 642954"/>
                <a:gd name="connsiteX3" fmla="*/ 105933 w 585787"/>
                <a:gd name="connsiteY3" fmla="*/ 220300 h 642954"/>
                <a:gd name="connsiteX4" fmla="*/ 291672 w 585787"/>
                <a:gd name="connsiteY4" fmla="*/ 117430 h 642954"/>
                <a:gd name="connsiteX5" fmla="*/ 477410 w 585787"/>
                <a:gd name="connsiteY5" fmla="*/ 220300 h 642954"/>
                <a:gd name="connsiteX6" fmla="*/ 477410 w 585787"/>
                <a:gd name="connsiteY6" fmla="*/ 420325 h 642954"/>
                <a:gd name="connsiteX7" fmla="*/ 363110 w 585787"/>
                <a:gd name="connsiteY7" fmla="*/ 360300 h 642954"/>
                <a:gd name="connsiteX8" fmla="*/ 291672 w 585787"/>
                <a:gd name="connsiteY8" fmla="*/ 400305 h 642954"/>
                <a:gd name="connsiteX9" fmla="*/ 220233 w 585787"/>
                <a:gd name="connsiteY9" fmla="*/ 360300 h 642954"/>
                <a:gd name="connsiteX10" fmla="*/ 220233 w 585787"/>
                <a:gd name="connsiteY10" fmla="*/ 283148 h 642954"/>
                <a:gd name="connsiteX11" fmla="*/ 291672 w 585787"/>
                <a:gd name="connsiteY11" fmla="*/ 243143 h 642954"/>
                <a:gd name="connsiteX12" fmla="*/ 363110 w 585787"/>
                <a:gd name="connsiteY12" fmla="*/ 283148 h 642954"/>
                <a:gd name="connsiteX13" fmla="*/ 363110 w 585787"/>
                <a:gd name="connsiteY13" fmla="*/ 360300 h 642954"/>
                <a:gd name="connsiteX14" fmla="*/ 220233 w 585787"/>
                <a:gd name="connsiteY14" fmla="*/ 283142 h 642954"/>
                <a:gd name="connsiteX15" fmla="*/ 191658 w 585787"/>
                <a:gd name="connsiteY15" fmla="*/ 265997 h 642954"/>
                <a:gd name="connsiteX16" fmla="*/ 363110 w 585787"/>
                <a:gd name="connsiteY16" fmla="*/ 283142 h 642954"/>
                <a:gd name="connsiteX17" fmla="*/ 391685 w 585787"/>
                <a:gd name="connsiteY17" fmla="*/ 265997 h 642954"/>
                <a:gd name="connsiteX18" fmla="*/ 291672 w 585787"/>
                <a:gd name="connsiteY18" fmla="*/ 400305 h 642954"/>
                <a:gd name="connsiteX19" fmla="*/ 291672 w 585787"/>
                <a:gd name="connsiteY19" fmla="*/ 434595 h 642954"/>
                <a:gd name="connsiteX20" fmla="*/ 105935 w 585787"/>
                <a:gd name="connsiteY20" fmla="*/ 220288 h 642954"/>
                <a:gd name="connsiteX21" fmla="*/ 207 w 585787"/>
                <a:gd name="connsiteY21" fmla="*/ 163138 h 642954"/>
                <a:gd name="connsiteX22" fmla="*/ 477410 w 585787"/>
                <a:gd name="connsiteY22" fmla="*/ 220288 h 642954"/>
                <a:gd name="connsiteX23" fmla="*/ 585992 w 585787"/>
                <a:gd name="connsiteY23" fmla="*/ 163138 h 642954"/>
                <a:gd name="connsiteX24" fmla="*/ 291672 w 585787"/>
                <a:gd name="connsiteY24" fmla="*/ 523172 h 642954"/>
                <a:gd name="connsiteX25" fmla="*/ 291672 w 585787"/>
                <a:gd name="connsiteY25" fmla="*/ 643187 h 642954"/>
                <a:gd name="connsiteX26" fmla="*/ 220233 w 585787"/>
                <a:gd name="connsiteY26" fmla="*/ 40260 h 642954"/>
                <a:gd name="connsiteX27" fmla="*/ 291672 w 585787"/>
                <a:gd name="connsiteY27" fmla="*/ 255 h 642954"/>
                <a:gd name="connsiteX28" fmla="*/ 363110 w 585787"/>
                <a:gd name="connsiteY28" fmla="*/ 40260 h 642954"/>
                <a:gd name="connsiteX29" fmla="*/ 71645 w 585787"/>
                <a:gd name="connsiteY29" fmla="*/ 520337 h 642954"/>
                <a:gd name="connsiteX30" fmla="*/ 207 w 585787"/>
                <a:gd name="connsiteY30" fmla="*/ 480332 h 642954"/>
                <a:gd name="connsiteX31" fmla="*/ 207 w 585787"/>
                <a:gd name="connsiteY31" fmla="*/ 403180 h 642954"/>
                <a:gd name="connsiteX32" fmla="*/ 585995 w 585787"/>
                <a:gd name="connsiteY32" fmla="*/ 403180 h 642954"/>
                <a:gd name="connsiteX33" fmla="*/ 585995 w 585787"/>
                <a:gd name="connsiteY33" fmla="*/ 480332 h 642954"/>
                <a:gd name="connsiteX34" fmla="*/ 514557 w 585787"/>
                <a:gd name="connsiteY34" fmla="*/ 520337 h 642954"/>
                <a:gd name="connsiteX35" fmla="*/ 207 w 585787"/>
                <a:gd name="connsiteY35" fmla="*/ 240279 h 642954"/>
                <a:gd name="connsiteX36" fmla="*/ 207 w 585787"/>
                <a:gd name="connsiteY36" fmla="*/ 163127 h 642954"/>
                <a:gd name="connsiteX37" fmla="*/ 71645 w 585787"/>
                <a:gd name="connsiteY37" fmla="*/ 123122 h 642954"/>
                <a:gd name="connsiteX38" fmla="*/ 514557 w 585787"/>
                <a:gd name="connsiteY38" fmla="*/ 123122 h 642954"/>
                <a:gd name="connsiteX39" fmla="*/ 585995 w 585787"/>
                <a:gd name="connsiteY39" fmla="*/ 163127 h 642954"/>
                <a:gd name="connsiteX40" fmla="*/ 585995 w 585787"/>
                <a:gd name="connsiteY40" fmla="*/ 240279 h 642954"/>
                <a:gd name="connsiteX41" fmla="*/ 220233 w 585787"/>
                <a:gd name="connsiteY41" fmla="*/ 603205 h 642954"/>
                <a:gd name="connsiteX42" fmla="*/ 291672 w 585787"/>
                <a:gd name="connsiteY42" fmla="*/ 643210 h 642954"/>
                <a:gd name="connsiteX43" fmla="*/ 363110 w 585787"/>
                <a:gd name="connsiteY43" fmla="*/ 603205 h 642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85787" h="642954">
                  <a:moveTo>
                    <a:pt x="477410" y="420325"/>
                  </a:moveTo>
                  <a:lnTo>
                    <a:pt x="291672" y="523195"/>
                  </a:lnTo>
                  <a:lnTo>
                    <a:pt x="105933" y="420325"/>
                  </a:lnTo>
                  <a:lnTo>
                    <a:pt x="105933" y="220300"/>
                  </a:lnTo>
                  <a:lnTo>
                    <a:pt x="291672" y="117430"/>
                  </a:lnTo>
                  <a:lnTo>
                    <a:pt x="477410" y="220300"/>
                  </a:lnTo>
                  <a:lnTo>
                    <a:pt x="477410" y="420325"/>
                  </a:lnTo>
                  <a:close/>
                  <a:moveTo>
                    <a:pt x="363110" y="360300"/>
                  </a:moveTo>
                  <a:lnTo>
                    <a:pt x="291672" y="400305"/>
                  </a:lnTo>
                  <a:lnTo>
                    <a:pt x="220233" y="360300"/>
                  </a:lnTo>
                  <a:lnTo>
                    <a:pt x="220233" y="283148"/>
                  </a:lnTo>
                  <a:lnTo>
                    <a:pt x="291672" y="243143"/>
                  </a:lnTo>
                  <a:lnTo>
                    <a:pt x="363110" y="283148"/>
                  </a:lnTo>
                  <a:lnTo>
                    <a:pt x="363110" y="360300"/>
                  </a:lnTo>
                  <a:close/>
                  <a:moveTo>
                    <a:pt x="220233" y="283142"/>
                  </a:moveTo>
                  <a:lnTo>
                    <a:pt x="191658" y="265997"/>
                  </a:lnTo>
                  <a:moveTo>
                    <a:pt x="363110" y="283142"/>
                  </a:moveTo>
                  <a:lnTo>
                    <a:pt x="391685" y="265997"/>
                  </a:lnTo>
                  <a:moveTo>
                    <a:pt x="291672" y="400305"/>
                  </a:moveTo>
                  <a:lnTo>
                    <a:pt x="291672" y="434595"/>
                  </a:lnTo>
                  <a:moveTo>
                    <a:pt x="105935" y="220288"/>
                  </a:moveTo>
                  <a:lnTo>
                    <a:pt x="207" y="163138"/>
                  </a:lnTo>
                  <a:moveTo>
                    <a:pt x="477410" y="220288"/>
                  </a:moveTo>
                  <a:lnTo>
                    <a:pt x="585992" y="163138"/>
                  </a:lnTo>
                  <a:moveTo>
                    <a:pt x="291672" y="523172"/>
                  </a:moveTo>
                  <a:lnTo>
                    <a:pt x="291672" y="643187"/>
                  </a:lnTo>
                  <a:moveTo>
                    <a:pt x="220233" y="40260"/>
                  </a:moveTo>
                  <a:lnTo>
                    <a:pt x="291672" y="255"/>
                  </a:lnTo>
                  <a:lnTo>
                    <a:pt x="363110" y="40260"/>
                  </a:lnTo>
                  <a:moveTo>
                    <a:pt x="71645" y="520337"/>
                  </a:moveTo>
                  <a:lnTo>
                    <a:pt x="207" y="480332"/>
                  </a:lnTo>
                  <a:lnTo>
                    <a:pt x="207" y="403180"/>
                  </a:lnTo>
                  <a:moveTo>
                    <a:pt x="585995" y="403180"/>
                  </a:moveTo>
                  <a:lnTo>
                    <a:pt x="585995" y="480332"/>
                  </a:lnTo>
                  <a:lnTo>
                    <a:pt x="514557" y="520337"/>
                  </a:lnTo>
                  <a:moveTo>
                    <a:pt x="207" y="240279"/>
                  </a:moveTo>
                  <a:lnTo>
                    <a:pt x="207" y="163127"/>
                  </a:lnTo>
                  <a:lnTo>
                    <a:pt x="71645" y="123122"/>
                  </a:lnTo>
                  <a:moveTo>
                    <a:pt x="514557" y="123122"/>
                  </a:moveTo>
                  <a:lnTo>
                    <a:pt x="585995" y="163127"/>
                  </a:lnTo>
                  <a:lnTo>
                    <a:pt x="585995" y="240279"/>
                  </a:lnTo>
                  <a:moveTo>
                    <a:pt x="220233" y="603205"/>
                  </a:moveTo>
                  <a:lnTo>
                    <a:pt x="291672" y="643210"/>
                  </a:lnTo>
                  <a:lnTo>
                    <a:pt x="363110" y="603205"/>
                  </a:lnTo>
                </a:path>
              </a:pathLst>
            </a:custGeom>
            <a:grpFill/>
            <a:ln w="12700" cap="rnd">
              <a:solidFill>
                <a:srgbClr val="2BDEF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t-BR" sz="2400">
                <a:latin typeface="Chakra Petch" panose="00000500000000000000" pitchFamily="2" charset="-34"/>
                <a:cs typeface="Chakra Petch" panose="00000500000000000000" pitchFamily="2" charset="-34"/>
              </a:endParaRPr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F6A5E0F4-101A-895C-8D3D-8741A11CC84F}"/>
              </a:ext>
            </a:extLst>
          </p:cNvPr>
          <p:cNvSpPr txBox="1"/>
          <p:nvPr/>
        </p:nvSpPr>
        <p:spPr>
          <a:xfrm>
            <a:off x="1460657" y="1306603"/>
            <a:ext cx="4927952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2400" b="1">
                <a:ln/>
                <a:solidFill>
                  <a:srgbClr val="F4F4F4"/>
                </a:solidFill>
                <a:latin typeface="Chakra Petch"/>
                <a:ea typeface="Roboto"/>
                <a:cs typeface="Chakra Petch"/>
                <a:sym typeface="Roboto"/>
              </a:rPr>
              <a:t>Prepare um breve plano de ação</a:t>
            </a:r>
            <a:endParaRPr lang="pt-BR" sz="2400" b="1" spc="0" baseline="0">
              <a:ln/>
              <a:solidFill>
                <a:srgbClr val="F4F4F4"/>
              </a:solidFill>
              <a:latin typeface="Chakra Petch" panose="00000500000000000000" pitchFamily="2" charset="-34"/>
              <a:ea typeface="Roboto"/>
              <a:cs typeface="Chakra Petch" panose="00000500000000000000" pitchFamily="2" charset="-34"/>
              <a:sym typeface="Roboto"/>
              <a:rtl val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ED06F63-0584-977C-0B4A-823B8F6866DD}"/>
              </a:ext>
            </a:extLst>
          </p:cNvPr>
          <p:cNvSpPr txBox="1"/>
          <p:nvPr/>
        </p:nvSpPr>
        <p:spPr>
          <a:xfrm>
            <a:off x="8855843" y="1226532"/>
            <a:ext cx="376793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400" b="1">
                <a:ln/>
                <a:solidFill>
                  <a:srgbClr val="F4F4F4"/>
                </a:solidFill>
                <a:latin typeface="Chakra Petch"/>
                <a:ea typeface="Roboto"/>
                <a:cs typeface="Chakra Petch"/>
                <a:sym typeface="Roboto"/>
              </a:rPr>
              <a:t>Liste 3 processo de seu dia a dia profissional</a:t>
            </a:r>
            <a:endParaRPr lang="pt-BR" sz="2400" b="1" spc="0" baseline="0">
              <a:ln/>
              <a:solidFill>
                <a:srgbClr val="F4F4F4"/>
              </a:solidFill>
              <a:latin typeface="Chakra Petch" panose="00000500000000000000" pitchFamily="2" charset="-34"/>
              <a:ea typeface="Roboto"/>
              <a:cs typeface="Chakra Petch" panose="00000500000000000000" pitchFamily="2" charset="-34"/>
              <a:sym typeface="Roboto"/>
              <a:rtl val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C5D80AF-A94E-E511-0918-100BEE4C94D2}"/>
              </a:ext>
            </a:extLst>
          </p:cNvPr>
          <p:cNvSpPr txBox="1"/>
          <p:nvPr/>
        </p:nvSpPr>
        <p:spPr>
          <a:xfrm>
            <a:off x="684128" y="3332510"/>
            <a:ext cx="4092787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2400" b="1">
                <a:ln/>
                <a:solidFill>
                  <a:srgbClr val="F4F4F4"/>
                </a:solidFill>
                <a:latin typeface="Chakra Petch"/>
                <a:ea typeface="Roboto"/>
                <a:cs typeface="Chakra Petch"/>
                <a:sym typeface="Roboto"/>
              </a:rPr>
              <a:t>Anote os maiores desafios</a:t>
            </a:r>
            <a:endParaRPr lang="pt-BR" sz="2400" b="1" spc="0" baseline="0">
              <a:ln/>
              <a:solidFill>
                <a:srgbClr val="F4F4F4"/>
              </a:solidFill>
              <a:latin typeface="Chakra Petch" panose="00000500000000000000" pitchFamily="2" charset="-34"/>
              <a:ea typeface="Roboto"/>
              <a:cs typeface="Chakra Petch" panose="00000500000000000000" pitchFamily="2" charset="-34"/>
              <a:sym typeface="Roboto"/>
              <a:rtl val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3EA879B-5A28-82BE-46A3-2C559B80731E}"/>
              </a:ext>
            </a:extLst>
          </p:cNvPr>
          <p:cNvSpPr txBox="1"/>
          <p:nvPr/>
        </p:nvSpPr>
        <p:spPr>
          <a:xfrm>
            <a:off x="10174622" y="3794516"/>
            <a:ext cx="3515706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2400" b="1">
                <a:ln/>
                <a:solidFill>
                  <a:srgbClr val="F4F4F4"/>
                </a:solidFill>
                <a:latin typeface="Chakra Petch"/>
                <a:ea typeface="Roboto"/>
                <a:cs typeface="Chakra Petch"/>
                <a:sym typeface="Roboto"/>
              </a:rPr>
              <a:t>Classifique o processo</a:t>
            </a:r>
            <a:endParaRPr lang="pt-BR" sz="2400" b="1" spc="0" baseline="0">
              <a:ln/>
              <a:solidFill>
                <a:srgbClr val="F4F4F4"/>
              </a:solidFill>
              <a:latin typeface="Chakra Petch" panose="00000500000000000000" pitchFamily="2" charset="-34"/>
              <a:ea typeface="Roboto"/>
              <a:cs typeface="Chakra Petch" panose="00000500000000000000" pitchFamily="2" charset="-34"/>
              <a:sym typeface="Roboto"/>
              <a:rtl val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5754F32-2B16-D299-A980-AA8E82D30D53}"/>
              </a:ext>
            </a:extLst>
          </p:cNvPr>
          <p:cNvSpPr txBox="1"/>
          <p:nvPr/>
        </p:nvSpPr>
        <p:spPr>
          <a:xfrm>
            <a:off x="3161619" y="6047894"/>
            <a:ext cx="284846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400" b="1">
                <a:ln/>
                <a:solidFill>
                  <a:srgbClr val="F4F4F4"/>
                </a:solidFill>
                <a:latin typeface="Chakra Petch"/>
                <a:ea typeface="Roboto"/>
                <a:cs typeface="Chakra Petch"/>
                <a:sym typeface="Roboto"/>
              </a:rPr>
              <a:t>Identifique seu papel de liderança</a:t>
            </a:r>
            <a:endParaRPr lang="pt-BR" sz="2400" b="1" spc="0" baseline="0">
              <a:ln/>
              <a:solidFill>
                <a:srgbClr val="F4F4F4"/>
              </a:solidFill>
              <a:latin typeface="Chakra Petch" panose="00000500000000000000" pitchFamily="2" charset="-34"/>
              <a:ea typeface="Roboto"/>
              <a:cs typeface="Chakra Petch" panose="00000500000000000000" pitchFamily="2" charset="-34"/>
              <a:sym typeface="Roboto"/>
              <a:rtl val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1F0B31B-2DBA-C1CD-34D4-1531AA24BC16}"/>
              </a:ext>
            </a:extLst>
          </p:cNvPr>
          <p:cNvSpPr txBox="1"/>
          <p:nvPr/>
        </p:nvSpPr>
        <p:spPr>
          <a:xfrm>
            <a:off x="8670984" y="6605244"/>
            <a:ext cx="320498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400" b="1">
                <a:ln/>
                <a:solidFill>
                  <a:srgbClr val="F4F4F4"/>
                </a:solidFill>
                <a:latin typeface="Chakra Petch"/>
                <a:ea typeface="Roboto"/>
                <a:cs typeface="Chakra Petch"/>
                <a:sym typeface="Roboto"/>
              </a:rPr>
              <a:t>Marque quem são os envolvidos</a:t>
            </a:r>
            <a:endParaRPr lang="pt-BR" sz="2400" b="1" spc="0" baseline="0">
              <a:ln/>
              <a:solidFill>
                <a:srgbClr val="F4F4F4"/>
              </a:solidFill>
              <a:latin typeface="Chakra Petch" panose="00000500000000000000" pitchFamily="2" charset="-34"/>
              <a:ea typeface="Roboto"/>
              <a:cs typeface="Chakra Petch" panose="00000500000000000000" pitchFamily="2" charset="-34"/>
              <a:sym typeface="Roboto"/>
              <a:rtl val="0"/>
            </a:endParaRPr>
          </a:p>
        </p:txBody>
      </p:sp>
      <p:sp>
        <p:nvSpPr>
          <p:cNvPr id="12" name="Google Shape;229;p28">
            <a:extLst>
              <a:ext uri="{FF2B5EF4-FFF2-40B4-BE49-F238E27FC236}">
                <a16:creationId xmlns:a16="http://schemas.microsoft.com/office/drawing/2014/main" id="{7F6BBDB0-F2C2-29CF-66A5-6C23F8D0270C}"/>
              </a:ext>
            </a:extLst>
          </p:cNvPr>
          <p:cNvSpPr txBox="1">
            <a:spLocks/>
          </p:cNvSpPr>
          <p:nvPr/>
        </p:nvSpPr>
        <p:spPr>
          <a:xfrm>
            <a:off x="9652871" y="1916994"/>
            <a:ext cx="3525622" cy="833663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2000">
                <a:solidFill>
                  <a:srgbClr val="DBE4EF"/>
                </a:solidFill>
                <a:latin typeface="Inter"/>
                <a:ea typeface="Inter"/>
                <a:sym typeface="Inter"/>
              </a:rPr>
              <a:t>//ex: </a:t>
            </a:r>
            <a:r>
              <a:rPr lang="nl-NL" sz="2000" err="1">
                <a:solidFill>
                  <a:srgbClr val="DBE4EF"/>
                </a:solidFill>
                <a:latin typeface="Inter"/>
                <a:ea typeface="Inter"/>
                <a:sym typeface="Inter"/>
              </a:rPr>
              <a:t>solicitação</a:t>
            </a:r>
            <a:r>
              <a:rPr lang="nl-NL" sz="2000">
                <a:solidFill>
                  <a:srgbClr val="DBE4EF"/>
                </a:solidFill>
                <a:latin typeface="Inter"/>
                <a:ea typeface="Inter"/>
                <a:sym typeface="Inter"/>
              </a:rPr>
              <a:t> de </a:t>
            </a:r>
            <a:r>
              <a:rPr lang="nl-NL" sz="2000" err="1">
                <a:solidFill>
                  <a:srgbClr val="DBE4EF"/>
                </a:solidFill>
                <a:latin typeface="Inter"/>
                <a:ea typeface="Inter"/>
                <a:sym typeface="Inter"/>
              </a:rPr>
              <a:t>compra</a:t>
            </a:r>
            <a:r>
              <a:rPr lang="nl-NL" sz="2000">
                <a:solidFill>
                  <a:srgbClr val="DBE4EF"/>
                </a:solidFill>
                <a:latin typeface="Inter"/>
                <a:ea typeface="Inter"/>
                <a:sym typeface="Inter"/>
              </a:rPr>
              <a:t>, </a:t>
            </a:r>
            <a:r>
              <a:rPr lang="nl-NL" sz="2000" err="1">
                <a:solidFill>
                  <a:srgbClr val="DBE4EF"/>
                </a:solidFill>
                <a:latin typeface="Inter"/>
                <a:ea typeface="Inter"/>
                <a:sym typeface="Inter"/>
              </a:rPr>
              <a:t>fechamento</a:t>
            </a:r>
            <a:r>
              <a:rPr lang="nl-NL" sz="2000">
                <a:solidFill>
                  <a:srgbClr val="DBE4EF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2000" err="1">
                <a:solidFill>
                  <a:srgbClr val="DBE4EF"/>
                </a:solidFill>
                <a:latin typeface="Inter"/>
                <a:ea typeface="Inter"/>
                <a:sym typeface="Inter"/>
              </a:rPr>
              <a:t>mensal</a:t>
            </a:r>
            <a:endParaRPr lang="nl-NL" sz="2000" err="1">
              <a:solidFill>
                <a:srgbClr val="DBE4EF"/>
              </a:solidFill>
              <a:latin typeface="Inter"/>
              <a:ea typeface="Inter"/>
            </a:endParaRPr>
          </a:p>
        </p:txBody>
      </p:sp>
      <p:sp>
        <p:nvSpPr>
          <p:cNvPr id="23" name="Google Shape;229;p28">
            <a:extLst>
              <a:ext uri="{FF2B5EF4-FFF2-40B4-BE49-F238E27FC236}">
                <a16:creationId xmlns:a16="http://schemas.microsoft.com/office/drawing/2014/main" id="{268015A3-C97F-4005-7D29-5D44BEA8FC9C}"/>
              </a:ext>
            </a:extLst>
          </p:cNvPr>
          <p:cNvSpPr txBox="1">
            <a:spLocks/>
          </p:cNvSpPr>
          <p:nvPr/>
        </p:nvSpPr>
        <p:spPr>
          <a:xfrm>
            <a:off x="10276137" y="4224557"/>
            <a:ext cx="3525622" cy="525886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2000" err="1">
                <a:solidFill>
                  <a:srgbClr val="DBE4EF"/>
                </a:solidFill>
                <a:latin typeface="Inter"/>
                <a:ea typeface="Inter"/>
                <a:sym typeface="Inter"/>
              </a:rPr>
              <a:t>Primário</a:t>
            </a:r>
            <a:r>
              <a:rPr lang="nl-NL" sz="2000">
                <a:solidFill>
                  <a:srgbClr val="DBE4EF"/>
                </a:solidFill>
                <a:latin typeface="Inter"/>
                <a:ea typeface="Inter"/>
                <a:sym typeface="Inter"/>
              </a:rPr>
              <a:t>, </a:t>
            </a:r>
            <a:r>
              <a:rPr lang="nl-NL" sz="2000" err="1">
                <a:solidFill>
                  <a:srgbClr val="DBE4EF"/>
                </a:solidFill>
                <a:latin typeface="Inter"/>
                <a:ea typeface="Inter"/>
                <a:sym typeface="Inter"/>
              </a:rPr>
              <a:t>suporte</a:t>
            </a:r>
            <a:r>
              <a:rPr lang="nl-NL" sz="2000">
                <a:solidFill>
                  <a:srgbClr val="DBE4EF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2000" err="1">
                <a:solidFill>
                  <a:srgbClr val="DBE4EF"/>
                </a:solidFill>
                <a:latin typeface="Inter"/>
                <a:ea typeface="Inter"/>
                <a:sym typeface="Inter"/>
              </a:rPr>
              <a:t>ou</a:t>
            </a:r>
            <a:r>
              <a:rPr lang="nl-NL" sz="2000">
                <a:solidFill>
                  <a:srgbClr val="DBE4EF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2000" err="1">
                <a:solidFill>
                  <a:srgbClr val="DBE4EF"/>
                </a:solidFill>
                <a:latin typeface="Inter"/>
                <a:ea typeface="Inter"/>
                <a:sym typeface="Inter"/>
              </a:rPr>
              <a:t>gestão</a:t>
            </a:r>
            <a:endParaRPr lang="nl-NL" sz="2000" err="1">
              <a:solidFill>
                <a:srgbClr val="DBE4EF"/>
              </a:solidFill>
              <a:latin typeface="Inter"/>
              <a:ea typeface="Inter"/>
            </a:endParaRPr>
          </a:p>
        </p:txBody>
      </p:sp>
      <p:sp>
        <p:nvSpPr>
          <p:cNvPr id="24" name="Google Shape;229;p28">
            <a:extLst>
              <a:ext uri="{FF2B5EF4-FFF2-40B4-BE49-F238E27FC236}">
                <a16:creationId xmlns:a16="http://schemas.microsoft.com/office/drawing/2014/main" id="{D57BCCD8-DBEA-6A99-D5DD-C23D506DEF93}"/>
              </a:ext>
            </a:extLst>
          </p:cNvPr>
          <p:cNvSpPr txBox="1">
            <a:spLocks/>
          </p:cNvSpPr>
          <p:nvPr/>
        </p:nvSpPr>
        <p:spPr>
          <a:xfrm>
            <a:off x="8749847" y="7335400"/>
            <a:ext cx="3525622" cy="525886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2000" err="1">
                <a:solidFill>
                  <a:srgbClr val="DBE4EF"/>
                </a:solidFill>
                <a:latin typeface="Inter"/>
                <a:ea typeface="Inter"/>
              </a:rPr>
              <a:t>Quais</a:t>
            </a:r>
            <a:r>
              <a:rPr lang="nl-NL" sz="2000">
                <a:solidFill>
                  <a:srgbClr val="DBE4EF"/>
                </a:solidFill>
                <a:latin typeface="Inter"/>
                <a:ea typeface="Inter"/>
              </a:rPr>
              <a:t> </a:t>
            </a:r>
            <a:r>
              <a:rPr lang="nl-NL" sz="2000" err="1">
                <a:solidFill>
                  <a:srgbClr val="DBE4EF"/>
                </a:solidFill>
                <a:latin typeface="Inter"/>
                <a:ea typeface="Inter"/>
              </a:rPr>
              <a:t>áreas</a:t>
            </a:r>
            <a:r>
              <a:rPr lang="nl-NL" sz="2000">
                <a:solidFill>
                  <a:srgbClr val="DBE4EF"/>
                </a:solidFill>
                <a:latin typeface="Inter"/>
                <a:ea typeface="Inter"/>
              </a:rPr>
              <a:t> </a:t>
            </a:r>
            <a:r>
              <a:rPr lang="nl-NL" sz="2000" err="1">
                <a:solidFill>
                  <a:srgbClr val="DBE4EF"/>
                </a:solidFill>
                <a:latin typeface="Inter"/>
                <a:ea typeface="Inter"/>
              </a:rPr>
              <a:t>participam</a:t>
            </a:r>
          </a:p>
        </p:txBody>
      </p:sp>
      <p:sp>
        <p:nvSpPr>
          <p:cNvPr id="25" name="Google Shape;229;p28">
            <a:extLst>
              <a:ext uri="{FF2B5EF4-FFF2-40B4-BE49-F238E27FC236}">
                <a16:creationId xmlns:a16="http://schemas.microsoft.com/office/drawing/2014/main" id="{92AF5EFD-1126-5C3D-5AF7-523DF93DD7E3}"/>
              </a:ext>
            </a:extLst>
          </p:cNvPr>
          <p:cNvSpPr txBox="1">
            <a:spLocks/>
          </p:cNvSpPr>
          <p:nvPr/>
        </p:nvSpPr>
        <p:spPr>
          <a:xfrm>
            <a:off x="3282476" y="6884411"/>
            <a:ext cx="3525622" cy="1141439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2000">
                <a:solidFill>
                  <a:srgbClr val="DBE4EF"/>
                </a:solidFill>
                <a:latin typeface="Inter"/>
                <a:ea typeface="Inter"/>
              </a:rPr>
              <a:t>Como </a:t>
            </a:r>
            <a:r>
              <a:rPr lang="nl-NL" sz="2000" err="1">
                <a:solidFill>
                  <a:srgbClr val="DBE4EF"/>
                </a:solidFill>
                <a:latin typeface="Inter"/>
                <a:ea typeface="Inter"/>
              </a:rPr>
              <a:t>você</a:t>
            </a:r>
            <a:r>
              <a:rPr lang="nl-NL" sz="2000">
                <a:solidFill>
                  <a:srgbClr val="DBE4EF"/>
                </a:solidFill>
                <a:latin typeface="Inter"/>
                <a:ea typeface="Inter"/>
              </a:rPr>
              <a:t> </a:t>
            </a:r>
            <a:r>
              <a:rPr lang="nl-NL" sz="2000" err="1">
                <a:solidFill>
                  <a:srgbClr val="DBE4EF"/>
                </a:solidFill>
                <a:latin typeface="Inter"/>
                <a:ea typeface="Inter"/>
              </a:rPr>
              <a:t>atua</a:t>
            </a:r>
            <a:r>
              <a:rPr lang="nl-NL" sz="2000">
                <a:solidFill>
                  <a:srgbClr val="DBE4EF"/>
                </a:solidFill>
                <a:latin typeface="Inter"/>
                <a:ea typeface="Inter"/>
              </a:rPr>
              <a:t> (</a:t>
            </a:r>
            <a:r>
              <a:rPr lang="nl-NL" sz="2000" err="1">
                <a:solidFill>
                  <a:srgbClr val="DBE4EF"/>
                </a:solidFill>
                <a:latin typeface="Inter"/>
                <a:ea typeface="Inter"/>
              </a:rPr>
              <a:t>ou</a:t>
            </a:r>
            <a:r>
              <a:rPr lang="nl-NL" sz="2000">
                <a:solidFill>
                  <a:srgbClr val="DBE4EF"/>
                </a:solidFill>
                <a:latin typeface="Inter"/>
                <a:ea typeface="Inter"/>
              </a:rPr>
              <a:t> </a:t>
            </a:r>
            <a:r>
              <a:rPr lang="nl-NL" sz="2000" err="1">
                <a:solidFill>
                  <a:srgbClr val="DBE4EF"/>
                </a:solidFill>
                <a:latin typeface="Inter"/>
                <a:ea typeface="Inter"/>
              </a:rPr>
              <a:t>pode</a:t>
            </a:r>
            <a:r>
              <a:rPr lang="nl-NL" sz="2000">
                <a:solidFill>
                  <a:srgbClr val="DBE4EF"/>
                </a:solidFill>
                <a:latin typeface="Inter"/>
                <a:ea typeface="Inter"/>
              </a:rPr>
              <a:t> </a:t>
            </a:r>
            <a:r>
              <a:rPr lang="nl-NL" sz="2000" err="1">
                <a:solidFill>
                  <a:srgbClr val="DBE4EF"/>
                </a:solidFill>
                <a:latin typeface="Inter"/>
                <a:ea typeface="Inter"/>
              </a:rPr>
              <a:t>atuar</a:t>
            </a:r>
            <a:r>
              <a:rPr lang="nl-NL" sz="2000">
                <a:solidFill>
                  <a:srgbClr val="DBE4EF"/>
                </a:solidFill>
                <a:latin typeface="Inter"/>
                <a:ea typeface="Inter"/>
              </a:rPr>
              <a:t>) para </a:t>
            </a:r>
            <a:r>
              <a:rPr lang="nl-NL" sz="2000" err="1">
                <a:solidFill>
                  <a:srgbClr val="DBE4EF"/>
                </a:solidFill>
                <a:latin typeface="Inter"/>
                <a:ea typeface="Inter"/>
              </a:rPr>
              <a:t>integrr</a:t>
            </a:r>
            <a:r>
              <a:rPr lang="nl-NL" sz="2000">
                <a:solidFill>
                  <a:srgbClr val="DBE4EF"/>
                </a:solidFill>
                <a:latin typeface="Inter"/>
                <a:ea typeface="Inter"/>
              </a:rPr>
              <a:t> </a:t>
            </a:r>
            <a:r>
              <a:rPr lang="nl-NL" sz="2000" err="1">
                <a:solidFill>
                  <a:srgbClr val="DBE4EF"/>
                </a:solidFill>
                <a:latin typeface="Inter"/>
                <a:ea typeface="Inter"/>
              </a:rPr>
              <a:t>esse</a:t>
            </a:r>
            <a:r>
              <a:rPr lang="nl-NL" sz="2000">
                <a:solidFill>
                  <a:srgbClr val="DBE4EF"/>
                </a:solidFill>
                <a:latin typeface="Inter"/>
                <a:ea typeface="Inter"/>
              </a:rPr>
              <a:t> </a:t>
            </a:r>
            <a:r>
              <a:rPr lang="nl-NL" sz="2000" err="1">
                <a:solidFill>
                  <a:srgbClr val="DBE4EF"/>
                </a:solidFill>
                <a:latin typeface="Inter"/>
                <a:ea typeface="Inter"/>
              </a:rPr>
              <a:t>processo</a:t>
            </a:r>
            <a:r>
              <a:rPr lang="nl-NL" sz="2000">
                <a:solidFill>
                  <a:srgbClr val="DBE4EF"/>
                </a:solidFill>
                <a:latin typeface="Inter"/>
                <a:ea typeface="Inter"/>
              </a:rPr>
              <a:t>?</a:t>
            </a:r>
          </a:p>
        </p:txBody>
      </p:sp>
      <p:sp>
        <p:nvSpPr>
          <p:cNvPr id="26" name="Google Shape;229;p28">
            <a:extLst>
              <a:ext uri="{FF2B5EF4-FFF2-40B4-BE49-F238E27FC236}">
                <a16:creationId xmlns:a16="http://schemas.microsoft.com/office/drawing/2014/main" id="{5A838574-0200-EBEF-73AD-087597A48A2C}"/>
              </a:ext>
            </a:extLst>
          </p:cNvPr>
          <p:cNvSpPr txBox="1">
            <a:spLocks/>
          </p:cNvSpPr>
          <p:nvPr/>
        </p:nvSpPr>
        <p:spPr>
          <a:xfrm>
            <a:off x="968716" y="3737274"/>
            <a:ext cx="3525622" cy="1141439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nl-NL" sz="2000" err="1">
                <a:solidFill>
                  <a:srgbClr val="DBE4EF"/>
                </a:solidFill>
                <a:latin typeface="Inter"/>
                <a:ea typeface="Inter"/>
              </a:rPr>
              <a:t>Onde</a:t>
            </a:r>
            <a:r>
              <a:rPr lang="nl-NL" sz="2000">
                <a:solidFill>
                  <a:srgbClr val="DBE4EF"/>
                </a:solidFill>
                <a:latin typeface="Inter"/>
                <a:ea typeface="Inter"/>
              </a:rPr>
              <a:t> </a:t>
            </a:r>
            <a:r>
              <a:rPr lang="nl-NL" sz="2000" err="1">
                <a:solidFill>
                  <a:srgbClr val="DBE4EF"/>
                </a:solidFill>
                <a:latin typeface="Inter"/>
                <a:ea typeface="Inter"/>
              </a:rPr>
              <a:t>costuma</a:t>
            </a:r>
            <a:r>
              <a:rPr lang="nl-NL" sz="2000">
                <a:solidFill>
                  <a:srgbClr val="DBE4EF"/>
                </a:solidFill>
                <a:latin typeface="Inter"/>
                <a:ea typeface="Inter"/>
              </a:rPr>
              <a:t> haver </a:t>
            </a:r>
            <a:r>
              <a:rPr lang="nl-NL" sz="2000" err="1">
                <a:solidFill>
                  <a:srgbClr val="DBE4EF"/>
                </a:solidFill>
                <a:latin typeface="Inter"/>
                <a:ea typeface="Inter"/>
              </a:rPr>
              <a:t>retrabalho</a:t>
            </a:r>
            <a:r>
              <a:rPr lang="nl-NL" sz="2000">
                <a:solidFill>
                  <a:srgbClr val="DBE4EF"/>
                </a:solidFill>
                <a:latin typeface="Inter"/>
                <a:ea typeface="Inter"/>
              </a:rPr>
              <a:t>, </a:t>
            </a:r>
            <a:r>
              <a:rPr lang="nl-NL" sz="2000" err="1">
                <a:solidFill>
                  <a:srgbClr val="DBE4EF"/>
                </a:solidFill>
                <a:latin typeface="Inter"/>
                <a:ea typeface="Inter"/>
              </a:rPr>
              <a:t>atraso</a:t>
            </a:r>
            <a:r>
              <a:rPr lang="nl-NL" sz="2000">
                <a:solidFill>
                  <a:srgbClr val="DBE4EF"/>
                </a:solidFill>
                <a:latin typeface="Inter"/>
                <a:ea typeface="Inter"/>
              </a:rPr>
              <a:t>, </a:t>
            </a:r>
            <a:r>
              <a:rPr lang="nl-NL" sz="2000" err="1">
                <a:solidFill>
                  <a:srgbClr val="DBE4EF"/>
                </a:solidFill>
                <a:latin typeface="Inter"/>
                <a:ea typeface="Inter"/>
              </a:rPr>
              <a:t>ou</a:t>
            </a:r>
            <a:r>
              <a:rPr lang="nl-NL" sz="2000">
                <a:solidFill>
                  <a:srgbClr val="DBE4EF"/>
                </a:solidFill>
                <a:latin typeface="Inter"/>
                <a:ea typeface="Inter"/>
              </a:rPr>
              <a:t> </a:t>
            </a:r>
            <a:r>
              <a:rPr lang="nl-NL" sz="2000" err="1">
                <a:solidFill>
                  <a:srgbClr val="DBE4EF"/>
                </a:solidFill>
                <a:latin typeface="Inter"/>
                <a:ea typeface="Inter"/>
              </a:rPr>
              <a:t>ruído</a:t>
            </a:r>
            <a:r>
              <a:rPr lang="nl-NL" sz="2000">
                <a:solidFill>
                  <a:srgbClr val="DBE4EF"/>
                </a:solidFill>
                <a:latin typeface="Inter"/>
                <a:ea typeface="Inter"/>
              </a:rPr>
              <a:t> de </a:t>
            </a:r>
            <a:r>
              <a:rPr lang="nl-NL" sz="2000" err="1">
                <a:solidFill>
                  <a:srgbClr val="DBE4EF"/>
                </a:solidFill>
                <a:latin typeface="Inter"/>
                <a:ea typeface="Inter"/>
              </a:rPr>
              <a:t>comunicação</a:t>
            </a:r>
            <a:r>
              <a:rPr lang="nl-NL" sz="2000">
                <a:solidFill>
                  <a:srgbClr val="DBE4EF"/>
                </a:solidFill>
                <a:latin typeface="Inter"/>
                <a:ea typeface="Inter"/>
              </a:rPr>
              <a:t>?</a:t>
            </a:r>
            <a:endParaRPr lang="pt-BR"/>
          </a:p>
        </p:txBody>
      </p:sp>
      <p:sp>
        <p:nvSpPr>
          <p:cNvPr id="27" name="Google Shape;229;p28">
            <a:extLst>
              <a:ext uri="{FF2B5EF4-FFF2-40B4-BE49-F238E27FC236}">
                <a16:creationId xmlns:a16="http://schemas.microsoft.com/office/drawing/2014/main" id="{7794DEFA-8CC3-DBA7-AA88-9FDC42E58E3B}"/>
              </a:ext>
            </a:extLst>
          </p:cNvPr>
          <p:cNvSpPr txBox="1">
            <a:spLocks/>
          </p:cNvSpPr>
          <p:nvPr/>
        </p:nvSpPr>
        <p:spPr>
          <a:xfrm>
            <a:off x="1893127" y="1733747"/>
            <a:ext cx="3525622" cy="833663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nl-NL" sz="2000">
                <a:solidFill>
                  <a:srgbClr val="DBE4EF"/>
                </a:solidFill>
                <a:latin typeface="Inter"/>
                <a:ea typeface="Inter"/>
              </a:rPr>
              <a:t>O que </a:t>
            </a:r>
            <a:r>
              <a:rPr lang="nl-NL" sz="2000" err="1">
                <a:solidFill>
                  <a:srgbClr val="DBE4EF"/>
                </a:solidFill>
                <a:latin typeface="Inter"/>
                <a:ea typeface="Inter"/>
              </a:rPr>
              <a:t>você</a:t>
            </a:r>
            <a:r>
              <a:rPr lang="nl-NL" sz="2000">
                <a:solidFill>
                  <a:srgbClr val="DBE4EF"/>
                </a:solidFill>
                <a:latin typeface="Inter"/>
                <a:ea typeface="Inter"/>
              </a:rPr>
              <a:t> tem </a:t>
            </a:r>
            <a:r>
              <a:rPr lang="nl-NL" sz="2000" err="1">
                <a:solidFill>
                  <a:srgbClr val="DBE4EF"/>
                </a:solidFill>
                <a:latin typeface="Inter"/>
                <a:ea typeface="Inter"/>
              </a:rPr>
              <a:t>autonomia</a:t>
            </a:r>
            <a:r>
              <a:rPr lang="nl-NL" sz="2000">
                <a:solidFill>
                  <a:srgbClr val="DBE4EF"/>
                </a:solidFill>
                <a:latin typeface="Inter"/>
                <a:ea typeface="Inter"/>
              </a:rPr>
              <a:t> para </a:t>
            </a:r>
            <a:r>
              <a:rPr lang="nl-NL" sz="2000" err="1">
                <a:solidFill>
                  <a:srgbClr val="DBE4EF"/>
                </a:solidFill>
                <a:latin typeface="Inter"/>
                <a:ea typeface="Inter"/>
              </a:rPr>
              <a:t>ajustar</a:t>
            </a:r>
            <a:r>
              <a:rPr lang="nl-NL" sz="2000">
                <a:solidFill>
                  <a:srgbClr val="DBE4EF"/>
                </a:solidFill>
                <a:latin typeface="Inter"/>
                <a:ea typeface="Inter"/>
              </a:rPr>
              <a:t>?</a:t>
            </a:r>
          </a:p>
        </p:txBody>
      </p:sp>
      <p:sp>
        <p:nvSpPr>
          <p:cNvPr id="30" name="Google Shape;222;p27">
            <a:extLst>
              <a:ext uri="{FF2B5EF4-FFF2-40B4-BE49-F238E27FC236}">
                <a16:creationId xmlns:a16="http://schemas.microsoft.com/office/drawing/2014/main" id="{1F4BF654-4CF0-D62B-AC48-DBEB7717AC40}"/>
              </a:ext>
            </a:extLst>
          </p:cNvPr>
          <p:cNvSpPr txBox="1">
            <a:spLocks/>
          </p:cNvSpPr>
          <p:nvPr/>
        </p:nvSpPr>
        <p:spPr>
          <a:xfrm>
            <a:off x="8064242" y="1922050"/>
            <a:ext cx="512912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/>
              <a:t>1</a:t>
            </a:r>
            <a:endParaRPr lang="pt-BR" sz="5250">
              <a:solidFill>
                <a:srgbClr val="FFFFFF"/>
              </a:solidFill>
            </a:endParaRPr>
          </a:p>
        </p:txBody>
      </p:sp>
      <p:sp>
        <p:nvSpPr>
          <p:cNvPr id="31" name="Google Shape;222;p27">
            <a:extLst>
              <a:ext uri="{FF2B5EF4-FFF2-40B4-BE49-F238E27FC236}">
                <a16:creationId xmlns:a16="http://schemas.microsoft.com/office/drawing/2014/main" id="{EDCA7036-826A-0994-2A46-4190D39E0DA9}"/>
              </a:ext>
            </a:extLst>
          </p:cNvPr>
          <p:cNvSpPr txBox="1">
            <a:spLocks/>
          </p:cNvSpPr>
          <p:nvPr/>
        </p:nvSpPr>
        <p:spPr>
          <a:xfrm>
            <a:off x="9009638" y="3471880"/>
            <a:ext cx="512912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/>
              <a:t>2</a:t>
            </a:r>
            <a:endParaRPr lang="pt-BR" sz="5250">
              <a:solidFill>
                <a:srgbClr val="FFFFFF"/>
              </a:solidFill>
            </a:endParaRPr>
          </a:p>
        </p:txBody>
      </p:sp>
      <p:sp>
        <p:nvSpPr>
          <p:cNvPr id="35" name="Google Shape;222;p27">
            <a:extLst>
              <a:ext uri="{FF2B5EF4-FFF2-40B4-BE49-F238E27FC236}">
                <a16:creationId xmlns:a16="http://schemas.microsoft.com/office/drawing/2014/main" id="{FE6D9F7B-8F7C-6EFE-9A9B-338D1C375B96}"/>
              </a:ext>
            </a:extLst>
          </p:cNvPr>
          <p:cNvSpPr txBox="1">
            <a:spLocks/>
          </p:cNvSpPr>
          <p:nvPr/>
        </p:nvSpPr>
        <p:spPr>
          <a:xfrm>
            <a:off x="8234723" y="5269683"/>
            <a:ext cx="512912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36" name="Google Shape;222;p27">
            <a:extLst>
              <a:ext uri="{FF2B5EF4-FFF2-40B4-BE49-F238E27FC236}">
                <a16:creationId xmlns:a16="http://schemas.microsoft.com/office/drawing/2014/main" id="{8A27989C-08F5-1555-2936-7C111D964041}"/>
              </a:ext>
            </a:extLst>
          </p:cNvPr>
          <p:cNvSpPr txBox="1">
            <a:spLocks/>
          </p:cNvSpPr>
          <p:nvPr/>
        </p:nvSpPr>
        <p:spPr>
          <a:xfrm>
            <a:off x="6374927" y="5362673"/>
            <a:ext cx="512912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37" name="Google Shape;222;p27">
            <a:extLst>
              <a:ext uri="{FF2B5EF4-FFF2-40B4-BE49-F238E27FC236}">
                <a16:creationId xmlns:a16="http://schemas.microsoft.com/office/drawing/2014/main" id="{C76A0FE6-7B79-959F-D97A-FE2A35B9BD07}"/>
              </a:ext>
            </a:extLst>
          </p:cNvPr>
          <p:cNvSpPr txBox="1">
            <a:spLocks/>
          </p:cNvSpPr>
          <p:nvPr/>
        </p:nvSpPr>
        <p:spPr>
          <a:xfrm>
            <a:off x="5259049" y="3797345"/>
            <a:ext cx="512912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38" name="Google Shape;222;p27">
            <a:extLst>
              <a:ext uri="{FF2B5EF4-FFF2-40B4-BE49-F238E27FC236}">
                <a16:creationId xmlns:a16="http://schemas.microsoft.com/office/drawing/2014/main" id="{32F7BDF8-3C48-0EEA-2625-797942F1D0ED}"/>
              </a:ext>
            </a:extLst>
          </p:cNvPr>
          <p:cNvSpPr txBox="1">
            <a:spLocks/>
          </p:cNvSpPr>
          <p:nvPr/>
        </p:nvSpPr>
        <p:spPr>
          <a:xfrm>
            <a:off x="6126953" y="2061534"/>
            <a:ext cx="512912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/>
              <a:t>6</a:t>
            </a:r>
            <a:endParaRPr lang="pt-BR" sz="52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46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0FBFE-08D7-4F2A-A1FB-D87930ADC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B2CB2C8E-EFA7-DF50-CF34-06E0EFB98686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2D9FDF41-8FE6-732E-92D9-BF20DBDB96E9}"/>
              </a:ext>
            </a:extLst>
          </p:cNvPr>
          <p:cNvSpPr txBox="1">
            <a:spLocks/>
          </p:cNvSpPr>
          <p:nvPr/>
        </p:nvSpPr>
        <p:spPr>
          <a:xfrm>
            <a:off x="2296282" y="3193334"/>
            <a:ext cx="10481635" cy="1447301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pt-BR" sz="5400" b="1">
                <a:solidFill>
                  <a:srgbClr val="2BDEFD"/>
                </a:solidFill>
                <a:latin typeface="Chakra Petch"/>
                <a:cs typeface="Chakra Petch"/>
              </a:rPr>
              <a:t>APLICAÇÕES PRÁTICAS </a:t>
            </a:r>
            <a:endParaRPr lang="pt-BR" sz="5400" b="1">
              <a:solidFill>
                <a:srgbClr val="2BDEFD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  <a:p>
            <a:pPr algn="ctr">
              <a:spcBef>
                <a:spcPts val="0"/>
              </a:spcBef>
            </a:pPr>
            <a:r>
              <a:rPr lang="pt-BR" sz="4000" b="1">
                <a:solidFill>
                  <a:schemeClr val="bg1"/>
                </a:solidFill>
                <a:latin typeface="Chakra Petch"/>
                <a:cs typeface="Chakra Petch"/>
              </a:rPr>
              <a:t>3 PROMTS PARA SUA IA</a:t>
            </a:r>
            <a:endParaRPr lang="pt-BR" sz="4000" b="1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0791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B2345-CE4B-7FE0-485E-B552EFC43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1D3056BE-F366-C0B0-F2D8-5D0FC5309FDF}"/>
              </a:ext>
            </a:extLst>
          </p:cNvPr>
          <p:cNvSpPr/>
          <p:nvPr/>
        </p:nvSpPr>
        <p:spPr>
          <a:xfrm>
            <a:off x="7631434" y="3740507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DC71A1E-3703-1566-03B7-E60D491AB4FD}"/>
              </a:ext>
            </a:extLst>
          </p:cNvPr>
          <p:cNvSpPr txBox="1"/>
          <p:nvPr/>
        </p:nvSpPr>
        <p:spPr>
          <a:xfrm>
            <a:off x="2423786" y="2967075"/>
            <a:ext cx="933283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err="1">
                <a:solidFill>
                  <a:schemeClr val="bg1"/>
                </a:solidFill>
                <a:latin typeface="Inter"/>
                <a:ea typeface="Inter"/>
                <a:cs typeface="Chakra Petch Light"/>
              </a:rPr>
              <a:t>Apoia</a:t>
            </a:r>
            <a:r>
              <a:rPr lang="en-US" sz="2400">
                <a:solidFill>
                  <a:schemeClr val="bg1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Inter"/>
                <a:ea typeface="Inter"/>
                <a:cs typeface="Chakra Petch Light"/>
              </a:rPr>
              <a:t>suas</a:t>
            </a:r>
            <a:r>
              <a:rPr lang="en-US" sz="2400">
                <a:solidFill>
                  <a:schemeClr val="bg1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Inter"/>
                <a:ea typeface="Inter"/>
                <a:cs typeface="Chakra Petch Light"/>
              </a:rPr>
              <a:t>tarefas</a:t>
            </a:r>
            <a:r>
              <a:rPr lang="en-US" sz="2400">
                <a:solidFill>
                  <a:schemeClr val="bg1"/>
                </a:solidFill>
                <a:latin typeface="Inter"/>
                <a:ea typeface="Inter"/>
                <a:cs typeface="Chakra Petch Light"/>
              </a:rPr>
              <a:t>, </a:t>
            </a:r>
            <a:r>
              <a:rPr lang="en-US" sz="2400" err="1">
                <a:solidFill>
                  <a:schemeClr val="bg1"/>
                </a:solidFill>
                <a:latin typeface="Inter"/>
                <a:ea typeface="Inter"/>
                <a:cs typeface="Chakra Petch Light"/>
              </a:rPr>
              <a:t>acelera</a:t>
            </a:r>
            <a:r>
              <a:rPr lang="en-US" sz="2400">
                <a:solidFill>
                  <a:schemeClr val="bg1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Inter"/>
                <a:ea typeface="Inter"/>
                <a:cs typeface="Chakra Petch Light"/>
              </a:rPr>
              <a:t>processos</a:t>
            </a:r>
            <a:r>
              <a:rPr lang="en-US" sz="2400">
                <a:solidFill>
                  <a:schemeClr val="bg1"/>
                </a:solidFill>
                <a:latin typeface="Inter"/>
                <a:ea typeface="Inter"/>
                <a:cs typeface="Chakra Petch Light"/>
              </a:rPr>
              <a:t> e </a:t>
            </a:r>
            <a:r>
              <a:rPr lang="en-US" sz="2400" err="1">
                <a:solidFill>
                  <a:schemeClr val="bg1"/>
                </a:solidFill>
                <a:latin typeface="Inter"/>
                <a:ea typeface="Inter"/>
                <a:cs typeface="Chakra Petch Light"/>
              </a:rPr>
              <a:t>organiza</a:t>
            </a:r>
            <a:r>
              <a:rPr lang="en-US" sz="2400">
                <a:solidFill>
                  <a:schemeClr val="bg1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Inter"/>
                <a:ea typeface="Inter"/>
                <a:cs typeface="Chakra Petch Light"/>
              </a:rPr>
              <a:t>informações</a:t>
            </a:r>
            <a:r>
              <a:rPr lang="en-US" sz="2400">
                <a:solidFill>
                  <a:schemeClr val="bg1"/>
                </a:solidFill>
                <a:latin typeface="Inter"/>
                <a:ea typeface="Inter"/>
                <a:cs typeface="Chakra Petch Light"/>
              </a:rPr>
              <a:t>.</a:t>
            </a:r>
            <a:endParaRPr lang="pt-BR" sz="2400">
              <a:solidFill>
                <a:schemeClr val="bg1"/>
              </a:solidFill>
              <a:latin typeface="Inter"/>
              <a:ea typeface="Inter"/>
              <a:cs typeface="Chakra Petch Light"/>
            </a:endParaRPr>
          </a:p>
        </p:txBody>
      </p:sp>
      <p:sp>
        <p:nvSpPr>
          <p:cNvPr id="4" name="Google Shape;222;p27">
            <a:extLst>
              <a:ext uri="{FF2B5EF4-FFF2-40B4-BE49-F238E27FC236}">
                <a16:creationId xmlns:a16="http://schemas.microsoft.com/office/drawing/2014/main" id="{8A54C5B0-86A1-EA07-CE4A-CCF4E34D55AE}"/>
              </a:ext>
            </a:extLst>
          </p:cNvPr>
          <p:cNvSpPr txBox="1">
            <a:spLocks/>
          </p:cNvSpPr>
          <p:nvPr/>
        </p:nvSpPr>
        <p:spPr>
          <a:xfrm>
            <a:off x="1014213" y="1358802"/>
            <a:ext cx="11357478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chemeClr val="bg1"/>
                </a:solidFill>
                <a:latin typeface="Chakra Petch Bold"/>
                <a:cs typeface="Chakra Petch Bold"/>
              </a:rPr>
              <a:t>A IA COMO </a:t>
            </a:r>
            <a:r>
              <a:rPr lang="pt-BR" sz="5250">
                <a:solidFill>
                  <a:srgbClr val="2BDEFD"/>
                </a:solidFill>
                <a:latin typeface="Chakra Petch Bold"/>
                <a:cs typeface="Chakra Petch Bold"/>
              </a:rPr>
              <a:t>ASSISTENTE</a:t>
            </a:r>
          </a:p>
        </p:txBody>
      </p:sp>
      <p:grpSp>
        <p:nvGrpSpPr>
          <p:cNvPr id="23" name="Google Shape;356;p44">
            <a:extLst>
              <a:ext uri="{FF2B5EF4-FFF2-40B4-BE49-F238E27FC236}">
                <a16:creationId xmlns:a16="http://schemas.microsoft.com/office/drawing/2014/main" id="{446CA4A0-15C5-84A8-E0FC-B1CB8EA29F3C}"/>
              </a:ext>
            </a:extLst>
          </p:cNvPr>
          <p:cNvGrpSpPr/>
          <p:nvPr/>
        </p:nvGrpSpPr>
        <p:grpSpPr>
          <a:xfrm>
            <a:off x="902121" y="2969012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13" name="Google Shape;357;p44">
              <a:extLst>
                <a:ext uri="{FF2B5EF4-FFF2-40B4-BE49-F238E27FC236}">
                  <a16:creationId xmlns:a16="http://schemas.microsoft.com/office/drawing/2014/main" id="{B30015D3-598D-0FE4-5B0C-C259C713C65B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8;p44">
              <a:extLst>
                <a:ext uri="{FF2B5EF4-FFF2-40B4-BE49-F238E27FC236}">
                  <a16:creationId xmlns:a16="http://schemas.microsoft.com/office/drawing/2014/main" id="{8A820477-1B8B-072E-BDD3-468C106CB2F5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9;p44">
              <a:extLst>
                <a:ext uri="{FF2B5EF4-FFF2-40B4-BE49-F238E27FC236}">
                  <a16:creationId xmlns:a16="http://schemas.microsoft.com/office/drawing/2014/main" id="{1A01D7BA-9169-1FB8-B9C6-A362E0DE541B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0;p44">
              <a:extLst>
                <a:ext uri="{FF2B5EF4-FFF2-40B4-BE49-F238E27FC236}">
                  <a16:creationId xmlns:a16="http://schemas.microsoft.com/office/drawing/2014/main" id="{D1CBFAB0-F9D3-8EE0-8B95-68916512A03E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1;p44">
              <a:extLst>
                <a:ext uri="{FF2B5EF4-FFF2-40B4-BE49-F238E27FC236}">
                  <a16:creationId xmlns:a16="http://schemas.microsoft.com/office/drawing/2014/main" id="{3679B846-4E7C-02A5-5542-41B5C021C1CD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2;p44">
              <a:extLst>
                <a:ext uri="{FF2B5EF4-FFF2-40B4-BE49-F238E27FC236}">
                  <a16:creationId xmlns:a16="http://schemas.microsoft.com/office/drawing/2014/main" id="{99F1C10F-C69F-8A43-3267-34BAB0FDACC2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3;p44">
              <a:extLst>
                <a:ext uri="{FF2B5EF4-FFF2-40B4-BE49-F238E27FC236}">
                  <a16:creationId xmlns:a16="http://schemas.microsoft.com/office/drawing/2014/main" id="{4D365BB6-ECD9-FD98-099D-BEB493DC9E34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4B7FA7E2-A92D-A26B-E8A2-55FA44042C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529887"/>
              </p:ext>
            </p:extLst>
          </p:nvPr>
        </p:nvGraphicFramePr>
        <p:xfrm>
          <a:off x="901874" y="3757404"/>
          <a:ext cx="10847534" cy="421957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66585">
                  <a:extLst>
                    <a:ext uri="{9D8B030D-6E8A-4147-A177-3AD203B41FA5}">
                      <a16:colId xmlns:a16="http://schemas.microsoft.com/office/drawing/2014/main" val="2920207392"/>
                    </a:ext>
                  </a:extLst>
                </a:gridCol>
                <a:gridCol w="3219188">
                  <a:extLst>
                    <a:ext uri="{9D8B030D-6E8A-4147-A177-3AD203B41FA5}">
                      <a16:colId xmlns:a16="http://schemas.microsoft.com/office/drawing/2014/main" val="2643806373"/>
                    </a:ext>
                  </a:extLst>
                </a:gridCol>
                <a:gridCol w="5661761">
                  <a:extLst>
                    <a:ext uri="{9D8B030D-6E8A-4147-A177-3AD203B41FA5}">
                      <a16:colId xmlns:a16="http://schemas.microsoft.com/office/drawing/2014/main" val="15935145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Função da IA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Aplicação/Situação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Exemplo de Prompt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56531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Facilitadora de entrevistas 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Apoiar na coleta de informações 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“Atue como facilitadora de entrevistas para mapear processos. Me ajude a formular perguntas para entender o fluxo de trabalho do time de segurança do trabalho.”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58139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Analista de processos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Organizar e estruturar os dados coletados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“Com base nas atividades descritas abaixo, estruture o processo em etapas, entradas, saídas, responsáveis e sistemas envolvidos.”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31546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Consultora de melhoria contínua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Identificar gargalos, redundâncias e oportunidades de automação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“Analise o processo descrito e identifique pontos de melhoria, gargalos e oportunidades de automação com RPA ou integração com sistemas internos.”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4437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0090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E3022D9E-B2BB-6A16-83A9-A58D1D5FF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B2741947-E921-E6A7-2C48-5685C3271F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2185520"/>
            <a:ext cx="10555813" cy="184661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/>
              <a:t>CULTURA DE </a:t>
            </a:r>
            <a:r>
              <a:rPr lang="pt-BR">
                <a:solidFill>
                  <a:srgbClr val="2BDEFD"/>
                </a:solidFill>
              </a:rPr>
              <a:t>MELHORIA CONTÍNUA</a:t>
            </a:r>
            <a:r>
              <a:rPr lang="pt-BR"/>
              <a:t> E MINDSET KAIZEN</a:t>
            </a:r>
            <a:endParaRPr lang="pt-BR">
              <a:solidFill>
                <a:srgbClr val="2BDEFD"/>
              </a:solidFill>
            </a:endParaRPr>
          </a:p>
        </p:txBody>
      </p:sp>
      <p:sp>
        <p:nvSpPr>
          <p:cNvPr id="223" name="Google Shape;223;p27">
            <a:extLst>
              <a:ext uri="{FF2B5EF4-FFF2-40B4-BE49-F238E27FC236}">
                <a16:creationId xmlns:a16="http://schemas.microsoft.com/office/drawing/2014/main" id="{D27D5EAB-18A8-EF3F-119A-4BA3910E3C2B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152000" y="1412240"/>
            <a:ext cx="8250240" cy="738615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solidFill>
                  <a:srgbClr val="2BDEFD"/>
                </a:solidFill>
              </a:rPr>
              <a:t>// Aula </a:t>
            </a:r>
            <a:r>
              <a:rPr lang="pt-BR"/>
              <a:t>1.4</a:t>
            </a:r>
            <a:r>
              <a:rPr lang="pt-BR">
                <a:solidFill>
                  <a:srgbClr val="2BDEFD"/>
                </a:solidFill>
              </a:rPr>
              <a:t> _</a:t>
            </a:r>
            <a:endParaRPr>
              <a:solidFill>
                <a:srgbClr val="2BDE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58510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49BB4-6385-D4EF-146B-EF48629E7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148AE08B-1376-A603-FE3D-BE7010653F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125127"/>
              </p:ext>
            </p:extLst>
          </p:nvPr>
        </p:nvGraphicFramePr>
        <p:xfrm>
          <a:off x="1393015" y="2381247"/>
          <a:ext cx="10070912" cy="488254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79737">
                  <a:extLst>
                    <a:ext uri="{9D8B030D-6E8A-4147-A177-3AD203B41FA5}">
                      <a16:colId xmlns:a16="http://schemas.microsoft.com/office/drawing/2014/main" val="377817632"/>
                    </a:ext>
                  </a:extLst>
                </a:gridCol>
                <a:gridCol w="2079320">
                  <a:extLst>
                    <a:ext uri="{9D8B030D-6E8A-4147-A177-3AD203B41FA5}">
                      <a16:colId xmlns:a16="http://schemas.microsoft.com/office/drawing/2014/main" val="3676370222"/>
                    </a:ext>
                  </a:extLst>
                </a:gridCol>
                <a:gridCol w="1954056">
                  <a:extLst>
                    <a:ext uri="{9D8B030D-6E8A-4147-A177-3AD203B41FA5}">
                      <a16:colId xmlns:a16="http://schemas.microsoft.com/office/drawing/2014/main" val="3661048434"/>
                    </a:ext>
                  </a:extLst>
                </a:gridCol>
                <a:gridCol w="3757799">
                  <a:extLst>
                    <a:ext uri="{9D8B030D-6E8A-4147-A177-3AD203B41FA5}">
                      <a16:colId xmlns:a16="http://schemas.microsoft.com/office/drawing/2014/main" val="1153189399"/>
                    </a:ext>
                  </a:extLst>
                </a:gridCol>
              </a:tblGrid>
              <a:tr h="37578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0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Tipo de Mudança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0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Nome Japonês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0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Tradução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0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Explicação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126279"/>
                  </a:ext>
                </a:extLst>
              </a:tr>
              <a:tr h="1415441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Sustentação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Kaizen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"Melhoria contínua"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Refere-se a pequenas melhorias incrementais realizadas de forma contínua, geralmente com baixo custo e risco.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655298"/>
                  </a:ext>
                </a:extLst>
              </a:tr>
              <a:tr h="1415441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Transformação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 err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Kaikaku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"Mudança radical"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Representa mudanças significativas e estruturais em processos, sistemas ou modelos de negócio.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930643"/>
                  </a:ext>
                </a:extLst>
              </a:tr>
              <a:tr h="1288715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Ruptura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 err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Kakushin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"Inovação disruptiva"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Envolve a criação de algo totalmente novo, rompendo com o status quo. Está ligado à inovação.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656114"/>
                  </a:ext>
                </a:extLst>
              </a:tr>
            </a:tbl>
          </a:graphicData>
        </a:graphic>
      </p:graphicFrame>
      <p:sp>
        <p:nvSpPr>
          <p:cNvPr id="42" name="Google Shape;249;p30">
            <a:extLst>
              <a:ext uri="{FF2B5EF4-FFF2-40B4-BE49-F238E27FC236}">
                <a16:creationId xmlns:a16="http://schemas.microsoft.com/office/drawing/2014/main" id="{01B42A9B-303A-B6F8-810D-BD7F6901E80C}"/>
              </a:ext>
            </a:extLst>
          </p:cNvPr>
          <p:cNvSpPr txBox="1">
            <a:spLocks/>
          </p:cNvSpPr>
          <p:nvPr/>
        </p:nvSpPr>
        <p:spPr>
          <a:xfrm>
            <a:off x="1482089" y="1090071"/>
            <a:ext cx="9629866" cy="893303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 b="1">
                <a:solidFill>
                  <a:schemeClr val="bg1"/>
                </a:solidFill>
                <a:latin typeface="Chakra Petch"/>
                <a:cs typeface="Chakra Petch"/>
              </a:rPr>
              <a:t>KAIZEN, KAIKAKU, KAKUSHIN</a:t>
            </a:r>
            <a:endParaRPr lang="pt-BR" sz="5400" b="1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87961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AC297-437D-C2FC-A6AA-26E6CE10E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DE6EB2FE-C21B-7438-4B0A-B9EC6B2A5EF9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97A0C983-7714-ECA8-E785-9C982AA78482}"/>
              </a:ext>
            </a:extLst>
          </p:cNvPr>
          <p:cNvSpPr txBox="1">
            <a:spLocks/>
          </p:cNvSpPr>
          <p:nvPr/>
        </p:nvSpPr>
        <p:spPr>
          <a:xfrm>
            <a:off x="1482089" y="1090071"/>
            <a:ext cx="9629866" cy="893303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 b="1">
                <a:solidFill>
                  <a:schemeClr val="bg1"/>
                </a:solidFill>
                <a:latin typeface="Chakra Petch"/>
                <a:cs typeface="Chakra Petch"/>
              </a:rPr>
              <a:t>O QUE É </a:t>
            </a:r>
            <a:r>
              <a:rPr lang="pt-BR" sz="5400" b="1">
                <a:solidFill>
                  <a:srgbClr val="2BDEFD"/>
                </a:solidFill>
                <a:latin typeface="Chakra Petch"/>
                <a:cs typeface="Chakra Petch"/>
              </a:rPr>
              <a:t>KAIZEN</a:t>
            </a:r>
            <a:endParaRPr lang="pt-BR" sz="5400" b="1">
              <a:solidFill>
                <a:srgbClr val="2BDEFD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sp>
        <p:nvSpPr>
          <p:cNvPr id="7" name="Google Shape;229;p28">
            <a:extLst>
              <a:ext uri="{FF2B5EF4-FFF2-40B4-BE49-F238E27FC236}">
                <a16:creationId xmlns:a16="http://schemas.microsoft.com/office/drawing/2014/main" id="{2CDD71A7-0693-752A-FA10-59CCF4CFBE46}"/>
              </a:ext>
            </a:extLst>
          </p:cNvPr>
          <p:cNvSpPr txBox="1">
            <a:spLocks/>
          </p:cNvSpPr>
          <p:nvPr/>
        </p:nvSpPr>
        <p:spPr>
          <a:xfrm>
            <a:off x="2952552" y="3532566"/>
            <a:ext cx="7104713" cy="710552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[Kai (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mudança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) + Zen (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melhor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)</a:t>
            </a:r>
            <a:endParaRPr lang="nl-NL" sz="3200">
              <a:solidFill>
                <a:schemeClr val="bg1"/>
              </a:solidFill>
              <a:latin typeface="Inter"/>
              <a:ea typeface="Inter"/>
            </a:endParaRPr>
          </a:p>
        </p:txBody>
      </p:sp>
      <p:sp>
        <p:nvSpPr>
          <p:cNvPr id="4" name="Google Shape;229;p28">
            <a:extLst>
              <a:ext uri="{FF2B5EF4-FFF2-40B4-BE49-F238E27FC236}">
                <a16:creationId xmlns:a16="http://schemas.microsoft.com/office/drawing/2014/main" id="{E4F34530-044A-1A2A-0F91-2E94D38AE26A}"/>
              </a:ext>
            </a:extLst>
          </p:cNvPr>
          <p:cNvSpPr txBox="1">
            <a:spLocks/>
          </p:cNvSpPr>
          <p:nvPr/>
        </p:nvSpPr>
        <p:spPr>
          <a:xfrm>
            <a:off x="2964127" y="4801994"/>
            <a:ext cx="7104713" cy="1202994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Não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existe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processo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tão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 bom, que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não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possa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ser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melhorado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.</a:t>
            </a:r>
            <a:endParaRPr lang="nl-NL" sz="3200">
              <a:solidFill>
                <a:schemeClr val="bg1"/>
              </a:solidFill>
              <a:latin typeface="Inter"/>
              <a:ea typeface="Inter"/>
            </a:endParaRPr>
          </a:p>
        </p:txBody>
      </p:sp>
      <p:grpSp>
        <p:nvGrpSpPr>
          <p:cNvPr id="14" name="Google Shape;356;p44">
            <a:extLst>
              <a:ext uri="{FF2B5EF4-FFF2-40B4-BE49-F238E27FC236}">
                <a16:creationId xmlns:a16="http://schemas.microsoft.com/office/drawing/2014/main" id="{5C96F0D7-AE8F-613A-AA5C-43B9B33AA428}"/>
              </a:ext>
            </a:extLst>
          </p:cNvPr>
          <p:cNvGrpSpPr/>
          <p:nvPr/>
        </p:nvGrpSpPr>
        <p:grpSpPr>
          <a:xfrm>
            <a:off x="1290424" y="3666189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6" name="Google Shape;357;p44">
              <a:extLst>
                <a:ext uri="{FF2B5EF4-FFF2-40B4-BE49-F238E27FC236}">
                  <a16:creationId xmlns:a16="http://schemas.microsoft.com/office/drawing/2014/main" id="{99C08BC8-8B1A-2441-3D01-A086D1485E65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8;p44">
              <a:extLst>
                <a:ext uri="{FF2B5EF4-FFF2-40B4-BE49-F238E27FC236}">
                  <a16:creationId xmlns:a16="http://schemas.microsoft.com/office/drawing/2014/main" id="{55A3EFE9-AA74-7DF6-35B7-FA9336CC4432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9;p44">
              <a:extLst>
                <a:ext uri="{FF2B5EF4-FFF2-40B4-BE49-F238E27FC236}">
                  <a16:creationId xmlns:a16="http://schemas.microsoft.com/office/drawing/2014/main" id="{87900170-65A1-5853-3BA7-AD2B19B4311F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60;p44">
              <a:extLst>
                <a:ext uri="{FF2B5EF4-FFF2-40B4-BE49-F238E27FC236}">
                  <a16:creationId xmlns:a16="http://schemas.microsoft.com/office/drawing/2014/main" id="{3F5E1DBC-650C-A524-1BE9-4CA3584DB0F9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61;p44">
              <a:extLst>
                <a:ext uri="{FF2B5EF4-FFF2-40B4-BE49-F238E27FC236}">
                  <a16:creationId xmlns:a16="http://schemas.microsoft.com/office/drawing/2014/main" id="{47E1D7D0-FBC5-C389-8A50-FDBAE15AAFCF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62;p44">
              <a:extLst>
                <a:ext uri="{FF2B5EF4-FFF2-40B4-BE49-F238E27FC236}">
                  <a16:creationId xmlns:a16="http://schemas.microsoft.com/office/drawing/2014/main" id="{BDE796DF-0835-111E-1E21-EACC3D0942A9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63;p44">
              <a:extLst>
                <a:ext uri="{FF2B5EF4-FFF2-40B4-BE49-F238E27FC236}">
                  <a16:creationId xmlns:a16="http://schemas.microsoft.com/office/drawing/2014/main" id="{96F9B1EC-7050-C522-B952-4E11DA70765F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56;p44">
            <a:extLst>
              <a:ext uri="{FF2B5EF4-FFF2-40B4-BE49-F238E27FC236}">
                <a16:creationId xmlns:a16="http://schemas.microsoft.com/office/drawing/2014/main" id="{6E9C92A7-F728-F02E-858B-F644B2F690DC}"/>
              </a:ext>
            </a:extLst>
          </p:cNvPr>
          <p:cNvGrpSpPr/>
          <p:nvPr/>
        </p:nvGrpSpPr>
        <p:grpSpPr>
          <a:xfrm>
            <a:off x="1290424" y="4985703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19" name="Google Shape;357;p44">
              <a:extLst>
                <a:ext uri="{FF2B5EF4-FFF2-40B4-BE49-F238E27FC236}">
                  <a16:creationId xmlns:a16="http://schemas.microsoft.com/office/drawing/2014/main" id="{7F9126CA-7C64-D21E-F901-8349157394B1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;p44">
              <a:extLst>
                <a:ext uri="{FF2B5EF4-FFF2-40B4-BE49-F238E27FC236}">
                  <a16:creationId xmlns:a16="http://schemas.microsoft.com/office/drawing/2014/main" id="{10EA69BC-C182-C27E-7DDC-EA2FBDFF7D4C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9;p44">
              <a:extLst>
                <a:ext uri="{FF2B5EF4-FFF2-40B4-BE49-F238E27FC236}">
                  <a16:creationId xmlns:a16="http://schemas.microsoft.com/office/drawing/2014/main" id="{19CCD3FB-FBBE-A8E0-EB0A-31744C98CBFC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0;p44">
              <a:extLst>
                <a:ext uri="{FF2B5EF4-FFF2-40B4-BE49-F238E27FC236}">
                  <a16:creationId xmlns:a16="http://schemas.microsoft.com/office/drawing/2014/main" id="{737B81C7-A3D8-50E3-AE09-A061CF18B409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61;p44">
              <a:extLst>
                <a:ext uri="{FF2B5EF4-FFF2-40B4-BE49-F238E27FC236}">
                  <a16:creationId xmlns:a16="http://schemas.microsoft.com/office/drawing/2014/main" id="{B9112800-290A-D3CD-BA8C-9A1AA4E025BC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62;p44">
              <a:extLst>
                <a:ext uri="{FF2B5EF4-FFF2-40B4-BE49-F238E27FC236}">
                  <a16:creationId xmlns:a16="http://schemas.microsoft.com/office/drawing/2014/main" id="{47A641E3-1849-373D-E89C-B48016265A7F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63;p44">
              <a:extLst>
                <a:ext uri="{FF2B5EF4-FFF2-40B4-BE49-F238E27FC236}">
                  <a16:creationId xmlns:a16="http://schemas.microsoft.com/office/drawing/2014/main" id="{F158AC46-1EB7-CB58-1D3E-2462CA1318F4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9966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E6817-32E6-474F-5DE8-0FA5A419C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73FF2DFC-9EB2-EEFF-A511-1DE532787232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44F119F7-E2A6-FE0A-29C7-BC31A16F9302}"/>
              </a:ext>
            </a:extLst>
          </p:cNvPr>
          <p:cNvSpPr txBox="1">
            <a:spLocks/>
          </p:cNvSpPr>
          <p:nvPr/>
        </p:nvSpPr>
        <p:spPr>
          <a:xfrm>
            <a:off x="1482089" y="1090071"/>
            <a:ext cx="9629866" cy="893303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 b="1">
                <a:solidFill>
                  <a:schemeClr val="bg1"/>
                </a:solidFill>
                <a:latin typeface="Chakra Petch"/>
                <a:cs typeface="Chakra Petch"/>
              </a:rPr>
              <a:t>AS 7 ETAPAS DE UM </a:t>
            </a:r>
            <a:r>
              <a:rPr lang="pt-BR" sz="5400" b="1">
                <a:solidFill>
                  <a:srgbClr val="2BDEFD"/>
                </a:solidFill>
                <a:latin typeface="Chakra Petch"/>
                <a:cs typeface="Chakra Petch"/>
              </a:rPr>
              <a:t>KAIZEN</a:t>
            </a:r>
            <a:endParaRPr lang="pt-BR" sz="5400" b="1">
              <a:solidFill>
                <a:srgbClr val="2BDEFD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graphicFrame>
        <p:nvGraphicFramePr>
          <p:cNvPr id="28" name="Tabela 27">
            <a:extLst>
              <a:ext uri="{FF2B5EF4-FFF2-40B4-BE49-F238E27FC236}">
                <a16:creationId xmlns:a16="http://schemas.microsoft.com/office/drawing/2014/main" id="{E0A8A91E-5EE4-CD51-D128-8288677C42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146218"/>
              </p:ext>
            </p:extLst>
          </p:nvPr>
        </p:nvGraphicFramePr>
        <p:xfrm>
          <a:off x="1477913" y="3108705"/>
          <a:ext cx="9281785" cy="30099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55725">
                  <a:extLst>
                    <a:ext uri="{9D8B030D-6E8A-4147-A177-3AD203B41FA5}">
                      <a16:colId xmlns:a16="http://schemas.microsoft.com/office/drawing/2014/main" val="346621768"/>
                    </a:ext>
                  </a:extLst>
                </a:gridCol>
                <a:gridCol w="6526060">
                  <a:extLst>
                    <a:ext uri="{9D8B030D-6E8A-4147-A177-3AD203B41FA5}">
                      <a16:colId xmlns:a16="http://schemas.microsoft.com/office/drawing/2014/main" val="8884824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Etapa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Descrição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7121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1. Identificar a Oportunidade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Reconhecer áreas que precisam de melhoria com base em dados, observações ou feedback.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00775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2. Analisar o Processo Atual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Mapear e entender como o processo funciona hoje, identificando gargalos e desperdícios.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38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3. Desenvolver Soluções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Gerar ideias de melhoria com base na análise, envolvendo a equipe e aplicando ferramentas como brainstorming, 5 Porquês, Ishikawa.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5702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4865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7D222-A7CB-161B-E16B-D24BD06FF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254B2877-DD5F-8367-E06B-3263B5984EE9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AE5D9DDB-EFC0-FDC9-EF56-9E2990EC2058}"/>
              </a:ext>
            </a:extLst>
          </p:cNvPr>
          <p:cNvSpPr txBox="1">
            <a:spLocks/>
          </p:cNvSpPr>
          <p:nvPr/>
        </p:nvSpPr>
        <p:spPr>
          <a:xfrm>
            <a:off x="1482089" y="1090071"/>
            <a:ext cx="9629866" cy="893303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 b="1">
                <a:solidFill>
                  <a:schemeClr val="bg1"/>
                </a:solidFill>
                <a:latin typeface="Chakra Petch"/>
                <a:cs typeface="Chakra Petch"/>
              </a:rPr>
              <a:t>AS 7 ETAPAS DE UM </a:t>
            </a:r>
            <a:r>
              <a:rPr lang="pt-BR" sz="5400" b="1">
                <a:solidFill>
                  <a:srgbClr val="2BDEFD"/>
                </a:solidFill>
                <a:latin typeface="Chakra Petch"/>
                <a:cs typeface="Chakra Petch"/>
              </a:rPr>
              <a:t>KAIZEN</a:t>
            </a:r>
            <a:endParaRPr lang="pt-BR" sz="5400" b="1">
              <a:solidFill>
                <a:srgbClr val="2BDEFD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graphicFrame>
        <p:nvGraphicFramePr>
          <p:cNvPr id="28" name="Tabela 27">
            <a:extLst>
              <a:ext uri="{FF2B5EF4-FFF2-40B4-BE49-F238E27FC236}">
                <a16:creationId xmlns:a16="http://schemas.microsoft.com/office/drawing/2014/main" id="{1460A0E1-7E17-859F-DF4F-6FAEDAE1D7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79677"/>
              </p:ext>
            </p:extLst>
          </p:nvPr>
        </p:nvGraphicFramePr>
        <p:xfrm>
          <a:off x="1477913" y="2883237"/>
          <a:ext cx="10095976" cy="34480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55725">
                  <a:extLst>
                    <a:ext uri="{9D8B030D-6E8A-4147-A177-3AD203B41FA5}">
                      <a16:colId xmlns:a16="http://schemas.microsoft.com/office/drawing/2014/main" val="346621768"/>
                    </a:ext>
                  </a:extLst>
                </a:gridCol>
                <a:gridCol w="7340251">
                  <a:extLst>
                    <a:ext uri="{9D8B030D-6E8A-4147-A177-3AD203B41FA5}">
                      <a16:colId xmlns:a16="http://schemas.microsoft.com/office/drawing/2014/main" val="8884824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Etapa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Descrição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7121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4. Planejar a Implementação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Definir ações, responsáveis, prazos e recursos necessários para aplicar as melhorias.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4955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5. Implementar a Mudança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Executar as ações planejadas, testando as soluções em pequena escala, se necessário.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5460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6. Verificar os Resultados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Medir os impactos da mudança com indicadores e comparar com a situação anterior.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1916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7. Padronizar e Sustentar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Formalizar os novos padrões, treinar equipes e garantir que a melhoria seja mantida ao longo do tempo.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714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28853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E6FD0-06B4-670F-2A49-4AEA75DB0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3D6C735E-28A5-65BF-DA7A-0651C50BF90A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80619E76-E510-7A01-5EBF-FACDE3809E50}"/>
              </a:ext>
            </a:extLst>
          </p:cNvPr>
          <p:cNvSpPr txBox="1">
            <a:spLocks/>
          </p:cNvSpPr>
          <p:nvPr/>
        </p:nvSpPr>
        <p:spPr>
          <a:xfrm>
            <a:off x="1482089" y="1865575"/>
            <a:ext cx="9629866" cy="1641200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 b="1">
                <a:solidFill>
                  <a:schemeClr val="bg1"/>
                </a:solidFill>
                <a:latin typeface="Chakra Petch"/>
                <a:cs typeface="Chakra Petch"/>
              </a:rPr>
              <a:t>BARREIRAS COMUNS À MELHORIA CONTINUA</a:t>
            </a:r>
            <a:endParaRPr lang="pt-BR" sz="5400" b="1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sp>
        <p:nvSpPr>
          <p:cNvPr id="7" name="Google Shape;229;p28">
            <a:extLst>
              <a:ext uri="{FF2B5EF4-FFF2-40B4-BE49-F238E27FC236}">
                <a16:creationId xmlns:a16="http://schemas.microsoft.com/office/drawing/2014/main" id="{0BA27DF9-A623-0283-E31F-3B20D609857E}"/>
              </a:ext>
            </a:extLst>
          </p:cNvPr>
          <p:cNvSpPr txBox="1">
            <a:spLocks/>
          </p:cNvSpPr>
          <p:nvPr/>
        </p:nvSpPr>
        <p:spPr>
          <a:xfrm>
            <a:off x="3343395" y="4184079"/>
            <a:ext cx="7104713" cy="710552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Medo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 de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errar</a:t>
            </a:r>
            <a:endParaRPr lang="nl-NL" sz="3200" err="1">
              <a:solidFill>
                <a:schemeClr val="bg1"/>
              </a:solidFill>
              <a:latin typeface="Inter"/>
              <a:ea typeface="Inter"/>
            </a:endParaRPr>
          </a:p>
        </p:txBody>
      </p:sp>
      <p:grpSp>
        <p:nvGrpSpPr>
          <p:cNvPr id="12" name="Google Shape;356;p44">
            <a:extLst>
              <a:ext uri="{FF2B5EF4-FFF2-40B4-BE49-F238E27FC236}">
                <a16:creationId xmlns:a16="http://schemas.microsoft.com/office/drawing/2014/main" id="{E95533C7-6047-C728-5C45-DA05116BA89E}"/>
              </a:ext>
            </a:extLst>
          </p:cNvPr>
          <p:cNvGrpSpPr/>
          <p:nvPr/>
        </p:nvGrpSpPr>
        <p:grpSpPr>
          <a:xfrm>
            <a:off x="1478316" y="4342753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4" name="Google Shape;357;p44">
              <a:extLst>
                <a:ext uri="{FF2B5EF4-FFF2-40B4-BE49-F238E27FC236}">
                  <a16:creationId xmlns:a16="http://schemas.microsoft.com/office/drawing/2014/main" id="{CC8D2903-D388-42BF-36B6-92571F89865F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58;p44">
              <a:extLst>
                <a:ext uri="{FF2B5EF4-FFF2-40B4-BE49-F238E27FC236}">
                  <a16:creationId xmlns:a16="http://schemas.microsoft.com/office/drawing/2014/main" id="{66B622CE-2FE7-334D-9BF9-BD8650F74D08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9;p44">
              <a:extLst>
                <a:ext uri="{FF2B5EF4-FFF2-40B4-BE49-F238E27FC236}">
                  <a16:creationId xmlns:a16="http://schemas.microsoft.com/office/drawing/2014/main" id="{FBEF8796-ECB3-787B-2DB5-E057F326882D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60;p44">
              <a:extLst>
                <a:ext uri="{FF2B5EF4-FFF2-40B4-BE49-F238E27FC236}">
                  <a16:creationId xmlns:a16="http://schemas.microsoft.com/office/drawing/2014/main" id="{21CA82CD-942D-6D42-1BDA-B6E5F881163E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61;p44">
              <a:extLst>
                <a:ext uri="{FF2B5EF4-FFF2-40B4-BE49-F238E27FC236}">
                  <a16:creationId xmlns:a16="http://schemas.microsoft.com/office/drawing/2014/main" id="{DBFD813B-507F-6878-B335-FC28672CF6CC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62;p44">
              <a:extLst>
                <a:ext uri="{FF2B5EF4-FFF2-40B4-BE49-F238E27FC236}">
                  <a16:creationId xmlns:a16="http://schemas.microsoft.com/office/drawing/2014/main" id="{32E23F25-33A2-FAF7-EEE7-27C6629BDE98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63;p44">
              <a:extLst>
                <a:ext uri="{FF2B5EF4-FFF2-40B4-BE49-F238E27FC236}">
                  <a16:creationId xmlns:a16="http://schemas.microsoft.com/office/drawing/2014/main" id="{14A4625B-AECB-796E-41F9-B242DDA36029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229;p28">
            <a:extLst>
              <a:ext uri="{FF2B5EF4-FFF2-40B4-BE49-F238E27FC236}">
                <a16:creationId xmlns:a16="http://schemas.microsoft.com/office/drawing/2014/main" id="{44D584DB-8DBB-B909-8ACA-52776607CC42}"/>
              </a:ext>
            </a:extLst>
          </p:cNvPr>
          <p:cNvSpPr txBox="1">
            <a:spLocks/>
          </p:cNvSpPr>
          <p:nvPr/>
        </p:nvSpPr>
        <p:spPr>
          <a:xfrm>
            <a:off x="3255713" y="5361526"/>
            <a:ext cx="7104713" cy="710552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O </a:t>
            </a:r>
            <a:r>
              <a:rPr lang="nl-NL" sz="3200" i="1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mindset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 "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Sempre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foi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assim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"</a:t>
            </a:r>
            <a:endParaRPr lang="nl-NL" sz="3200" err="1">
              <a:solidFill>
                <a:schemeClr val="bg1"/>
              </a:solidFill>
              <a:latin typeface="Inter"/>
              <a:ea typeface="Inter"/>
            </a:endParaRPr>
          </a:p>
        </p:txBody>
      </p:sp>
      <p:grpSp>
        <p:nvGrpSpPr>
          <p:cNvPr id="14" name="Google Shape;356;p44">
            <a:extLst>
              <a:ext uri="{FF2B5EF4-FFF2-40B4-BE49-F238E27FC236}">
                <a16:creationId xmlns:a16="http://schemas.microsoft.com/office/drawing/2014/main" id="{2BBC088D-C351-2BF6-17AA-2EFCE3275227}"/>
              </a:ext>
            </a:extLst>
          </p:cNvPr>
          <p:cNvGrpSpPr/>
          <p:nvPr/>
        </p:nvGrpSpPr>
        <p:grpSpPr>
          <a:xfrm>
            <a:off x="1390634" y="5520200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15" name="Google Shape;357;p44">
              <a:extLst>
                <a:ext uri="{FF2B5EF4-FFF2-40B4-BE49-F238E27FC236}">
                  <a16:creationId xmlns:a16="http://schemas.microsoft.com/office/drawing/2014/main" id="{AA1E4455-6AFF-0B7D-F114-5B6458E00B63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8;p44">
              <a:extLst>
                <a:ext uri="{FF2B5EF4-FFF2-40B4-BE49-F238E27FC236}">
                  <a16:creationId xmlns:a16="http://schemas.microsoft.com/office/drawing/2014/main" id="{8CC30352-1E97-A4AD-8F38-7E706A0F9244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9;p44">
              <a:extLst>
                <a:ext uri="{FF2B5EF4-FFF2-40B4-BE49-F238E27FC236}">
                  <a16:creationId xmlns:a16="http://schemas.microsoft.com/office/drawing/2014/main" id="{4153ABE9-5429-76C8-DEF0-1B891E1D7221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0;p44">
              <a:extLst>
                <a:ext uri="{FF2B5EF4-FFF2-40B4-BE49-F238E27FC236}">
                  <a16:creationId xmlns:a16="http://schemas.microsoft.com/office/drawing/2014/main" id="{6BD0A663-F9BE-61E7-E759-6E6F577D060A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1;p44">
              <a:extLst>
                <a:ext uri="{FF2B5EF4-FFF2-40B4-BE49-F238E27FC236}">
                  <a16:creationId xmlns:a16="http://schemas.microsoft.com/office/drawing/2014/main" id="{DCE5A743-AB21-A78C-D302-39EF6B357713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62;p44">
              <a:extLst>
                <a:ext uri="{FF2B5EF4-FFF2-40B4-BE49-F238E27FC236}">
                  <a16:creationId xmlns:a16="http://schemas.microsoft.com/office/drawing/2014/main" id="{E7E6E30B-1A56-BE3F-68E1-CFA46D788F3A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63;p44">
              <a:extLst>
                <a:ext uri="{FF2B5EF4-FFF2-40B4-BE49-F238E27FC236}">
                  <a16:creationId xmlns:a16="http://schemas.microsoft.com/office/drawing/2014/main" id="{31FFAF0C-E6EF-82A9-FD89-C78B6DF37CA4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55330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E3022D9E-B2BB-6A16-83A9-A58D1D5FF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B2741947-E921-E6A7-2C48-5685C3271F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2185520"/>
            <a:ext cx="10555813" cy="2622208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/>
              <a:t>O QUE É </a:t>
            </a:r>
            <a:r>
              <a:rPr lang="pt-BR">
                <a:solidFill>
                  <a:srgbClr val="2BDEFD"/>
                </a:solidFill>
              </a:rPr>
              <a:t>GESTÃO DE PROCESSOS</a:t>
            </a:r>
            <a:r>
              <a:rPr lang="pt-BR"/>
              <a:t> E POR QUE ELA IMPORTA?</a:t>
            </a:r>
            <a:endParaRPr lang="pt-BR">
              <a:solidFill>
                <a:srgbClr val="2BDEFD"/>
              </a:solidFill>
            </a:endParaRPr>
          </a:p>
        </p:txBody>
      </p:sp>
      <p:sp>
        <p:nvSpPr>
          <p:cNvPr id="223" name="Google Shape;223;p27">
            <a:extLst>
              <a:ext uri="{FF2B5EF4-FFF2-40B4-BE49-F238E27FC236}">
                <a16:creationId xmlns:a16="http://schemas.microsoft.com/office/drawing/2014/main" id="{D27D5EAB-18A8-EF3F-119A-4BA3910E3C2B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152000" y="1412240"/>
            <a:ext cx="8250240" cy="738615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solidFill>
                  <a:srgbClr val="2BDEFD"/>
                </a:solidFill>
              </a:rPr>
              <a:t>// Aula </a:t>
            </a:r>
            <a:r>
              <a:rPr lang="pt-BR"/>
              <a:t>1.2</a:t>
            </a:r>
            <a:r>
              <a:rPr lang="pt-BR">
                <a:solidFill>
                  <a:srgbClr val="2BDEFD"/>
                </a:solidFill>
              </a:rPr>
              <a:t> _</a:t>
            </a:r>
            <a:endParaRPr>
              <a:solidFill>
                <a:srgbClr val="2BDE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6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>
          <a:extLst>
            <a:ext uri="{FF2B5EF4-FFF2-40B4-BE49-F238E27FC236}">
              <a16:creationId xmlns:a16="http://schemas.microsoft.com/office/drawing/2014/main" id="{6DE7266C-5ECD-2D36-BC1E-B54F90CEE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Diagonais Recortados 1">
            <a:extLst>
              <a:ext uri="{FF2B5EF4-FFF2-40B4-BE49-F238E27FC236}">
                <a16:creationId xmlns:a16="http://schemas.microsoft.com/office/drawing/2014/main" id="{CE7B80C3-9833-0AED-5601-DE2E718C026E}"/>
              </a:ext>
            </a:extLst>
          </p:cNvPr>
          <p:cNvSpPr/>
          <p:nvPr/>
        </p:nvSpPr>
        <p:spPr>
          <a:xfrm>
            <a:off x="2476607" y="2925580"/>
            <a:ext cx="2212303" cy="4321100"/>
          </a:xfrm>
          <a:prstGeom prst="snip2DiagRect">
            <a:avLst>
              <a:gd name="adj1" fmla="val 0"/>
              <a:gd name="adj2" fmla="val 20673"/>
            </a:avLst>
          </a:prstGeom>
          <a:solidFill>
            <a:srgbClr val="0A46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ounded Rectangle 10">
            <a:extLst>
              <a:ext uri="{FF2B5EF4-FFF2-40B4-BE49-F238E27FC236}">
                <a16:creationId xmlns:a16="http://schemas.microsoft.com/office/drawing/2014/main" id="{722CDAC3-2B3E-0F0C-6A72-CAEA47962B46}"/>
              </a:ext>
            </a:extLst>
          </p:cNvPr>
          <p:cNvSpPr/>
          <p:nvPr/>
        </p:nvSpPr>
        <p:spPr>
          <a:xfrm>
            <a:off x="6496070" y="2260053"/>
            <a:ext cx="864000" cy="864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6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7" name="Rounded Rectangle 11">
            <a:extLst>
              <a:ext uri="{FF2B5EF4-FFF2-40B4-BE49-F238E27FC236}">
                <a16:creationId xmlns:a16="http://schemas.microsoft.com/office/drawing/2014/main" id="{7523DA8A-5BFB-67D9-5C00-2C4D39527EEB}"/>
              </a:ext>
            </a:extLst>
          </p:cNvPr>
          <p:cNvSpPr/>
          <p:nvPr/>
        </p:nvSpPr>
        <p:spPr>
          <a:xfrm>
            <a:off x="6280070" y="2044053"/>
            <a:ext cx="1296000" cy="1296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8" name="Rounded Rectangle 12">
            <a:extLst>
              <a:ext uri="{FF2B5EF4-FFF2-40B4-BE49-F238E27FC236}">
                <a16:creationId xmlns:a16="http://schemas.microsoft.com/office/drawing/2014/main" id="{DF757313-734E-0A21-6917-936C5DAC95BD}"/>
              </a:ext>
            </a:extLst>
          </p:cNvPr>
          <p:cNvSpPr/>
          <p:nvPr/>
        </p:nvSpPr>
        <p:spPr>
          <a:xfrm>
            <a:off x="6064070" y="1828053"/>
            <a:ext cx="1728000" cy="1728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4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9" name="Rounded Rectangle 13">
            <a:extLst>
              <a:ext uri="{FF2B5EF4-FFF2-40B4-BE49-F238E27FC236}">
                <a16:creationId xmlns:a16="http://schemas.microsoft.com/office/drawing/2014/main" id="{72DEDE2C-46EB-6BB3-F8CC-D6479B4487B9}"/>
              </a:ext>
            </a:extLst>
          </p:cNvPr>
          <p:cNvSpPr/>
          <p:nvPr/>
        </p:nvSpPr>
        <p:spPr>
          <a:xfrm>
            <a:off x="5848070" y="1612053"/>
            <a:ext cx="2160000" cy="2160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3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0" name="Rounded Rectangle 14">
            <a:extLst>
              <a:ext uri="{FF2B5EF4-FFF2-40B4-BE49-F238E27FC236}">
                <a16:creationId xmlns:a16="http://schemas.microsoft.com/office/drawing/2014/main" id="{0E6BE13D-FC32-4CE8-BF3F-4832647EF935}"/>
              </a:ext>
            </a:extLst>
          </p:cNvPr>
          <p:cNvSpPr/>
          <p:nvPr/>
        </p:nvSpPr>
        <p:spPr>
          <a:xfrm>
            <a:off x="5632070" y="1396053"/>
            <a:ext cx="2592000" cy="2592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2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1" name="Rounded Rectangle 15">
            <a:extLst>
              <a:ext uri="{FF2B5EF4-FFF2-40B4-BE49-F238E27FC236}">
                <a16:creationId xmlns:a16="http://schemas.microsoft.com/office/drawing/2014/main" id="{239F80D4-00D1-9D27-81DA-0947192882E8}"/>
              </a:ext>
            </a:extLst>
          </p:cNvPr>
          <p:cNvSpPr/>
          <p:nvPr/>
        </p:nvSpPr>
        <p:spPr>
          <a:xfrm>
            <a:off x="5416070" y="1180053"/>
            <a:ext cx="3024000" cy="3024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462" name="Google Shape;462;p34">
            <a:extLst>
              <a:ext uri="{FF2B5EF4-FFF2-40B4-BE49-F238E27FC236}">
                <a16:creationId xmlns:a16="http://schemas.microsoft.com/office/drawing/2014/main" id="{6C654724-03C0-EEAF-EC4C-BF7457401D8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6480" y="7698754"/>
            <a:ext cx="535320" cy="2496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35;p37">
            <a:extLst>
              <a:ext uri="{FF2B5EF4-FFF2-40B4-BE49-F238E27FC236}">
                <a16:creationId xmlns:a16="http://schemas.microsoft.com/office/drawing/2014/main" id="{A50A79D5-A537-B32C-67DD-1378D92E1420}"/>
              </a:ext>
            </a:extLst>
          </p:cNvPr>
          <p:cNvSpPr txBox="1"/>
          <p:nvPr/>
        </p:nvSpPr>
        <p:spPr>
          <a:xfrm>
            <a:off x="7315200" y="4114800"/>
            <a:ext cx="4603992" cy="94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0" tIns="54840" rIns="109720" bIns="54840" anchor="t" anchorCtr="0">
            <a:sp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pt-BR" sz="3000" b="1">
                <a:solidFill>
                  <a:srgbClr val="2BDEFD"/>
                </a:solidFill>
                <a:latin typeface="Chakra Petch"/>
                <a:ea typeface="Chakra Petch"/>
                <a:cs typeface="Chakra Petch"/>
              </a:rPr>
              <a:t>NÃO É ASSIM QUE A GENTE TRABALHA AQUI</a:t>
            </a:r>
          </a:p>
        </p:txBody>
      </p:sp>
      <p:grpSp>
        <p:nvGrpSpPr>
          <p:cNvPr id="17" name="Group 18">
            <a:extLst>
              <a:ext uri="{FF2B5EF4-FFF2-40B4-BE49-F238E27FC236}">
                <a16:creationId xmlns:a16="http://schemas.microsoft.com/office/drawing/2014/main" id="{B0E077A3-1DA6-1135-DC86-AC118774B56D}"/>
              </a:ext>
            </a:extLst>
          </p:cNvPr>
          <p:cNvGrpSpPr/>
          <p:nvPr/>
        </p:nvGrpSpPr>
        <p:grpSpPr>
          <a:xfrm>
            <a:off x="6734260" y="2482797"/>
            <a:ext cx="1864856" cy="418512"/>
            <a:chOff x="1083678" y="4840728"/>
            <a:chExt cx="1151490" cy="258418"/>
          </a:xfrm>
        </p:grpSpPr>
        <p:sp>
          <p:nvSpPr>
            <p:cNvPr id="23" name="Rounded Rectangle 19">
              <a:extLst>
                <a:ext uri="{FF2B5EF4-FFF2-40B4-BE49-F238E27FC236}">
                  <a16:creationId xmlns:a16="http://schemas.microsoft.com/office/drawing/2014/main" id="{8FDA166B-EA4F-2C75-0752-ED7AB3F2B018}"/>
                </a:ext>
              </a:extLst>
            </p:cNvPr>
            <p:cNvSpPr/>
            <p:nvPr/>
          </p:nvSpPr>
          <p:spPr>
            <a:xfrm>
              <a:off x="1349991" y="4840729"/>
              <a:ext cx="885177" cy="255051"/>
            </a:xfrm>
            <a:prstGeom prst="roundRect">
              <a:avLst>
                <a:gd name="adj" fmla="val 50000"/>
              </a:avLst>
            </a:prstGeom>
            <a:solidFill>
              <a:srgbClr val="2BDEFD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rgbClr val="01080E"/>
                  </a:solidFill>
                  <a:latin typeface="Chakra Petch" panose="00000500000000000000" pitchFamily="2" charset="-34"/>
                  <a:cs typeface="Chakra Petch" panose="00000500000000000000" pitchFamily="2" charset="-34"/>
                </a:rPr>
                <a:t>LIVRO</a:t>
              </a:r>
            </a:p>
          </p:txBody>
        </p:sp>
        <p:sp>
          <p:nvSpPr>
            <p:cNvPr id="24" name="Rounded Rectangle 20">
              <a:extLst>
                <a:ext uri="{FF2B5EF4-FFF2-40B4-BE49-F238E27FC236}">
                  <a16:creationId xmlns:a16="http://schemas.microsoft.com/office/drawing/2014/main" id="{530E974C-79E3-68D8-0D0D-FA585F8E500E}"/>
                </a:ext>
              </a:extLst>
            </p:cNvPr>
            <p:cNvSpPr/>
            <p:nvPr/>
          </p:nvSpPr>
          <p:spPr>
            <a:xfrm>
              <a:off x="1083678" y="4840728"/>
              <a:ext cx="258418" cy="25841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1">
              <a:extLst>
                <a:ext uri="{FF2B5EF4-FFF2-40B4-BE49-F238E27FC236}">
                  <a16:creationId xmlns:a16="http://schemas.microsoft.com/office/drawing/2014/main" id="{B413C91F-45D9-BA55-6C61-D644E61D2CBE}"/>
                </a:ext>
              </a:extLst>
            </p:cNvPr>
            <p:cNvSpPr/>
            <p:nvPr/>
          </p:nvSpPr>
          <p:spPr>
            <a:xfrm>
              <a:off x="1167719" y="4923086"/>
              <a:ext cx="90336" cy="90336"/>
            </a:xfrm>
            <a:prstGeom prst="roundRect">
              <a:avLst>
                <a:gd name="adj" fmla="val 50000"/>
              </a:avLst>
            </a:prstGeom>
            <a:solidFill>
              <a:srgbClr val="01080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Google Shape;549;p37">
            <a:extLst>
              <a:ext uri="{FF2B5EF4-FFF2-40B4-BE49-F238E27FC236}">
                <a16:creationId xmlns:a16="http://schemas.microsoft.com/office/drawing/2014/main" id="{EF0DCE34-88F3-3E6B-F222-A2618DCDAFA0}"/>
              </a:ext>
            </a:extLst>
          </p:cNvPr>
          <p:cNvSpPr txBox="1"/>
          <p:nvPr/>
        </p:nvSpPr>
        <p:spPr>
          <a:xfrm>
            <a:off x="7315200" y="5109746"/>
            <a:ext cx="4241725" cy="2234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80" tIns="146280" rIns="146280" bIns="146280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pt-BR">
                <a:solidFill>
                  <a:srgbClr val="F7F7F7"/>
                </a:solidFill>
                <a:latin typeface="Inter Light"/>
                <a:ea typeface="Inter Light"/>
                <a:cs typeface="Inter Light"/>
                <a:sym typeface="Inter Light"/>
              </a:rPr>
              <a:t>John </a:t>
            </a:r>
            <a:r>
              <a:rPr lang="pt-BR" err="1">
                <a:solidFill>
                  <a:srgbClr val="F7F7F7"/>
                </a:solidFill>
                <a:latin typeface="Inter Light"/>
                <a:ea typeface="Inter Light"/>
                <a:cs typeface="Inter Light"/>
                <a:sym typeface="Inter Light"/>
              </a:rPr>
              <a:t>Kotter</a:t>
            </a:r>
            <a:endParaRPr err="1">
              <a:solidFill>
                <a:srgbClr val="F7F7F7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>
              <a:buClr>
                <a:schemeClr val="dk1"/>
              </a:buClr>
              <a:buSzPts val="1100"/>
            </a:pPr>
            <a:endParaRPr>
              <a:solidFill>
                <a:srgbClr val="F7F7F7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r>
              <a:rPr lang="pt-BR">
                <a:solidFill>
                  <a:srgbClr val="F7F7F7"/>
                </a:solidFill>
                <a:latin typeface="Inter Light"/>
                <a:ea typeface="+mn-lt"/>
                <a:cs typeface="+mn-lt"/>
                <a:sym typeface="Inter Light"/>
              </a:rPr>
              <a:t>Uma fábula sobre inovação e cultura organizacional, mostrando como superar barreiras internas para implementar ideias novas em empresas tradicionais.</a:t>
            </a:r>
            <a:endParaRPr>
              <a:latin typeface="Inter Light"/>
              <a:ea typeface="+mn-lt"/>
              <a:cs typeface="+mn-lt"/>
            </a:endParaRPr>
          </a:p>
        </p:txBody>
      </p:sp>
      <p:pic>
        <p:nvPicPr>
          <p:cNvPr id="5" name="Imagem 4" descr="Não é assim que a gente trabalha aqui | Amazon.com.br">
            <a:extLst>
              <a:ext uri="{FF2B5EF4-FFF2-40B4-BE49-F238E27FC236}">
                <a16:creationId xmlns:a16="http://schemas.microsoft.com/office/drawing/2014/main" id="{9526AD18-D668-ED6B-E0F6-A97DEF019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230" y="1293962"/>
            <a:ext cx="3668574" cy="569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78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ccel="50000" decel="50000" autoRev="1" fill="hold" grpId="0" nodeType="withEffect">
                                  <p:stCondLst>
                                    <p:cond delay="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50000" decel="50000" autoRev="1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ccel="50000" decel="50000" autoRev="1" fill="hold" grpId="0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ccel="50000" decel="50000" autoRev="1" fill="hold" grpId="0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>
          <a:extLst>
            <a:ext uri="{FF2B5EF4-FFF2-40B4-BE49-F238E27FC236}">
              <a16:creationId xmlns:a16="http://schemas.microsoft.com/office/drawing/2014/main" id="{27D036E9-9009-596E-53AE-E07F4EE05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Diagonais Recortados 1">
            <a:extLst>
              <a:ext uri="{FF2B5EF4-FFF2-40B4-BE49-F238E27FC236}">
                <a16:creationId xmlns:a16="http://schemas.microsoft.com/office/drawing/2014/main" id="{CECACD90-71FB-F543-0DD9-C633802BC19C}"/>
              </a:ext>
            </a:extLst>
          </p:cNvPr>
          <p:cNvSpPr/>
          <p:nvPr/>
        </p:nvSpPr>
        <p:spPr>
          <a:xfrm>
            <a:off x="2476607" y="2925580"/>
            <a:ext cx="2212303" cy="4321100"/>
          </a:xfrm>
          <a:prstGeom prst="snip2DiagRect">
            <a:avLst>
              <a:gd name="adj1" fmla="val 0"/>
              <a:gd name="adj2" fmla="val 20673"/>
            </a:avLst>
          </a:prstGeom>
          <a:solidFill>
            <a:srgbClr val="0A46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ounded Rectangle 10">
            <a:extLst>
              <a:ext uri="{FF2B5EF4-FFF2-40B4-BE49-F238E27FC236}">
                <a16:creationId xmlns:a16="http://schemas.microsoft.com/office/drawing/2014/main" id="{FB267C5F-E9B3-A8F2-AC93-30C24385EDF7}"/>
              </a:ext>
            </a:extLst>
          </p:cNvPr>
          <p:cNvSpPr/>
          <p:nvPr/>
        </p:nvSpPr>
        <p:spPr>
          <a:xfrm>
            <a:off x="6496070" y="2260053"/>
            <a:ext cx="864000" cy="864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6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7" name="Rounded Rectangle 11">
            <a:extLst>
              <a:ext uri="{FF2B5EF4-FFF2-40B4-BE49-F238E27FC236}">
                <a16:creationId xmlns:a16="http://schemas.microsoft.com/office/drawing/2014/main" id="{CFF876C6-629D-7EF6-0C25-286BBC0A1199}"/>
              </a:ext>
            </a:extLst>
          </p:cNvPr>
          <p:cNvSpPr/>
          <p:nvPr/>
        </p:nvSpPr>
        <p:spPr>
          <a:xfrm>
            <a:off x="6280070" y="2044053"/>
            <a:ext cx="1296000" cy="1296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8" name="Rounded Rectangle 12">
            <a:extLst>
              <a:ext uri="{FF2B5EF4-FFF2-40B4-BE49-F238E27FC236}">
                <a16:creationId xmlns:a16="http://schemas.microsoft.com/office/drawing/2014/main" id="{80D9E556-77EC-2216-F01B-FC5BD6958597}"/>
              </a:ext>
            </a:extLst>
          </p:cNvPr>
          <p:cNvSpPr/>
          <p:nvPr/>
        </p:nvSpPr>
        <p:spPr>
          <a:xfrm>
            <a:off x="6064070" y="1828053"/>
            <a:ext cx="1728000" cy="1728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4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9" name="Rounded Rectangle 13">
            <a:extLst>
              <a:ext uri="{FF2B5EF4-FFF2-40B4-BE49-F238E27FC236}">
                <a16:creationId xmlns:a16="http://schemas.microsoft.com/office/drawing/2014/main" id="{50DB0A18-0038-34D0-0895-D8E452BD1DF3}"/>
              </a:ext>
            </a:extLst>
          </p:cNvPr>
          <p:cNvSpPr/>
          <p:nvPr/>
        </p:nvSpPr>
        <p:spPr>
          <a:xfrm>
            <a:off x="5848070" y="1612053"/>
            <a:ext cx="2160000" cy="2160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3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0" name="Rounded Rectangle 14">
            <a:extLst>
              <a:ext uri="{FF2B5EF4-FFF2-40B4-BE49-F238E27FC236}">
                <a16:creationId xmlns:a16="http://schemas.microsoft.com/office/drawing/2014/main" id="{B66D017D-8733-9DDA-96D4-778034DE2EFF}"/>
              </a:ext>
            </a:extLst>
          </p:cNvPr>
          <p:cNvSpPr/>
          <p:nvPr/>
        </p:nvSpPr>
        <p:spPr>
          <a:xfrm>
            <a:off x="5632070" y="1396053"/>
            <a:ext cx="2592000" cy="2592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2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1" name="Rounded Rectangle 15">
            <a:extLst>
              <a:ext uri="{FF2B5EF4-FFF2-40B4-BE49-F238E27FC236}">
                <a16:creationId xmlns:a16="http://schemas.microsoft.com/office/drawing/2014/main" id="{3522A099-2BEA-7849-DBDC-8D21C9FC24EB}"/>
              </a:ext>
            </a:extLst>
          </p:cNvPr>
          <p:cNvSpPr/>
          <p:nvPr/>
        </p:nvSpPr>
        <p:spPr>
          <a:xfrm>
            <a:off x="5416070" y="1180053"/>
            <a:ext cx="3024000" cy="3024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462" name="Google Shape;462;p34">
            <a:extLst>
              <a:ext uri="{FF2B5EF4-FFF2-40B4-BE49-F238E27FC236}">
                <a16:creationId xmlns:a16="http://schemas.microsoft.com/office/drawing/2014/main" id="{F9476DA4-33ED-6504-D92E-F15DFD9D9BA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6480" y="7698754"/>
            <a:ext cx="535320" cy="2496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35;p37">
            <a:extLst>
              <a:ext uri="{FF2B5EF4-FFF2-40B4-BE49-F238E27FC236}">
                <a16:creationId xmlns:a16="http://schemas.microsoft.com/office/drawing/2014/main" id="{26662413-1B1E-EE65-9067-922D4C69FAF1}"/>
              </a:ext>
            </a:extLst>
          </p:cNvPr>
          <p:cNvSpPr txBox="1"/>
          <p:nvPr/>
        </p:nvSpPr>
        <p:spPr>
          <a:xfrm>
            <a:off x="7315200" y="4114800"/>
            <a:ext cx="4603992" cy="94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0" tIns="54840" rIns="109720" bIns="54840" anchor="t" anchorCtr="0">
            <a:sp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pt-BR" sz="3000" b="1">
                <a:solidFill>
                  <a:srgbClr val="2BDEFD"/>
                </a:solidFill>
                <a:latin typeface="Chakra Petch"/>
                <a:ea typeface="Chakra Petch"/>
                <a:cs typeface="Chakra Petch"/>
                <a:sym typeface="Chakra Petch"/>
              </a:rPr>
              <a:t>NOSSO ICEBERG ESTÁ DERRETENDO</a:t>
            </a:r>
            <a:endParaRPr sz="3000" b="1">
              <a:solidFill>
                <a:srgbClr val="2BDEFD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grpSp>
        <p:nvGrpSpPr>
          <p:cNvPr id="17" name="Group 18">
            <a:extLst>
              <a:ext uri="{FF2B5EF4-FFF2-40B4-BE49-F238E27FC236}">
                <a16:creationId xmlns:a16="http://schemas.microsoft.com/office/drawing/2014/main" id="{FDC4E2E7-29DA-2FEF-AB84-0DB0A5F83DCE}"/>
              </a:ext>
            </a:extLst>
          </p:cNvPr>
          <p:cNvGrpSpPr/>
          <p:nvPr/>
        </p:nvGrpSpPr>
        <p:grpSpPr>
          <a:xfrm>
            <a:off x="6734260" y="2482797"/>
            <a:ext cx="1864856" cy="418512"/>
            <a:chOff x="1083678" y="4840728"/>
            <a:chExt cx="1151490" cy="258418"/>
          </a:xfrm>
        </p:grpSpPr>
        <p:sp>
          <p:nvSpPr>
            <p:cNvPr id="23" name="Rounded Rectangle 19">
              <a:extLst>
                <a:ext uri="{FF2B5EF4-FFF2-40B4-BE49-F238E27FC236}">
                  <a16:creationId xmlns:a16="http://schemas.microsoft.com/office/drawing/2014/main" id="{477EAEB1-BCEA-4778-3F7D-72F28AD5A48E}"/>
                </a:ext>
              </a:extLst>
            </p:cNvPr>
            <p:cNvSpPr/>
            <p:nvPr/>
          </p:nvSpPr>
          <p:spPr>
            <a:xfrm>
              <a:off x="1349991" y="4840729"/>
              <a:ext cx="885177" cy="255051"/>
            </a:xfrm>
            <a:prstGeom prst="roundRect">
              <a:avLst>
                <a:gd name="adj" fmla="val 50000"/>
              </a:avLst>
            </a:prstGeom>
            <a:solidFill>
              <a:srgbClr val="2BDEFD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rgbClr val="01080E"/>
                  </a:solidFill>
                  <a:latin typeface="Chakra Petch" panose="00000500000000000000" pitchFamily="2" charset="-34"/>
                  <a:cs typeface="Chakra Petch" panose="00000500000000000000" pitchFamily="2" charset="-34"/>
                </a:rPr>
                <a:t>LIVRO</a:t>
              </a:r>
            </a:p>
          </p:txBody>
        </p:sp>
        <p:sp>
          <p:nvSpPr>
            <p:cNvPr id="24" name="Rounded Rectangle 20">
              <a:extLst>
                <a:ext uri="{FF2B5EF4-FFF2-40B4-BE49-F238E27FC236}">
                  <a16:creationId xmlns:a16="http://schemas.microsoft.com/office/drawing/2014/main" id="{24E744F6-F0C6-CD3F-2D64-AAC6E6492D54}"/>
                </a:ext>
              </a:extLst>
            </p:cNvPr>
            <p:cNvSpPr/>
            <p:nvPr/>
          </p:nvSpPr>
          <p:spPr>
            <a:xfrm>
              <a:off x="1083678" y="4840728"/>
              <a:ext cx="258418" cy="25841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1">
              <a:extLst>
                <a:ext uri="{FF2B5EF4-FFF2-40B4-BE49-F238E27FC236}">
                  <a16:creationId xmlns:a16="http://schemas.microsoft.com/office/drawing/2014/main" id="{F6109AB4-5370-1160-FD83-97802360213F}"/>
                </a:ext>
              </a:extLst>
            </p:cNvPr>
            <p:cNvSpPr/>
            <p:nvPr/>
          </p:nvSpPr>
          <p:spPr>
            <a:xfrm>
              <a:off x="1167719" y="4923086"/>
              <a:ext cx="90336" cy="90336"/>
            </a:xfrm>
            <a:prstGeom prst="roundRect">
              <a:avLst>
                <a:gd name="adj" fmla="val 50000"/>
              </a:avLst>
            </a:prstGeom>
            <a:solidFill>
              <a:srgbClr val="01080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Google Shape;549;p37">
            <a:extLst>
              <a:ext uri="{FF2B5EF4-FFF2-40B4-BE49-F238E27FC236}">
                <a16:creationId xmlns:a16="http://schemas.microsoft.com/office/drawing/2014/main" id="{7D080C79-8512-DDAF-0103-4E8E492393E4}"/>
              </a:ext>
            </a:extLst>
          </p:cNvPr>
          <p:cNvSpPr txBox="1"/>
          <p:nvPr/>
        </p:nvSpPr>
        <p:spPr>
          <a:xfrm>
            <a:off x="7315200" y="5109746"/>
            <a:ext cx="4241725" cy="2511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80" tIns="146280" rIns="146280" bIns="146280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pt-BR">
                <a:solidFill>
                  <a:srgbClr val="F7F7F7"/>
                </a:solidFill>
                <a:latin typeface="Inter Light"/>
                <a:ea typeface="Inter Light"/>
                <a:cs typeface="Inter Light"/>
                <a:sym typeface="Inter Light"/>
              </a:rPr>
              <a:t>John </a:t>
            </a:r>
            <a:r>
              <a:rPr lang="pt-BR" err="1">
                <a:solidFill>
                  <a:srgbClr val="F7F7F7"/>
                </a:solidFill>
                <a:latin typeface="Inter Light"/>
                <a:ea typeface="Inter Light"/>
                <a:cs typeface="Inter Light"/>
                <a:sym typeface="Inter Light"/>
              </a:rPr>
              <a:t>Kotter</a:t>
            </a:r>
            <a:endParaRPr err="1">
              <a:solidFill>
                <a:srgbClr val="F7F7F7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>
              <a:buClr>
                <a:schemeClr val="dk1"/>
              </a:buClr>
              <a:buSzPts val="1100"/>
            </a:pPr>
            <a:endParaRPr>
              <a:solidFill>
                <a:srgbClr val="F7F7F7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r>
              <a:rPr lang="pt-BR">
                <a:solidFill>
                  <a:srgbClr val="D6D6D6"/>
                </a:solidFill>
                <a:latin typeface="Inter Light"/>
                <a:ea typeface="+mn-lt"/>
                <a:cs typeface="+mn-lt"/>
                <a:sym typeface="Inter Light"/>
              </a:rPr>
              <a:t>Uma parábola sobre mudança organizacional, onde pinguins enfrentam a necessidade de agir diante de uma crise, ilustrando os passos para liderar transformações eficazes.</a:t>
            </a:r>
            <a:endParaRPr>
              <a:solidFill>
                <a:srgbClr val="D6D6D6"/>
              </a:solidFill>
              <a:latin typeface="Inter Light"/>
              <a:ea typeface="+mn-lt"/>
              <a:cs typeface="+mn-lt"/>
            </a:endParaRPr>
          </a:p>
        </p:txBody>
      </p:sp>
      <p:pic>
        <p:nvPicPr>
          <p:cNvPr id="4" name="Imagem 3" descr="Nosso iceberg está derretendo (Edição comemorativa) - Grupo Editorial Record">
            <a:extLst>
              <a:ext uri="{FF2B5EF4-FFF2-40B4-BE49-F238E27FC236}">
                <a16:creationId xmlns:a16="http://schemas.microsoft.com/office/drawing/2014/main" id="{8CFDACBE-C26B-DD20-87D9-B2DBD271D2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3339" y="1166118"/>
            <a:ext cx="3948655" cy="59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5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ccel="50000" decel="50000" autoRev="1" fill="hold" grpId="0" nodeType="withEffect">
                                  <p:stCondLst>
                                    <p:cond delay="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50000" decel="50000" autoRev="1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ccel="50000" decel="50000" autoRev="1" fill="hold" grpId="0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ccel="50000" decel="50000" autoRev="1" fill="hold" grpId="0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0E3C4-B294-C533-9F8A-3CF5BD45A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3FBC133E-7D30-ACF6-EC6C-746EA84D9815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136FE583-1D9B-6032-90D4-ADB4D63042DA}"/>
              </a:ext>
            </a:extLst>
          </p:cNvPr>
          <p:cNvSpPr txBox="1">
            <a:spLocks/>
          </p:cNvSpPr>
          <p:nvPr/>
        </p:nvSpPr>
        <p:spPr>
          <a:xfrm>
            <a:off x="1482089" y="1377060"/>
            <a:ext cx="9629866" cy="1641200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 b="1">
                <a:solidFill>
                  <a:schemeClr val="bg1"/>
                </a:solidFill>
                <a:latin typeface="Chakra Petch"/>
                <a:cs typeface="Chakra Petch"/>
              </a:rPr>
              <a:t>COMO ESTIMULAR MELHORIAS</a:t>
            </a:r>
            <a:endParaRPr lang="pt-BR" sz="5400" b="1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sp>
        <p:nvSpPr>
          <p:cNvPr id="7" name="Google Shape;229;p28">
            <a:extLst>
              <a:ext uri="{FF2B5EF4-FFF2-40B4-BE49-F238E27FC236}">
                <a16:creationId xmlns:a16="http://schemas.microsoft.com/office/drawing/2014/main" id="{612328BB-20AF-7596-596A-B0A916729A2D}"/>
              </a:ext>
            </a:extLst>
          </p:cNvPr>
          <p:cNvSpPr txBox="1">
            <a:spLocks/>
          </p:cNvSpPr>
          <p:nvPr/>
        </p:nvSpPr>
        <p:spPr>
          <a:xfrm>
            <a:off x="2754671" y="3867001"/>
            <a:ext cx="8996143" cy="1695437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Dê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voz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âs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pessoas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 </a:t>
            </a:r>
            <a:endParaRPr lang="nl-NL" sz="3200" err="1">
              <a:solidFill>
                <a:schemeClr val="bg1"/>
              </a:solidFill>
              <a:latin typeface="Inter"/>
              <a:ea typeface="Int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nl-NL" sz="3200">
              <a:solidFill>
                <a:schemeClr val="bg1"/>
              </a:solidFill>
              <a:latin typeface="Inter"/>
              <a:ea typeface="Int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>
                <a:solidFill>
                  <a:srgbClr val="2BDEFD"/>
                </a:solidFill>
                <a:latin typeface="Inter"/>
                <a:ea typeface="Inter"/>
              </a:rPr>
              <a:t>Combine </a:t>
            </a:r>
            <a:r>
              <a:rPr lang="nl-NL" sz="3200" err="1">
                <a:solidFill>
                  <a:srgbClr val="2BDEFD"/>
                </a:solidFill>
                <a:latin typeface="Inter"/>
                <a:ea typeface="Inter"/>
              </a:rPr>
              <a:t>Kaizen</a:t>
            </a:r>
            <a:r>
              <a:rPr lang="nl-NL" sz="3200">
                <a:solidFill>
                  <a:srgbClr val="2BDEFD"/>
                </a:solidFill>
                <a:latin typeface="Inter"/>
                <a:ea typeface="Inter"/>
              </a:rPr>
              <a:t> com </a:t>
            </a:r>
            <a:r>
              <a:rPr lang="nl-NL" sz="3200" err="1">
                <a:solidFill>
                  <a:srgbClr val="2BDEFD"/>
                </a:solidFill>
                <a:latin typeface="Inter"/>
                <a:ea typeface="Inter"/>
              </a:rPr>
              <a:t>outras</a:t>
            </a:r>
            <a:r>
              <a:rPr lang="nl-NL" sz="3200">
                <a:solidFill>
                  <a:srgbClr val="2BDEFD"/>
                </a:solidFill>
                <a:latin typeface="Inter"/>
                <a:ea typeface="Inter"/>
              </a:rPr>
              <a:t> </a:t>
            </a:r>
            <a:r>
              <a:rPr lang="nl-NL" sz="3200" err="1">
                <a:solidFill>
                  <a:srgbClr val="2BDEFD"/>
                </a:solidFill>
                <a:latin typeface="Inter"/>
                <a:ea typeface="Inter"/>
              </a:rPr>
              <a:t>ferramentas</a:t>
            </a:r>
            <a:endParaRPr lang="nl-NL" sz="3200">
              <a:solidFill>
                <a:srgbClr val="2BDEFD"/>
              </a:solidFill>
              <a:latin typeface="Inter"/>
              <a:ea typeface="Inter"/>
            </a:endParaRPr>
          </a:p>
        </p:txBody>
      </p:sp>
      <p:sp>
        <p:nvSpPr>
          <p:cNvPr id="20" name="Google Shape;222;p27">
            <a:extLst>
              <a:ext uri="{FF2B5EF4-FFF2-40B4-BE49-F238E27FC236}">
                <a16:creationId xmlns:a16="http://schemas.microsoft.com/office/drawing/2014/main" id="{4E26A15C-7F68-82C7-47D8-4296038B937F}"/>
              </a:ext>
            </a:extLst>
          </p:cNvPr>
          <p:cNvSpPr txBox="1">
            <a:spLocks/>
          </p:cNvSpPr>
          <p:nvPr/>
        </p:nvSpPr>
        <p:spPr>
          <a:xfrm>
            <a:off x="8164450" y="3400121"/>
            <a:ext cx="512912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/>
              <a:t>1</a:t>
            </a:r>
            <a:endParaRPr lang="pt-BR" sz="5250">
              <a:solidFill>
                <a:srgbClr val="FFFFFF"/>
              </a:solidFill>
            </a:endParaRPr>
          </a:p>
        </p:txBody>
      </p:sp>
      <p:grpSp>
        <p:nvGrpSpPr>
          <p:cNvPr id="39" name="Google Shape;356;p44">
            <a:extLst>
              <a:ext uri="{FF2B5EF4-FFF2-40B4-BE49-F238E27FC236}">
                <a16:creationId xmlns:a16="http://schemas.microsoft.com/office/drawing/2014/main" id="{2A843FDE-D097-BC8C-7CEC-11DC0DBF22AE}"/>
              </a:ext>
            </a:extLst>
          </p:cNvPr>
          <p:cNvGrpSpPr/>
          <p:nvPr/>
        </p:nvGrpSpPr>
        <p:grpSpPr>
          <a:xfrm>
            <a:off x="1165165" y="4008673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32" name="Google Shape;357;p44">
              <a:extLst>
                <a:ext uri="{FF2B5EF4-FFF2-40B4-BE49-F238E27FC236}">
                  <a16:creationId xmlns:a16="http://schemas.microsoft.com/office/drawing/2014/main" id="{F6E20192-C275-04A3-48D2-08CB05B080F6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8;p44">
              <a:extLst>
                <a:ext uri="{FF2B5EF4-FFF2-40B4-BE49-F238E27FC236}">
                  <a16:creationId xmlns:a16="http://schemas.microsoft.com/office/drawing/2014/main" id="{48AD7757-D98E-718F-D69F-0F0D1604EA58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;p44">
              <a:extLst>
                <a:ext uri="{FF2B5EF4-FFF2-40B4-BE49-F238E27FC236}">
                  <a16:creationId xmlns:a16="http://schemas.microsoft.com/office/drawing/2014/main" id="{B824B969-A80A-5AD4-B906-5180E2E02F9C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0;p44">
              <a:extLst>
                <a:ext uri="{FF2B5EF4-FFF2-40B4-BE49-F238E27FC236}">
                  <a16:creationId xmlns:a16="http://schemas.microsoft.com/office/drawing/2014/main" id="{1CFFB972-3464-3613-72F0-281751C5DA0F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1;p44">
              <a:extLst>
                <a:ext uri="{FF2B5EF4-FFF2-40B4-BE49-F238E27FC236}">
                  <a16:creationId xmlns:a16="http://schemas.microsoft.com/office/drawing/2014/main" id="{ABD5B29B-2726-29C7-1E7E-242CD2AACF5F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2;p44">
              <a:extLst>
                <a:ext uri="{FF2B5EF4-FFF2-40B4-BE49-F238E27FC236}">
                  <a16:creationId xmlns:a16="http://schemas.microsoft.com/office/drawing/2014/main" id="{30F33921-0CF8-66E8-8F94-69DC6E975E9D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3;p44">
              <a:extLst>
                <a:ext uri="{FF2B5EF4-FFF2-40B4-BE49-F238E27FC236}">
                  <a16:creationId xmlns:a16="http://schemas.microsoft.com/office/drawing/2014/main" id="{1CAC7698-0F48-9E08-8B6B-85C2CED482A6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356;p44">
            <a:extLst>
              <a:ext uri="{FF2B5EF4-FFF2-40B4-BE49-F238E27FC236}">
                <a16:creationId xmlns:a16="http://schemas.microsoft.com/office/drawing/2014/main" id="{4220DDC4-6C95-FE28-4BB2-3FC0B1CC133E}"/>
              </a:ext>
            </a:extLst>
          </p:cNvPr>
          <p:cNvGrpSpPr/>
          <p:nvPr/>
        </p:nvGrpSpPr>
        <p:grpSpPr>
          <a:xfrm>
            <a:off x="1165165" y="4910547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41" name="Google Shape;357;p44">
              <a:extLst>
                <a:ext uri="{FF2B5EF4-FFF2-40B4-BE49-F238E27FC236}">
                  <a16:creationId xmlns:a16="http://schemas.microsoft.com/office/drawing/2014/main" id="{AC708C19-7932-2A7D-8B28-569D594FBF67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8;p44">
              <a:extLst>
                <a:ext uri="{FF2B5EF4-FFF2-40B4-BE49-F238E27FC236}">
                  <a16:creationId xmlns:a16="http://schemas.microsoft.com/office/drawing/2014/main" id="{23D21FAD-AA7B-8780-7160-8BD8EC724FF4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59;p44">
              <a:extLst>
                <a:ext uri="{FF2B5EF4-FFF2-40B4-BE49-F238E27FC236}">
                  <a16:creationId xmlns:a16="http://schemas.microsoft.com/office/drawing/2014/main" id="{59463A8C-6079-6C7B-0CDE-85AFACC28CB2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;p44">
              <a:extLst>
                <a:ext uri="{FF2B5EF4-FFF2-40B4-BE49-F238E27FC236}">
                  <a16:creationId xmlns:a16="http://schemas.microsoft.com/office/drawing/2014/main" id="{1147B598-121E-6F31-8A0A-3B973363C7BB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1;p44">
              <a:extLst>
                <a:ext uri="{FF2B5EF4-FFF2-40B4-BE49-F238E27FC236}">
                  <a16:creationId xmlns:a16="http://schemas.microsoft.com/office/drawing/2014/main" id="{130A25A0-97E4-E6C3-5694-332E62B7B09C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2;p44">
              <a:extLst>
                <a:ext uri="{FF2B5EF4-FFF2-40B4-BE49-F238E27FC236}">
                  <a16:creationId xmlns:a16="http://schemas.microsoft.com/office/drawing/2014/main" id="{E99C8C2F-427C-FA1D-13FC-6CD85E8876A4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3;p44">
              <a:extLst>
                <a:ext uri="{FF2B5EF4-FFF2-40B4-BE49-F238E27FC236}">
                  <a16:creationId xmlns:a16="http://schemas.microsoft.com/office/drawing/2014/main" id="{FCFCFB84-3D31-F344-4877-F2CE174113AA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615850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B1A0D-DC13-19AE-6CBE-CBCF659A9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86CE187F-8CFB-3F50-2032-D78D53304B73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7D12A0C9-3C7A-A992-3E5D-B9D9274A779A}"/>
              </a:ext>
            </a:extLst>
          </p:cNvPr>
          <p:cNvSpPr txBox="1">
            <a:spLocks/>
          </p:cNvSpPr>
          <p:nvPr/>
        </p:nvSpPr>
        <p:spPr>
          <a:xfrm>
            <a:off x="1482089" y="1377060"/>
            <a:ext cx="9629866" cy="893303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 b="1">
                <a:solidFill>
                  <a:schemeClr val="bg1"/>
                </a:solidFill>
                <a:latin typeface="Chakra Petch"/>
                <a:cs typeface="Chakra Petch"/>
              </a:rPr>
              <a:t>COMBINANDO O KAIZEN</a:t>
            </a:r>
            <a:endParaRPr lang="pt-BR" sz="5400" b="1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sp>
        <p:nvSpPr>
          <p:cNvPr id="20" name="Google Shape;222;p27">
            <a:extLst>
              <a:ext uri="{FF2B5EF4-FFF2-40B4-BE49-F238E27FC236}">
                <a16:creationId xmlns:a16="http://schemas.microsoft.com/office/drawing/2014/main" id="{10FA91DE-8C78-78D7-544E-D917A2D96048}"/>
              </a:ext>
            </a:extLst>
          </p:cNvPr>
          <p:cNvSpPr txBox="1">
            <a:spLocks/>
          </p:cNvSpPr>
          <p:nvPr/>
        </p:nvSpPr>
        <p:spPr>
          <a:xfrm>
            <a:off x="8064242" y="1922050"/>
            <a:ext cx="512912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/>
              <a:t>1</a:t>
            </a:r>
            <a:endParaRPr lang="pt-BR" sz="5250">
              <a:solidFill>
                <a:srgbClr val="FFFFFF"/>
              </a:solidFill>
            </a:endParaRPr>
          </a:p>
        </p:txBody>
      </p:sp>
      <p:graphicFrame>
        <p:nvGraphicFramePr>
          <p:cNvPr id="51" name="Tabela 50">
            <a:extLst>
              <a:ext uri="{FF2B5EF4-FFF2-40B4-BE49-F238E27FC236}">
                <a16:creationId xmlns:a16="http://schemas.microsoft.com/office/drawing/2014/main" id="{D9616ED9-B8AE-B8FD-0A96-BBD629945B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680616"/>
              </p:ext>
            </p:extLst>
          </p:nvPr>
        </p:nvGraphicFramePr>
        <p:xfrm>
          <a:off x="1095070" y="2552932"/>
          <a:ext cx="10647121" cy="51244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394552">
                  <a:extLst>
                    <a:ext uri="{9D8B030D-6E8A-4147-A177-3AD203B41FA5}">
                      <a16:colId xmlns:a16="http://schemas.microsoft.com/office/drawing/2014/main" val="1945939729"/>
                    </a:ext>
                  </a:extLst>
                </a:gridCol>
                <a:gridCol w="7252569">
                  <a:extLst>
                    <a:ext uri="{9D8B030D-6E8A-4147-A177-3AD203B41FA5}">
                      <a16:colId xmlns:a16="http://schemas.microsoft.com/office/drawing/2014/main" val="7051584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Ferramenta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Como Usar no Kaizen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583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5 Porquês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Usada na etapa de análise para identificar a causa raiz de um problema.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4181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Diagrama de Ishikawa (Espinha de Peixe)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Ajuda a visualizar causas potenciais de um problema, organizando-as por categorias (método, máquina, mão de obra, etc.).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4427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Matriz GUT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Auxilia na priorização de problemas com base em Gravidade, Urgência e Tendência. Ideal para definir o foco das ações Kaizen.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1210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Matriz Esforço x Impacto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Usada para selecionar as ideias de melhoria mais viáveis, equilibrando esforço necessário e impacto esperado.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1040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PDCA (</a:t>
                      </a:r>
                      <a:r>
                        <a:rPr lang="pt-BR" sz="2000" b="1" err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Plan</a:t>
                      </a: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-Do-</a:t>
                      </a:r>
                      <a:r>
                        <a:rPr lang="pt-BR" sz="2000" b="1" err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Check</a:t>
                      </a: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-</a:t>
                      </a:r>
                      <a:r>
                        <a:rPr lang="pt-BR" sz="2000" b="1" err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Act</a:t>
                      </a: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)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Estrutura o ciclo de melhoria contínua, guiando o planejamento, execução, verificação e padronização das ações Kaizen.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8013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27130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3567E-AFD2-5A2E-A4D7-15C2F06B6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5C8DF0FE-E6B5-397E-A217-7AD4FF5D6797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FC54239E-3B39-F5F7-3DFA-85878F690675}"/>
              </a:ext>
            </a:extLst>
          </p:cNvPr>
          <p:cNvSpPr txBox="1">
            <a:spLocks/>
          </p:cNvSpPr>
          <p:nvPr/>
        </p:nvSpPr>
        <p:spPr>
          <a:xfrm>
            <a:off x="1419459" y="1239274"/>
            <a:ext cx="9629866" cy="1641200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 b="1">
                <a:solidFill>
                  <a:schemeClr val="bg1"/>
                </a:solidFill>
                <a:latin typeface="Chakra Petch"/>
                <a:cs typeface="Chakra Petch"/>
              </a:rPr>
              <a:t>O PAPEL DO LIDER NO KAIZEN</a:t>
            </a:r>
            <a:endParaRPr lang="pt-BR" sz="5400" b="1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sp>
        <p:nvSpPr>
          <p:cNvPr id="4" name="Google Shape;229;p28">
            <a:extLst>
              <a:ext uri="{FF2B5EF4-FFF2-40B4-BE49-F238E27FC236}">
                <a16:creationId xmlns:a16="http://schemas.microsoft.com/office/drawing/2014/main" id="{F4321186-424D-7A6A-BFD9-6A0959A5EE7A}"/>
              </a:ext>
            </a:extLst>
          </p:cNvPr>
          <p:cNvSpPr txBox="1">
            <a:spLocks/>
          </p:cNvSpPr>
          <p:nvPr/>
        </p:nvSpPr>
        <p:spPr>
          <a:xfrm>
            <a:off x="2879932" y="3265752"/>
            <a:ext cx="8883408" cy="710552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Promover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 a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cultura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 de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melhoria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 continua</a:t>
            </a:r>
          </a:p>
        </p:txBody>
      </p:sp>
      <p:grpSp>
        <p:nvGrpSpPr>
          <p:cNvPr id="12" name="Google Shape;356;p44">
            <a:extLst>
              <a:ext uri="{FF2B5EF4-FFF2-40B4-BE49-F238E27FC236}">
                <a16:creationId xmlns:a16="http://schemas.microsoft.com/office/drawing/2014/main" id="{A45372F1-B02A-6DC3-44BB-04D3FA9EE2A3}"/>
              </a:ext>
            </a:extLst>
          </p:cNvPr>
          <p:cNvGrpSpPr/>
          <p:nvPr/>
        </p:nvGrpSpPr>
        <p:grpSpPr>
          <a:xfrm>
            <a:off x="1165166" y="3419950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5" name="Google Shape;357;p44">
              <a:extLst>
                <a:ext uri="{FF2B5EF4-FFF2-40B4-BE49-F238E27FC236}">
                  <a16:creationId xmlns:a16="http://schemas.microsoft.com/office/drawing/2014/main" id="{99E90BC7-2C6C-7004-3E69-DC80DB1CEF7D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8;p44">
              <a:extLst>
                <a:ext uri="{FF2B5EF4-FFF2-40B4-BE49-F238E27FC236}">
                  <a16:creationId xmlns:a16="http://schemas.microsoft.com/office/drawing/2014/main" id="{215D8E6B-291E-E4BC-B749-CBFF22D8197A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9;p44">
              <a:extLst>
                <a:ext uri="{FF2B5EF4-FFF2-40B4-BE49-F238E27FC236}">
                  <a16:creationId xmlns:a16="http://schemas.microsoft.com/office/drawing/2014/main" id="{7AEEDF48-4200-C6EE-584E-9727EB4B3FBE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60;p44">
              <a:extLst>
                <a:ext uri="{FF2B5EF4-FFF2-40B4-BE49-F238E27FC236}">
                  <a16:creationId xmlns:a16="http://schemas.microsoft.com/office/drawing/2014/main" id="{5B9A1803-2B59-37D8-C55F-38BC0B4CACE8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61;p44">
              <a:extLst>
                <a:ext uri="{FF2B5EF4-FFF2-40B4-BE49-F238E27FC236}">
                  <a16:creationId xmlns:a16="http://schemas.microsoft.com/office/drawing/2014/main" id="{FC322D65-B447-96A1-DD4F-144FB7D5AB39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62;p44">
              <a:extLst>
                <a:ext uri="{FF2B5EF4-FFF2-40B4-BE49-F238E27FC236}">
                  <a16:creationId xmlns:a16="http://schemas.microsoft.com/office/drawing/2014/main" id="{1841192E-3B06-5345-C927-DF1D87D80F13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63;p44">
              <a:extLst>
                <a:ext uri="{FF2B5EF4-FFF2-40B4-BE49-F238E27FC236}">
                  <a16:creationId xmlns:a16="http://schemas.microsoft.com/office/drawing/2014/main" id="{201FAD44-BCA8-F23D-2858-70E1F5538C42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229;p28">
            <a:extLst>
              <a:ext uri="{FF2B5EF4-FFF2-40B4-BE49-F238E27FC236}">
                <a16:creationId xmlns:a16="http://schemas.microsoft.com/office/drawing/2014/main" id="{43E9F565-6F3C-ECD0-B874-111C0339D785}"/>
              </a:ext>
            </a:extLst>
          </p:cNvPr>
          <p:cNvSpPr txBox="1">
            <a:spLocks/>
          </p:cNvSpPr>
          <p:nvPr/>
        </p:nvSpPr>
        <p:spPr>
          <a:xfrm>
            <a:off x="2817302" y="4267834"/>
            <a:ext cx="8883408" cy="710552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Desenvolver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pessoas</a:t>
            </a:r>
            <a:endParaRPr lang="nl-NL" sz="3200" err="1">
              <a:solidFill>
                <a:schemeClr val="bg1"/>
              </a:solidFill>
              <a:latin typeface="Inter"/>
              <a:ea typeface="Inter"/>
            </a:endParaRPr>
          </a:p>
        </p:txBody>
      </p:sp>
      <p:grpSp>
        <p:nvGrpSpPr>
          <p:cNvPr id="15" name="Google Shape;356;p44">
            <a:extLst>
              <a:ext uri="{FF2B5EF4-FFF2-40B4-BE49-F238E27FC236}">
                <a16:creationId xmlns:a16="http://schemas.microsoft.com/office/drawing/2014/main" id="{288AF725-B5C5-8084-D267-9BD884FB17FA}"/>
              </a:ext>
            </a:extLst>
          </p:cNvPr>
          <p:cNvGrpSpPr/>
          <p:nvPr/>
        </p:nvGrpSpPr>
        <p:grpSpPr>
          <a:xfrm>
            <a:off x="1102537" y="4422032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19" name="Google Shape;357;p44">
              <a:extLst>
                <a:ext uri="{FF2B5EF4-FFF2-40B4-BE49-F238E27FC236}">
                  <a16:creationId xmlns:a16="http://schemas.microsoft.com/office/drawing/2014/main" id="{E40A4C23-CF25-5C74-9DD4-DA0CBDE68D30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;p44">
              <a:extLst>
                <a:ext uri="{FF2B5EF4-FFF2-40B4-BE49-F238E27FC236}">
                  <a16:creationId xmlns:a16="http://schemas.microsoft.com/office/drawing/2014/main" id="{8E53BB9E-E5D7-455B-63D3-F34B8FEE710B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9;p44">
              <a:extLst>
                <a:ext uri="{FF2B5EF4-FFF2-40B4-BE49-F238E27FC236}">
                  <a16:creationId xmlns:a16="http://schemas.microsoft.com/office/drawing/2014/main" id="{EAF96B82-303D-32AE-5ED0-509BC2A6C439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0;p44">
              <a:extLst>
                <a:ext uri="{FF2B5EF4-FFF2-40B4-BE49-F238E27FC236}">
                  <a16:creationId xmlns:a16="http://schemas.microsoft.com/office/drawing/2014/main" id="{335E0E6A-B66B-D3AF-94F2-8F313163B5E5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61;p44">
              <a:extLst>
                <a:ext uri="{FF2B5EF4-FFF2-40B4-BE49-F238E27FC236}">
                  <a16:creationId xmlns:a16="http://schemas.microsoft.com/office/drawing/2014/main" id="{6A46B4F4-03D5-3D4C-4EE3-9D643C580BDE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62;p44">
              <a:extLst>
                <a:ext uri="{FF2B5EF4-FFF2-40B4-BE49-F238E27FC236}">
                  <a16:creationId xmlns:a16="http://schemas.microsoft.com/office/drawing/2014/main" id="{3CA43F4F-B437-F6CB-754C-BC09B439AD53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63;p44">
              <a:extLst>
                <a:ext uri="{FF2B5EF4-FFF2-40B4-BE49-F238E27FC236}">
                  <a16:creationId xmlns:a16="http://schemas.microsoft.com/office/drawing/2014/main" id="{B138A607-691B-2153-BCED-A7B8EC95D509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29;p28">
            <a:extLst>
              <a:ext uri="{FF2B5EF4-FFF2-40B4-BE49-F238E27FC236}">
                <a16:creationId xmlns:a16="http://schemas.microsoft.com/office/drawing/2014/main" id="{D956E719-91DF-89D0-1FB4-F1D04B81507A}"/>
              </a:ext>
            </a:extLst>
          </p:cNvPr>
          <p:cNvSpPr txBox="1">
            <a:spLocks/>
          </p:cNvSpPr>
          <p:nvPr/>
        </p:nvSpPr>
        <p:spPr>
          <a:xfrm>
            <a:off x="2717094" y="5332546"/>
            <a:ext cx="8883408" cy="710552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Estar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 presente no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Gemba</a:t>
            </a:r>
            <a:endParaRPr lang="nl-NL" sz="3200" err="1">
              <a:solidFill>
                <a:schemeClr val="bg1"/>
              </a:solidFill>
              <a:latin typeface="Inter"/>
              <a:ea typeface="Inter"/>
            </a:endParaRPr>
          </a:p>
        </p:txBody>
      </p:sp>
      <p:grpSp>
        <p:nvGrpSpPr>
          <p:cNvPr id="27" name="Google Shape;356;p44">
            <a:extLst>
              <a:ext uri="{FF2B5EF4-FFF2-40B4-BE49-F238E27FC236}">
                <a16:creationId xmlns:a16="http://schemas.microsoft.com/office/drawing/2014/main" id="{1AC25C4F-9BDD-E556-7B12-4BF6FF36B27A}"/>
              </a:ext>
            </a:extLst>
          </p:cNvPr>
          <p:cNvGrpSpPr/>
          <p:nvPr/>
        </p:nvGrpSpPr>
        <p:grpSpPr>
          <a:xfrm>
            <a:off x="1002329" y="5486744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28" name="Google Shape;357;p44">
              <a:extLst>
                <a:ext uri="{FF2B5EF4-FFF2-40B4-BE49-F238E27FC236}">
                  <a16:creationId xmlns:a16="http://schemas.microsoft.com/office/drawing/2014/main" id="{5DCCF0D7-ACA1-02CA-B439-BBBD3C0406A3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8;p44">
              <a:extLst>
                <a:ext uri="{FF2B5EF4-FFF2-40B4-BE49-F238E27FC236}">
                  <a16:creationId xmlns:a16="http://schemas.microsoft.com/office/drawing/2014/main" id="{717AE8B7-35D4-DF25-9236-4374750DBCAF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9;p44">
              <a:extLst>
                <a:ext uri="{FF2B5EF4-FFF2-40B4-BE49-F238E27FC236}">
                  <a16:creationId xmlns:a16="http://schemas.microsoft.com/office/drawing/2014/main" id="{E1235A74-DA10-B9FD-C007-109224BAD250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60;p44">
              <a:extLst>
                <a:ext uri="{FF2B5EF4-FFF2-40B4-BE49-F238E27FC236}">
                  <a16:creationId xmlns:a16="http://schemas.microsoft.com/office/drawing/2014/main" id="{46A88C76-2D5D-CC35-13F5-169A2050E30C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61;p44">
              <a:extLst>
                <a:ext uri="{FF2B5EF4-FFF2-40B4-BE49-F238E27FC236}">
                  <a16:creationId xmlns:a16="http://schemas.microsoft.com/office/drawing/2014/main" id="{10CA2D75-B460-E2F6-24E0-CF0C7A3E0C84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62;p44">
              <a:extLst>
                <a:ext uri="{FF2B5EF4-FFF2-40B4-BE49-F238E27FC236}">
                  <a16:creationId xmlns:a16="http://schemas.microsoft.com/office/drawing/2014/main" id="{582C1DA6-911F-C915-CA3C-F5FF2DC8C87B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63;p44">
              <a:extLst>
                <a:ext uri="{FF2B5EF4-FFF2-40B4-BE49-F238E27FC236}">
                  <a16:creationId xmlns:a16="http://schemas.microsoft.com/office/drawing/2014/main" id="{36D64A0B-51B3-B696-9269-FD286765773F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229;p28">
            <a:extLst>
              <a:ext uri="{FF2B5EF4-FFF2-40B4-BE49-F238E27FC236}">
                <a16:creationId xmlns:a16="http://schemas.microsoft.com/office/drawing/2014/main" id="{AD3CC6D8-FECA-3749-E99D-86F0205FC112}"/>
              </a:ext>
            </a:extLst>
          </p:cNvPr>
          <p:cNvSpPr txBox="1">
            <a:spLocks/>
          </p:cNvSpPr>
          <p:nvPr/>
        </p:nvSpPr>
        <p:spPr>
          <a:xfrm>
            <a:off x="2666990" y="6384732"/>
            <a:ext cx="8883408" cy="710552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Reconhecer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 e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celebrar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melhorias</a:t>
            </a:r>
            <a:endParaRPr lang="nl-NL" sz="3200" err="1">
              <a:solidFill>
                <a:schemeClr val="bg1"/>
              </a:solidFill>
              <a:latin typeface="Inter"/>
              <a:ea typeface="Inter"/>
            </a:endParaRPr>
          </a:p>
        </p:txBody>
      </p:sp>
      <p:grpSp>
        <p:nvGrpSpPr>
          <p:cNvPr id="36" name="Google Shape;356;p44">
            <a:extLst>
              <a:ext uri="{FF2B5EF4-FFF2-40B4-BE49-F238E27FC236}">
                <a16:creationId xmlns:a16="http://schemas.microsoft.com/office/drawing/2014/main" id="{DD52A098-324E-A2F0-9856-03863C685B63}"/>
              </a:ext>
            </a:extLst>
          </p:cNvPr>
          <p:cNvGrpSpPr/>
          <p:nvPr/>
        </p:nvGrpSpPr>
        <p:grpSpPr>
          <a:xfrm>
            <a:off x="952225" y="6538930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37" name="Google Shape;357;p44">
              <a:extLst>
                <a:ext uri="{FF2B5EF4-FFF2-40B4-BE49-F238E27FC236}">
                  <a16:creationId xmlns:a16="http://schemas.microsoft.com/office/drawing/2014/main" id="{80E3BEBA-B2D4-6089-E47C-5B2CCBFA0069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58;p44">
              <a:extLst>
                <a:ext uri="{FF2B5EF4-FFF2-40B4-BE49-F238E27FC236}">
                  <a16:creationId xmlns:a16="http://schemas.microsoft.com/office/drawing/2014/main" id="{C4C839B1-8828-F158-0535-B1965D64303A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59;p44">
              <a:extLst>
                <a:ext uri="{FF2B5EF4-FFF2-40B4-BE49-F238E27FC236}">
                  <a16:creationId xmlns:a16="http://schemas.microsoft.com/office/drawing/2014/main" id="{468E6FCE-D495-340A-2707-6D8D146CC9D1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0;p44">
              <a:extLst>
                <a:ext uri="{FF2B5EF4-FFF2-40B4-BE49-F238E27FC236}">
                  <a16:creationId xmlns:a16="http://schemas.microsoft.com/office/drawing/2014/main" id="{89EDB5A4-157E-7B11-7DAA-9D980E8A9870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1;p44">
              <a:extLst>
                <a:ext uri="{FF2B5EF4-FFF2-40B4-BE49-F238E27FC236}">
                  <a16:creationId xmlns:a16="http://schemas.microsoft.com/office/drawing/2014/main" id="{D820D24A-845F-E023-2C16-020BED834656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2;p44">
              <a:extLst>
                <a:ext uri="{FF2B5EF4-FFF2-40B4-BE49-F238E27FC236}">
                  <a16:creationId xmlns:a16="http://schemas.microsoft.com/office/drawing/2014/main" id="{99D288F0-D109-F2EA-A447-FAFBFB1B665C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3;p44">
              <a:extLst>
                <a:ext uri="{FF2B5EF4-FFF2-40B4-BE49-F238E27FC236}">
                  <a16:creationId xmlns:a16="http://schemas.microsoft.com/office/drawing/2014/main" id="{F48E86AF-7EC5-2537-1E29-DA14B59C08FA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831819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4D4AC-8A3A-101B-F26E-EEAE5C4F5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B23E07E8-B83F-BA71-179A-E6363E812B67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F341AA91-25A2-E868-AACB-02E42B373EE9}"/>
              </a:ext>
            </a:extLst>
          </p:cNvPr>
          <p:cNvSpPr txBox="1">
            <a:spLocks/>
          </p:cNvSpPr>
          <p:nvPr/>
        </p:nvSpPr>
        <p:spPr>
          <a:xfrm>
            <a:off x="1482089" y="1865575"/>
            <a:ext cx="9629866" cy="1641200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 b="1">
                <a:solidFill>
                  <a:schemeClr val="bg1"/>
                </a:solidFill>
                <a:latin typeface="Chakra Petch"/>
                <a:cs typeface="Chakra Petch"/>
              </a:rPr>
              <a:t>Exemplos reais de aplicação de Kaizen</a:t>
            </a:r>
            <a:endParaRPr lang="pt-BR" sz="5400" b="1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sp>
        <p:nvSpPr>
          <p:cNvPr id="4" name="Google Shape;229;p28">
            <a:extLst>
              <a:ext uri="{FF2B5EF4-FFF2-40B4-BE49-F238E27FC236}">
                <a16:creationId xmlns:a16="http://schemas.microsoft.com/office/drawing/2014/main" id="{CA577192-0A8F-8CD0-B51A-86E9521DBA56}"/>
              </a:ext>
            </a:extLst>
          </p:cNvPr>
          <p:cNvSpPr txBox="1">
            <a:spLocks/>
          </p:cNvSpPr>
          <p:nvPr/>
        </p:nvSpPr>
        <p:spPr>
          <a:xfrm>
            <a:off x="1477017" y="4017686"/>
            <a:ext cx="9547436" cy="3172764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>
                <a:solidFill>
                  <a:schemeClr val="bg1"/>
                </a:solidFill>
                <a:latin typeface="Inter"/>
                <a:ea typeface="Inter"/>
              </a:rPr>
              <a:t>// NESTLÉ (</a:t>
            </a:r>
            <a:r>
              <a:rPr lang="nl-NL" sz="3200" err="1">
                <a:solidFill>
                  <a:schemeClr val="bg1"/>
                </a:solidFill>
                <a:ea typeface="+mj-lt"/>
                <a:cs typeface="+mj-lt"/>
              </a:rPr>
              <a:t>Redesenho</a:t>
            </a:r>
            <a:r>
              <a:rPr lang="nl-NL" sz="3200">
                <a:solidFill>
                  <a:schemeClr val="bg1"/>
                </a:solidFill>
                <a:ea typeface="+mj-lt"/>
                <a:cs typeface="+mj-lt"/>
              </a:rPr>
              <a:t> da </a:t>
            </a:r>
            <a:r>
              <a:rPr lang="nl-NL" sz="3200" err="1">
                <a:solidFill>
                  <a:schemeClr val="bg1"/>
                </a:solidFill>
                <a:ea typeface="+mj-lt"/>
                <a:cs typeface="+mj-lt"/>
              </a:rPr>
              <a:t>fábrica</a:t>
            </a:r>
            <a:r>
              <a:rPr lang="nl-NL" sz="320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nl-NL" sz="3200" err="1">
                <a:solidFill>
                  <a:schemeClr val="bg1"/>
                </a:solidFill>
                <a:ea typeface="+mj-lt"/>
                <a:cs typeface="+mj-lt"/>
              </a:rPr>
              <a:t>Bottling</a:t>
            </a:r>
            <a:r>
              <a:rPr lang="nl-NL" sz="3200">
                <a:solidFill>
                  <a:schemeClr val="bg1"/>
                </a:solidFill>
                <a:ea typeface="+mj-lt"/>
                <a:cs typeface="+mj-lt"/>
              </a:rPr>
              <a:t> Waters)</a:t>
            </a:r>
            <a:endParaRPr lang="nl-NL" sz="320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nl-NL" sz="3200">
              <a:solidFill>
                <a:schemeClr val="bg1"/>
              </a:solidFill>
              <a:latin typeface="Inter"/>
              <a:ea typeface="Int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>
                <a:solidFill>
                  <a:schemeClr val="bg1"/>
                </a:solidFill>
                <a:latin typeface="Inter"/>
                <a:ea typeface="Inter"/>
              </a:rPr>
              <a:t>// UNILEVER (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</a:rPr>
              <a:t>Integração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</a:rPr>
              <a:t> Global)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nl-NL" sz="3200">
              <a:solidFill>
                <a:schemeClr val="bg1"/>
              </a:solidFill>
              <a:latin typeface="Inter"/>
              <a:ea typeface="Int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>
                <a:solidFill>
                  <a:schemeClr val="bg1"/>
                </a:solidFill>
                <a:latin typeface="Inter"/>
                <a:ea typeface="Inter"/>
              </a:rPr>
              <a:t>// EMBRAER (</a:t>
            </a:r>
            <a:r>
              <a:rPr lang="nl-NL" sz="3200" err="1">
                <a:solidFill>
                  <a:schemeClr val="bg1"/>
                </a:solidFill>
                <a:ea typeface="+mj-lt"/>
                <a:cs typeface="+mj-lt"/>
              </a:rPr>
              <a:t>primeira</a:t>
            </a:r>
            <a:r>
              <a:rPr lang="nl-NL" sz="320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nl-NL" sz="3200" err="1">
                <a:solidFill>
                  <a:schemeClr val="bg1"/>
                </a:solidFill>
                <a:ea typeface="+mj-lt"/>
                <a:cs typeface="+mj-lt"/>
              </a:rPr>
              <a:t>empresa</a:t>
            </a:r>
            <a:r>
              <a:rPr lang="nl-NL" sz="320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nl-NL" sz="3200" err="1">
                <a:solidFill>
                  <a:schemeClr val="bg1"/>
                </a:solidFill>
                <a:ea typeface="+mj-lt"/>
                <a:cs typeface="+mj-lt"/>
              </a:rPr>
              <a:t>brasileira</a:t>
            </a:r>
            <a:r>
              <a:rPr lang="nl-NL" sz="3200">
                <a:solidFill>
                  <a:schemeClr val="bg1"/>
                </a:solidFill>
                <a:ea typeface="+mj-lt"/>
                <a:cs typeface="+mj-lt"/>
              </a:rPr>
              <a:t> a </a:t>
            </a:r>
            <a:r>
              <a:rPr lang="nl-NL" sz="3200" err="1">
                <a:solidFill>
                  <a:schemeClr val="bg1"/>
                </a:solidFill>
                <a:ea typeface="+mj-lt"/>
                <a:cs typeface="+mj-lt"/>
              </a:rPr>
              <a:t>conquistar</a:t>
            </a:r>
            <a:r>
              <a:rPr lang="nl-NL" sz="3200">
                <a:solidFill>
                  <a:schemeClr val="bg1"/>
                </a:solidFill>
                <a:ea typeface="+mj-lt"/>
                <a:cs typeface="+mj-lt"/>
              </a:rPr>
              <a:t> o Global KAIZEN™ Award)</a:t>
            </a:r>
          </a:p>
        </p:txBody>
      </p:sp>
    </p:spTree>
    <p:extLst>
      <p:ext uri="{BB962C8B-B14F-4D97-AF65-F5344CB8AC3E}">
        <p14:creationId xmlns:p14="http://schemas.microsoft.com/office/powerpoint/2010/main" val="60969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0FBFE-08D7-4F2A-A1FB-D87930ADC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B2CB2C8E-EFA7-DF50-CF34-06E0EFB98686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2D9FDF41-8FE6-732E-92D9-BF20DBDB96E9}"/>
              </a:ext>
            </a:extLst>
          </p:cNvPr>
          <p:cNvSpPr txBox="1">
            <a:spLocks/>
          </p:cNvSpPr>
          <p:nvPr/>
        </p:nvSpPr>
        <p:spPr>
          <a:xfrm>
            <a:off x="2296282" y="3193334"/>
            <a:ext cx="10481635" cy="1447301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pt-BR" sz="5400" b="1">
                <a:solidFill>
                  <a:srgbClr val="2BDEFD"/>
                </a:solidFill>
                <a:latin typeface="Chakra Petch"/>
                <a:cs typeface="Chakra Petch"/>
              </a:rPr>
              <a:t>APLICAÇÕES PRÁTICAS </a:t>
            </a:r>
            <a:endParaRPr lang="pt-BR" sz="5400" b="1">
              <a:solidFill>
                <a:srgbClr val="2BDEFD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  <a:p>
            <a:pPr algn="ctr">
              <a:spcBef>
                <a:spcPts val="0"/>
              </a:spcBef>
            </a:pPr>
            <a:r>
              <a:rPr lang="pt-BR" sz="4000" b="1">
                <a:solidFill>
                  <a:schemeClr val="bg1"/>
                </a:solidFill>
                <a:latin typeface="Chakra Petch"/>
                <a:cs typeface="Chakra Petch"/>
              </a:rPr>
              <a:t>3 PROMTS PARA SUA IA</a:t>
            </a:r>
            <a:endParaRPr lang="pt-BR" sz="4000" b="1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819989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B2345-CE4B-7FE0-485E-B552EFC43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1D3056BE-F366-C0B0-F2D8-5D0FC5309FDF}"/>
              </a:ext>
            </a:extLst>
          </p:cNvPr>
          <p:cNvSpPr/>
          <p:nvPr/>
        </p:nvSpPr>
        <p:spPr>
          <a:xfrm>
            <a:off x="7631434" y="3240175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DC71A1E-3703-1566-03B7-E60D491AB4FD}"/>
              </a:ext>
            </a:extLst>
          </p:cNvPr>
          <p:cNvSpPr txBox="1"/>
          <p:nvPr/>
        </p:nvSpPr>
        <p:spPr>
          <a:xfrm>
            <a:off x="2423786" y="2483995"/>
            <a:ext cx="878074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Apoia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suas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tarefas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,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acelera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processos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organiza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informações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.</a:t>
            </a:r>
            <a:endParaRPr lang="pt-BR" sz="2000">
              <a:latin typeface="Inter"/>
              <a:ea typeface="Inter"/>
              <a:cs typeface="Chakra Petch Light"/>
            </a:endParaRPr>
          </a:p>
        </p:txBody>
      </p:sp>
      <p:sp>
        <p:nvSpPr>
          <p:cNvPr id="4" name="Google Shape;222;p27">
            <a:extLst>
              <a:ext uri="{FF2B5EF4-FFF2-40B4-BE49-F238E27FC236}">
                <a16:creationId xmlns:a16="http://schemas.microsoft.com/office/drawing/2014/main" id="{8A54C5B0-86A1-EA07-CE4A-CCF4E34D55AE}"/>
              </a:ext>
            </a:extLst>
          </p:cNvPr>
          <p:cNvSpPr txBox="1">
            <a:spLocks/>
          </p:cNvSpPr>
          <p:nvPr/>
        </p:nvSpPr>
        <p:spPr>
          <a:xfrm>
            <a:off x="1014213" y="944734"/>
            <a:ext cx="11357478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chemeClr val="bg1"/>
                </a:solidFill>
                <a:latin typeface="Chakra Petch Bold"/>
                <a:cs typeface="Chakra Petch Bold"/>
              </a:rPr>
              <a:t>A IA COMO </a:t>
            </a:r>
            <a:r>
              <a:rPr lang="pt-BR" sz="5250">
                <a:solidFill>
                  <a:srgbClr val="2BDEFD"/>
                </a:solidFill>
                <a:latin typeface="Chakra Petch Bold"/>
                <a:cs typeface="Chakra Petch Bold"/>
              </a:rPr>
              <a:t>ASSISTENTE</a:t>
            </a:r>
          </a:p>
        </p:txBody>
      </p:sp>
      <p:grpSp>
        <p:nvGrpSpPr>
          <p:cNvPr id="23" name="Google Shape;356;p44">
            <a:extLst>
              <a:ext uri="{FF2B5EF4-FFF2-40B4-BE49-F238E27FC236}">
                <a16:creationId xmlns:a16="http://schemas.microsoft.com/office/drawing/2014/main" id="{446CA4A0-15C5-84A8-E0FC-B1CB8EA29F3C}"/>
              </a:ext>
            </a:extLst>
          </p:cNvPr>
          <p:cNvGrpSpPr/>
          <p:nvPr/>
        </p:nvGrpSpPr>
        <p:grpSpPr>
          <a:xfrm>
            <a:off x="902121" y="2468680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13" name="Google Shape;357;p44">
              <a:extLst>
                <a:ext uri="{FF2B5EF4-FFF2-40B4-BE49-F238E27FC236}">
                  <a16:creationId xmlns:a16="http://schemas.microsoft.com/office/drawing/2014/main" id="{B30015D3-598D-0FE4-5B0C-C259C713C65B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8;p44">
              <a:extLst>
                <a:ext uri="{FF2B5EF4-FFF2-40B4-BE49-F238E27FC236}">
                  <a16:creationId xmlns:a16="http://schemas.microsoft.com/office/drawing/2014/main" id="{8A820477-1B8B-072E-BDD3-468C106CB2F5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9;p44">
              <a:extLst>
                <a:ext uri="{FF2B5EF4-FFF2-40B4-BE49-F238E27FC236}">
                  <a16:creationId xmlns:a16="http://schemas.microsoft.com/office/drawing/2014/main" id="{1A01D7BA-9169-1FB8-B9C6-A362E0DE541B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0;p44">
              <a:extLst>
                <a:ext uri="{FF2B5EF4-FFF2-40B4-BE49-F238E27FC236}">
                  <a16:creationId xmlns:a16="http://schemas.microsoft.com/office/drawing/2014/main" id="{D1CBFAB0-F9D3-8EE0-8B95-68916512A03E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1;p44">
              <a:extLst>
                <a:ext uri="{FF2B5EF4-FFF2-40B4-BE49-F238E27FC236}">
                  <a16:creationId xmlns:a16="http://schemas.microsoft.com/office/drawing/2014/main" id="{3679B846-4E7C-02A5-5542-41B5C021C1CD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2;p44">
              <a:extLst>
                <a:ext uri="{FF2B5EF4-FFF2-40B4-BE49-F238E27FC236}">
                  <a16:creationId xmlns:a16="http://schemas.microsoft.com/office/drawing/2014/main" id="{99F1C10F-C69F-8A43-3267-34BAB0FDACC2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3;p44">
              <a:extLst>
                <a:ext uri="{FF2B5EF4-FFF2-40B4-BE49-F238E27FC236}">
                  <a16:creationId xmlns:a16="http://schemas.microsoft.com/office/drawing/2014/main" id="{4D365BB6-ECD9-FD98-099D-BEB493DC9E34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782CD509-A154-760C-0AB6-72C2A4ADCF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538948"/>
              </p:ext>
            </p:extLst>
          </p:nvPr>
        </p:nvGraphicFramePr>
        <p:xfrm>
          <a:off x="901874" y="3142583"/>
          <a:ext cx="10860060" cy="452437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79320">
                  <a:extLst>
                    <a:ext uri="{9D8B030D-6E8A-4147-A177-3AD203B41FA5}">
                      <a16:colId xmlns:a16="http://schemas.microsoft.com/office/drawing/2014/main" val="1657862306"/>
                    </a:ext>
                  </a:extLst>
                </a:gridCol>
                <a:gridCol w="3344448">
                  <a:extLst>
                    <a:ext uri="{9D8B030D-6E8A-4147-A177-3AD203B41FA5}">
                      <a16:colId xmlns:a16="http://schemas.microsoft.com/office/drawing/2014/main" val="153158197"/>
                    </a:ext>
                  </a:extLst>
                </a:gridCol>
                <a:gridCol w="5436292">
                  <a:extLst>
                    <a:ext uri="{9D8B030D-6E8A-4147-A177-3AD203B41FA5}">
                      <a16:colId xmlns:a16="http://schemas.microsoft.com/office/drawing/2014/main" val="507169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Função da IA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Aplicação/Situação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Exemplo de Prompt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13084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Planejadora de evento Kaizen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Apoiar na estruturação do cronograma, definição de objetivos e participantes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“Me ajude a planejar um evento Kaizen para revisar os processos de gestão de documentos. Sugira cronograma, objetivos, participantes e formato de facilitação.”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56695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Facilitadora de dinâmica Kaizen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Criar atividades colaborativas como brainstorming, 5 Porquês, Ishikawa, matriz GUT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“Crie uma sequência de dinâmicas para um workshop Kaizen com foco em identificar causas raízes e priorizar ações de melhoria nos processos de auditoria.”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11875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Documentadora de resultados Kaizen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Organizar os achados, decisões e plano de ação em formato visual e estruturado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“Com base nas ideias levantadas no Kaizen, me ajude a organizar os resultados em um plano de ação com responsáveis, prazos e indicadores de sucesso.”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6021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26971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B2D7A84A-95F9-C1E3-BCB5-987C1CFBE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2;p27">
            <a:extLst>
              <a:ext uri="{FF2B5EF4-FFF2-40B4-BE49-F238E27FC236}">
                <a16:creationId xmlns:a16="http://schemas.microsoft.com/office/drawing/2014/main" id="{D13AD8D9-A10F-79DB-9D8D-2C6A7787BB9F}"/>
              </a:ext>
            </a:extLst>
          </p:cNvPr>
          <p:cNvSpPr txBox="1">
            <a:spLocks/>
          </p:cNvSpPr>
          <p:nvPr/>
        </p:nvSpPr>
        <p:spPr>
          <a:xfrm>
            <a:off x="2757221" y="3236761"/>
            <a:ext cx="10363668" cy="174966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latin typeface="Chakra Petch Light"/>
                <a:cs typeface="Chakra Petch Bold"/>
              </a:rPr>
              <a:t>Lembrem-se: simplicidade é o mais alto grau de sofisticação.</a:t>
            </a:r>
            <a:endParaRPr lang="pt-BR" sz="5250">
              <a:solidFill>
                <a:srgbClr val="2BDEFD"/>
              </a:solidFill>
              <a:latin typeface="Chakra Petch Light"/>
              <a:cs typeface="Chakra Petch Bold"/>
            </a:endParaRPr>
          </a:p>
        </p:txBody>
      </p:sp>
      <p:sp>
        <p:nvSpPr>
          <p:cNvPr id="3" name="Google Shape;216;p26">
            <a:extLst>
              <a:ext uri="{FF2B5EF4-FFF2-40B4-BE49-F238E27FC236}">
                <a16:creationId xmlns:a16="http://schemas.microsoft.com/office/drawing/2014/main" id="{48130AD4-4DAC-D43D-0AC0-210A7D0A0CF8}"/>
              </a:ext>
            </a:extLst>
          </p:cNvPr>
          <p:cNvSpPr txBox="1">
            <a:spLocks/>
          </p:cNvSpPr>
          <p:nvPr/>
        </p:nvSpPr>
        <p:spPr>
          <a:xfrm>
            <a:off x="5661333" y="7008433"/>
            <a:ext cx="3311172" cy="609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1pPr>
            <a:lvl2pPr marL="457200" marR="0" lvl="1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2pPr>
            <a:lvl3pPr marL="914400" marR="0" lvl="2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3pPr>
            <a:lvl4pPr marL="1371600" marR="0" lvl="3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4pPr>
            <a:lvl5pPr marL="1828800" marR="0" lvl="4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5pPr>
            <a:lvl6pPr marL="2286000" marR="0" lvl="5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6pPr>
            <a:lvl7pPr marL="2743200" marR="0" lvl="6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7pPr>
            <a:lvl8pPr marL="3200400" marR="0" lvl="7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8pPr>
            <a:lvl9pPr marL="3657600" marR="0" lvl="8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9pPr>
          </a:lstStyle>
          <a:p>
            <a:pPr algn="ctr"/>
            <a:r>
              <a:rPr lang="pt-BR" sz="2400" b="0">
                <a:solidFill>
                  <a:srgbClr val="F7F7F7"/>
                </a:solidFill>
              </a:rPr>
              <a:t>Leonardo Da Vinci</a:t>
            </a:r>
          </a:p>
        </p:txBody>
      </p:sp>
    </p:spTree>
    <p:extLst>
      <p:ext uri="{BB962C8B-B14F-4D97-AF65-F5344CB8AC3E}">
        <p14:creationId xmlns:p14="http://schemas.microsoft.com/office/powerpoint/2010/main" val="304271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5DC43EA4-7361-4A69-8685-7233F430E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F0BF806E-CEFF-EFED-B177-073FA353AA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2185520"/>
            <a:ext cx="10555813" cy="107101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/>
              <a:t>MAPEAMENTO AS IS E TO BE</a:t>
            </a:r>
          </a:p>
        </p:txBody>
      </p:sp>
      <p:sp>
        <p:nvSpPr>
          <p:cNvPr id="223" name="Google Shape;223;p27">
            <a:extLst>
              <a:ext uri="{FF2B5EF4-FFF2-40B4-BE49-F238E27FC236}">
                <a16:creationId xmlns:a16="http://schemas.microsoft.com/office/drawing/2014/main" id="{AB42246B-624E-CEE7-90D4-0F7198D3ADC7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152000" y="1412240"/>
            <a:ext cx="8250240" cy="738615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solidFill>
                  <a:srgbClr val="2BDEFD"/>
                </a:solidFill>
              </a:rPr>
              <a:t>// Aula </a:t>
            </a:r>
            <a:r>
              <a:rPr lang="pt-BR"/>
              <a:t>2.1</a:t>
            </a:r>
            <a:r>
              <a:rPr lang="pt-BR">
                <a:solidFill>
                  <a:srgbClr val="2BDEFD"/>
                </a:solidFill>
              </a:rPr>
              <a:t> _</a:t>
            </a:r>
            <a:endParaRPr>
              <a:solidFill>
                <a:srgbClr val="2BDE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06154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0772D-FF42-086A-7AEA-134B93C7D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81F6DDCB-A831-C6B1-DF82-C512CE552A18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0" name="Google Shape;229;p28">
            <a:extLst>
              <a:ext uri="{FF2B5EF4-FFF2-40B4-BE49-F238E27FC236}">
                <a16:creationId xmlns:a16="http://schemas.microsoft.com/office/drawing/2014/main" id="{05288E6E-A8CB-3DAE-7BA0-69331B806925}"/>
              </a:ext>
            </a:extLst>
          </p:cNvPr>
          <p:cNvSpPr txBox="1">
            <a:spLocks/>
          </p:cNvSpPr>
          <p:nvPr/>
        </p:nvSpPr>
        <p:spPr>
          <a:xfrm>
            <a:off x="1118785" y="4151481"/>
            <a:ext cx="4696172" cy="1202994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cs typeface="Inter"/>
                <a:sym typeface="Inter"/>
              </a:rPr>
              <a:t>Sequência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cs typeface="Inter"/>
                <a:sym typeface="Inter"/>
              </a:rPr>
              <a:t> de </a:t>
            </a:r>
            <a:r>
              <a:rPr lang="nl-NL" sz="3200" err="1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rPr>
              <a:t>atividades</a:t>
            </a:r>
            <a:r>
              <a:rPr lang="nl-NL" sz="3200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nl-NL" sz="3200" err="1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rPr>
              <a:t>interligadas</a:t>
            </a:r>
            <a:r>
              <a:rPr lang="nl-NL" sz="3200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lang="nl-NL" sz="3200">
              <a:solidFill>
                <a:schemeClr val="accent3"/>
              </a:solidFill>
              <a:latin typeface="Inter"/>
              <a:ea typeface="Inter"/>
            </a:endParaRPr>
          </a:p>
        </p:txBody>
      </p:sp>
      <p:sp>
        <p:nvSpPr>
          <p:cNvPr id="24" name="Google Shape;229;p28">
            <a:extLst>
              <a:ext uri="{FF2B5EF4-FFF2-40B4-BE49-F238E27FC236}">
                <a16:creationId xmlns:a16="http://schemas.microsoft.com/office/drawing/2014/main" id="{E965BF75-CD5D-69BE-1882-FC8C60C08910}"/>
              </a:ext>
            </a:extLst>
          </p:cNvPr>
          <p:cNvSpPr txBox="1">
            <a:spLocks/>
          </p:cNvSpPr>
          <p:nvPr/>
        </p:nvSpPr>
        <p:spPr>
          <a:xfrm>
            <a:off x="7071012" y="4132198"/>
            <a:ext cx="4467157" cy="1202994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cs typeface="Chakra Petch Light"/>
                <a:sym typeface="Inter"/>
              </a:rPr>
              <a:t>Criam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cs typeface="Chakra Petch Light"/>
                <a:sym typeface="Inter"/>
              </a:rPr>
              <a:t> </a:t>
            </a:r>
            <a:r>
              <a:rPr lang="nl-NL" sz="3200" err="1">
                <a:solidFill>
                  <a:schemeClr val="accent3"/>
                </a:solidFill>
                <a:latin typeface="Inter"/>
                <a:ea typeface="Inter"/>
                <a:cs typeface="Chakra Petch Light"/>
                <a:sym typeface="Inter"/>
              </a:rPr>
              <a:t>valor</a:t>
            </a:r>
            <a:r>
              <a:rPr lang="nl-NL" sz="3200">
                <a:solidFill>
                  <a:schemeClr val="accent3"/>
                </a:solidFill>
                <a:latin typeface="Inter"/>
                <a:ea typeface="Inter"/>
                <a:cs typeface="Chakra Petch Light"/>
                <a:sym typeface="Inter"/>
              </a:rPr>
              <a:t> 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cs typeface="Chakra Petch Light"/>
                <a:sym typeface="Inter"/>
              </a:rPr>
              <a:t>para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cs typeface="Chakra Petch Light"/>
                <a:sym typeface="Inter"/>
              </a:rPr>
              <a:t>um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cs typeface="Chakra Petch Light"/>
                <a:sym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cs typeface="Chakra Petch Light"/>
                <a:sym typeface="Inter"/>
              </a:rPr>
              <a:t>cliente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cs typeface="Chakra Petch Light"/>
                <a:sym typeface="Inter"/>
              </a:rPr>
              <a:t> (para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cs typeface="Chakra Petch Light"/>
                <a:sym typeface="Inter"/>
              </a:rPr>
              <a:t>alguém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cs typeface="Chakra Petch Light"/>
                <a:sym typeface="Inter"/>
              </a:rPr>
              <a:t>)</a:t>
            </a:r>
            <a:endParaRPr lang="nl-NL" sz="3200" b="1">
              <a:solidFill>
                <a:schemeClr val="bg1"/>
              </a:solidFill>
              <a:latin typeface="Inter"/>
              <a:ea typeface="Inter"/>
              <a:cs typeface="Chakra Petch Light"/>
            </a:endParaRP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2E8EFB95-D421-E101-4C84-32E5E5009ABF}"/>
              </a:ext>
            </a:extLst>
          </p:cNvPr>
          <p:cNvSpPr txBox="1">
            <a:spLocks/>
          </p:cNvSpPr>
          <p:nvPr/>
        </p:nvSpPr>
        <p:spPr>
          <a:xfrm>
            <a:off x="1137032" y="1434254"/>
            <a:ext cx="9854153" cy="1641200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 b="1">
                <a:solidFill>
                  <a:schemeClr val="bg1"/>
                </a:solidFill>
                <a:latin typeface="Chakra Petch"/>
                <a:cs typeface="Chakra Petch"/>
              </a:rPr>
              <a:t>CONCEITUANDO "PROCESSO"</a:t>
            </a:r>
            <a:br>
              <a:rPr lang="pt-BR" sz="5400" b="1">
                <a:solidFill>
                  <a:srgbClr val="2BDEFD"/>
                </a:solidFill>
                <a:latin typeface="Chakra Petch"/>
                <a:cs typeface="Chakra Petch"/>
              </a:rPr>
            </a:br>
            <a:r>
              <a:rPr lang="pt-BR" sz="5400" b="1">
                <a:solidFill>
                  <a:srgbClr val="2BDEFD"/>
                </a:solidFill>
                <a:latin typeface="Chakra Petch"/>
                <a:cs typeface="Chakra Petch"/>
              </a:rPr>
              <a:t>O QUE</a:t>
            </a:r>
          </a:p>
        </p:txBody>
      </p:sp>
      <p:grpSp>
        <p:nvGrpSpPr>
          <p:cNvPr id="9" name="Google Shape;372;p44">
            <a:extLst>
              <a:ext uri="{FF2B5EF4-FFF2-40B4-BE49-F238E27FC236}">
                <a16:creationId xmlns:a16="http://schemas.microsoft.com/office/drawing/2014/main" id="{EA3142A7-23F9-F2EF-5797-C58104FBAA5E}"/>
              </a:ext>
            </a:extLst>
          </p:cNvPr>
          <p:cNvGrpSpPr/>
          <p:nvPr/>
        </p:nvGrpSpPr>
        <p:grpSpPr>
          <a:xfrm rot="16200000">
            <a:off x="5982429" y="4455822"/>
            <a:ext cx="321388" cy="536672"/>
            <a:chOff x="398220" y="3778016"/>
            <a:chExt cx="184555" cy="308181"/>
          </a:xfrm>
          <a:solidFill>
            <a:srgbClr val="2BDEFD"/>
          </a:solidFill>
        </p:grpSpPr>
        <p:sp>
          <p:nvSpPr>
            <p:cNvPr id="6" name="Google Shape;373;p44">
              <a:extLst>
                <a:ext uri="{FF2B5EF4-FFF2-40B4-BE49-F238E27FC236}">
                  <a16:creationId xmlns:a16="http://schemas.microsoft.com/office/drawing/2014/main" id="{3C8B4883-A749-8048-EEBB-004F919CFDB9}"/>
                </a:ext>
              </a:extLst>
            </p:cNvPr>
            <p:cNvSpPr/>
            <p:nvPr/>
          </p:nvSpPr>
          <p:spPr>
            <a:xfrm rot="-8096044">
              <a:off x="398326" y="3901748"/>
              <a:ext cx="184343" cy="184555"/>
            </a:xfrm>
            <a:prstGeom prst="halfFrame">
              <a:avLst>
                <a:gd name="adj1" fmla="val 20287"/>
                <a:gd name="adj2" fmla="val 21735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74;p44">
              <a:extLst>
                <a:ext uri="{FF2B5EF4-FFF2-40B4-BE49-F238E27FC236}">
                  <a16:creationId xmlns:a16="http://schemas.microsoft.com/office/drawing/2014/main" id="{AEF0B2A8-25D6-EC66-96AB-A38B21ECD9A9}"/>
                </a:ext>
              </a:extLst>
            </p:cNvPr>
            <p:cNvSpPr/>
            <p:nvPr/>
          </p:nvSpPr>
          <p:spPr>
            <a:xfrm rot="-8096044">
              <a:off x="398326" y="3777910"/>
              <a:ext cx="184343" cy="184555"/>
            </a:xfrm>
            <a:prstGeom prst="halfFrame">
              <a:avLst>
                <a:gd name="adj1" fmla="val 20287"/>
                <a:gd name="adj2" fmla="val 21735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2074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29;p28">
            <a:extLst>
              <a:ext uri="{FF2B5EF4-FFF2-40B4-BE49-F238E27FC236}">
                <a16:creationId xmlns:a16="http://schemas.microsoft.com/office/drawing/2014/main" id="{E6E420DE-6051-DFFB-2A83-B678596E6CA3}"/>
              </a:ext>
            </a:extLst>
          </p:cNvPr>
          <p:cNvSpPr txBox="1">
            <a:spLocks/>
          </p:cNvSpPr>
          <p:nvPr/>
        </p:nvSpPr>
        <p:spPr>
          <a:xfrm>
            <a:off x="2752353" y="7010880"/>
            <a:ext cx="3525622" cy="525886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2000">
                <a:solidFill>
                  <a:srgbClr val="DBE4EF"/>
                </a:solidFill>
                <a:latin typeface="Inter"/>
                <a:ea typeface="Inter"/>
              </a:rPr>
              <a:t>Input para </a:t>
            </a:r>
            <a:r>
              <a:rPr lang="nl-NL" sz="2000" err="1">
                <a:solidFill>
                  <a:srgbClr val="DBE4EF"/>
                </a:solidFill>
                <a:latin typeface="Inter"/>
                <a:ea typeface="Inter"/>
              </a:rPr>
              <a:t>melhorias</a:t>
            </a:r>
          </a:p>
        </p:txBody>
      </p:sp>
      <p:sp>
        <p:nvSpPr>
          <p:cNvPr id="12" name="Google Shape;229;p28">
            <a:extLst>
              <a:ext uri="{FF2B5EF4-FFF2-40B4-BE49-F238E27FC236}">
                <a16:creationId xmlns:a16="http://schemas.microsoft.com/office/drawing/2014/main" id="{664197DD-56C6-3873-EA6F-EF6AEF194FF5}"/>
              </a:ext>
            </a:extLst>
          </p:cNvPr>
          <p:cNvSpPr txBox="1">
            <a:spLocks/>
          </p:cNvSpPr>
          <p:nvPr/>
        </p:nvSpPr>
        <p:spPr>
          <a:xfrm>
            <a:off x="2821263" y="6415098"/>
            <a:ext cx="4058171" cy="772107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600" b="1" err="1">
                <a:solidFill>
                  <a:srgbClr val="2BDEFD"/>
                </a:solidFill>
                <a:latin typeface="Chakra Petch"/>
                <a:ea typeface="Inter"/>
                <a:cs typeface="Chakra Petch"/>
                <a:sym typeface="Inter"/>
              </a:rPr>
              <a:t>Evolução</a:t>
            </a:r>
            <a:endParaRPr lang="nl-NL" sz="3600" b="1" err="1">
              <a:solidFill>
                <a:srgbClr val="2BDEFD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sp>
        <p:nvSpPr>
          <p:cNvPr id="13" name="Google Shape;229;p28">
            <a:extLst>
              <a:ext uri="{FF2B5EF4-FFF2-40B4-BE49-F238E27FC236}">
                <a16:creationId xmlns:a16="http://schemas.microsoft.com/office/drawing/2014/main" id="{B3A2422E-AF94-9E28-ECA4-7135486AA32A}"/>
              </a:ext>
            </a:extLst>
          </p:cNvPr>
          <p:cNvSpPr txBox="1">
            <a:spLocks/>
          </p:cNvSpPr>
          <p:nvPr/>
        </p:nvSpPr>
        <p:spPr>
          <a:xfrm>
            <a:off x="2788705" y="3341442"/>
            <a:ext cx="3525622" cy="525886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2000" err="1">
                <a:solidFill>
                  <a:srgbClr val="DBE4EF"/>
                </a:solidFill>
                <a:latin typeface="Inter"/>
                <a:ea typeface="Inter"/>
                <a:sym typeface="Inter"/>
              </a:rPr>
              <a:t>Falta</a:t>
            </a:r>
            <a:r>
              <a:rPr lang="nl-NL" sz="2000">
                <a:solidFill>
                  <a:srgbClr val="DBE4EF"/>
                </a:solidFill>
                <a:latin typeface="Inter"/>
                <a:ea typeface="Inter"/>
                <a:sym typeface="Inter"/>
              </a:rPr>
              <a:t> de </a:t>
            </a:r>
            <a:r>
              <a:rPr lang="nl-NL" sz="2000" err="1">
                <a:solidFill>
                  <a:srgbClr val="DBE4EF"/>
                </a:solidFill>
                <a:latin typeface="Inter"/>
                <a:ea typeface="Inter"/>
                <a:sym typeface="Inter"/>
              </a:rPr>
              <a:t>clareza</a:t>
            </a:r>
            <a:r>
              <a:rPr lang="nl-NL" sz="2000">
                <a:solidFill>
                  <a:srgbClr val="DBE4EF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2000" err="1">
                <a:solidFill>
                  <a:srgbClr val="DBE4EF"/>
                </a:solidFill>
                <a:latin typeface="Inter"/>
                <a:ea typeface="Inter"/>
                <a:sym typeface="Inter"/>
              </a:rPr>
              <a:t>operacional</a:t>
            </a:r>
            <a:endParaRPr lang="nl-NL" sz="2000" err="1">
              <a:solidFill>
                <a:srgbClr val="DBE4EF"/>
              </a:solidFill>
              <a:latin typeface="Inter"/>
              <a:ea typeface="Inter"/>
            </a:endParaRPr>
          </a:p>
        </p:txBody>
      </p:sp>
      <p:sp>
        <p:nvSpPr>
          <p:cNvPr id="15" name="Google Shape;229;p28">
            <a:extLst>
              <a:ext uri="{FF2B5EF4-FFF2-40B4-BE49-F238E27FC236}">
                <a16:creationId xmlns:a16="http://schemas.microsoft.com/office/drawing/2014/main" id="{2C946639-3129-C60D-B3A9-AA25748ADA3D}"/>
              </a:ext>
            </a:extLst>
          </p:cNvPr>
          <p:cNvSpPr txBox="1">
            <a:spLocks/>
          </p:cNvSpPr>
          <p:nvPr/>
        </p:nvSpPr>
        <p:spPr>
          <a:xfrm>
            <a:off x="2769933" y="2795766"/>
            <a:ext cx="4058171" cy="772107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600" b="1" err="1">
                <a:solidFill>
                  <a:srgbClr val="2BDEFD"/>
                </a:solidFill>
                <a:latin typeface="Chakra Petch"/>
                <a:ea typeface="Inter"/>
                <a:cs typeface="Chakra Petch"/>
                <a:sym typeface="Inter"/>
              </a:rPr>
              <a:t>Alinhamento</a:t>
            </a:r>
            <a:endParaRPr lang="nl-NL" sz="3600" b="1" err="1">
              <a:solidFill>
                <a:srgbClr val="2BDEFD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sp>
        <p:nvSpPr>
          <p:cNvPr id="16" name="Google Shape;229;p28">
            <a:extLst>
              <a:ext uri="{FF2B5EF4-FFF2-40B4-BE49-F238E27FC236}">
                <a16:creationId xmlns:a16="http://schemas.microsoft.com/office/drawing/2014/main" id="{B7AF1F20-B09F-5854-1B9F-CD5F3A2C2F74}"/>
              </a:ext>
            </a:extLst>
          </p:cNvPr>
          <p:cNvSpPr txBox="1">
            <a:spLocks/>
          </p:cNvSpPr>
          <p:nvPr/>
        </p:nvSpPr>
        <p:spPr>
          <a:xfrm>
            <a:off x="2821229" y="5157717"/>
            <a:ext cx="4978641" cy="525886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2000" err="1">
                <a:solidFill>
                  <a:srgbClr val="DBE4EF"/>
                </a:solidFill>
                <a:latin typeface="Inter"/>
                <a:ea typeface="Inter"/>
                <a:sym typeface="Inter"/>
              </a:rPr>
              <a:t>Dificuldades</a:t>
            </a:r>
            <a:r>
              <a:rPr lang="nl-NL" sz="2000">
                <a:solidFill>
                  <a:srgbClr val="DBE4EF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2000" err="1">
                <a:solidFill>
                  <a:srgbClr val="DBE4EF"/>
                </a:solidFill>
                <a:latin typeface="Inter"/>
                <a:ea typeface="Inter"/>
                <a:sym typeface="Inter"/>
              </a:rPr>
              <a:t>em</a:t>
            </a:r>
            <a:r>
              <a:rPr lang="nl-NL" sz="2000">
                <a:solidFill>
                  <a:srgbClr val="DBE4EF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2000" err="1">
                <a:solidFill>
                  <a:srgbClr val="DBE4EF"/>
                </a:solidFill>
                <a:latin typeface="Inter"/>
                <a:ea typeface="Inter"/>
                <a:sym typeface="Inter"/>
              </a:rPr>
              <a:t>identificar</a:t>
            </a:r>
            <a:r>
              <a:rPr lang="nl-NL" sz="2000">
                <a:solidFill>
                  <a:srgbClr val="DBE4EF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2000" err="1">
                <a:solidFill>
                  <a:srgbClr val="DBE4EF"/>
                </a:solidFill>
                <a:latin typeface="Inter"/>
                <a:ea typeface="Inter"/>
                <a:sym typeface="Inter"/>
              </a:rPr>
              <a:t>gargalos</a:t>
            </a:r>
            <a:endParaRPr lang="nl-NL" sz="2000" err="1">
              <a:solidFill>
                <a:srgbClr val="DBE4EF"/>
              </a:solidFill>
              <a:latin typeface="Inter"/>
              <a:ea typeface="Inter"/>
            </a:endParaRPr>
          </a:p>
        </p:txBody>
      </p:sp>
      <p:sp>
        <p:nvSpPr>
          <p:cNvPr id="18" name="Google Shape;229;p28">
            <a:extLst>
              <a:ext uri="{FF2B5EF4-FFF2-40B4-BE49-F238E27FC236}">
                <a16:creationId xmlns:a16="http://schemas.microsoft.com/office/drawing/2014/main" id="{95F88684-9B16-68CF-75C8-F0DA635F063A}"/>
              </a:ext>
            </a:extLst>
          </p:cNvPr>
          <p:cNvSpPr txBox="1">
            <a:spLocks/>
          </p:cNvSpPr>
          <p:nvPr/>
        </p:nvSpPr>
        <p:spPr>
          <a:xfrm>
            <a:off x="2776809" y="4586988"/>
            <a:ext cx="4058171" cy="772107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600" b="1" err="1">
                <a:solidFill>
                  <a:srgbClr val="2BDEFD"/>
                </a:solidFill>
                <a:latin typeface="Chakra Petch"/>
                <a:ea typeface="Inter"/>
                <a:cs typeface="Chakra Petch"/>
                <a:sym typeface="Inter"/>
              </a:rPr>
              <a:t>Rastreamento</a:t>
            </a:r>
            <a:endParaRPr lang="nl-NL" sz="3600" b="1" err="1">
              <a:solidFill>
                <a:srgbClr val="2BDEFD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sp>
        <p:nvSpPr>
          <p:cNvPr id="20" name="Google Shape;222;p27">
            <a:extLst>
              <a:ext uri="{FF2B5EF4-FFF2-40B4-BE49-F238E27FC236}">
                <a16:creationId xmlns:a16="http://schemas.microsoft.com/office/drawing/2014/main" id="{2AD243A2-5D37-4895-0877-3E6A18FC2884}"/>
              </a:ext>
            </a:extLst>
          </p:cNvPr>
          <p:cNvSpPr txBox="1">
            <a:spLocks/>
          </p:cNvSpPr>
          <p:nvPr/>
        </p:nvSpPr>
        <p:spPr>
          <a:xfrm>
            <a:off x="1151999" y="1358802"/>
            <a:ext cx="10555813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chemeClr val="bg1"/>
                </a:solidFill>
                <a:latin typeface="Chakra Petch Bold"/>
                <a:cs typeface="Chakra Petch Bold"/>
              </a:rPr>
              <a:t>POR QUE </a:t>
            </a:r>
            <a:r>
              <a:rPr lang="pt-BR" sz="5250">
                <a:solidFill>
                  <a:srgbClr val="2BDEFD"/>
                </a:solidFill>
                <a:latin typeface="Chakra Petch Bold"/>
                <a:cs typeface="Chakra Petch Bold"/>
              </a:rPr>
              <a:t>MAPEAR PROCESSOS? </a:t>
            </a:r>
          </a:p>
        </p:txBody>
      </p:sp>
      <p:grpSp>
        <p:nvGrpSpPr>
          <p:cNvPr id="19" name="Google Shape;356;p44">
            <a:extLst>
              <a:ext uri="{FF2B5EF4-FFF2-40B4-BE49-F238E27FC236}">
                <a16:creationId xmlns:a16="http://schemas.microsoft.com/office/drawing/2014/main" id="{1C71B8AC-F947-20D2-BF75-FE97FDB354AA}"/>
              </a:ext>
            </a:extLst>
          </p:cNvPr>
          <p:cNvGrpSpPr/>
          <p:nvPr/>
        </p:nvGrpSpPr>
        <p:grpSpPr>
          <a:xfrm>
            <a:off x="1052433" y="2981539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3" name="Google Shape;357;p44">
              <a:extLst>
                <a:ext uri="{FF2B5EF4-FFF2-40B4-BE49-F238E27FC236}">
                  <a16:creationId xmlns:a16="http://schemas.microsoft.com/office/drawing/2014/main" id="{2713166E-DB59-6DA6-1C65-2F91E551B990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358;p44">
              <a:extLst>
                <a:ext uri="{FF2B5EF4-FFF2-40B4-BE49-F238E27FC236}">
                  <a16:creationId xmlns:a16="http://schemas.microsoft.com/office/drawing/2014/main" id="{DDF746B2-988C-5CC1-1102-F32C4368EA34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59;p44">
              <a:extLst>
                <a:ext uri="{FF2B5EF4-FFF2-40B4-BE49-F238E27FC236}">
                  <a16:creationId xmlns:a16="http://schemas.microsoft.com/office/drawing/2014/main" id="{758A2D51-EC79-935D-7714-C10DD1B0F9F5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60;p44">
              <a:extLst>
                <a:ext uri="{FF2B5EF4-FFF2-40B4-BE49-F238E27FC236}">
                  <a16:creationId xmlns:a16="http://schemas.microsoft.com/office/drawing/2014/main" id="{0D354093-158B-C947-608B-803D8E683D61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61;p44">
              <a:extLst>
                <a:ext uri="{FF2B5EF4-FFF2-40B4-BE49-F238E27FC236}">
                  <a16:creationId xmlns:a16="http://schemas.microsoft.com/office/drawing/2014/main" id="{CEA0FB23-48BD-17BF-D6D1-971B2F3E9777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62;p44">
              <a:extLst>
                <a:ext uri="{FF2B5EF4-FFF2-40B4-BE49-F238E27FC236}">
                  <a16:creationId xmlns:a16="http://schemas.microsoft.com/office/drawing/2014/main" id="{5D1D94E2-28FF-4B65-628F-8BA8A42E3BD4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63;p44">
              <a:extLst>
                <a:ext uri="{FF2B5EF4-FFF2-40B4-BE49-F238E27FC236}">
                  <a16:creationId xmlns:a16="http://schemas.microsoft.com/office/drawing/2014/main" id="{A3DBA012-4F2E-8303-BC70-1EC925D02292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356;p44">
            <a:extLst>
              <a:ext uri="{FF2B5EF4-FFF2-40B4-BE49-F238E27FC236}">
                <a16:creationId xmlns:a16="http://schemas.microsoft.com/office/drawing/2014/main" id="{908CBE9A-3A65-8C7C-9AFB-00C8A191BE84}"/>
              </a:ext>
            </a:extLst>
          </p:cNvPr>
          <p:cNvGrpSpPr/>
          <p:nvPr/>
        </p:nvGrpSpPr>
        <p:grpSpPr>
          <a:xfrm>
            <a:off x="1039907" y="4735183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25" name="Google Shape;357;p44">
              <a:extLst>
                <a:ext uri="{FF2B5EF4-FFF2-40B4-BE49-F238E27FC236}">
                  <a16:creationId xmlns:a16="http://schemas.microsoft.com/office/drawing/2014/main" id="{BC16192F-8FBA-B58B-810B-A4386887E9F2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;p44">
              <a:extLst>
                <a:ext uri="{FF2B5EF4-FFF2-40B4-BE49-F238E27FC236}">
                  <a16:creationId xmlns:a16="http://schemas.microsoft.com/office/drawing/2014/main" id="{DF052EBD-E32A-278D-0ECB-41B47373D2B3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;p44">
              <a:extLst>
                <a:ext uri="{FF2B5EF4-FFF2-40B4-BE49-F238E27FC236}">
                  <a16:creationId xmlns:a16="http://schemas.microsoft.com/office/drawing/2014/main" id="{D4D61DEF-91F6-979E-ADFA-C9797872DF78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0;p44">
              <a:extLst>
                <a:ext uri="{FF2B5EF4-FFF2-40B4-BE49-F238E27FC236}">
                  <a16:creationId xmlns:a16="http://schemas.microsoft.com/office/drawing/2014/main" id="{C71E9A52-205F-D232-6CF0-65BE1BE5A577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1;p44">
              <a:extLst>
                <a:ext uri="{FF2B5EF4-FFF2-40B4-BE49-F238E27FC236}">
                  <a16:creationId xmlns:a16="http://schemas.microsoft.com/office/drawing/2014/main" id="{F81F4B1E-60F1-57F5-7120-719856B2E600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2;p44">
              <a:extLst>
                <a:ext uri="{FF2B5EF4-FFF2-40B4-BE49-F238E27FC236}">
                  <a16:creationId xmlns:a16="http://schemas.microsoft.com/office/drawing/2014/main" id="{73E12D6A-DF73-F699-B6F6-1D6657B4692A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63;p44">
              <a:extLst>
                <a:ext uri="{FF2B5EF4-FFF2-40B4-BE49-F238E27FC236}">
                  <a16:creationId xmlns:a16="http://schemas.microsoft.com/office/drawing/2014/main" id="{013B26CD-DD85-AF5B-FECA-1C4405AEE0ED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356;p44">
            <a:extLst>
              <a:ext uri="{FF2B5EF4-FFF2-40B4-BE49-F238E27FC236}">
                <a16:creationId xmlns:a16="http://schemas.microsoft.com/office/drawing/2014/main" id="{CFC4AF2A-C9AF-09B9-D541-7A71B4DB9B74}"/>
              </a:ext>
            </a:extLst>
          </p:cNvPr>
          <p:cNvGrpSpPr/>
          <p:nvPr/>
        </p:nvGrpSpPr>
        <p:grpSpPr>
          <a:xfrm>
            <a:off x="1052433" y="6601561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34" name="Google Shape;357;p44">
              <a:extLst>
                <a:ext uri="{FF2B5EF4-FFF2-40B4-BE49-F238E27FC236}">
                  <a16:creationId xmlns:a16="http://schemas.microsoft.com/office/drawing/2014/main" id="{622531F8-17B6-CE5E-1D63-FAD414DCA6B2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8;p44">
              <a:extLst>
                <a:ext uri="{FF2B5EF4-FFF2-40B4-BE49-F238E27FC236}">
                  <a16:creationId xmlns:a16="http://schemas.microsoft.com/office/drawing/2014/main" id="{03BC924C-19D0-F85E-EFD9-B79331A44210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;p44">
              <a:extLst>
                <a:ext uri="{FF2B5EF4-FFF2-40B4-BE49-F238E27FC236}">
                  <a16:creationId xmlns:a16="http://schemas.microsoft.com/office/drawing/2014/main" id="{4E498DFB-8768-F502-B9F6-39A291E51D0E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0;p44">
              <a:extLst>
                <a:ext uri="{FF2B5EF4-FFF2-40B4-BE49-F238E27FC236}">
                  <a16:creationId xmlns:a16="http://schemas.microsoft.com/office/drawing/2014/main" id="{E036313A-CFDA-2032-9E10-D4ED8ABA0F0A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1;p44">
              <a:extLst>
                <a:ext uri="{FF2B5EF4-FFF2-40B4-BE49-F238E27FC236}">
                  <a16:creationId xmlns:a16="http://schemas.microsoft.com/office/drawing/2014/main" id="{E470A0A9-2101-2309-50B6-D0B38B23E71C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2;p44">
              <a:extLst>
                <a:ext uri="{FF2B5EF4-FFF2-40B4-BE49-F238E27FC236}">
                  <a16:creationId xmlns:a16="http://schemas.microsoft.com/office/drawing/2014/main" id="{1F6AA55F-56A3-46B4-D06D-3B0A78CEF4B8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3;p44">
              <a:extLst>
                <a:ext uri="{FF2B5EF4-FFF2-40B4-BE49-F238E27FC236}">
                  <a16:creationId xmlns:a16="http://schemas.microsoft.com/office/drawing/2014/main" id="{264571C6-1C3C-B4DC-D1B0-828454993167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5563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257FE-8C48-7543-DB53-0A3E35552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32C79D74-0276-C301-D7DD-C2F7435482E5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2F8A11C8-92C9-BA96-0676-C139ACC36E03}"/>
              </a:ext>
            </a:extLst>
          </p:cNvPr>
          <p:cNvSpPr txBox="1">
            <a:spLocks/>
          </p:cNvSpPr>
          <p:nvPr/>
        </p:nvSpPr>
        <p:spPr>
          <a:xfrm>
            <a:off x="1269146" y="1377060"/>
            <a:ext cx="9629866" cy="893303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 b="1">
                <a:solidFill>
                  <a:schemeClr val="bg1"/>
                </a:solidFill>
                <a:latin typeface="Chakra Petch"/>
                <a:cs typeface="Chakra Petch"/>
              </a:rPr>
              <a:t>AS IS </a:t>
            </a:r>
            <a:r>
              <a:rPr lang="pt-BR" sz="5400" b="1" err="1">
                <a:solidFill>
                  <a:schemeClr val="bg1"/>
                </a:solidFill>
                <a:latin typeface="Chakra Petch"/>
                <a:cs typeface="Chakra Petch"/>
              </a:rPr>
              <a:t>vs</a:t>
            </a:r>
            <a:r>
              <a:rPr lang="pt-BR" sz="5400" b="1">
                <a:solidFill>
                  <a:schemeClr val="bg1"/>
                </a:solidFill>
                <a:latin typeface="Chakra Petch"/>
                <a:cs typeface="Chakra Petch"/>
              </a:rPr>
              <a:t> TO BE</a:t>
            </a:r>
            <a:endParaRPr lang="pt-BR" sz="5400" b="1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sp>
        <p:nvSpPr>
          <p:cNvPr id="4" name="Google Shape;229;p28">
            <a:extLst>
              <a:ext uri="{FF2B5EF4-FFF2-40B4-BE49-F238E27FC236}">
                <a16:creationId xmlns:a16="http://schemas.microsoft.com/office/drawing/2014/main" id="{04DF538E-B1D2-977C-142F-A23797A933FE}"/>
              </a:ext>
            </a:extLst>
          </p:cNvPr>
          <p:cNvSpPr txBox="1">
            <a:spLocks/>
          </p:cNvSpPr>
          <p:nvPr/>
        </p:nvSpPr>
        <p:spPr>
          <a:xfrm>
            <a:off x="2980140" y="4021240"/>
            <a:ext cx="8883408" cy="710552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AS IS: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como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 o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processo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funciona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sym typeface="Inter"/>
              </a:rPr>
              <a:t>hoje</a:t>
            </a:r>
            <a:endParaRPr lang="nl-NL" sz="3200" err="1">
              <a:solidFill>
                <a:schemeClr val="bg1"/>
              </a:solidFill>
              <a:latin typeface="Inter"/>
              <a:ea typeface="Inter"/>
            </a:endParaRPr>
          </a:p>
        </p:txBody>
      </p:sp>
      <p:grpSp>
        <p:nvGrpSpPr>
          <p:cNvPr id="12" name="Google Shape;356;p44">
            <a:extLst>
              <a:ext uri="{FF2B5EF4-FFF2-40B4-BE49-F238E27FC236}">
                <a16:creationId xmlns:a16="http://schemas.microsoft.com/office/drawing/2014/main" id="{A77913A8-514B-2290-65DB-DCCDE3462389}"/>
              </a:ext>
            </a:extLst>
          </p:cNvPr>
          <p:cNvGrpSpPr/>
          <p:nvPr/>
        </p:nvGrpSpPr>
        <p:grpSpPr>
          <a:xfrm>
            <a:off x="1265375" y="4146459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5" name="Google Shape;357;p44">
              <a:extLst>
                <a:ext uri="{FF2B5EF4-FFF2-40B4-BE49-F238E27FC236}">
                  <a16:creationId xmlns:a16="http://schemas.microsoft.com/office/drawing/2014/main" id="{18ABC82E-FD17-80D6-1DBF-A047DDA5701E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8;p44">
              <a:extLst>
                <a:ext uri="{FF2B5EF4-FFF2-40B4-BE49-F238E27FC236}">
                  <a16:creationId xmlns:a16="http://schemas.microsoft.com/office/drawing/2014/main" id="{E2364230-CF61-8B19-3010-0E399D669182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9;p44">
              <a:extLst>
                <a:ext uri="{FF2B5EF4-FFF2-40B4-BE49-F238E27FC236}">
                  <a16:creationId xmlns:a16="http://schemas.microsoft.com/office/drawing/2014/main" id="{E61912FE-5A23-4BB1-FF5E-82AF39C0E78B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60;p44">
              <a:extLst>
                <a:ext uri="{FF2B5EF4-FFF2-40B4-BE49-F238E27FC236}">
                  <a16:creationId xmlns:a16="http://schemas.microsoft.com/office/drawing/2014/main" id="{847D45C0-E2CB-6AA3-F1C9-99EBFC1536FA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61;p44">
              <a:extLst>
                <a:ext uri="{FF2B5EF4-FFF2-40B4-BE49-F238E27FC236}">
                  <a16:creationId xmlns:a16="http://schemas.microsoft.com/office/drawing/2014/main" id="{970344F7-AFE9-C97A-4732-B356D7335B48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62;p44">
              <a:extLst>
                <a:ext uri="{FF2B5EF4-FFF2-40B4-BE49-F238E27FC236}">
                  <a16:creationId xmlns:a16="http://schemas.microsoft.com/office/drawing/2014/main" id="{72BF9698-3739-E843-F415-1F6C0B23F716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63;p44">
              <a:extLst>
                <a:ext uri="{FF2B5EF4-FFF2-40B4-BE49-F238E27FC236}">
                  <a16:creationId xmlns:a16="http://schemas.microsoft.com/office/drawing/2014/main" id="{748C0B3B-0EAA-2BB7-0284-836DE65F80A0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229;p28">
            <a:extLst>
              <a:ext uri="{FF2B5EF4-FFF2-40B4-BE49-F238E27FC236}">
                <a16:creationId xmlns:a16="http://schemas.microsoft.com/office/drawing/2014/main" id="{A1FF8846-C639-1764-DE40-7BA2C8B6D8CD}"/>
              </a:ext>
            </a:extLst>
          </p:cNvPr>
          <p:cNvSpPr txBox="1">
            <a:spLocks/>
          </p:cNvSpPr>
          <p:nvPr/>
        </p:nvSpPr>
        <p:spPr>
          <a:xfrm>
            <a:off x="2980140" y="5186160"/>
            <a:ext cx="8883408" cy="710552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>
                <a:solidFill>
                  <a:schemeClr val="bg1"/>
                </a:solidFill>
                <a:latin typeface="Inter"/>
                <a:ea typeface="Inter"/>
              </a:rPr>
              <a:t>TO BE: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</a:rPr>
              <a:t>como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</a:rPr>
              <a:t> o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</a:rPr>
              <a:t>processo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</a:rPr>
              <a:t>deveria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</a:rPr>
              <a:t>funcionar</a:t>
            </a:r>
            <a:endParaRPr lang="nl-NL" sz="3200">
              <a:solidFill>
                <a:schemeClr val="bg1"/>
              </a:solidFill>
              <a:latin typeface="Inter"/>
              <a:ea typeface="Inter"/>
            </a:endParaRPr>
          </a:p>
        </p:txBody>
      </p:sp>
      <p:grpSp>
        <p:nvGrpSpPr>
          <p:cNvPr id="14" name="Google Shape;356;p44">
            <a:extLst>
              <a:ext uri="{FF2B5EF4-FFF2-40B4-BE49-F238E27FC236}">
                <a16:creationId xmlns:a16="http://schemas.microsoft.com/office/drawing/2014/main" id="{FB965AC8-95E3-5DAA-2388-5876835130A7}"/>
              </a:ext>
            </a:extLst>
          </p:cNvPr>
          <p:cNvGrpSpPr/>
          <p:nvPr/>
        </p:nvGrpSpPr>
        <p:grpSpPr>
          <a:xfrm>
            <a:off x="1265376" y="5336432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15" name="Google Shape;357;p44">
              <a:extLst>
                <a:ext uri="{FF2B5EF4-FFF2-40B4-BE49-F238E27FC236}">
                  <a16:creationId xmlns:a16="http://schemas.microsoft.com/office/drawing/2014/main" id="{49750902-B438-4A38-08B2-93469DC68EF3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8;p44">
              <a:extLst>
                <a:ext uri="{FF2B5EF4-FFF2-40B4-BE49-F238E27FC236}">
                  <a16:creationId xmlns:a16="http://schemas.microsoft.com/office/drawing/2014/main" id="{02CAF282-7047-E23C-46B4-D4033CD836EA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9;p44">
              <a:extLst>
                <a:ext uri="{FF2B5EF4-FFF2-40B4-BE49-F238E27FC236}">
                  <a16:creationId xmlns:a16="http://schemas.microsoft.com/office/drawing/2014/main" id="{E726E1F2-B13B-4C6A-F080-CDBDFD0D85F6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0;p44">
              <a:extLst>
                <a:ext uri="{FF2B5EF4-FFF2-40B4-BE49-F238E27FC236}">
                  <a16:creationId xmlns:a16="http://schemas.microsoft.com/office/drawing/2014/main" id="{3C4F39ED-B4FA-E0B4-D782-A8F0C380608A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1;p44">
              <a:extLst>
                <a:ext uri="{FF2B5EF4-FFF2-40B4-BE49-F238E27FC236}">
                  <a16:creationId xmlns:a16="http://schemas.microsoft.com/office/drawing/2014/main" id="{F34F0638-CF85-9247-548B-0A730BE602F4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62;p44">
              <a:extLst>
                <a:ext uri="{FF2B5EF4-FFF2-40B4-BE49-F238E27FC236}">
                  <a16:creationId xmlns:a16="http://schemas.microsoft.com/office/drawing/2014/main" id="{19133883-A3BF-75E2-FD04-3C2E0180C503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63;p44">
              <a:extLst>
                <a:ext uri="{FF2B5EF4-FFF2-40B4-BE49-F238E27FC236}">
                  <a16:creationId xmlns:a16="http://schemas.microsoft.com/office/drawing/2014/main" id="{02BA4464-822E-8865-3798-A4A5A9DE750E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0274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5C762-E29C-3EAA-8E06-504FF6456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22;p27">
            <a:extLst>
              <a:ext uri="{FF2B5EF4-FFF2-40B4-BE49-F238E27FC236}">
                <a16:creationId xmlns:a16="http://schemas.microsoft.com/office/drawing/2014/main" id="{E93A099C-327B-878D-669E-73969EA4664F}"/>
              </a:ext>
            </a:extLst>
          </p:cNvPr>
          <p:cNvSpPr txBox="1">
            <a:spLocks/>
          </p:cNvSpPr>
          <p:nvPr/>
        </p:nvSpPr>
        <p:spPr>
          <a:xfrm>
            <a:off x="1164525" y="1020600"/>
            <a:ext cx="10555813" cy="174966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chemeClr val="bg1"/>
                </a:solidFill>
                <a:latin typeface="Chakra Petch Bold"/>
                <a:cs typeface="Chakra Petch Bold"/>
              </a:rPr>
              <a:t>FERRAMENTAS DE </a:t>
            </a:r>
            <a:r>
              <a:rPr lang="pt-BR" sz="5250">
                <a:solidFill>
                  <a:srgbClr val="2BDEFD"/>
                </a:solidFill>
                <a:latin typeface="Chakra Petch Bold"/>
                <a:cs typeface="Chakra Petch Bold"/>
              </a:rPr>
              <a:t>MAPEAMENTO DE PROCESSOS</a:t>
            </a:r>
          </a:p>
        </p:txBody>
      </p:sp>
      <p:sp>
        <p:nvSpPr>
          <p:cNvPr id="3" name="Retângulo: Cantos Superiores Recortados 2">
            <a:extLst>
              <a:ext uri="{FF2B5EF4-FFF2-40B4-BE49-F238E27FC236}">
                <a16:creationId xmlns:a16="http://schemas.microsoft.com/office/drawing/2014/main" id="{28511866-4407-66C5-615C-324D9A2EEFF6}"/>
              </a:ext>
            </a:extLst>
          </p:cNvPr>
          <p:cNvSpPr/>
          <p:nvPr/>
        </p:nvSpPr>
        <p:spPr>
          <a:xfrm>
            <a:off x="3900066" y="3862047"/>
            <a:ext cx="2573954" cy="3336387"/>
          </a:xfrm>
          <a:prstGeom prst="snip2SameRect">
            <a:avLst>
              <a:gd name="adj1" fmla="val 14163"/>
              <a:gd name="adj2" fmla="val 13457"/>
            </a:avLst>
          </a:prstGeom>
          <a:solidFill>
            <a:srgbClr val="021017"/>
          </a:solidFill>
          <a:ln w="6350">
            <a:solidFill>
              <a:srgbClr val="0A46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Superiores Recortados 4">
            <a:extLst>
              <a:ext uri="{FF2B5EF4-FFF2-40B4-BE49-F238E27FC236}">
                <a16:creationId xmlns:a16="http://schemas.microsoft.com/office/drawing/2014/main" id="{6FB03DDD-02EB-837A-EBE6-5E367D4D3C78}"/>
              </a:ext>
            </a:extLst>
          </p:cNvPr>
          <p:cNvSpPr/>
          <p:nvPr/>
        </p:nvSpPr>
        <p:spPr>
          <a:xfrm>
            <a:off x="6855206" y="3862047"/>
            <a:ext cx="2573954" cy="3336387"/>
          </a:xfrm>
          <a:prstGeom prst="snip2SameRect">
            <a:avLst>
              <a:gd name="adj1" fmla="val 14163"/>
              <a:gd name="adj2" fmla="val 13457"/>
            </a:avLst>
          </a:prstGeom>
          <a:solidFill>
            <a:srgbClr val="021017"/>
          </a:solidFill>
          <a:ln w="6350">
            <a:solidFill>
              <a:srgbClr val="0A46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Google Shape;216;p26">
            <a:extLst>
              <a:ext uri="{FF2B5EF4-FFF2-40B4-BE49-F238E27FC236}">
                <a16:creationId xmlns:a16="http://schemas.microsoft.com/office/drawing/2014/main" id="{DEE107CC-DCED-3F24-ADD6-18BA4C7DC3C3}"/>
              </a:ext>
            </a:extLst>
          </p:cNvPr>
          <p:cNvSpPr txBox="1">
            <a:spLocks/>
          </p:cNvSpPr>
          <p:nvPr/>
        </p:nvSpPr>
        <p:spPr>
          <a:xfrm>
            <a:off x="4147537" y="5766309"/>
            <a:ext cx="2239253" cy="66474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400">
                <a:solidFill>
                  <a:srgbClr val="DBE4EF"/>
                </a:solidFill>
                <a:latin typeface="Chakra Petch"/>
                <a:cs typeface="Chakra Petch"/>
              </a:rPr>
              <a:t>SIPOC</a:t>
            </a:r>
            <a:endParaRPr lang="pt-BR" sz="2400" b="1">
              <a:solidFill>
                <a:srgbClr val="DBE4EF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sp>
        <p:nvSpPr>
          <p:cNvPr id="27" name="Google Shape;216;p26">
            <a:extLst>
              <a:ext uri="{FF2B5EF4-FFF2-40B4-BE49-F238E27FC236}">
                <a16:creationId xmlns:a16="http://schemas.microsoft.com/office/drawing/2014/main" id="{42F3E9B5-9A1F-D931-F0BB-FB6FF0BEFE36}"/>
              </a:ext>
            </a:extLst>
          </p:cNvPr>
          <p:cNvSpPr txBox="1">
            <a:spLocks/>
          </p:cNvSpPr>
          <p:nvPr/>
        </p:nvSpPr>
        <p:spPr>
          <a:xfrm>
            <a:off x="7059627" y="5766309"/>
            <a:ext cx="2239253" cy="66474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400">
                <a:solidFill>
                  <a:srgbClr val="DBE4EF"/>
                </a:solidFill>
                <a:latin typeface="Chakra Petch"/>
                <a:cs typeface="Chakra Petch"/>
              </a:rPr>
              <a:t>FLUXOGRAMA</a:t>
            </a:r>
            <a:endParaRPr lang="pt-BR" sz="2400" b="1">
              <a:solidFill>
                <a:srgbClr val="DBE4EF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pic>
        <p:nvPicPr>
          <p:cNvPr id="30" name="Gráfico 29" descr="Setas de Divisão com preenchimento sólido">
            <a:extLst>
              <a:ext uri="{FF2B5EF4-FFF2-40B4-BE49-F238E27FC236}">
                <a16:creationId xmlns:a16="http://schemas.microsoft.com/office/drawing/2014/main" id="{400A68FD-C4B8-5A1B-0CD5-91912126A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28575" y="4647157"/>
            <a:ext cx="914400" cy="914400"/>
          </a:xfrm>
          <a:prstGeom prst="rect">
            <a:avLst/>
          </a:prstGeom>
        </p:spPr>
      </p:pic>
      <p:pic>
        <p:nvPicPr>
          <p:cNvPr id="31" name="Gráfico 30" descr="Rede com preenchimento sólido">
            <a:extLst>
              <a:ext uri="{FF2B5EF4-FFF2-40B4-BE49-F238E27FC236}">
                <a16:creationId xmlns:a16="http://schemas.microsoft.com/office/drawing/2014/main" id="{39014D27-E06B-8974-EDA0-55FA823AD0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89806" y="465224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4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5F0DF-4A46-0DA2-1CDB-3A6C1688A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Superiores Recortados 2">
            <a:extLst>
              <a:ext uri="{FF2B5EF4-FFF2-40B4-BE49-F238E27FC236}">
                <a16:creationId xmlns:a16="http://schemas.microsoft.com/office/drawing/2014/main" id="{6DC21170-6D1C-28FE-C00A-A0A90F83432E}"/>
              </a:ext>
            </a:extLst>
          </p:cNvPr>
          <p:cNvSpPr/>
          <p:nvPr/>
        </p:nvSpPr>
        <p:spPr>
          <a:xfrm>
            <a:off x="11766411" y="2221137"/>
            <a:ext cx="2573954" cy="3336387"/>
          </a:xfrm>
          <a:prstGeom prst="snip2SameRect">
            <a:avLst>
              <a:gd name="adj1" fmla="val 14163"/>
              <a:gd name="adj2" fmla="val 13457"/>
            </a:avLst>
          </a:prstGeom>
          <a:solidFill>
            <a:srgbClr val="021017"/>
          </a:solidFill>
          <a:ln w="6350">
            <a:solidFill>
              <a:srgbClr val="0A46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Google Shape;216;p26">
            <a:extLst>
              <a:ext uri="{FF2B5EF4-FFF2-40B4-BE49-F238E27FC236}">
                <a16:creationId xmlns:a16="http://schemas.microsoft.com/office/drawing/2014/main" id="{C020178E-ABAD-793D-B529-D9579C4CA49E}"/>
              </a:ext>
            </a:extLst>
          </p:cNvPr>
          <p:cNvSpPr txBox="1">
            <a:spLocks/>
          </p:cNvSpPr>
          <p:nvPr/>
        </p:nvSpPr>
        <p:spPr>
          <a:xfrm>
            <a:off x="12013882" y="4125399"/>
            <a:ext cx="2239253" cy="66474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400">
                <a:solidFill>
                  <a:srgbClr val="DBE4EF"/>
                </a:solidFill>
                <a:latin typeface="Chakra Petch"/>
                <a:cs typeface="Chakra Petch"/>
              </a:rPr>
              <a:t>SIPOC</a:t>
            </a:r>
            <a:endParaRPr lang="pt-BR" sz="2400" b="1">
              <a:solidFill>
                <a:srgbClr val="DBE4EF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pic>
        <p:nvPicPr>
          <p:cNvPr id="30" name="Gráfico 29" descr="Setas de Divisão com preenchimento sólido">
            <a:extLst>
              <a:ext uri="{FF2B5EF4-FFF2-40B4-BE49-F238E27FC236}">
                <a16:creationId xmlns:a16="http://schemas.microsoft.com/office/drawing/2014/main" id="{3017E6BD-D257-219A-0BA5-FF4A9776F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94920" y="3006247"/>
            <a:ext cx="914400" cy="914400"/>
          </a:xfrm>
          <a:prstGeom prst="rect">
            <a:avLst/>
          </a:prstGeom>
        </p:spPr>
      </p:pic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F5DF5DD9-683E-170A-728A-F728E8C1D3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930974"/>
              </p:ext>
            </p:extLst>
          </p:nvPr>
        </p:nvGraphicFramePr>
        <p:xfrm>
          <a:off x="951978" y="1472578"/>
          <a:ext cx="10296387" cy="602932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76821">
                  <a:extLst>
                    <a:ext uri="{9D8B030D-6E8A-4147-A177-3AD203B41FA5}">
                      <a16:colId xmlns:a16="http://schemas.microsoft.com/office/drawing/2014/main" val="862178866"/>
                    </a:ext>
                  </a:extLst>
                </a:gridCol>
                <a:gridCol w="2192054">
                  <a:extLst>
                    <a:ext uri="{9D8B030D-6E8A-4147-A177-3AD203B41FA5}">
                      <a16:colId xmlns:a16="http://schemas.microsoft.com/office/drawing/2014/main" val="2873156087"/>
                    </a:ext>
                  </a:extLst>
                </a:gridCol>
                <a:gridCol w="3532335">
                  <a:extLst>
                    <a:ext uri="{9D8B030D-6E8A-4147-A177-3AD203B41FA5}">
                      <a16:colId xmlns:a16="http://schemas.microsoft.com/office/drawing/2014/main" val="1918287348"/>
                    </a:ext>
                  </a:extLst>
                </a:gridCol>
                <a:gridCol w="3695177">
                  <a:extLst>
                    <a:ext uri="{9D8B030D-6E8A-4147-A177-3AD203B41FA5}">
                      <a16:colId xmlns:a16="http://schemas.microsoft.com/office/drawing/2014/main" val="24503649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Sigla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Significado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Conceito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Exemplo Didático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4536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S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 err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Supplier</a:t>
                      </a: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 (Fornecedor)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Quem fornece os insumos necessários para o processo. Pode ser interno ou externo.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Um fornecedor de tecido para uma confecção de roupas.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167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I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Input</a:t>
                      </a: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 (Entrada)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Os insumos, materiais, informações ou recursos que alimentam o processo.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Tecido, linha, moldes e instruções de produção.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344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P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 err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Process</a:t>
                      </a: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 (Processo)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Conjunto de atividades que transformam entradas em saídas.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Etapas de corte, costura e acabamento das roupas.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2167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O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Output</a:t>
                      </a: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 (Saída)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O produto ou serviço gerado ao final do processo.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Roupas prontas para venda.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1470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 err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Customer</a:t>
                      </a: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 (Cliente)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Quem recebe ou se beneficia da saída do processo. Pode ser interno ou externo.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Lojas de varejo ou consumidores finais.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566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385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64BCA6-23D2-3075-A519-10B10CBAE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Superiores Recortados 4">
            <a:extLst>
              <a:ext uri="{FF2B5EF4-FFF2-40B4-BE49-F238E27FC236}">
                <a16:creationId xmlns:a16="http://schemas.microsoft.com/office/drawing/2014/main" id="{4B610FDE-925F-FE99-1670-09C873B1DC5F}"/>
              </a:ext>
            </a:extLst>
          </p:cNvPr>
          <p:cNvSpPr/>
          <p:nvPr/>
        </p:nvSpPr>
        <p:spPr>
          <a:xfrm>
            <a:off x="11815513" y="2321345"/>
            <a:ext cx="2573954" cy="3336387"/>
          </a:xfrm>
          <a:prstGeom prst="snip2SameRect">
            <a:avLst>
              <a:gd name="adj1" fmla="val 14163"/>
              <a:gd name="adj2" fmla="val 13457"/>
            </a:avLst>
          </a:prstGeom>
          <a:noFill/>
          <a:ln w="6350">
            <a:solidFill>
              <a:srgbClr val="0A46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Google Shape;216;p26">
            <a:extLst>
              <a:ext uri="{FF2B5EF4-FFF2-40B4-BE49-F238E27FC236}">
                <a16:creationId xmlns:a16="http://schemas.microsoft.com/office/drawing/2014/main" id="{C0D5DB87-DBD6-F1EF-1C5D-EF04519C1D76}"/>
              </a:ext>
            </a:extLst>
          </p:cNvPr>
          <p:cNvSpPr txBox="1">
            <a:spLocks/>
          </p:cNvSpPr>
          <p:nvPr/>
        </p:nvSpPr>
        <p:spPr>
          <a:xfrm>
            <a:off x="12019934" y="4225607"/>
            <a:ext cx="2239253" cy="66474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400">
                <a:solidFill>
                  <a:srgbClr val="01080E"/>
                </a:solidFill>
                <a:latin typeface="Chakra Petch"/>
                <a:cs typeface="Chakra Petch"/>
              </a:rPr>
              <a:t>FLUXOGRAMA</a:t>
            </a:r>
            <a:endParaRPr lang="pt-BR" sz="2400" b="1">
              <a:solidFill>
                <a:srgbClr val="01080E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pic>
        <p:nvPicPr>
          <p:cNvPr id="31" name="Gráfico 30" descr="Rede com preenchimento sólido">
            <a:extLst>
              <a:ext uri="{FF2B5EF4-FFF2-40B4-BE49-F238E27FC236}">
                <a16:creationId xmlns:a16="http://schemas.microsoft.com/office/drawing/2014/main" id="{8B752EF3-168F-CD0A-94E5-2ED8204DD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50113" y="3111543"/>
            <a:ext cx="914400" cy="914400"/>
          </a:xfrm>
          <a:prstGeom prst="rect">
            <a:avLst/>
          </a:prstGeom>
        </p:spPr>
      </p:pic>
      <p:sp>
        <p:nvSpPr>
          <p:cNvPr id="3" name="Google Shape;222;p27">
            <a:extLst>
              <a:ext uri="{FF2B5EF4-FFF2-40B4-BE49-F238E27FC236}">
                <a16:creationId xmlns:a16="http://schemas.microsoft.com/office/drawing/2014/main" id="{F6A97F80-4B0D-1017-5AF5-1D8EB083D914}"/>
              </a:ext>
            </a:extLst>
          </p:cNvPr>
          <p:cNvSpPr txBox="1">
            <a:spLocks/>
          </p:cNvSpPr>
          <p:nvPr/>
        </p:nvSpPr>
        <p:spPr>
          <a:xfrm>
            <a:off x="901478" y="594714"/>
            <a:ext cx="10555813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rgbClr val="01080E"/>
                </a:solidFill>
                <a:latin typeface="Chakra Petch Bold"/>
                <a:cs typeface="Chakra Petch Bold"/>
              </a:rPr>
              <a:t>SIMBOLOGIA DO FLUXOGRAMA</a:t>
            </a:r>
          </a:p>
        </p:txBody>
      </p:sp>
      <p:pic>
        <p:nvPicPr>
          <p:cNvPr id="4" name="Imagem 3" descr="Símbolos de fluxograma: veja todos os símbolos e seus usos | Pipefy">
            <a:extLst>
              <a:ext uri="{FF2B5EF4-FFF2-40B4-BE49-F238E27FC236}">
                <a16:creationId xmlns:a16="http://schemas.microsoft.com/office/drawing/2014/main" id="{99F28790-B6AF-CE00-B541-67B04B53DF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923" y="1810533"/>
            <a:ext cx="8668010" cy="5510408"/>
          </a:xfrm>
          <a:prstGeom prst="rect">
            <a:avLst/>
          </a:prstGeom>
        </p:spPr>
      </p:pic>
      <p:sp>
        <p:nvSpPr>
          <p:cNvPr id="6" name="Freeform 27">
            <a:extLst>
              <a:ext uri="{FF2B5EF4-FFF2-40B4-BE49-F238E27FC236}">
                <a16:creationId xmlns:a16="http://schemas.microsoft.com/office/drawing/2014/main" id="{51EBAE7E-F008-E1E5-684D-C2C241CFFD84}"/>
              </a:ext>
            </a:extLst>
          </p:cNvPr>
          <p:cNvSpPr/>
          <p:nvPr/>
        </p:nvSpPr>
        <p:spPr>
          <a:xfrm>
            <a:off x="923360" y="7342583"/>
            <a:ext cx="1087951" cy="294781"/>
          </a:xfrm>
          <a:custGeom>
            <a:avLst/>
            <a:gdLst/>
            <a:ahLst/>
            <a:cxnLst/>
            <a:rect l="l" t="t" r="r" b="b"/>
            <a:pathLst>
              <a:path w="1450601" h="393042">
                <a:moveTo>
                  <a:pt x="1450601" y="0"/>
                </a:moveTo>
                <a:lnTo>
                  <a:pt x="0" y="0"/>
                </a:lnTo>
                <a:lnTo>
                  <a:pt x="0" y="393042"/>
                </a:lnTo>
                <a:lnTo>
                  <a:pt x="1450601" y="393042"/>
                </a:lnTo>
                <a:lnTo>
                  <a:pt x="145060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93EDE6F2-73D3-CEE6-C2CD-87FD7407FED8}"/>
              </a:ext>
            </a:extLst>
          </p:cNvPr>
          <p:cNvGrpSpPr/>
          <p:nvPr/>
        </p:nvGrpSpPr>
        <p:grpSpPr>
          <a:xfrm>
            <a:off x="1930684" y="7338875"/>
            <a:ext cx="2139315" cy="300383"/>
            <a:chOff x="7884284" y="861416"/>
            <a:chExt cx="2139315" cy="300383"/>
          </a:xfrm>
        </p:grpSpPr>
        <p:sp>
          <p:nvSpPr>
            <p:cNvPr id="8" name="Freeform 31">
              <a:extLst>
                <a:ext uri="{FF2B5EF4-FFF2-40B4-BE49-F238E27FC236}">
                  <a16:creationId xmlns:a16="http://schemas.microsoft.com/office/drawing/2014/main" id="{5BC6B5EA-263B-B1F8-84D3-CD4AB0FE1CF1}"/>
                </a:ext>
              </a:extLst>
            </p:cNvPr>
            <p:cNvSpPr/>
            <p:nvPr/>
          </p:nvSpPr>
          <p:spPr>
            <a:xfrm>
              <a:off x="8111762" y="921902"/>
              <a:ext cx="172379" cy="172379"/>
            </a:xfrm>
            <a:custGeom>
              <a:avLst/>
              <a:gdLst/>
              <a:ahLst/>
              <a:cxnLst/>
              <a:rect l="l" t="t" r="r" b="b"/>
              <a:pathLst>
                <a:path w="229839" h="229839">
                  <a:moveTo>
                    <a:pt x="0" y="0"/>
                  </a:moveTo>
                  <a:lnTo>
                    <a:pt x="229839" y="0"/>
                  </a:lnTo>
                  <a:lnTo>
                    <a:pt x="229839" y="229839"/>
                  </a:lnTo>
                  <a:lnTo>
                    <a:pt x="0" y="229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>
                <a:solidFill>
                  <a:srgbClr val="01080E"/>
                </a:solidFill>
              </a:endParaRPr>
            </a:p>
          </p:txBody>
        </p:sp>
        <p:sp>
          <p:nvSpPr>
            <p:cNvPr id="9" name="TextBox 32">
              <a:extLst>
                <a:ext uri="{FF2B5EF4-FFF2-40B4-BE49-F238E27FC236}">
                  <a16:creationId xmlns:a16="http://schemas.microsoft.com/office/drawing/2014/main" id="{4F024D5D-6752-E443-E651-8F6E0E15B07A}"/>
                </a:ext>
              </a:extLst>
            </p:cNvPr>
            <p:cNvSpPr txBox="1"/>
            <p:nvPr/>
          </p:nvSpPr>
          <p:spPr>
            <a:xfrm>
              <a:off x="8383362" y="931280"/>
              <a:ext cx="1573448" cy="1704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76"/>
                </a:lnSpc>
              </a:pPr>
              <a:r>
                <a:rPr lang="en-US" sz="983">
                  <a:solidFill>
                    <a:srgbClr val="01080E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IMAGEM GERADA COM I.A.</a:t>
              </a:r>
            </a:p>
          </p:txBody>
        </p:sp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91FA84E4-8C42-88C7-9792-744F5A3617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7884284" y="861416"/>
              <a:ext cx="2139315" cy="300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901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C33EE-CD2B-C308-41A2-C91CEC53B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Superiores Recortados 4">
            <a:extLst>
              <a:ext uri="{FF2B5EF4-FFF2-40B4-BE49-F238E27FC236}">
                <a16:creationId xmlns:a16="http://schemas.microsoft.com/office/drawing/2014/main" id="{DBF24D06-9FC2-49C8-8218-56F9FACBAC1C}"/>
              </a:ext>
            </a:extLst>
          </p:cNvPr>
          <p:cNvSpPr/>
          <p:nvPr/>
        </p:nvSpPr>
        <p:spPr>
          <a:xfrm>
            <a:off x="11815513" y="2321345"/>
            <a:ext cx="2573954" cy="3336387"/>
          </a:xfrm>
          <a:prstGeom prst="snip2SameRect">
            <a:avLst>
              <a:gd name="adj1" fmla="val 14163"/>
              <a:gd name="adj2" fmla="val 13457"/>
            </a:avLst>
          </a:prstGeom>
          <a:solidFill>
            <a:srgbClr val="021017"/>
          </a:solidFill>
          <a:ln w="6350">
            <a:solidFill>
              <a:srgbClr val="0A46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Google Shape;216;p26">
            <a:extLst>
              <a:ext uri="{FF2B5EF4-FFF2-40B4-BE49-F238E27FC236}">
                <a16:creationId xmlns:a16="http://schemas.microsoft.com/office/drawing/2014/main" id="{566A6092-F2DD-6CF1-E753-B0CE9B312F2D}"/>
              </a:ext>
            </a:extLst>
          </p:cNvPr>
          <p:cNvSpPr txBox="1">
            <a:spLocks/>
          </p:cNvSpPr>
          <p:nvPr/>
        </p:nvSpPr>
        <p:spPr>
          <a:xfrm>
            <a:off x="12019934" y="4225607"/>
            <a:ext cx="2239253" cy="66474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400">
                <a:solidFill>
                  <a:srgbClr val="DBE4EF"/>
                </a:solidFill>
                <a:latin typeface="Chakra Petch"/>
                <a:cs typeface="Chakra Petch"/>
              </a:rPr>
              <a:t>FLUXOGRAMA</a:t>
            </a:r>
            <a:endParaRPr lang="pt-BR" sz="2400" b="1">
              <a:solidFill>
                <a:srgbClr val="DBE4EF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pic>
        <p:nvPicPr>
          <p:cNvPr id="31" name="Gráfico 30" descr="Rede com preenchimento sólido">
            <a:extLst>
              <a:ext uri="{FF2B5EF4-FFF2-40B4-BE49-F238E27FC236}">
                <a16:creationId xmlns:a16="http://schemas.microsoft.com/office/drawing/2014/main" id="{0EB2964F-C597-B404-EFFE-BCB8638A4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50113" y="3111543"/>
            <a:ext cx="914400" cy="914400"/>
          </a:xfrm>
          <a:prstGeom prst="rect">
            <a:avLst/>
          </a:prstGeom>
        </p:spPr>
      </p:pic>
      <p:pic>
        <p:nvPicPr>
          <p:cNvPr id="8" name="Imagem 7" descr="Fluxo de processos: o que é + como desenhar um fluxograma">
            <a:extLst>
              <a:ext uri="{FF2B5EF4-FFF2-40B4-BE49-F238E27FC236}">
                <a16:creationId xmlns:a16="http://schemas.microsoft.com/office/drawing/2014/main" id="{3C6D4669-4F74-A362-DD58-51D1BE3DC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611" y="424394"/>
            <a:ext cx="8455067" cy="2808810"/>
          </a:xfrm>
          <a:prstGeom prst="rect">
            <a:avLst/>
          </a:prstGeom>
          <a:ln>
            <a:solidFill>
              <a:srgbClr val="2BDEFD"/>
            </a:solidFill>
          </a:ln>
        </p:spPr>
      </p:pic>
      <p:pic>
        <p:nvPicPr>
          <p:cNvPr id="15" name="Imagem 14" descr="Fluxograma de processo: o que é, importância e como montar">
            <a:extLst>
              <a:ext uri="{FF2B5EF4-FFF2-40B4-BE49-F238E27FC236}">
                <a16:creationId xmlns:a16="http://schemas.microsoft.com/office/drawing/2014/main" id="{92797458-BBA9-9A0E-7B20-1B9D47DC95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337" y="3713707"/>
            <a:ext cx="8435235" cy="3585184"/>
          </a:xfrm>
          <a:prstGeom prst="rect">
            <a:avLst/>
          </a:prstGeom>
          <a:ln>
            <a:solidFill>
              <a:srgbClr val="2BDEFD"/>
            </a:solidFill>
          </a:ln>
        </p:spPr>
      </p:pic>
      <p:sp>
        <p:nvSpPr>
          <p:cNvPr id="3" name="Freeform 27">
            <a:extLst>
              <a:ext uri="{FF2B5EF4-FFF2-40B4-BE49-F238E27FC236}">
                <a16:creationId xmlns:a16="http://schemas.microsoft.com/office/drawing/2014/main" id="{46AED948-5F5A-F877-DFFF-3020E022BAC5}"/>
              </a:ext>
            </a:extLst>
          </p:cNvPr>
          <p:cNvSpPr/>
          <p:nvPr/>
        </p:nvSpPr>
        <p:spPr>
          <a:xfrm>
            <a:off x="747996" y="7467843"/>
            <a:ext cx="1087951" cy="294781"/>
          </a:xfrm>
          <a:custGeom>
            <a:avLst/>
            <a:gdLst/>
            <a:ahLst/>
            <a:cxnLst/>
            <a:rect l="l" t="t" r="r" b="b"/>
            <a:pathLst>
              <a:path w="1450601" h="393042">
                <a:moveTo>
                  <a:pt x="1450601" y="0"/>
                </a:moveTo>
                <a:lnTo>
                  <a:pt x="0" y="0"/>
                </a:lnTo>
                <a:lnTo>
                  <a:pt x="0" y="393042"/>
                </a:lnTo>
                <a:lnTo>
                  <a:pt x="1450601" y="393042"/>
                </a:lnTo>
                <a:lnTo>
                  <a:pt x="145060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63E316C-99E6-EB76-9A47-4E4B3B9FB835}"/>
              </a:ext>
            </a:extLst>
          </p:cNvPr>
          <p:cNvGrpSpPr/>
          <p:nvPr/>
        </p:nvGrpSpPr>
        <p:grpSpPr>
          <a:xfrm>
            <a:off x="1755320" y="7464135"/>
            <a:ext cx="2139315" cy="300383"/>
            <a:chOff x="7884284" y="861416"/>
            <a:chExt cx="2139315" cy="300383"/>
          </a:xfrm>
        </p:grpSpPr>
        <p:sp>
          <p:nvSpPr>
            <p:cNvPr id="6" name="Freeform 31">
              <a:extLst>
                <a:ext uri="{FF2B5EF4-FFF2-40B4-BE49-F238E27FC236}">
                  <a16:creationId xmlns:a16="http://schemas.microsoft.com/office/drawing/2014/main" id="{46CA2368-98D4-1320-7C17-8D8F44265884}"/>
                </a:ext>
              </a:extLst>
            </p:cNvPr>
            <p:cNvSpPr/>
            <p:nvPr/>
          </p:nvSpPr>
          <p:spPr>
            <a:xfrm>
              <a:off x="8111762" y="921902"/>
              <a:ext cx="172379" cy="172379"/>
            </a:xfrm>
            <a:custGeom>
              <a:avLst/>
              <a:gdLst/>
              <a:ahLst/>
              <a:cxnLst/>
              <a:rect l="l" t="t" r="r" b="b"/>
              <a:pathLst>
                <a:path w="229839" h="229839">
                  <a:moveTo>
                    <a:pt x="0" y="0"/>
                  </a:moveTo>
                  <a:lnTo>
                    <a:pt x="229839" y="0"/>
                  </a:lnTo>
                  <a:lnTo>
                    <a:pt x="229839" y="229839"/>
                  </a:lnTo>
                  <a:lnTo>
                    <a:pt x="0" y="229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32">
              <a:extLst>
                <a:ext uri="{FF2B5EF4-FFF2-40B4-BE49-F238E27FC236}">
                  <a16:creationId xmlns:a16="http://schemas.microsoft.com/office/drawing/2014/main" id="{89D607C4-6C66-EE4D-DDD5-614AB9ECD640}"/>
                </a:ext>
              </a:extLst>
            </p:cNvPr>
            <p:cNvSpPr txBox="1"/>
            <p:nvPr/>
          </p:nvSpPr>
          <p:spPr>
            <a:xfrm>
              <a:off x="8383362" y="931280"/>
              <a:ext cx="1573448" cy="153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76"/>
                </a:lnSpc>
              </a:pPr>
              <a:r>
                <a:rPr lang="en-US" sz="983">
                  <a:solidFill>
                    <a:srgbClr val="2BDEFD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IMAGEM GERADA COM I.A.</a:t>
              </a:r>
            </a:p>
          </p:txBody>
        </p:sp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4913972E-1C81-575B-BFD0-37EB04218A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flipH="1">
              <a:off x="7884284" y="861416"/>
              <a:ext cx="2139315" cy="300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116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6E2B7C8F-1DFD-F34A-CAF5-FFA062992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exagon 2">
            <a:extLst>
              <a:ext uri="{FF2B5EF4-FFF2-40B4-BE49-F238E27FC236}">
                <a16:creationId xmlns:a16="http://schemas.microsoft.com/office/drawing/2014/main" id="{2BCE3668-8502-065A-78BE-A9388A875159}"/>
              </a:ext>
            </a:extLst>
          </p:cNvPr>
          <p:cNvSpPr/>
          <p:nvPr/>
        </p:nvSpPr>
        <p:spPr>
          <a:xfrm>
            <a:off x="1086988" y="3348844"/>
            <a:ext cx="2911590" cy="2509991"/>
          </a:xfrm>
          <a:prstGeom prst="hexagon">
            <a:avLst/>
          </a:prstGeom>
          <a:solidFill>
            <a:srgbClr val="021017"/>
          </a:solidFill>
          <a:ln w="19050">
            <a:solidFill>
              <a:srgbClr val="0A46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80"/>
          </a:p>
        </p:txBody>
      </p:sp>
      <p:sp>
        <p:nvSpPr>
          <p:cNvPr id="35" name="Hexagon 4">
            <a:extLst>
              <a:ext uri="{FF2B5EF4-FFF2-40B4-BE49-F238E27FC236}">
                <a16:creationId xmlns:a16="http://schemas.microsoft.com/office/drawing/2014/main" id="{4167F925-48A1-A1BB-3496-E73D1D5C4CFB}"/>
              </a:ext>
            </a:extLst>
          </p:cNvPr>
          <p:cNvSpPr/>
          <p:nvPr/>
        </p:nvSpPr>
        <p:spPr>
          <a:xfrm>
            <a:off x="3366868" y="4603840"/>
            <a:ext cx="2911590" cy="2509991"/>
          </a:xfrm>
          <a:prstGeom prst="hexagon">
            <a:avLst/>
          </a:prstGeom>
          <a:solidFill>
            <a:srgbClr val="021017"/>
          </a:solidFill>
          <a:ln w="19050">
            <a:solidFill>
              <a:srgbClr val="0A46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80"/>
          </a:p>
        </p:txBody>
      </p:sp>
      <p:sp>
        <p:nvSpPr>
          <p:cNvPr id="36" name="Hexagon 5">
            <a:extLst>
              <a:ext uri="{FF2B5EF4-FFF2-40B4-BE49-F238E27FC236}">
                <a16:creationId xmlns:a16="http://schemas.microsoft.com/office/drawing/2014/main" id="{BE94A8A0-D03F-C642-8D77-5D964EC31B7B}"/>
              </a:ext>
            </a:extLst>
          </p:cNvPr>
          <p:cNvSpPr/>
          <p:nvPr/>
        </p:nvSpPr>
        <p:spPr>
          <a:xfrm>
            <a:off x="5646746" y="3348845"/>
            <a:ext cx="2911590" cy="2509992"/>
          </a:xfrm>
          <a:prstGeom prst="hexagon">
            <a:avLst/>
          </a:prstGeom>
          <a:solidFill>
            <a:srgbClr val="021017"/>
          </a:solidFill>
          <a:ln w="19050">
            <a:solidFill>
              <a:srgbClr val="0A46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80"/>
          </a:p>
        </p:txBody>
      </p:sp>
      <p:sp>
        <p:nvSpPr>
          <p:cNvPr id="7" name="Google Shape;222;p27">
            <a:extLst>
              <a:ext uri="{FF2B5EF4-FFF2-40B4-BE49-F238E27FC236}">
                <a16:creationId xmlns:a16="http://schemas.microsoft.com/office/drawing/2014/main" id="{492709FA-3D90-3C4D-96D1-8744986C812C}"/>
              </a:ext>
            </a:extLst>
          </p:cNvPr>
          <p:cNvSpPr txBox="1">
            <a:spLocks/>
          </p:cNvSpPr>
          <p:nvPr/>
        </p:nvSpPr>
        <p:spPr>
          <a:xfrm>
            <a:off x="964109" y="1145860"/>
            <a:ext cx="11357478" cy="174966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latin typeface="Chakra Petch Bold"/>
                <a:cs typeface="Chakra Petch Bold"/>
              </a:rPr>
              <a:t>LEVANTAMENTO E VALIDAÇÃO DAS INFORMAÇÕES</a:t>
            </a:r>
            <a:endParaRPr lang="pt-BR" sz="5250">
              <a:solidFill>
                <a:srgbClr val="2BDEFD"/>
              </a:solidFill>
              <a:latin typeface="Chakra Petch Bold"/>
              <a:cs typeface="Chakra Petch Bold"/>
            </a:endParaRPr>
          </a:p>
        </p:txBody>
      </p:sp>
      <p:sp>
        <p:nvSpPr>
          <p:cNvPr id="14" name="Google Shape;216;p26">
            <a:extLst>
              <a:ext uri="{FF2B5EF4-FFF2-40B4-BE49-F238E27FC236}">
                <a16:creationId xmlns:a16="http://schemas.microsoft.com/office/drawing/2014/main" id="{4D5CE5E7-7FB8-A439-A843-4CF823F5DE8E}"/>
              </a:ext>
            </a:extLst>
          </p:cNvPr>
          <p:cNvSpPr txBox="1">
            <a:spLocks/>
          </p:cNvSpPr>
          <p:nvPr/>
        </p:nvSpPr>
        <p:spPr>
          <a:xfrm>
            <a:off x="970217" y="4135719"/>
            <a:ext cx="3311172" cy="92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1pPr>
            <a:lvl2pPr marL="457200" marR="0" lvl="1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2pPr>
            <a:lvl3pPr marL="914400" marR="0" lvl="2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3pPr>
            <a:lvl4pPr marL="1371600" marR="0" lvl="3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4pPr>
            <a:lvl5pPr marL="1828800" marR="0" lvl="4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5pPr>
            <a:lvl6pPr marL="2286000" marR="0" lvl="5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6pPr>
            <a:lvl7pPr marL="2743200" marR="0" lvl="6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7pPr>
            <a:lvl8pPr marL="3200400" marR="0" lvl="7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8pPr>
            <a:lvl9pPr marL="3657600" marR="0" lvl="8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9pPr>
          </a:lstStyle>
          <a:p>
            <a:pPr algn="ctr"/>
            <a:r>
              <a:rPr lang="pt-BR" sz="2400" b="0">
                <a:solidFill>
                  <a:srgbClr val="F7F7F7"/>
                </a:solidFill>
              </a:rPr>
              <a:t>Entrevista com Stakeholders</a:t>
            </a:r>
          </a:p>
        </p:txBody>
      </p:sp>
      <p:sp>
        <p:nvSpPr>
          <p:cNvPr id="15" name="Google Shape;216;p26">
            <a:extLst>
              <a:ext uri="{FF2B5EF4-FFF2-40B4-BE49-F238E27FC236}">
                <a16:creationId xmlns:a16="http://schemas.microsoft.com/office/drawing/2014/main" id="{65E80DE4-BFA9-E5BB-95FF-9DA37FCCAB5A}"/>
              </a:ext>
            </a:extLst>
          </p:cNvPr>
          <p:cNvSpPr txBox="1">
            <a:spLocks/>
          </p:cNvSpPr>
          <p:nvPr/>
        </p:nvSpPr>
        <p:spPr>
          <a:xfrm>
            <a:off x="3508572" y="5553636"/>
            <a:ext cx="2760958" cy="92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1pPr>
            <a:lvl2pPr marL="457200" marR="0" lvl="1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2pPr>
            <a:lvl3pPr marL="914400" marR="0" lvl="2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3pPr>
            <a:lvl4pPr marL="1371600" marR="0" lvl="3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4pPr>
            <a:lvl5pPr marL="1828800" marR="0" lvl="4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5pPr>
            <a:lvl6pPr marL="2286000" marR="0" lvl="5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6pPr>
            <a:lvl7pPr marL="2743200" marR="0" lvl="6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7pPr>
            <a:lvl8pPr marL="3200400" marR="0" lvl="7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8pPr>
            <a:lvl9pPr marL="3657600" marR="0" lvl="8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9pPr>
          </a:lstStyle>
          <a:p>
            <a:pPr algn="ctr"/>
            <a:r>
              <a:rPr lang="pt-BR" sz="2400" b="0">
                <a:solidFill>
                  <a:srgbClr val="F7F7F7"/>
                </a:solidFill>
              </a:rPr>
              <a:t>Observação direta e </a:t>
            </a:r>
            <a:r>
              <a:rPr lang="pt-BR" sz="2400" b="0" i="1" err="1">
                <a:solidFill>
                  <a:srgbClr val="2BDEFD"/>
                </a:solidFill>
              </a:rPr>
              <a:t>shadowing</a:t>
            </a:r>
            <a:r>
              <a:rPr lang="pt-BR" sz="2400" b="0" i="1">
                <a:solidFill>
                  <a:srgbClr val="F7F7F7"/>
                </a:solidFill>
              </a:rPr>
              <a:t>*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A0F6915-166B-A43F-9261-995ABCE1198C}"/>
              </a:ext>
            </a:extLst>
          </p:cNvPr>
          <p:cNvSpPr txBox="1"/>
          <p:nvPr/>
        </p:nvSpPr>
        <p:spPr>
          <a:xfrm>
            <a:off x="3989539" y="7205597"/>
            <a:ext cx="29060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i="1">
                <a:solidFill>
                  <a:srgbClr val="F7F7F7"/>
                </a:solidFill>
                <a:latin typeface="Chakra Petch"/>
              </a:rPr>
              <a:t>* </a:t>
            </a:r>
            <a:r>
              <a:rPr lang="pt-BR" sz="1200" i="1" err="1">
                <a:solidFill>
                  <a:srgbClr val="2BDEFD"/>
                </a:solidFill>
                <a:latin typeface="Chakra Petch"/>
              </a:rPr>
              <a:t>shadowing</a:t>
            </a:r>
            <a:r>
              <a:rPr lang="pt-BR" sz="1200" i="1">
                <a:solidFill>
                  <a:srgbClr val="2BDEFD"/>
                </a:solidFill>
                <a:latin typeface="Chakra Petch"/>
              </a:rPr>
              <a:t> </a:t>
            </a:r>
            <a:r>
              <a:rPr lang="pt-BR" sz="1200" i="1">
                <a:solidFill>
                  <a:srgbClr val="F7F7F7"/>
                </a:solidFill>
                <a:latin typeface="Chakra Petch"/>
              </a:rPr>
              <a:t>&gt; ficar ao lado do colaborados e observar sem interferir</a:t>
            </a:r>
            <a:endParaRPr lang="pt-BR" sz="1200"/>
          </a:p>
        </p:txBody>
      </p:sp>
      <p:sp>
        <p:nvSpPr>
          <p:cNvPr id="17" name="Google Shape;216;p26">
            <a:extLst>
              <a:ext uri="{FF2B5EF4-FFF2-40B4-BE49-F238E27FC236}">
                <a16:creationId xmlns:a16="http://schemas.microsoft.com/office/drawing/2014/main" id="{28AC1E4E-576D-0023-6945-369AF6B7DD3F}"/>
              </a:ext>
            </a:extLst>
          </p:cNvPr>
          <p:cNvSpPr txBox="1">
            <a:spLocks/>
          </p:cNvSpPr>
          <p:nvPr/>
        </p:nvSpPr>
        <p:spPr>
          <a:xfrm>
            <a:off x="5713154" y="4150721"/>
            <a:ext cx="2760958" cy="92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1pPr>
            <a:lvl2pPr marL="457200" marR="0" lvl="1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2pPr>
            <a:lvl3pPr marL="914400" marR="0" lvl="2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3pPr>
            <a:lvl4pPr marL="1371600" marR="0" lvl="3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4pPr>
            <a:lvl5pPr marL="1828800" marR="0" lvl="4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5pPr>
            <a:lvl6pPr marL="2286000" marR="0" lvl="5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6pPr>
            <a:lvl7pPr marL="2743200" marR="0" lvl="6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7pPr>
            <a:lvl8pPr marL="3200400" marR="0" lvl="7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8pPr>
            <a:lvl9pPr marL="3657600" marR="0" lvl="8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9pPr>
          </a:lstStyle>
          <a:p>
            <a:pPr algn="ctr"/>
            <a:r>
              <a:rPr lang="pt-BR" sz="2400" b="0">
                <a:solidFill>
                  <a:srgbClr val="F7F7F7"/>
                </a:solidFill>
              </a:rPr>
              <a:t>Validação com Equipes</a:t>
            </a:r>
            <a:endParaRPr lang="pt-BR" sz="2400" b="0" i="1">
              <a:solidFill>
                <a:srgbClr val="F7F7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61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9C448-D53A-304C-37C8-7D8DDE630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9E5B37D8-69E3-43C7-2195-5564C315AE70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8A23D24F-9C82-157F-E161-CAF796F30329}"/>
              </a:ext>
            </a:extLst>
          </p:cNvPr>
          <p:cNvSpPr txBox="1">
            <a:spLocks/>
          </p:cNvSpPr>
          <p:nvPr/>
        </p:nvSpPr>
        <p:spPr>
          <a:xfrm>
            <a:off x="2296282" y="3193334"/>
            <a:ext cx="10481635" cy="1447301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pt-BR" sz="5400" b="1">
                <a:solidFill>
                  <a:srgbClr val="2BDEFD"/>
                </a:solidFill>
                <a:latin typeface="Chakra Petch"/>
                <a:cs typeface="Chakra Petch"/>
              </a:rPr>
              <a:t>APLICAÇÕES PRÁTICAS </a:t>
            </a:r>
            <a:endParaRPr lang="pt-BR" sz="5400" b="1">
              <a:solidFill>
                <a:srgbClr val="2BDEFD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  <a:p>
            <a:pPr algn="ctr">
              <a:spcBef>
                <a:spcPts val="0"/>
              </a:spcBef>
            </a:pPr>
            <a:r>
              <a:rPr lang="pt-BR" sz="4000" b="1">
                <a:solidFill>
                  <a:schemeClr val="bg1"/>
                </a:solidFill>
                <a:latin typeface="Chakra Petch"/>
                <a:cs typeface="Chakra Petch"/>
              </a:rPr>
              <a:t>3 FORMAS DE USAR A IA</a:t>
            </a:r>
            <a:endParaRPr lang="pt-BR" sz="4000" b="1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4219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1A39A-9EF9-BB5A-86AE-6E7B60D6A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52602368-5BD9-0C34-5586-D8F5F6A8B68D}"/>
              </a:ext>
            </a:extLst>
          </p:cNvPr>
          <p:cNvSpPr/>
          <p:nvPr/>
        </p:nvSpPr>
        <p:spPr>
          <a:xfrm>
            <a:off x="7631434" y="3740507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F3587BCD-78D1-1572-C3EB-7260D4BD52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980523"/>
              </p:ext>
            </p:extLst>
          </p:nvPr>
        </p:nvGraphicFramePr>
        <p:xfrm>
          <a:off x="901874" y="4340787"/>
          <a:ext cx="9569843" cy="31432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73927">
                  <a:extLst>
                    <a:ext uri="{9D8B030D-6E8A-4147-A177-3AD203B41FA5}">
                      <a16:colId xmlns:a16="http://schemas.microsoft.com/office/drawing/2014/main" val="2210842302"/>
                    </a:ext>
                  </a:extLst>
                </a:gridCol>
                <a:gridCol w="6895916">
                  <a:extLst>
                    <a:ext uri="{9D8B030D-6E8A-4147-A177-3AD203B41FA5}">
                      <a16:colId xmlns:a16="http://schemas.microsoft.com/office/drawing/2014/main" val="20030190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Aplicações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Como a IA atua como Assistente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60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Entrevistas com stakeholders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Gera roteiros de perguntas, organiza respostas e destaca padrões.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717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Validação de processos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Cria checklists e resumos para workshops de validação.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4804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Criação de materiais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Formata fluxogramas, </a:t>
                      </a:r>
                      <a:r>
                        <a:rPr lang="pt-BR" sz="2000" b="0" err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SIPOCs</a:t>
                      </a: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, mapas mentais e apresentações.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98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Análise de dados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Ajuda a interpretar planilhas, gerar gráficos e dashboards.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549608"/>
                  </a:ext>
                </a:extLst>
              </a:tr>
            </a:tbl>
          </a:graphicData>
        </a:graphic>
      </p:graphicFrame>
      <p:sp>
        <p:nvSpPr>
          <p:cNvPr id="12" name="CaixaDeTexto 11">
            <a:extLst>
              <a:ext uri="{FF2B5EF4-FFF2-40B4-BE49-F238E27FC236}">
                <a16:creationId xmlns:a16="http://schemas.microsoft.com/office/drawing/2014/main" id="{63A77AB7-0460-E57D-D7A0-215A035487F5}"/>
              </a:ext>
            </a:extLst>
          </p:cNvPr>
          <p:cNvSpPr txBox="1"/>
          <p:nvPr/>
        </p:nvSpPr>
        <p:spPr>
          <a:xfrm>
            <a:off x="2423786" y="2984327"/>
            <a:ext cx="878074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Apoia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suas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tarefas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,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acelera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processos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organiza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informações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.</a:t>
            </a:r>
            <a:endParaRPr lang="pt-BR" sz="2000">
              <a:latin typeface="Inter"/>
              <a:ea typeface="Inter"/>
              <a:cs typeface="Chakra Petch Light"/>
            </a:endParaRPr>
          </a:p>
        </p:txBody>
      </p:sp>
      <p:sp>
        <p:nvSpPr>
          <p:cNvPr id="4" name="Google Shape;222;p27">
            <a:extLst>
              <a:ext uri="{FF2B5EF4-FFF2-40B4-BE49-F238E27FC236}">
                <a16:creationId xmlns:a16="http://schemas.microsoft.com/office/drawing/2014/main" id="{C2AC776D-51D2-9F0C-FBDD-971878748D1A}"/>
              </a:ext>
            </a:extLst>
          </p:cNvPr>
          <p:cNvSpPr txBox="1">
            <a:spLocks/>
          </p:cNvSpPr>
          <p:nvPr/>
        </p:nvSpPr>
        <p:spPr>
          <a:xfrm>
            <a:off x="1014213" y="1358802"/>
            <a:ext cx="11357478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chemeClr val="bg1"/>
                </a:solidFill>
                <a:latin typeface="Chakra Petch Bold"/>
                <a:cs typeface="Chakra Petch Bold"/>
              </a:rPr>
              <a:t>A IA COMO </a:t>
            </a:r>
            <a:r>
              <a:rPr lang="pt-BR" sz="5250">
                <a:solidFill>
                  <a:srgbClr val="2BDEFD"/>
                </a:solidFill>
                <a:latin typeface="Chakra Petch Bold"/>
                <a:cs typeface="Chakra Petch Bold"/>
              </a:rPr>
              <a:t>ASSISTENTE</a:t>
            </a:r>
          </a:p>
        </p:txBody>
      </p:sp>
      <p:grpSp>
        <p:nvGrpSpPr>
          <p:cNvPr id="23" name="Google Shape;356;p44">
            <a:extLst>
              <a:ext uri="{FF2B5EF4-FFF2-40B4-BE49-F238E27FC236}">
                <a16:creationId xmlns:a16="http://schemas.microsoft.com/office/drawing/2014/main" id="{1489D926-B53F-4795-3A27-66FBAFF9B673}"/>
              </a:ext>
            </a:extLst>
          </p:cNvPr>
          <p:cNvGrpSpPr/>
          <p:nvPr/>
        </p:nvGrpSpPr>
        <p:grpSpPr>
          <a:xfrm>
            <a:off x="902121" y="2969012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13" name="Google Shape;357;p44">
              <a:extLst>
                <a:ext uri="{FF2B5EF4-FFF2-40B4-BE49-F238E27FC236}">
                  <a16:creationId xmlns:a16="http://schemas.microsoft.com/office/drawing/2014/main" id="{F38EBDBB-CF8A-C949-3D9B-8AE5C053B8DA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8;p44">
              <a:extLst>
                <a:ext uri="{FF2B5EF4-FFF2-40B4-BE49-F238E27FC236}">
                  <a16:creationId xmlns:a16="http://schemas.microsoft.com/office/drawing/2014/main" id="{047874B5-D347-A5B5-7F4A-AF224CE61DA5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9;p44">
              <a:extLst>
                <a:ext uri="{FF2B5EF4-FFF2-40B4-BE49-F238E27FC236}">
                  <a16:creationId xmlns:a16="http://schemas.microsoft.com/office/drawing/2014/main" id="{0ABF5916-8BF1-E0AD-7A4A-86B715C3DD1C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0;p44">
              <a:extLst>
                <a:ext uri="{FF2B5EF4-FFF2-40B4-BE49-F238E27FC236}">
                  <a16:creationId xmlns:a16="http://schemas.microsoft.com/office/drawing/2014/main" id="{1AEB5D5B-0E11-116F-FF30-DEC603E75C6E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1;p44">
              <a:extLst>
                <a:ext uri="{FF2B5EF4-FFF2-40B4-BE49-F238E27FC236}">
                  <a16:creationId xmlns:a16="http://schemas.microsoft.com/office/drawing/2014/main" id="{A8EAD091-B691-42E7-3AC8-B59C7BDE9F59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2;p44">
              <a:extLst>
                <a:ext uri="{FF2B5EF4-FFF2-40B4-BE49-F238E27FC236}">
                  <a16:creationId xmlns:a16="http://schemas.microsoft.com/office/drawing/2014/main" id="{34D1CC1D-EFE6-21D5-5213-112BBA37212B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3;p44">
              <a:extLst>
                <a:ext uri="{FF2B5EF4-FFF2-40B4-BE49-F238E27FC236}">
                  <a16:creationId xmlns:a16="http://schemas.microsoft.com/office/drawing/2014/main" id="{E5F5A361-438C-99ED-2363-B6349E16DCB0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7616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86683-C02C-8F12-37B8-B8B7170D0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FAC2CD03-A3F3-24F6-8941-F047F9110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072853"/>
              </p:ext>
            </p:extLst>
          </p:nvPr>
        </p:nvGraphicFramePr>
        <p:xfrm>
          <a:off x="901874" y="3586225"/>
          <a:ext cx="9544800" cy="389572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269293">
                  <a:extLst>
                    <a:ext uri="{9D8B030D-6E8A-4147-A177-3AD203B41FA5}">
                      <a16:colId xmlns:a16="http://schemas.microsoft.com/office/drawing/2014/main" val="1861110021"/>
                    </a:ext>
                  </a:extLst>
                </a:gridCol>
                <a:gridCol w="6275507">
                  <a:extLst>
                    <a:ext uri="{9D8B030D-6E8A-4147-A177-3AD203B41FA5}">
                      <a16:colId xmlns:a16="http://schemas.microsoft.com/office/drawing/2014/main" val="1344831837"/>
                    </a:ext>
                  </a:extLst>
                </a:gridCol>
              </a:tblGrid>
              <a:tr h="35072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Aplicações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O que a IA pode fazer por você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2419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Mapeamento de processos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Gera fluxogramas e </a:t>
                      </a:r>
                      <a:r>
                        <a:rPr lang="pt-BR" sz="2000" b="0" err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SIPOCs</a:t>
                      </a: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 a partir de descrições textuais.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57342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Criação de conteúdo didático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Produz slides, </a:t>
                      </a:r>
                      <a:r>
                        <a:rPr lang="pt-BR" sz="2000" b="0" err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PDFs</a:t>
                      </a: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, </a:t>
                      </a:r>
                      <a:r>
                        <a:rPr lang="pt-BR" sz="2000" b="0" err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quizzes</a:t>
                      </a: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, estudos de caso e roteiros de vídeo.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342073"/>
                  </a:ext>
                </a:extLst>
              </a:tr>
              <a:tr h="325676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Transcrição e análise de entrevistas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Transcreve áudios e extrai insights automaticamente.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890933"/>
                  </a:ext>
                </a:extLst>
              </a:tr>
              <a:tr h="325676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Simulação de TO BE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Cria versões otimizadas de processos com base em boas práticas.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1488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Automação de relatórios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Gera relatórios executivos com gráficos e análises.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321106"/>
                  </a:ext>
                </a:extLst>
              </a:tr>
            </a:tbl>
          </a:graphicData>
        </a:graphic>
      </p:graphicFrame>
      <p:sp>
        <p:nvSpPr>
          <p:cNvPr id="11" name="CaixaDeTexto 10">
            <a:extLst>
              <a:ext uri="{FF2B5EF4-FFF2-40B4-BE49-F238E27FC236}">
                <a16:creationId xmlns:a16="http://schemas.microsoft.com/office/drawing/2014/main" id="{99CBEFCB-16FE-9CDE-4C9A-CAEABFFFF8EF}"/>
              </a:ext>
            </a:extLst>
          </p:cNvPr>
          <p:cNvSpPr txBox="1"/>
          <p:nvPr/>
        </p:nvSpPr>
        <p:spPr>
          <a:xfrm>
            <a:off x="2523995" y="2984327"/>
            <a:ext cx="1281412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Executa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tarefas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completas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com base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nas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suas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instruções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.</a:t>
            </a:r>
            <a:endParaRPr lang="pt-BR" sz="2000">
              <a:latin typeface="Inter"/>
              <a:ea typeface="Inter"/>
              <a:cs typeface="Chakra Petch Light"/>
            </a:endParaRPr>
          </a:p>
        </p:txBody>
      </p:sp>
      <p:sp>
        <p:nvSpPr>
          <p:cNvPr id="4" name="Google Shape;222;p27">
            <a:extLst>
              <a:ext uri="{FF2B5EF4-FFF2-40B4-BE49-F238E27FC236}">
                <a16:creationId xmlns:a16="http://schemas.microsoft.com/office/drawing/2014/main" id="{3C0E9E41-2199-6BA3-3773-B01FE2421CDE}"/>
              </a:ext>
            </a:extLst>
          </p:cNvPr>
          <p:cNvSpPr txBox="1">
            <a:spLocks/>
          </p:cNvSpPr>
          <p:nvPr/>
        </p:nvSpPr>
        <p:spPr>
          <a:xfrm>
            <a:off x="1014213" y="1358802"/>
            <a:ext cx="11357478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chemeClr val="bg1"/>
                </a:solidFill>
                <a:latin typeface="Chakra Petch Bold"/>
                <a:cs typeface="Chakra Petch Bold"/>
              </a:rPr>
              <a:t>A IA FAZENDO POR VOCÊ</a:t>
            </a:r>
          </a:p>
        </p:txBody>
      </p:sp>
      <p:grpSp>
        <p:nvGrpSpPr>
          <p:cNvPr id="21" name="Google Shape;356;p44">
            <a:extLst>
              <a:ext uri="{FF2B5EF4-FFF2-40B4-BE49-F238E27FC236}">
                <a16:creationId xmlns:a16="http://schemas.microsoft.com/office/drawing/2014/main" id="{18D8C238-C35E-906E-BC82-6C84E22E8A73}"/>
              </a:ext>
            </a:extLst>
          </p:cNvPr>
          <p:cNvGrpSpPr/>
          <p:nvPr/>
        </p:nvGrpSpPr>
        <p:grpSpPr>
          <a:xfrm>
            <a:off x="902122" y="2969012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8" name="Google Shape;357;p44">
              <a:extLst>
                <a:ext uri="{FF2B5EF4-FFF2-40B4-BE49-F238E27FC236}">
                  <a16:creationId xmlns:a16="http://schemas.microsoft.com/office/drawing/2014/main" id="{76464782-44B5-C1E9-8A78-FEEAEB93F077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8;p44">
              <a:extLst>
                <a:ext uri="{FF2B5EF4-FFF2-40B4-BE49-F238E27FC236}">
                  <a16:creationId xmlns:a16="http://schemas.microsoft.com/office/drawing/2014/main" id="{D2934EA2-BA61-4E2C-999A-18F1161E1F72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9;p44">
              <a:extLst>
                <a:ext uri="{FF2B5EF4-FFF2-40B4-BE49-F238E27FC236}">
                  <a16:creationId xmlns:a16="http://schemas.microsoft.com/office/drawing/2014/main" id="{A06EDD4A-2A25-5A4C-F7CB-94B2FA837700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60;p44">
              <a:extLst>
                <a:ext uri="{FF2B5EF4-FFF2-40B4-BE49-F238E27FC236}">
                  <a16:creationId xmlns:a16="http://schemas.microsoft.com/office/drawing/2014/main" id="{5C1458EA-A7F0-457D-4B5C-9468B88189E6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61;p44">
              <a:extLst>
                <a:ext uri="{FF2B5EF4-FFF2-40B4-BE49-F238E27FC236}">
                  <a16:creationId xmlns:a16="http://schemas.microsoft.com/office/drawing/2014/main" id="{D0B03205-29CF-D749-20AF-5B02A092CE12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2;p44">
              <a:extLst>
                <a:ext uri="{FF2B5EF4-FFF2-40B4-BE49-F238E27FC236}">
                  <a16:creationId xmlns:a16="http://schemas.microsoft.com/office/drawing/2014/main" id="{125B07E2-8A79-FE61-A7C7-942330D82AB8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3;p44">
              <a:extLst>
                <a:ext uri="{FF2B5EF4-FFF2-40B4-BE49-F238E27FC236}">
                  <a16:creationId xmlns:a16="http://schemas.microsoft.com/office/drawing/2014/main" id="{DBCE4074-36C8-7B2D-09DF-9234132644EE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887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58B3A-EC90-88BA-F7BE-9FA429139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2FBFEBEB-960F-53AC-43B9-8DB0342F20ED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4295AA7C-CD55-2C86-0875-336C637AB347}"/>
              </a:ext>
            </a:extLst>
          </p:cNvPr>
          <p:cNvSpPr txBox="1">
            <a:spLocks/>
          </p:cNvSpPr>
          <p:nvPr/>
        </p:nvSpPr>
        <p:spPr>
          <a:xfrm>
            <a:off x="1137032" y="1434254"/>
            <a:ext cx="9854153" cy="1641200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 b="1">
                <a:solidFill>
                  <a:schemeClr val="bg1"/>
                </a:solidFill>
                <a:latin typeface="Chakra Petch"/>
                <a:cs typeface="Chakra Petch"/>
              </a:rPr>
              <a:t>CONCEITUANDO "PROCESSO"</a:t>
            </a:r>
            <a:br>
              <a:rPr lang="pt-BR" sz="5400" b="1">
                <a:solidFill>
                  <a:srgbClr val="2BDEFD"/>
                </a:solidFill>
                <a:latin typeface="Chakra Petch"/>
                <a:cs typeface="Chakra Petch"/>
              </a:rPr>
            </a:br>
            <a:r>
              <a:rPr lang="pt-BR" sz="5400" b="1">
                <a:solidFill>
                  <a:srgbClr val="2BDEFD"/>
                </a:solidFill>
                <a:latin typeface="Chakra Petch"/>
                <a:cs typeface="Chakra Petch"/>
              </a:rPr>
              <a:t>COMO</a:t>
            </a:r>
          </a:p>
        </p:txBody>
      </p:sp>
      <p:sp>
        <p:nvSpPr>
          <p:cNvPr id="4" name="Retângulo: Cantos Superiores Recortados 1">
            <a:extLst>
              <a:ext uri="{FF2B5EF4-FFF2-40B4-BE49-F238E27FC236}">
                <a16:creationId xmlns:a16="http://schemas.microsoft.com/office/drawing/2014/main" id="{A76431F6-1331-4A24-E0B9-1D6D28149C42}"/>
              </a:ext>
            </a:extLst>
          </p:cNvPr>
          <p:cNvSpPr/>
          <p:nvPr/>
        </p:nvSpPr>
        <p:spPr>
          <a:xfrm>
            <a:off x="1444965" y="3899625"/>
            <a:ext cx="2573954" cy="3336387"/>
          </a:xfrm>
          <a:prstGeom prst="snip2SameRect">
            <a:avLst>
              <a:gd name="adj1" fmla="val 14163"/>
              <a:gd name="adj2" fmla="val 13457"/>
            </a:avLst>
          </a:prstGeom>
          <a:solidFill>
            <a:srgbClr val="021017"/>
          </a:solidFill>
          <a:ln w="6350">
            <a:solidFill>
              <a:srgbClr val="0A46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Superiores Recortados 5">
            <a:extLst>
              <a:ext uri="{FF2B5EF4-FFF2-40B4-BE49-F238E27FC236}">
                <a16:creationId xmlns:a16="http://schemas.microsoft.com/office/drawing/2014/main" id="{FF2AE874-10E4-6007-5DB8-E45EC3BD1903}"/>
              </a:ext>
            </a:extLst>
          </p:cNvPr>
          <p:cNvSpPr/>
          <p:nvPr/>
        </p:nvSpPr>
        <p:spPr>
          <a:xfrm>
            <a:off x="4400105" y="3899625"/>
            <a:ext cx="2573954" cy="3336387"/>
          </a:xfrm>
          <a:prstGeom prst="snip2SameRect">
            <a:avLst>
              <a:gd name="adj1" fmla="val 14163"/>
              <a:gd name="adj2" fmla="val 13457"/>
            </a:avLst>
          </a:prstGeom>
          <a:solidFill>
            <a:srgbClr val="021017"/>
          </a:solidFill>
          <a:ln w="6350">
            <a:solidFill>
              <a:srgbClr val="0A46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Google Shape;216;p26">
            <a:extLst>
              <a:ext uri="{FF2B5EF4-FFF2-40B4-BE49-F238E27FC236}">
                <a16:creationId xmlns:a16="http://schemas.microsoft.com/office/drawing/2014/main" id="{9C1CA34B-2F11-9F42-8015-FCC2A63512BA}"/>
              </a:ext>
            </a:extLst>
          </p:cNvPr>
          <p:cNvSpPr txBox="1">
            <a:spLocks/>
          </p:cNvSpPr>
          <p:nvPr/>
        </p:nvSpPr>
        <p:spPr>
          <a:xfrm>
            <a:off x="1617280" y="5081159"/>
            <a:ext cx="2239253" cy="103408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400">
                <a:solidFill>
                  <a:srgbClr val="DBE4EF"/>
                </a:solidFill>
                <a:latin typeface="Chakra Petch"/>
                <a:cs typeface="Chakra Petch"/>
              </a:rPr>
              <a:t>Entrada</a:t>
            </a:r>
            <a:br>
              <a:rPr lang="pt-BR" sz="2400">
                <a:solidFill>
                  <a:srgbClr val="DBE4EF"/>
                </a:solidFill>
                <a:latin typeface="Chakra Petch"/>
                <a:cs typeface="Chakra Petch"/>
              </a:rPr>
            </a:br>
            <a:r>
              <a:rPr lang="pt-BR" sz="2400">
                <a:solidFill>
                  <a:srgbClr val="DBE4EF"/>
                </a:solidFill>
                <a:latin typeface="Chakra Petch"/>
                <a:cs typeface="Chakra Petch"/>
              </a:rPr>
              <a:t>(Input)</a:t>
            </a:r>
            <a:endParaRPr lang="pt-BR" sz="2400">
              <a:solidFill>
                <a:srgbClr val="DBE4EF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sp>
        <p:nvSpPr>
          <p:cNvPr id="13" name="Google Shape;216;p26">
            <a:extLst>
              <a:ext uri="{FF2B5EF4-FFF2-40B4-BE49-F238E27FC236}">
                <a16:creationId xmlns:a16="http://schemas.microsoft.com/office/drawing/2014/main" id="{4B119288-0D7D-65DE-B08B-0725CDCB6376}"/>
              </a:ext>
            </a:extLst>
          </p:cNvPr>
          <p:cNvSpPr txBox="1">
            <a:spLocks/>
          </p:cNvSpPr>
          <p:nvPr/>
        </p:nvSpPr>
        <p:spPr>
          <a:xfrm>
            <a:off x="4562221" y="5081159"/>
            <a:ext cx="2239253" cy="103408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400">
                <a:solidFill>
                  <a:srgbClr val="DBE4EF"/>
                </a:solidFill>
                <a:latin typeface="Chakra Petch"/>
                <a:cs typeface="Chakra Petch"/>
              </a:rPr>
              <a:t>Meio</a:t>
            </a:r>
            <a:endParaRPr lang="pt-BR" sz="2400">
              <a:solidFill>
                <a:srgbClr val="DBE4EF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  <a:p>
            <a:pPr algn="ctr"/>
            <a:r>
              <a:rPr lang="pt-BR" sz="2400">
                <a:solidFill>
                  <a:srgbClr val="DBE4EF"/>
                </a:solidFill>
                <a:latin typeface="Chakra Petch"/>
                <a:cs typeface="Chakra Petch"/>
              </a:rPr>
              <a:t>(Processos)</a:t>
            </a:r>
          </a:p>
        </p:txBody>
      </p:sp>
      <p:sp>
        <p:nvSpPr>
          <p:cNvPr id="15" name="Retângulo: Cantos Superiores Recortados 1">
            <a:extLst>
              <a:ext uri="{FF2B5EF4-FFF2-40B4-BE49-F238E27FC236}">
                <a16:creationId xmlns:a16="http://schemas.microsoft.com/office/drawing/2014/main" id="{8E086C2D-5865-4DCE-375D-E98AAA0BC6AC}"/>
              </a:ext>
            </a:extLst>
          </p:cNvPr>
          <p:cNvSpPr/>
          <p:nvPr/>
        </p:nvSpPr>
        <p:spPr>
          <a:xfrm>
            <a:off x="7290799" y="3879497"/>
            <a:ext cx="2573954" cy="3336387"/>
          </a:xfrm>
          <a:prstGeom prst="snip2SameRect">
            <a:avLst>
              <a:gd name="adj1" fmla="val 14163"/>
              <a:gd name="adj2" fmla="val 13457"/>
            </a:avLst>
          </a:prstGeom>
          <a:solidFill>
            <a:srgbClr val="021017"/>
          </a:solidFill>
          <a:ln w="6350">
            <a:solidFill>
              <a:srgbClr val="0A46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Google Shape;216;p26">
            <a:extLst>
              <a:ext uri="{FF2B5EF4-FFF2-40B4-BE49-F238E27FC236}">
                <a16:creationId xmlns:a16="http://schemas.microsoft.com/office/drawing/2014/main" id="{D64263F6-6600-DEB2-1F7F-E66FC68DE5B3}"/>
              </a:ext>
            </a:extLst>
          </p:cNvPr>
          <p:cNvSpPr txBox="1">
            <a:spLocks/>
          </p:cNvSpPr>
          <p:nvPr/>
        </p:nvSpPr>
        <p:spPr>
          <a:xfrm>
            <a:off x="7463114" y="4888503"/>
            <a:ext cx="2239253" cy="1403413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400">
                <a:solidFill>
                  <a:srgbClr val="DBE4EF"/>
                </a:solidFill>
                <a:latin typeface="Chakra Petch"/>
                <a:cs typeface="Chakra Petch"/>
              </a:rPr>
              <a:t>Saídas</a:t>
            </a:r>
          </a:p>
          <a:p>
            <a:pPr algn="ctr"/>
            <a:r>
              <a:rPr lang="pt-BR" sz="2400">
                <a:solidFill>
                  <a:srgbClr val="DBE4EF"/>
                </a:solidFill>
                <a:latin typeface="Chakra Petch"/>
                <a:cs typeface="Chakra Petch"/>
              </a:rPr>
              <a:t>(Output e </a:t>
            </a:r>
            <a:r>
              <a:rPr lang="pt-BR" sz="2400" err="1">
                <a:solidFill>
                  <a:srgbClr val="DBE4EF"/>
                </a:solidFill>
                <a:latin typeface="Chakra Petch"/>
                <a:cs typeface="Chakra Petch"/>
              </a:rPr>
              <a:t>Outcomes</a:t>
            </a:r>
            <a:r>
              <a:rPr lang="pt-BR" sz="2400">
                <a:solidFill>
                  <a:srgbClr val="DBE4EF"/>
                </a:solidFill>
                <a:latin typeface="Chakra Petch"/>
                <a:cs typeface="Chakra Petch"/>
              </a:rPr>
              <a:t>)</a:t>
            </a:r>
            <a:endParaRPr lang="pt-BR" sz="2400">
              <a:solidFill>
                <a:srgbClr val="DBE4EF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096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A69E2-BF43-0071-EADE-D0C112705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615DA1F6-86EB-C6F2-E722-8BEDD13457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674506"/>
              </p:ext>
            </p:extLst>
          </p:nvPr>
        </p:nvGraphicFramePr>
        <p:xfrm>
          <a:off x="901874" y="3315378"/>
          <a:ext cx="9532273" cy="420052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82081">
                  <a:extLst>
                    <a:ext uri="{9D8B030D-6E8A-4147-A177-3AD203B41FA5}">
                      <a16:colId xmlns:a16="http://schemas.microsoft.com/office/drawing/2014/main" val="1572985506"/>
                    </a:ext>
                  </a:extLst>
                </a:gridCol>
                <a:gridCol w="6350192">
                  <a:extLst>
                    <a:ext uri="{9D8B030D-6E8A-4147-A177-3AD203B41FA5}">
                      <a16:colId xmlns:a16="http://schemas.microsoft.com/office/drawing/2014/main" val="2345552777"/>
                    </a:ext>
                  </a:extLst>
                </a:gridCol>
              </a:tblGrid>
              <a:tr h="32567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Aplicações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Como a IA atua como Conselheiro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52757"/>
                  </a:ext>
                </a:extLst>
              </a:tr>
              <a:tr h="32567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Escolha de ferramentas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Recomenda a melhor ferramenta (SIPOC, BPMN, etc.) para cada caso.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366186"/>
                  </a:ext>
                </a:extLst>
              </a:tr>
              <a:tr h="32567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Diagnóstico de processos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Analisa gargalos e sugere pontos de melhoria com base em dados.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844166"/>
                  </a:ext>
                </a:extLst>
              </a:tr>
              <a:tr h="32567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Planejamento de melhorias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Sugere estratégias de transformação e automação.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0443687"/>
                  </a:ext>
                </a:extLst>
              </a:tr>
              <a:tr h="32567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Gestão da mudança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Dá orientações sobre como comunicar mudanças e engajar equipes.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90696"/>
                  </a:ext>
                </a:extLst>
              </a:tr>
              <a:tr h="32567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Aplicação estratégica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Ajuda a alinhar o TO BE com os objetivos do negócio.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71083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18405F57-C0D9-D242-3812-00120469AA9F}"/>
              </a:ext>
            </a:extLst>
          </p:cNvPr>
          <p:cNvSpPr txBox="1"/>
          <p:nvPr/>
        </p:nvSpPr>
        <p:spPr>
          <a:xfrm>
            <a:off x="2486417" y="2479268"/>
            <a:ext cx="109727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Ajuda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na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tomada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de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decisão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,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oferece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insights 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recomendações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estratégicas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.</a:t>
            </a:r>
            <a:endParaRPr lang="pt-BR" sz="2000">
              <a:solidFill>
                <a:srgbClr val="01080E"/>
              </a:solidFill>
              <a:latin typeface="Inter"/>
              <a:ea typeface="Inter"/>
              <a:cs typeface="Chakra Petch Light"/>
            </a:endParaRPr>
          </a:p>
        </p:txBody>
      </p:sp>
      <p:sp>
        <p:nvSpPr>
          <p:cNvPr id="8" name="Google Shape;222;p27">
            <a:extLst>
              <a:ext uri="{FF2B5EF4-FFF2-40B4-BE49-F238E27FC236}">
                <a16:creationId xmlns:a16="http://schemas.microsoft.com/office/drawing/2014/main" id="{1D6CEB81-B3FF-860A-12FF-DC306BD790C6}"/>
              </a:ext>
            </a:extLst>
          </p:cNvPr>
          <p:cNvSpPr txBox="1">
            <a:spLocks/>
          </p:cNvSpPr>
          <p:nvPr/>
        </p:nvSpPr>
        <p:spPr>
          <a:xfrm>
            <a:off x="1014213" y="1358802"/>
            <a:ext cx="11357478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chemeClr val="bg1"/>
                </a:solidFill>
                <a:latin typeface="Chakra Petch Bold"/>
                <a:cs typeface="Chakra Petch Bold"/>
              </a:rPr>
              <a:t>A IA COMO CONSELHEIRO</a:t>
            </a:r>
            <a:endParaRPr lang="pt-BR"/>
          </a:p>
        </p:txBody>
      </p:sp>
      <p:grpSp>
        <p:nvGrpSpPr>
          <p:cNvPr id="23" name="Google Shape;356;p44">
            <a:extLst>
              <a:ext uri="{FF2B5EF4-FFF2-40B4-BE49-F238E27FC236}">
                <a16:creationId xmlns:a16="http://schemas.microsoft.com/office/drawing/2014/main" id="{BAA5AA00-4690-24E6-CFB8-BCF32BAA5C49}"/>
              </a:ext>
            </a:extLst>
          </p:cNvPr>
          <p:cNvGrpSpPr/>
          <p:nvPr/>
        </p:nvGrpSpPr>
        <p:grpSpPr>
          <a:xfrm>
            <a:off x="902123" y="2451427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13" name="Google Shape;357;p44">
              <a:extLst>
                <a:ext uri="{FF2B5EF4-FFF2-40B4-BE49-F238E27FC236}">
                  <a16:creationId xmlns:a16="http://schemas.microsoft.com/office/drawing/2014/main" id="{2A6A81D2-ABC5-544A-B581-28644C8EAEC6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8;p44">
              <a:extLst>
                <a:ext uri="{FF2B5EF4-FFF2-40B4-BE49-F238E27FC236}">
                  <a16:creationId xmlns:a16="http://schemas.microsoft.com/office/drawing/2014/main" id="{EF6BC570-9B39-8B5C-3776-CA09ABD80151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9;p44">
              <a:extLst>
                <a:ext uri="{FF2B5EF4-FFF2-40B4-BE49-F238E27FC236}">
                  <a16:creationId xmlns:a16="http://schemas.microsoft.com/office/drawing/2014/main" id="{8A0FE0E8-DEAB-B709-67B4-28CB8092F2DF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0;p44">
              <a:extLst>
                <a:ext uri="{FF2B5EF4-FFF2-40B4-BE49-F238E27FC236}">
                  <a16:creationId xmlns:a16="http://schemas.microsoft.com/office/drawing/2014/main" id="{07F2352D-4910-6507-1EC7-523D892331DD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1;p44">
              <a:extLst>
                <a:ext uri="{FF2B5EF4-FFF2-40B4-BE49-F238E27FC236}">
                  <a16:creationId xmlns:a16="http://schemas.microsoft.com/office/drawing/2014/main" id="{BBA51108-E858-5FC0-9723-40FB7B65A287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2;p44">
              <a:extLst>
                <a:ext uri="{FF2B5EF4-FFF2-40B4-BE49-F238E27FC236}">
                  <a16:creationId xmlns:a16="http://schemas.microsoft.com/office/drawing/2014/main" id="{BB819921-FB73-5033-CE81-4CAF1538D872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3;p44">
              <a:extLst>
                <a:ext uri="{FF2B5EF4-FFF2-40B4-BE49-F238E27FC236}">
                  <a16:creationId xmlns:a16="http://schemas.microsoft.com/office/drawing/2014/main" id="{4AA07760-459F-3DFE-B82F-8EDA3B9F6C98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3057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F4228319-574C-6664-E074-0CB6E03A8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6DC59F5B-CC70-2D1D-F19F-1D36DDD631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2185520"/>
            <a:ext cx="10555813" cy="184661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/>
              <a:t>IDENTIFICAÇÃO DE </a:t>
            </a:r>
            <a:r>
              <a:rPr lang="pt-BR">
                <a:solidFill>
                  <a:srgbClr val="2BDEFD"/>
                </a:solidFill>
              </a:rPr>
              <a:t>GARGALOS E INEFICIÊNCIAS</a:t>
            </a:r>
          </a:p>
        </p:txBody>
      </p:sp>
      <p:sp>
        <p:nvSpPr>
          <p:cNvPr id="223" name="Google Shape;223;p27">
            <a:extLst>
              <a:ext uri="{FF2B5EF4-FFF2-40B4-BE49-F238E27FC236}">
                <a16:creationId xmlns:a16="http://schemas.microsoft.com/office/drawing/2014/main" id="{F55056B8-CFAE-B859-1EC6-12B984C478AB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152000" y="1412240"/>
            <a:ext cx="8250240" cy="738615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solidFill>
                  <a:srgbClr val="2BDEFD"/>
                </a:solidFill>
              </a:rPr>
              <a:t>// Aula </a:t>
            </a:r>
            <a:r>
              <a:rPr lang="pt-BR"/>
              <a:t>2.2</a:t>
            </a:r>
            <a:r>
              <a:rPr lang="pt-BR">
                <a:solidFill>
                  <a:srgbClr val="2BDEFD"/>
                </a:solidFill>
              </a:rPr>
              <a:t> _</a:t>
            </a:r>
            <a:endParaRPr>
              <a:solidFill>
                <a:srgbClr val="2BDE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84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A37FB-9DD2-5309-AFB3-F04680A7F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6571CC14-F670-8625-3781-A67F709309E7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A6C83C71-D951-94A1-6DCA-156C3E060D45}"/>
              </a:ext>
            </a:extLst>
          </p:cNvPr>
          <p:cNvSpPr txBox="1">
            <a:spLocks/>
          </p:cNvSpPr>
          <p:nvPr/>
        </p:nvSpPr>
        <p:spPr>
          <a:xfrm>
            <a:off x="1482089" y="1865575"/>
            <a:ext cx="11684134" cy="1641200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>
                <a:solidFill>
                  <a:schemeClr val="bg1"/>
                </a:solidFill>
                <a:latin typeface="Chakra Petch Bold"/>
                <a:ea typeface="+mj-lt"/>
                <a:cs typeface="+mj-lt"/>
              </a:rPr>
              <a:t>Processos ineficientes = </a:t>
            </a:r>
            <a:r>
              <a:rPr lang="pt-BR" sz="5400">
                <a:solidFill>
                  <a:srgbClr val="2BDEFD"/>
                </a:solidFill>
                <a:latin typeface="Chakra Petch Bold"/>
                <a:ea typeface="+mj-lt"/>
                <a:cs typeface="+mj-lt"/>
              </a:rPr>
              <a:t>atrasos, retrabalho e desperdícios</a:t>
            </a:r>
            <a:endParaRPr lang="pt-BR" sz="5250">
              <a:solidFill>
                <a:srgbClr val="2BDEFD"/>
              </a:solidFill>
              <a:latin typeface="Chakra Petch Bold"/>
              <a:cs typeface="Chakra Petch Bold"/>
            </a:endParaRPr>
          </a:p>
        </p:txBody>
      </p:sp>
      <p:sp>
        <p:nvSpPr>
          <p:cNvPr id="4" name="Google Shape;229;p28">
            <a:extLst>
              <a:ext uri="{FF2B5EF4-FFF2-40B4-BE49-F238E27FC236}">
                <a16:creationId xmlns:a16="http://schemas.microsoft.com/office/drawing/2014/main" id="{EA3C4095-CAD7-6BFC-03D7-0EB54C1B9978}"/>
              </a:ext>
            </a:extLst>
          </p:cNvPr>
          <p:cNvSpPr txBox="1">
            <a:spLocks/>
          </p:cNvSpPr>
          <p:nvPr/>
        </p:nvSpPr>
        <p:spPr>
          <a:xfrm>
            <a:off x="3047025" y="4329710"/>
            <a:ext cx="9622443" cy="710552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 err="1">
                <a:solidFill>
                  <a:schemeClr val="bg1"/>
                </a:solidFill>
                <a:latin typeface="Inter"/>
                <a:ea typeface="+mj-lt"/>
                <a:cs typeface="+mj-lt"/>
                <a:sym typeface="Inter"/>
              </a:rPr>
              <a:t>Gargalos</a:t>
            </a:r>
            <a:r>
              <a:rPr lang="nl-NL" sz="3200">
                <a:solidFill>
                  <a:schemeClr val="bg1"/>
                </a:solidFill>
                <a:latin typeface="Inter"/>
                <a:ea typeface="+mj-lt"/>
                <a:cs typeface="+mj-lt"/>
                <a:sym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+mj-lt"/>
                <a:cs typeface="+mj-lt"/>
                <a:sym typeface="Inter"/>
              </a:rPr>
              <a:t>nem</a:t>
            </a:r>
            <a:r>
              <a:rPr lang="nl-NL" sz="3200">
                <a:solidFill>
                  <a:schemeClr val="bg1"/>
                </a:solidFill>
                <a:latin typeface="Inter"/>
                <a:ea typeface="+mj-lt"/>
                <a:cs typeface="+mj-lt"/>
                <a:sym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+mj-lt"/>
                <a:cs typeface="+mj-lt"/>
                <a:sym typeface="Inter"/>
              </a:rPr>
              <a:t>sempre</a:t>
            </a:r>
            <a:r>
              <a:rPr lang="nl-NL" sz="3200">
                <a:solidFill>
                  <a:schemeClr val="bg1"/>
                </a:solidFill>
                <a:latin typeface="Inter"/>
                <a:ea typeface="+mj-lt"/>
                <a:cs typeface="+mj-lt"/>
                <a:sym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+mj-lt"/>
                <a:cs typeface="+mj-lt"/>
                <a:sym typeface="Inter"/>
              </a:rPr>
              <a:t>são</a:t>
            </a:r>
            <a:r>
              <a:rPr lang="nl-NL" sz="3200">
                <a:solidFill>
                  <a:schemeClr val="bg1"/>
                </a:solidFill>
                <a:latin typeface="Inter"/>
                <a:ea typeface="+mj-lt"/>
                <a:cs typeface="+mj-lt"/>
                <a:sym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+mj-lt"/>
                <a:cs typeface="+mj-lt"/>
                <a:sym typeface="Inter"/>
              </a:rPr>
              <a:t>visíveis</a:t>
            </a:r>
            <a:endParaRPr lang="nl-NL" sz="3200" err="1">
              <a:solidFill>
                <a:schemeClr val="bg1"/>
              </a:solidFill>
              <a:latin typeface="Inter"/>
              <a:ea typeface="Inter"/>
            </a:endParaRPr>
          </a:p>
        </p:txBody>
      </p:sp>
      <p:grpSp>
        <p:nvGrpSpPr>
          <p:cNvPr id="23" name="Google Shape;356;p44">
            <a:extLst>
              <a:ext uri="{FF2B5EF4-FFF2-40B4-BE49-F238E27FC236}">
                <a16:creationId xmlns:a16="http://schemas.microsoft.com/office/drawing/2014/main" id="{2A4D2A81-3B3E-F8DD-2CE0-C7557D213A0A}"/>
              </a:ext>
            </a:extLst>
          </p:cNvPr>
          <p:cNvGrpSpPr/>
          <p:nvPr/>
        </p:nvGrpSpPr>
        <p:grpSpPr>
          <a:xfrm>
            <a:off x="1195422" y="4470008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13" name="Google Shape;357;p44">
              <a:extLst>
                <a:ext uri="{FF2B5EF4-FFF2-40B4-BE49-F238E27FC236}">
                  <a16:creationId xmlns:a16="http://schemas.microsoft.com/office/drawing/2014/main" id="{004B58FB-3F4D-CDEF-0574-DFA4DC3B68CA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pt-BR">
                <a:solidFill>
                  <a:srgbClr val="01080E"/>
                </a:solidFill>
              </a:endParaRPr>
            </a:p>
          </p:txBody>
        </p:sp>
        <p:sp>
          <p:nvSpPr>
            <p:cNvPr id="14" name="Google Shape;358;p44">
              <a:extLst>
                <a:ext uri="{FF2B5EF4-FFF2-40B4-BE49-F238E27FC236}">
                  <a16:creationId xmlns:a16="http://schemas.microsoft.com/office/drawing/2014/main" id="{8279A033-9BCF-8FD6-7BFB-AC9AABAFFC32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9;p44">
              <a:extLst>
                <a:ext uri="{FF2B5EF4-FFF2-40B4-BE49-F238E27FC236}">
                  <a16:creationId xmlns:a16="http://schemas.microsoft.com/office/drawing/2014/main" id="{B14A88E8-C5C3-0ECA-617E-A9D50F0D4509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0;p44">
              <a:extLst>
                <a:ext uri="{FF2B5EF4-FFF2-40B4-BE49-F238E27FC236}">
                  <a16:creationId xmlns:a16="http://schemas.microsoft.com/office/drawing/2014/main" id="{148796EF-8898-0B8C-A250-CDC02A0CBBB8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1;p44">
              <a:extLst>
                <a:ext uri="{FF2B5EF4-FFF2-40B4-BE49-F238E27FC236}">
                  <a16:creationId xmlns:a16="http://schemas.microsoft.com/office/drawing/2014/main" id="{D39B53B2-5E23-802E-0DC3-EB18928AB43A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2;p44">
              <a:extLst>
                <a:ext uri="{FF2B5EF4-FFF2-40B4-BE49-F238E27FC236}">
                  <a16:creationId xmlns:a16="http://schemas.microsoft.com/office/drawing/2014/main" id="{59DA139B-FE9D-A36F-1D91-CE5811780D7C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3;p44">
              <a:extLst>
                <a:ext uri="{FF2B5EF4-FFF2-40B4-BE49-F238E27FC236}">
                  <a16:creationId xmlns:a16="http://schemas.microsoft.com/office/drawing/2014/main" id="{4E53B2DB-EB5A-D298-2E86-D113BE626FD2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048DC2D-0153-CDAB-D0DB-E5CE98AEC5ED}"/>
              </a:ext>
            </a:extLst>
          </p:cNvPr>
          <p:cNvSpPr txBox="1"/>
          <p:nvPr/>
        </p:nvSpPr>
        <p:spPr>
          <a:xfrm>
            <a:off x="3045124" y="5404449"/>
            <a:ext cx="928202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3200" err="1">
                <a:solidFill>
                  <a:srgbClr val="FFFFFF"/>
                </a:solidFill>
                <a:latin typeface="Inter"/>
              </a:rPr>
              <a:t>Diagnóstico</a:t>
            </a:r>
            <a:r>
              <a:rPr lang="nl-NL" sz="3200">
                <a:solidFill>
                  <a:srgbClr val="FFFFFF"/>
                </a:solidFill>
                <a:latin typeface="Inter"/>
              </a:rPr>
              <a:t> é o </a:t>
            </a:r>
            <a:r>
              <a:rPr lang="nl-NL" sz="3200" err="1">
                <a:solidFill>
                  <a:srgbClr val="FFFFFF"/>
                </a:solidFill>
                <a:latin typeface="Inter"/>
              </a:rPr>
              <a:t>primeiro</a:t>
            </a:r>
            <a:r>
              <a:rPr lang="nl-NL" sz="3200">
                <a:solidFill>
                  <a:srgbClr val="FFFFFF"/>
                </a:solidFill>
                <a:latin typeface="Inter"/>
              </a:rPr>
              <a:t> </a:t>
            </a:r>
            <a:r>
              <a:rPr lang="nl-NL" sz="3200" err="1">
                <a:solidFill>
                  <a:srgbClr val="FFFFFF"/>
                </a:solidFill>
                <a:latin typeface="Inter"/>
              </a:rPr>
              <a:t>passo</a:t>
            </a:r>
            <a:r>
              <a:rPr lang="nl-NL" sz="3200">
                <a:solidFill>
                  <a:srgbClr val="FFFFFF"/>
                </a:solidFill>
                <a:latin typeface="Inter"/>
              </a:rPr>
              <a:t> para a </a:t>
            </a:r>
            <a:r>
              <a:rPr lang="nl-NL" sz="3200" err="1">
                <a:solidFill>
                  <a:srgbClr val="FFFFFF"/>
                </a:solidFill>
                <a:latin typeface="Inter"/>
              </a:rPr>
              <a:t>melhoria</a:t>
            </a:r>
            <a:endParaRPr lang="pt-BR" err="1"/>
          </a:p>
        </p:txBody>
      </p:sp>
      <p:grpSp>
        <p:nvGrpSpPr>
          <p:cNvPr id="25" name="Google Shape;356;p44">
            <a:extLst>
              <a:ext uri="{FF2B5EF4-FFF2-40B4-BE49-F238E27FC236}">
                <a16:creationId xmlns:a16="http://schemas.microsoft.com/office/drawing/2014/main" id="{7B4FC39E-951A-571A-3F35-1DAE1B0F64A5}"/>
              </a:ext>
            </a:extLst>
          </p:cNvPr>
          <p:cNvGrpSpPr/>
          <p:nvPr/>
        </p:nvGrpSpPr>
        <p:grpSpPr>
          <a:xfrm>
            <a:off x="1195422" y="5487924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26" name="Google Shape;357;p44">
              <a:extLst>
                <a:ext uri="{FF2B5EF4-FFF2-40B4-BE49-F238E27FC236}">
                  <a16:creationId xmlns:a16="http://schemas.microsoft.com/office/drawing/2014/main" id="{73165BB6-7756-B65E-A23F-1A3E8BF7A517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pt-BR">
                <a:solidFill>
                  <a:srgbClr val="01080E"/>
                </a:solidFill>
              </a:endParaRPr>
            </a:p>
          </p:txBody>
        </p:sp>
        <p:sp>
          <p:nvSpPr>
            <p:cNvPr id="27" name="Google Shape;358;p44">
              <a:extLst>
                <a:ext uri="{FF2B5EF4-FFF2-40B4-BE49-F238E27FC236}">
                  <a16:creationId xmlns:a16="http://schemas.microsoft.com/office/drawing/2014/main" id="{73DE773A-9AA5-65EA-C199-20725C87F223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9;p44">
              <a:extLst>
                <a:ext uri="{FF2B5EF4-FFF2-40B4-BE49-F238E27FC236}">
                  <a16:creationId xmlns:a16="http://schemas.microsoft.com/office/drawing/2014/main" id="{EED90388-1004-69F7-9C88-06E4EB272BE0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0;p44">
              <a:extLst>
                <a:ext uri="{FF2B5EF4-FFF2-40B4-BE49-F238E27FC236}">
                  <a16:creationId xmlns:a16="http://schemas.microsoft.com/office/drawing/2014/main" id="{2978CB67-A5A5-707B-F354-A82CAB5A52EF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1;p44">
              <a:extLst>
                <a:ext uri="{FF2B5EF4-FFF2-40B4-BE49-F238E27FC236}">
                  <a16:creationId xmlns:a16="http://schemas.microsoft.com/office/drawing/2014/main" id="{ADC3A704-806C-B199-0D2C-09D23B53D74D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62;p44">
              <a:extLst>
                <a:ext uri="{FF2B5EF4-FFF2-40B4-BE49-F238E27FC236}">
                  <a16:creationId xmlns:a16="http://schemas.microsoft.com/office/drawing/2014/main" id="{659D7060-3B1E-FBDD-A6CF-0E6A4EAD5873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63;p44">
              <a:extLst>
                <a:ext uri="{FF2B5EF4-FFF2-40B4-BE49-F238E27FC236}">
                  <a16:creationId xmlns:a16="http://schemas.microsoft.com/office/drawing/2014/main" id="{9991B6B9-F0E4-30A2-981C-9AFFED490205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0393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63D20-C1A8-5BA5-9996-32F5B0603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929D0FE7-3C51-0AE8-1352-8D58E10E2910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4CC87B63-1FF7-DDA7-80FF-A068A894D409}"/>
              </a:ext>
            </a:extLst>
          </p:cNvPr>
          <p:cNvSpPr txBox="1">
            <a:spLocks/>
          </p:cNvSpPr>
          <p:nvPr/>
        </p:nvSpPr>
        <p:spPr>
          <a:xfrm>
            <a:off x="1482089" y="985680"/>
            <a:ext cx="11684134" cy="1641200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>
                <a:solidFill>
                  <a:schemeClr val="bg1"/>
                </a:solidFill>
                <a:latin typeface="Chakra Petch Bold"/>
                <a:ea typeface="+mj-lt"/>
                <a:cs typeface="+mj-lt"/>
              </a:rPr>
              <a:t>Técnicas de </a:t>
            </a:r>
            <a:r>
              <a:rPr lang="pt-BR" sz="5400">
                <a:solidFill>
                  <a:srgbClr val="2BDEFD"/>
                </a:solidFill>
                <a:latin typeface="Chakra Petch Bold"/>
                <a:ea typeface="+mj-lt"/>
                <a:cs typeface="+mj-lt"/>
              </a:rPr>
              <a:t>Observação e Coleta de Dados</a:t>
            </a:r>
            <a:endParaRPr lang="pt-BR" sz="5400">
              <a:solidFill>
                <a:srgbClr val="2BDEFD"/>
              </a:solidFill>
              <a:latin typeface="Chakra Petch Bold"/>
              <a:cs typeface="Chakra Petch Bold"/>
            </a:endParaRPr>
          </a:p>
        </p:txBody>
      </p:sp>
      <p:grpSp>
        <p:nvGrpSpPr>
          <p:cNvPr id="12" name="Google Shape;356;p44">
            <a:extLst>
              <a:ext uri="{FF2B5EF4-FFF2-40B4-BE49-F238E27FC236}">
                <a16:creationId xmlns:a16="http://schemas.microsoft.com/office/drawing/2014/main" id="{ACA7B71D-6628-19D9-1C1F-ADB96AD0EBF8}"/>
              </a:ext>
            </a:extLst>
          </p:cNvPr>
          <p:cNvGrpSpPr/>
          <p:nvPr/>
        </p:nvGrpSpPr>
        <p:grpSpPr>
          <a:xfrm>
            <a:off x="1488721" y="3693631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5" name="Google Shape;357;p44">
              <a:extLst>
                <a:ext uri="{FF2B5EF4-FFF2-40B4-BE49-F238E27FC236}">
                  <a16:creationId xmlns:a16="http://schemas.microsoft.com/office/drawing/2014/main" id="{B8ECF282-6806-3FA0-3931-1FCA38663A7F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pt-BR">
                <a:solidFill>
                  <a:srgbClr val="01080E"/>
                </a:solidFill>
              </a:endParaRPr>
            </a:p>
          </p:txBody>
        </p:sp>
        <p:sp>
          <p:nvSpPr>
            <p:cNvPr id="6" name="Google Shape;358;p44">
              <a:extLst>
                <a:ext uri="{FF2B5EF4-FFF2-40B4-BE49-F238E27FC236}">
                  <a16:creationId xmlns:a16="http://schemas.microsoft.com/office/drawing/2014/main" id="{13584FF8-D8AA-DDE3-56C5-9D15B1DFC29A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9;p44">
              <a:extLst>
                <a:ext uri="{FF2B5EF4-FFF2-40B4-BE49-F238E27FC236}">
                  <a16:creationId xmlns:a16="http://schemas.microsoft.com/office/drawing/2014/main" id="{99D0424E-B867-FA76-8DC3-7566A2984B43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60;p44">
              <a:extLst>
                <a:ext uri="{FF2B5EF4-FFF2-40B4-BE49-F238E27FC236}">
                  <a16:creationId xmlns:a16="http://schemas.microsoft.com/office/drawing/2014/main" id="{74D69BA2-F01F-74A0-D9A9-0D4482611425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61;p44">
              <a:extLst>
                <a:ext uri="{FF2B5EF4-FFF2-40B4-BE49-F238E27FC236}">
                  <a16:creationId xmlns:a16="http://schemas.microsoft.com/office/drawing/2014/main" id="{814873ED-CA0D-11DD-F838-AFF665E481E2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62;p44">
              <a:extLst>
                <a:ext uri="{FF2B5EF4-FFF2-40B4-BE49-F238E27FC236}">
                  <a16:creationId xmlns:a16="http://schemas.microsoft.com/office/drawing/2014/main" id="{589C84DD-3B46-E556-CC67-FAE385C1A899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63;p44">
              <a:extLst>
                <a:ext uri="{FF2B5EF4-FFF2-40B4-BE49-F238E27FC236}">
                  <a16:creationId xmlns:a16="http://schemas.microsoft.com/office/drawing/2014/main" id="{7A4F4D2D-CD93-73EC-250E-A0849A1583E6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356;p44">
            <a:extLst>
              <a:ext uri="{FF2B5EF4-FFF2-40B4-BE49-F238E27FC236}">
                <a16:creationId xmlns:a16="http://schemas.microsoft.com/office/drawing/2014/main" id="{2A1216EF-4CED-B548-446F-7E105B4DFF63}"/>
              </a:ext>
            </a:extLst>
          </p:cNvPr>
          <p:cNvGrpSpPr/>
          <p:nvPr/>
        </p:nvGrpSpPr>
        <p:grpSpPr>
          <a:xfrm>
            <a:off x="1488721" y="4832317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14" name="Google Shape;357;p44">
              <a:extLst>
                <a:ext uri="{FF2B5EF4-FFF2-40B4-BE49-F238E27FC236}">
                  <a16:creationId xmlns:a16="http://schemas.microsoft.com/office/drawing/2014/main" id="{6630AAD3-6765-C40C-9B16-C4A3B1EF48F3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pt-BR">
                <a:solidFill>
                  <a:srgbClr val="01080E"/>
                </a:solidFill>
              </a:endParaRPr>
            </a:p>
          </p:txBody>
        </p:sp>
        <p:sp>
          <p:nvSpPr>
            <p:cNvPr id="15" name="Google Shape;358;p44">
              <a:extLst>
                <a:ext uri="{FF2B5EF4-FFF2-40B4-BE49-F238E27FC236}">
                  <a16:creationId xmlns:a16="http://schemas.microsoft.com/office/drawing/2014/main" id="{CD70BA4A-E93D-DC4B-966C-7E4A9F745EED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9;p44">
              <a:extLst>
                <a:ext uri="{FF2B5EF4-FFF2-40B4-BE49-F238E27FC236}">
                  <a16:creationId xmlns:a16="http://schemas.microsoft.com/office/drawing/2014/main" id="{5EA0A0F9-2115-2B02-97D5-1DC8B9E08C27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0;p44">
              <a:extLst>
                <a:ext uri="{FF2B5EF4-FFF2-40B4-BE49-F238E27FC236}">
                  <a16:creationId xmlns:a16="http://schemas.microsoft.com/office/drawing/2014/main" id="{9A3E9A47-F5B0-6EF0-EEF8-8F256CA455EB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1;p44">
              <a:extLst>
                <a:ext uri="{FF2B5EF4-FFF2-40B4-BE49-F238E27FC236}">
                  <a16:creationId xmlns:a16="http://schemas.microsoft.com/office/drawing/2014/main" id="{E8D37DF9-D042-1A15-37A1-7682D32DB46E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2;p44">
              <a:extLst>
                <a:ext uri="{FF2B5EF4-FFF2-40B4-BE49-F238E27FC236}">
                  <a16:creationId xmlns:a16="http://schemas.microsoft.com/office/drawing/2014/main" id="{748E9DD8-8C9B-AA08-93E0-7BAF0304F586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63;p44">
              <a:extLst>
                <a:ext uri="{FF2B5EF4-FFF2-40B4-BE49-F238E27FC236}">
                  <a16:creationId xmlns:a16="http://schemas.microsoft.com/office/drawing/2014/main" id="{1471EF08-4FD0-04A5-5B79-00A421394610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29;p28">
            <a:extLst>
              <a:ext uri="{FF2B5EF4-FFF2-40B4-BE49-F238E27FC236}">
                <a16:creationId xmlns:a16="http://schemas.microsoft.com/office/drawing/2014/main" id="{E77AB2BE-B0F4-FF75-2BF9-4BD745E719AD}"/>
              </a:ext>
            </a:extLst>
          </p:cNvPr>
          <p:cNvSpPr txBox="1">
            <a:spLocks/>
          </p:cNvSpPr>
          <p:nvPr/>
        </p:nvSpPr>
        <p:spPr>
          <a:xfrm>
            <a:off x="3305817" y="3543641"/>
            <a:ext cx="9622443" cy="710552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 err="1">
                <a:solidFill>
                  <a:schemeClr val="bg1"/>
                </a:solidFill>
                <a:latin typeface="Inter"/>
                <a:ea typeface="+mj-lt"/>
                <a:cs typeface="+mj-lt"/>
                <a:sym typeface="Inter"/>
              </a:rPr>
              <a:t>Observação</a:t>
            </a:r>
            <a:r>
              <a:rPr lang="nl-NL" sz="3200">
                <a:solidFill>
                  <a:schemeClr val="bg1"/>
                </a:solidFill>
                <a:latin typeface="Inter"/>
                <a:ea typeface="+mj-lt"/>
                <a:cs typeface="+mj-lt"/>
                <a:sym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+mj-lt"/>
                <a:cs typeface="+mj-lt"/>
                <a:sym typeface="Inter"/>
              </a:rPr>
              <a:t>direta</a:t>
            </a:r>
            <a:r>
              <a:rPr lang="nl-NL" sz="3200">
                <a:solidFill>
                  <a:schemeClr val="bg1"/>
                </a:solidFill>
                <a:latin typeface="Inter"/>
                <a:ea typeface="+mj-lt"/>
                <a:cs typeface="+mj-lt"/>
                <a:sym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+mj-lt"/>
                <a:cs typeface="+mj-lt"/>
                <a:sym typeface="Inter"/>
              </a:rPr>
              <a:t>estruturada</a:t>
            </a:r>
            <a:endParaRPr lang="nl-NL" sz="3200" err="1">
              <a:solidFill>
                <a:schemeClr val="bg1"/>
              </a:solidFill>
              <a:latin typeface="Inter"/>
              <a:ea typeface="+mj-lt"/>
              <a:cs typeface="+mj-lt"/>
            </a:endParaRPr>
          </a:p>
        </p:txBody>
      </p:sp>
      <p:sp>
        <p:nvSpPr>
          <p:cNvPr id="26" name="Google Shape;229;p28">
            <a:extLst>
              <a:ext uri="{FF2B5EF4-FFF2-40B4-BE49-F238E27FC236}">
                <a16:creationId xmlns:a16="http://schemas.microsoft.com/office/drawing/2014/main" id="{A9A4FCC5-3177-94DB-40CF-1158231E6B11}"/>
              </a:ext>
            </a:extLst>
          </p:cNvPr>
          <p:cNvSpPr txBox="1">
            <a:spLocks/>
          </p:cNvSpPr>
          <p:nvPr/>
        </p:nvSpPr>
        <p:spPr>
          <a:xfrm>
            <a:off x="3305817" y="4682327"/>
            <a:ext cx="9622443" cy="710552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 err="1">
                <a:solidFill>
                  <a:schemeClr val="bg1"/>
                </a:solidFill>
                <a:latin typeface="Inter"/>
                <a:ea typeface="Inter"/>
              </a:rPr>
              <a:t>Entrevistas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</a:rPr>
              <a:t>Guiadas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F04DE970-CD1C-BAE0-4DE8-85AB4FD938FA}"/>
              </a:ext>
            </a:extLst>
          </p:cNvPr>
          <p:cNvSpPr txBox="1"/>
          <p:nvPr/>
        </p:nvSpPr>
        <p:spPr>
          <a:xfrm>
            <a:off x="3303916" y="5991045"/>
            <a:ext cx="64008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3200" err="1">
                <a:solidFill>
                  <a:srgbClr val="FFFFFF"/>
                </a:solidFill>
                <a:latin typeface="Inter"/>
              </a:rPr>
              <a:t>Análise</a:t>
            </a:r>
            <a:r>
              <a:rPr lang="nl-NL" sz="3200">
                <a:solidFill>
                  <a:srgbClr val="FFFFFF"/>
                </a:solidFill>
                <a:latin typeface="Inter"/>
              </a:rPr>
              <a:t> </a:t>
            </a:r>
            <a:r>
              <a:rPr lang="nl-NL" sz="3200" err="1">
                <a:solidFill>
                  <a:srgbClr val="FFFFFF"/>
                </a:solidFill>
                <a:latin typeface="Inter"/>
              </a:rPr>
              <a:t>Documental</a:t>
            </a:r>
            <a:endParaRPr lang="pt-BR" err="1"/>
          </a:p>
        </p:txBody>
      </p:sp>
      <p:grpSp>
        <p:nvGrpSpPr>
          <p:cNvPr id="28" name="Google Shape;356;p44">
            <a:extLst>
              <a:ext uri="{FF2B5EF4-FFF2-40B4-BE49-F238E27FC236}">
                <a16:creationId xmlns:a16="http://schemas.microsoft.com/office/drawing/2014/main" id="{8DF70C55-2641-1145-4E6B-06EB373F2A8D}"/>
              </a:ext>
            </a:extLst>
          </p:cNvPr>
          <p:cNvGrpSpPr/>
          <p:nvPr/>
        </p:nvGrpSpPr>
        <p:grpSpPr>
          <a:xfrm>
            <a:off x="1488721" y="6057267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29" name="Google Shape;357;p44">
              <a:extLst>
                <a:ext uri="{FF2B5EF4-FFF2-40B4-BE49-F238E27FC236}">
                  <a16:creationId xmlns:a16="http://schemas.microsoft.com/office/drawing/2014/main" id="{A42B3A43-B8B9-B887-1252-0384D24A79B8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pt-BR">
                <a:solidFill>
                  <a:srgbClr val="01080E"/>
                </a:solidFill>
              </a:endParaRPr>
            </a:p>
          </p:txBody>
        </p:sp>
        <p:sp>
          <p:nvSpPr>
            <p:cNvPr id="30" name="Google Shape;358;p44">
              <a:extLst>
                <a:ext uri="{FF2B5EF4-FFF2-40B4-BE49-F238E27FC236}">
                  <a16:creationId xmlns:a16="http://schemas.microsoft.com/office/drawing/2014/main" id="{8BBCE393-7BBA-9EEA-F2FB-8856062552A1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9;p44">
              <a:extLst>
                <a:ext uri="{FF2B5EF4-FFF2-40B4-BE49-F238E27FC236}">
                  <a16:creationId xmlns:a16="http://schemas.microsoft.com/office/drawing/2014/main" id="{F58CE80C-2E5D-C2F7-D707-00089B3B0F1D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60;p44">
              <a:extLst>
                <a:ext uri="{FF2B5EF4-FFF2-40B4-BE49-F238E27FC236}">
                  <a16:creationId xmlns:a16="http://schemas.microsoft.com/office/drawing/2014/main" id="{05F36E88-0B40-1D5E-AAC9-09B0650D8500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61;p44">
              <a:extLst>
                <a:ext uri="{FF2B5EF4-FFF2-40B4-BE49-F238E27FC236}">
                  <a16:creationId xmlns:a16="http://schemas.microsoft.com/office/drawing/2014/main" id="{A91F6CFF-C1C5-A9C9-AB5A-F769831742DA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62;p44">
              <a:extLst>
                <a:ext uri="{FF2B5EF4-FFF2-40B4-BE49-F238E27FC236}">
                  <a16:creationId xmlns:a16="http://schemas.microsoft.com/office/drawing/2014/main" id="{9A856F01-4116-0C81-7838-D3F0A3A90FE8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3;p44">
              <a:extLst>
                <a:ext uri="{FF2B5EF4-FFF2-40B4-BE49-F238E27FC236}">
                  <a16:creationId xmlns:a16="http://schemas.microsoft.com/office/drawing/2014/main" id="{FA943D5B-F5DF-7FA2-BE8B-9122F5294EC9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3961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A89C8-3123-85F1-67C4-FF4F94C43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832A42B4-B7B0-4F46-365E-33E5F156166E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1487F15C-5F5D-76AA-C367-F8220C5FB508}"/>
              </a:ext>
            </a:extLst>
          </p:cNvPr>
          <p:cNvSpPr txBox="1">
            <a:spLocks/>
          </p:cNvSpPr>
          <p:nvPr/>
        </p:nvSpPr>
        <p:spPr>
          <a:xfrm>
            <a:off x="1482089" y="1244473"/>
            <a:ext cx="11684134" cy="1641200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>
                <a:solidFill>
                  <a:srgbClr val="2BDEFD"/>
                </a:solidFill>
                <a:latin typeface="Chakra Petch Bold"/>
                <a:ea typeface="+mj-lt"/>
                <a:cs typeface="+mj-lt"/>
              </a:rPr>
              <a:t>Ferramentas </a:t>
            </a:r>
            <a:r>
              <a:rPr lang="pt-BR" sz="5400">
                <a:solidFill>
                  <a:schemeClr val="bg1"/>
                </a:solidFill>
                <a:latin typeface="Chakra Petch Bold"/>
                <a:ea typeface="+mj-lt"/>
                <a:cs typeface="+mj-lt"/>
              </a:rPr>
              <a:t>para identificar Gargalos</a:t>
            </a:r>
            <a:endParaRPr lang="pt-BR" sz="5400">
              <a:solidFill>
                <a:schemeClr val="bg1"/>
              </a:solidFill>
              <a:latin typeface="Chakra Petch Bold"/>
              <a:cs typeface="Chakra Petch Bold"/>
            </a:endParaRPr>
          </a:p>
        </p:txBody>
      </p:sp>
      <p:sp>
        <p:nvSpPr>
          <p:cNvPr id="4" name="Google Shape;229;p28">
            <a:extLst>
              <a:ext uri="{FF2B5EF4-FFF2-40B4-BE49-F238E27FC236}">
                <a16:creationId xmlns:a16="http://schemas.microsoft.com/office/drawing/2014/main" id="{31A53E91-15B1-9567-73B5-EF5435640778}"/>
              </a:ext>
            </a:extLst>
          </p:cNvPr>
          <p:cNvSpPr txBox="1">
            <a:spLocks/>
          </p:cNvSpPr>
          <p:nvPr/>
        </p:nvSpPr>
        <p:spPr>
          <a:xfrm>
            <a:off x="3305817" y="3750676"/>
            <a:ext cx="9622443" cy="710552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 err="1">
                <a:solidFill>
                  <a:schemeClr val="bg1"/>
                </a:solidFill>
                <a:latin typeface="Inter"/>
                <a:ea typeface="+mj-lt"/>
                <a:cs typeface="+mj-lt"/>
                <a:sym typeface="Inter"/>
              </a:rPr>
              <a:t>Diagrama</a:t>
            </a:r>
            <a:r>
              <a:rPr lang="nl-NL" sz="3200">
                <a:solidFill>
                  <a:schemeClr val="bg1"/>
                </a:solidFill>
                <a:latin typeface="Inter"/>
                <a:ea typeface="+mj-lt"/>
                <a:cs typeface="+mj-lt"/>
                <a:sym typeface="Inter"/>
              </a:rPr>
              <a:t> de </a:t>
            </a:r>
            <a:r>
              <a:rPr lang="nl-NL" sz="3200" err="1">
                <a:solidFill>
                  <a:schemeClr val="bg1"/>
                </a:solidFill>
                <a:latin typeface="Inter"/>
                <a:ea typeface="+mj-lt"/>
                <a:cs typeface="+mj-lt"/>
                <a:sym typeface="Inter"/>
              </a:rPr>
              <a:t>Espaguete</a:t>
            </a:r>
            <a:endParaRPr lang="nl-NL" sz="3200" err="1">
              <a:solidFill>
                <a:schemeClr val="bg1"/>
              </a:solidFill>
              <a:latin typeface="Inter"/>
              <a:ea typeface="+mj-lt"/>
              <a:cs typeface="+mj-lt"/>
            </a:endParaRPr>
          </a:p>
        </p:txBody>
      </p:sp>
      <p:grpSp>
        <p:nvGrpSpPr>
          <p:cNvPr id="12" name="Google Shape;356;p44">
            <a:extLst>
              <a:ext uri="{FF2B5EF4-FFF2-40B4-BE49-F238E27FC236}">
                <a16:creationId xmlns:a16="http://schemas.microsoft.com/office/drawing/2014/main" id="{81EE5CC5-BC9F-28E2-6500-B5B3C69EF0B3}"/>
              </a:ext>
            </a:extLst>
          </p:cNvPr>
          <p:cNvGrpSpPr/>
          <p:nvPr/>
        </p:nvGrpSpPr>
        <p:grpSpPr>
          <a:xfrm>
            <a:off x="1488722" y="3900664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5" name="Google Shape;357;p44">
              <a:extLst>
                <a:ext uri="{FF2B5EF4-FFF2-40B4-BE49-F238E27FC236}">
                  <a16:creationId xmlns:a16="http://schemas.microsoft.com/office/drawing/2014/main" id="{1AFD7B9A-3F28-BEAC-295D-7F6626375AE4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pt-BR">
                <a:solidFill>
                  <a:srgbClr val="01080E"/>
                </a:solidFill>
              </a:endParaRPr>
            </a:p>
          </p:txBody>
        </p:sp>
        <p:sp>
          <p:nvSpPr>
            <p:cNvPr id="6" name="Google Shape;358;p44">
              <a:extLst>
                <a:ext uri="{FF2B5EF4-FFF2-40B4-BE49-F238E27FC236}">
                  <a16:creationId xmlns:a16="http://schemas.microsoft.com/office/drawing/2014/main" id="{7A9F0857-B954-241B-04F3-725B407F4FD7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9;p44">
              <a:extLst>
                <a:ext uri="{FF2B5EF4-FFF2-40B4-BE49-F238E27FC236}">
                  <a16:creationId xmlns:a16="http://schemas.microsoft.com/office/drawing/2014/main" id="{39EC7726-BB1C-9364-C5FC-65F1C9FEFB08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60;p44">
              <a:extLst>
                <a:ext uri="{FF2B5EF4-FFF2-40B4-BE49-F238E27FC236}">
                  <a16:creationId xmlns:a16="http://schemas.microsoft.com/office/drawing/2014/main" id="{8B535636-8CC4-99A4-0315-41191C943872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61;p44">
              <a:extLst>
                <a:ext uri="{FF2B5EF4-FFF2-40B4-BE49-F238E27FC236}">
                  <a16:creationId xmlns:a16="http://schemas.microsoft.com/office/drawing/2014/main" id="{DE5CBB98-4272-E1F4-8545-7435B9DE7269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62;p44">
              <a:extLst>
                <a:ext uri="{FF2B5EF4-FFF2-40B4-BE49-F238E27FC236}">
                  <a16:creationId xmlns:a16="http://schemas.microsoft.com/office/drawing/2014/main" id="{946BA65A-71EA-E2EC-6FFB-D7083EA7C5F3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63;p44">
              <a:extLst>
                <a:ext uri="{FF2B5EF4-FFF2-40B4-BE49-F238E27FC236}">
                  <a16:creationId xmlns:a16="http://schemas.microsoft.com/office/drawing/2014/main" id="{08EDB1A9-3593-5A5B-B830-505A4993F81E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129ED4D-25BC-4512-5C53-35DF92A93218}"/>
              </a:ext>
            </a:extLst>
          </p:cNvPr>
          <p:cNvSpPr txBox="1"/>
          <p:nvPr/>
        </p:nvSpPr>
        <p:spPr>
          <a:xfrm>
            <a:off x="3303916" y="5352691"/>
            <a:ext cx="657332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3200" err="1">
                <a:solidFill>
                  <a:srgbClr val="FFFFFF"/>
                </a:solidFill>
                <a:latin typeface="Inter"/>
              </a:rPr>
              <a:t>Teoria</a:t>
            </a:r>
            <a:r>
              <a:rPr lang="nl-NL" sz="3200">
                <a:solidFill>
                  <a:srgbClr val="FFFFFF"/>
                </a:solidFill>
                <a:latin typeface="Inter"/>
              </a:rPr>
              <a:t> das </a:t>
            </a:r>
            <a:r>
              <a:rPr lang="nl-NL" sz="3200" err="1">
                <a:solidFill>
                  <a:srgbClr val="FFFFFF"/>
                </a:solidFill>
                <a:latin typeface="Inter"/>
              </a:rPr>
              <a:t>Restrições</a:t>
            </a:r>
            <a:r>
              <a:rPr lang="nl-NL" sz="3200">
                <a:solidFill>
                  <a:srgbClr val="FFFFFF"/>
                </a:solidFill>
                <a:latin typeface="Inter"/>
              </a:rPr>
              <a:t> TOC</a:t>
            </a:r>
            <a:endParaRPr lang="pt-BR"/>
          </a:p>
        </p:txBody>
      </p:sp>
      <p:grpSp>
        <p:nvGrpSpPr>
          <p:cNvPr id="14" name="Google Shape;356;p44">
            <a:extLst>
              <a:ext uri="{FF2B5EF4-FFF2-40B4-BE49-F238E27FC236}">
                <a16:creationId xmlns:a16="http://schemas.microsoft.com/office/drawing/2014/main" id="{02E6C3DC-AA9F-633B-B233-03022456D38B}"/>
              </a:ext>
            </a:extLst>
          </p:cNvPr>
          <p:cNvGrpSpPr/>
          <p:nvPr/>
        </p:nvGrpSpPr>
        <p:grpSpPr>
          <a:xfrm>
            <a:off x="1488722" y="5436165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15" name="Google Shape;357;p44">
              <a:extLst>
                <a:ext uri="{FF2B5EF4-FFF2-40B4-BE49-F238E27FC236}">
                  <a16:creationId xmlns:a16="http://schemas.microsoft.com/office/drawing/2014/main" id="{6D6C7458-F6A1-57CF-0DDE-6EDB32CEFE0B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pt-BR">
                <a:solidFill>
                  <a:srgbClr val="01080E"/>
                </a:solidFill>
              </a:endParaRPr>
            </a:p>
          </p:txBody>
        </p:sp>
        <p:sp>
          <p:nvSpPr>
            <p:cNvPr id="19" name="Google Shape;358;p44">
              <a:extLst>
                <a:ext uri="{FF2B5EF4-FFF2-40B4-BE49-F238E27FC236}">
                  <a16:creationId xmlns:a16="http://schemas.microsoft.com/office/drawing/2014/main" id="{D03AF0FD-03BB-0930-1496-F2AA5B4A47CB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9;p44">
              <a:extLst>
                <a:ext uri="{FF2B5EF4-FFF2-40B4-BE49-F238E27FC236}">
                  <a16:creationId xmlns:a16="http://schemas.microsoft.com/office/drawing/2014/main" id="{FEB48FC7-99C1-E94E-303B-A9A225DAE0B8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0;p44">
              <a:extLst>
                <a:ext uri="{FF2B5EF4-FFF2-40B4-BE49-F238E27FC236}">
                  <a16:creationId xmlns:a16="http://schemas.microsoft.com/office/drawing/2014/main" id="{C4792773-E43C-37E0-6C64-6182A1AA35E3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1;p44">
              <a:extLst>
                <a:ext uri="{FF2B5EF4-FFF2-40B4-BE49-F238E27FC236}">
                  <a16:creationId xmlns:a16="http://schemas.microsoft.com/office/drawing/2014/main" id="{BC92B355-0FF9-48CE-DB05-3F6D69AE99E1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62;p44">
              <a:extLst>
                <a:ext uri="{FF2B5EF4-FFF2-40B4-BE49-F238E27FC236}">
                  <a16:creationId xmlns:a16="http://schemas.microsoft.com/office/drawing/2014/main" id="{787D7E35-80E5-F66E-EB22-2925F4B4D743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63;p44">
              <a:extLst>
                <a:ext uri="{FF2B5EF4-FFF2-40B4-BE49-F238E27FC236}">
                  <a16:creationId xmlns:a16="http://schemas.microsoft.com/office/drawing/2014/main" id="{EECA2BAC-0862-F0EC-27C7-4E31C0753451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0060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9657D-1640-A407-ED2A-362072C5B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7C54DF56-188B-FDEE-98CB-329A2227563F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48CC7FC0-7DDA-8253-2818-F728D6EC1E78}"/>
              </a:ext>
            </a:extLst>
          </p:cNvPr>
          <p:cNvSpPr txBox="1">
            <a:spLocks/>
          </p:cNvSpPr>
          <p:nvPr/>
        </p:nvSpPr>
        <p:spPr>
          <a:xfrm>
            <a:off x="993574" y="1427164"/>
            <a:ext cx="11684134" cy="893303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 b="1">
                <a:solidFill>
                  <a:schemeClr val="bg1"/>
                </a:solidFill>
                <a:latin typeface="Chakra Petch Bold"/>
                <a:ea typeface="+mj-lt"/>
                <a:cs typeface="+mj-lt"/>
              </a:rPr>
              <a:t>EXEMPLOS REAIS DE GARGALO</a:t>
            </a:r>
            <a:endParaRPr lang="pt-BR" sz="5400" b="1">
              <a:solidFill>
                <a:schemeClr val="bg1"/>
              </a:solidFill>
              <a:latin typeface="Chakra Petch Bold"/>
              <a:cs typeface="Chakra Petch Bold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91DF064A-3659-86A4-2137-8DB3955114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833997"/>
              </p:ext>
            </p:extLst>
          </p:nvPr>
        </p:nvGraphicFramePr>
        <p:xfrm>
          <a:off x="989556" y="2886265"/>
          <a:ext cx="10409016" cy="42291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75880">
                  <a:extLst>
                    <a:ext uri="{9D8B030D-6E8A-4147-A177-3AD203B41FA5}">
                      <a16:colId xmlns:a16="http://schemas.microsoft.com/office/drawing/2014/main" val="3349368356"/>
                    </a:ext>
                  </a:extLst>
                </a:gridCol>
                <a:gridCol w="2738792">
                  <a:extLst>
                    <a:ext uri="{9D8B030D-6E8A-4147-A177-3AD203B41FA5}">
                      <a16:colId xmlns:a16="http://schemas.microsoft.com/office/drawing/2014/main" val="1841847877"/>
                    </a:ext>
                  </a:extLst>
                </a:gridCol>
                <a:gridCol w="3083389">
                  <a:extLst>
                    <a:ext uri="{9D8B030D-6E8A-4147-A177-3AD203B41FA5}">
                      <a16:colId xmlns:a16="http://schemas.microsoft.com/office/drawing/2014/main" val="543335853"/>
                    </a:ext>
                  </a:extLst>
                </a:gridCol>
                <a:gridCol w="3010955">
                  <a:extLst>
                    <a:ext uri="{9D8B030D-6E8A-4147-A177-3AD203B41FA5}">
                      <a16:colId xmlns:a16="http://schemas.microsoft.com/office/drawing/2014/main" val="35047618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Setor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Gargalo Identificado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Causa Raiz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Solução Aplicada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1512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Consultoria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Atraso na entrega de relatórios finais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Dependência de validação de sócios com agenda limitada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Redesenho do fluxo de aprovação com delegação parcial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5066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Saúde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Tempo de espera elevado para exames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Coleta centralizada e processamento em lote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Postos de coleta descentralizados e automação do agendamento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7806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Educação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Correção manual de avaliações EAD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Volume alto de alunos e ausência de rubricas automatizadas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Uso de plataformas com correção automática e rubricas padronizadas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406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263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37630-0AB6-32C1-F051-B92BA21BE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5B879E8F-8F0A-03C5-964F-767392C0DE70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F5B0AFEE-5EF1-5200-09FF-8F36C18DBBF3}"/>
              </a:ext>
            </a:extLst>
          </p:cNvPr>
          <p:cNvSpPr txBox="1">
            <a:spLocks/>
          </p:cNvSpPr>
          <p:nvPr/>
        </p:nvSpPr>
        <p:spPr>
          <a:xfrm>
            <a:off x="993574" y="1427164"/>
            <a:ext cx="11684134" cy="893303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 b="1">
                <a:solidFill>
                  <a:schemeClr val="bg1"/>
                </a:solidFill>
                <a:latin typeface="Chakra Petch Bold"/>
                <a:ea typeface="+mj-lt"/>
                <a:cs typeface="+mj-lt"/>
              </a:rPr>
              <a:t>EXEMPLOS REAIS DE GARGALO</a:t>
            </a:r>
            <a:endParaRPr lang="pt-BR" sz="5400" b="1">
              <a:solidFill>
                <a:schemeClr val="bg1"/>
              </a:solidFill>
              <a:latin typeface="Chakra Petch Bold"/>
              <a:cs typeface="Chakra Petch Bold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3E7EC1D2-D2A7-FFB8-30F5-5735A5F14A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061508"/>
              </p:ext>
            </p:extLst>
          </p:nvPr>
        </p:nvGraphicFramePr>
        <p:xfrm>
          <a:off x="989556" y="2886265"/>
          <a:ext cx="10409016" cy="31623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73157">
                  <a:extLst>
                    <a:ext uri="{9D8B030D-6E8A-4147-A177-3AD203B41FA5}">
                      <a16:colId xmlns:a16="http://schemas.microsoft.com/office/drawing/2014/main" val="3349368356"/>
                    </a:ext>
                  </a:extLst>
                </a:gridCol>
                <a:gridCol w="2641515">
                  <a:extLst>
                    <a:ext uri="{9D8B030D-6E8A-4147-A177-3AD203B41FA5}">
                      <a16:colId xmlns:a16="http://schemas.microsoft.com/office/drawing/2014/main" val="1841847877"/>
                    </a:ext>
                  </a:extLst>
                </a:gridCol>
                <a:gridCol w="3083389">
                  <a:extLst>
                    <a:ext uri="{9D8B030D-6E8A-4147-A177-3AD203B41FA5}">
                      <a16:colId xmlns:a16="http://schemas.microsoft.com/office/drawing/2014/main" val="543335853"/>
                    </a:ext>
                  </a:extLst>
                </a:gridCol>
                <a:gridCol w="3010955">
                  <a:extLst>
                    <a:ext uri="{9D8B030D-6E8A-4147-A177-3AD203B41FA5}">
                      <a16:colId xmlns:a16="http://schemas.microsoft.com/office/drawing/2014/main" val="35047618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Setor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Gargalo Identificado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Causa Raiz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Solução Aplicada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1512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Tecnologia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Demora na homologação de funcionalidades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Equipe de QA sobrecarregada e testes manuais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Implantação de testes automatizados e integração contínua (CI/CD)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505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Produtos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Ruptura de estoque em itens de alto giro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Falta de visibilidade do estoque e previsões imprecisas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Integração de sistemas com BI preditivo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570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31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405DD-059B-5327-D07E-87592BA89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7D39511B-6DFC-47C3-9C03-634EE838E616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D8B7757E-3D92-07DC-2B4D-A9472A01392F}"/>
              </a:ext>
            </a:extLst>
          </p:cNvPr>
          <p:cNvSpPr txBox="1">
            <a:spLocks/>
          </p:cNvSpPr>
          <p:nvPr/>
        </p:nvSpPr>
        <p:spPr>
          <a:xfrm>
            <a:off x="843262" y="1154191"/>
            <a:ext cx="11684134" cy="893303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>
                <a:solidFill>
                  <a:schemeClr val="bg1"/>
                </a:solidFill>
                <a:latin typeface="Chakra Petch Bold"/>
                <a:ea typeface="+mj-lt"/>
                <a:cs typeface="+mj-lt"/>
              </a:rPr>
              <a:t>INDICADORES DE </a:t>
            </a:r>
            <a:r>
              <a:rPr lang="pt-BR" sz="5400">
                <a:solidFill>
                  <a:srgbClr val="2BDEFD"/>
                </a:solidFill>
                <a:latin typeface="Chakra Petch Bold"/>
                <a:ea typeface="+mj-lt"/>
                <a:cs typeface="+mj-lt"/>
              </a:rPr>
              <a:t>PERFORMANCE</a:t>
            </a:r>
            <a:endParaRPr lang="pt-BR" sz="5400">
              <a:solidFill>
                <a:srgbClr val="2BDEFD"/>
              </a:solidFill>
              <a:latin typeface="Chakra Petch Bold"/>
              <a:cs typeface="Chakra Petch Bold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5CBF254C-C96F-AA5C-C5F5-537B3302F2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22855"/>
              </p:ext>
            </p:extLst>
          </p:nvPr>
        </p:nvGraphicFramePr>
        <p:xfrm>
          <a:off x="842425" y="2487480"/>
          <a:ext cx="10867606" cy="51435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87557">
                  <a:extLst>
                    <a:ext uri="{9D8B030D-6E8A-4147-A177-3AD203B41FA5}">
                      <a16:colId xmlns:a16="http://schemas.microsoft.com/office/drawing/2014/main" val="877193590"/>
                    </a:ext>
                  </a:extLst>
                </a:gridCol>
                <a:gridCol w="2509736">
                  <a:extLst>
                    <a:ext uri="{9D8B030D-6E8A-4147-A177-3AD203B41FA5}">
                      <a16:colId xmlns:a16="http://schemas.microsoft.com/office/drawing/2014/main" val="2507618793"/>
                    </a:ext>
                  </a:extLst>
                </a:gridCol>
                <a:gridCol w="2412819">
                  <a:extLst>
                    <a:ext uri="{9D8B030D-6E8A-4147-A177-3AD203B41FA5}">
                      <a16:colId xmlns:a16="http://schemas.microsoft.com/office/drawing/2014/main" val="776797564"/>
                    </a:ext>
                  </a:extLst>
                </a:gridCol>
                <a:gridCol w="3357494">
                  <a:extLst>
                    <a:ext uri="{9D8B030D-6E8A-4147-A177-3AD203B41FA5}">
                      <a16:colId xmlns:a16="http://schemas.microsoft.com/office/drawing/2014/main" val="4722683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Indicador de Performance (KPI)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Valor Observado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Gargalo Evidenciado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Como o Indicador Evidenciou o Gargalo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5907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Tempo de Ciclo Médio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12 dias (meta: 5 dias)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Atraso na etapa de aprovação de propostas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O tempo médio elevado indicou que uma ou mais etapas estavam consumindo tempo excessivo.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9279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Taxa de Retrabalho (%)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18% (meta: &lt;5%)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Falhas na entrada de dados no processo de cadastro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O alto índice de retrabalho apontou para erros recorrentes na origem do processo.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42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Lead Time de Atendimento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72h (meta: 24h)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Acúmulo de chamados no 2º nível de suporte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O tempo total de atendimento revelou gargalo na triagem e escalonamento.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723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575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84B7B-00F1-AE2B-82E7-1DBFC152C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E8002C71-17A5-3084-CEA4-4034474FCE07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311F46BB-56B7-DA99-9285-2CB5FD5BDECF}"/>
              </a:ext>
            </a:extLst>
          </p:cNvPr>
          <p:cNvSpPr txBox="1">
            <a:spLocks/>
          </p:cNvSpPr>
          <p:nvPr/>
        </p:nvSpPr>
        <p:spPr>
          <a:xfrm>
            <a:off x="843262" y="1378478"/>
            <a:ext cx="11684134" cy="893303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>
                <a:solidFill>
                  <a:schemeClr val="bg1"/>
                </a:solidFill>
                <a:latin typeface="Chakra Petch Bold"/>
                <a:ea typeface="+mj-lt"/>
                <a:cs typeface="+mj-lt"/>
              </a:rPr>
              <a:t>INDICADORES DE </a:t>
            </a:r>
            <a:r>
              <a:rPr lang="pt-BR" sz="5400">
                <a:solidFill>
                  <a:srgbClr val="2BDEFD"/>
                </a:solidFill>
                <a:latin typeface="Chakra Petch Bold"/>
                <a:ea typeface="+mj-lt"/>
                <a:cs typeface="+mj-lt"/>
              </a:rPr>
              <a:t>PERFORMANCE</a:t>
            </a:r>
            <a:endParaRPr lang="pt-BR" sz="5400">
              <a:solidFill>
                <a:srgbClr val="2BDEFD"/>
              </a:solidFill>
              <a:latin typeface="Chakra Petch Bold"/>
              <a:cs typeface="Chakra Petch Bold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C06B5C7-8CD9-128B-46C7-AB0E0DBF29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960846"/>
              </p:ext>
            </p:extLst>
          </p:nvPr>
        </p:nvGraphicFramePr>
        <p:xfrm>
          <a:off x="842425" y="3125835"/>
          <a:ext cx="10867606" cy="452437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801566">
                  <a:extLst>
                    <a:ext uri="{9D8B030D-6E8A-4147-A177-3AD203B41FA5}">
                      <a16:colId xmlns:a16="http://schemas.microsoft.com/office/drawing/2014/main" val="877193590"/>
                    </a:ext>
                  </a:extLst>
                </a:gridCol>
                <a:gridCol w="2412459">
                  <a:extLst>
                    <a:ext uri="{9D8B030D-6E8A-4147-A177-3AD203B41FA5}">
                      <a16:colId xmlns:a16="http://schemas.microsoft.com/office/drawing/2014/main" val="2507618793"/>
                    </a:ext>
                  </a:extLst>
                </a:gridCol>
                <a:gridCol w="2081719">
                  <a:extLst>
                    <a:ext uri="{9D8B030D-6E8A-4147-A177-3AD203B41FA5}">
                      <a16:colId xmlns:a16="http://schemas.microsoft.com/office/drawing/2014/main" val="776797564"/>
                    </a:ext>
                  </a:extLst>
                </a:gridCol>
                <a:gridCol w="3571862">
                  <a:extLst>
                    <a:ext uri="{9D8B030D-6E8A-4147-A177-3AD203B41FA5}">
                      <a16:colId xmlns:a16="http://schemas.microsoft.com/office/drawing/2014/main" val="4722683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Indicador de Performance (KPI)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Valor Observado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Gargalo Evidenciado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Como o Indicador Evidenciou o Gargalo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5907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SLA de Entregas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78% (meta: 95%)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Atrasos na logística de última milha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O não cumprimento do SLA revelou gargalos na roteirização e distribuição.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9858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Taxa de Conversão em Vendas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1,2% (meta: 3%)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Falha na qualificação de leads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 baixa conversão revelou gargalos no funil de vendas, especialmente na etapa de qualificação.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0387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Índice de Satisfação do Cliente (NPS)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32 (meta: &gt;60)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Atendimento demorado e pouco resolutivo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O NPS baixo indicou gargalos na experiência do cliente, reforçado por feedbacks qualitativos.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290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218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0BC2D-9026-01B2-1EDF-4DAEF9C82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CC7DA72E-24CD-0A22-5592-EC7C33AFE58E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874B5DA5-90A4-6D82-E7E7-24501766DE15}"/>
              </a:ext>
            </a:extLst>
          </p:cNvPr>
          <p:cNvSpPr txBox="1">
            <a:spLocks/>
          </p:cNvSpPr>
          <p:nvPr/>
        </p:nvSpPr>
        <p:spPr>
          <a:xfrm>
            <a:off x="1156413" y="1439690"/>
            <a:ext cx="11684134" cy="893303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>
                <a:solidFill>
                  <a:srgbClr val="2BDEFD"/>
                </a:solidFill>
                <a:latin typeface="Chakra Petch Bold"/>
                <a:ea typeface="+mj-lt"/>
                <a:cs typeface="+mj-lt"/>
              </a:rPr>
              <a:t>Ver </a:t>
            </a:r>
            <a:r>
              <a:rPr lang="pt-BR" sz="5400">
                <a:solidFill>
                  <a:schemeClr val="bg1"/>
                </a:solidFill>
                <a:latin typeface="Chakra Petch Bold"/>
                <a:ea typeface="+mj-lt"/>
                <a:cs typeface="+mj-lt"/>
              </a:rPr>
              <a:t>é diferente de</a:t>
            </a:r>
            <a:r>
              <a:rPr lang="pt-BR" sz="5400">
                <a:solidFill>
                  <a:srgbClr val="2BDEFD"/>
                </a:solidFill>
                <a:latin typeface="Chakra Petch Bold"/>
                <a:ea typeface="+mj-lt"/>
                <a:cs typeface="+mj-lt"/>
              </a:rPr>
              <a:t> enxergar</a:t>
            </a:r>
            <a:endParaRPr lang="pt-BR" sz="5400">
              <a:solidFill>
                <a:schemeClr val="bg1"/>
              </a:solidFill>
              <a:latin typeface="Chakra Petch Bold"/>
              <a:cs typeface="Chakra Petch Bold"/>
            </a:endParaRPr>
          </a:p>
        </p:txBody>
      </p:sp>
      <p:sp>
        <p:nvSpPr>
          <p:cNvPr id="5" name="Google Shape;229;p28">
            <a:extLst>
              <a:ext uri="{FF2B5EF4-FFF2-40B4-BE49-F238E27FC236}">
                <a16:creationId xmlns:a16="http://schemas.microsoft.com/office/drawing/2014/main" id="{5277D8DA-02D6-6E4C-CE78-7C8A87D807BB}"/>
              </a:ext>
            </a:extLst>
          </p:cNvPr>
          <p:cNvSpPr txBox="1">
            <a:spLocks/>
          </p:cNvSpPr>
          <p:nvPr/>
        </p:nvSpPr>
        <p:spPr>
          <a:xfrm>
            <a:off x="2782324" y="3631560"/>
            <a:ext cx="10461686" cy="710552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 err="1">
                <a:solidFill>
                  <a:schemeClr val="bg1"/>
                </a:solidFill>
                <a:latin typeface="Inter"/>
                <a:ea typeface="+mj-lt"/>
                <a:cs typeface="+mj-lt"/>
                <a:sym typeface="Inter"/>
              </a:rPr>
              <a:t>Dados</a:t>
            </a:r>
            <a:r>
              <a:rPr lang="nl-NL" sz="3200">
                <a:solidFill>
                  <a:schemeClr val="bg1"/>
                </a:solidFill>
                <a:latin typeface="Inter"/>
                <a:ea typeface="+mj-lt"/>
                <a:cs typeface="+mj-lt"/>
                <a:sym typeface="Inter"/>
              </a:rPr>
              <a:t> + </a:t>
            </a:r>
            <a:r>
              <a:rPr lang="nl-NL" sz="3200" err="1">
                <a:solidFill>
                  <a:schemeClr val="bg1"/>
                </a:solidFill>
                <a:latin typeface="Inter"/>
                <a:ea typeface="+mj-lt"/>
                <a:cs typeface="+mj-lt"/>
                <a:sym typeface="Inter"/>
              </a:rPr>
              <a:t>análise</a:t>
            </a:r>
            <a:r>
              <a:rPr lang="nl-NL" sz="3200">
                <a:solidFill>
                  <a:schemeClr val="bg1"/>
                </a:solidFill>
                <a:latin typeface="Inter"/>
                <a:ea typeface="+mj-lt"/>
                <a:cs typeface="+mj-lt"/>
                <a:sym typeface="Inter"/>
              </a:rPr>
              <a:t> = </a:t>
            </a:r>
            <a:r>
              <a:rPr lang="nl-NL" sz="3200" err="1">
                <a:solidFill>
                  <a:schemeClr val="bg1"/>
                </a:solidFill>
                <a:latin typeface="Inter"/>
                <a:ea typeface="+mj-lt"/>
                <a:cs typeface="+mj-lt"/>
                <a:sym typeface="Inter"/>
              </a:rPr>
              <a:t>decisões</a:t>
            </a:r>
            <a:r>
              <a:rPr lang="nl-NL" sz="3200">
                <a:solidFill>
                  <a:schemeClr val="bg1"/>
                </a:solidFill>
                <a:latin typeface="Inter"/>
                <a:ea typeface="+mj-lt"/>
                <a:cs typeface="+mj-lt"/>
                <a:sym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+mj-lt"/>
                <a:cs typeface="+mj-lt"/>
                <a:sym typeface="Inter"/>
              </a:rPr>
              <a:t>melhores</a:t>
            </a:r>
            <a:r>
              <a:rPr lang="nl-NL" sz="3200">
                <a:solidFill>
                  <a:schemeClr val="bg1"/>
                </a:solidFill>
                <a:latin typeface="Inter"/>
                <a:ea typeface="+mj-lt"/>
                <a:cs typeface="+mj-lt"/>
                <a:sym typeface="Inter"/>
              </a:rPr>
              <a:t> </a:t>
            </a:r>
            <a:endParaRPr lang="nl-NL" sz="3200">
              <a:solidFill>
                <a:schemeClr val="bg1"/>
              </a:solidFill>
              <a:latin typeface="Inter"/>
              <a:ea typeface="+mj-lt"/>
              <a:cs typeface="+mj-lt"/>
            </a:endParaRPr>
          </a:p>
        </p:txBody>
      </p:sp>
      <p:grpSp>
        <p:nvGrpSpPr>
          <p:cNvPr id="12" name="Google Shape;356;p44">
            <a:extLst>
              <a:ext uri="{FF2B5EF4-FFF2-40B4-BE49-F238E27FC236}">
                <a16:creationId xmlns:a16="http://schemas.microsoft.com/office/drawing/2014/main" id="{5B38EE47-B977-25B4-6C31-DF588D21A9CB}"/>
              </a:ext>
            </a:extLst>
          </p:cNvPr>
          <p:cNvGrpSpPr/>
          <p:nvPr/>
        </p:nvGrpSpPr>
        <p:grpSpPr>
          <a:xfrm>
            <a:off x="1160919" y="3745388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4" name="Google Shape;357;p44">
              <a:extLst>
                <a:ext uri="{FF2B5EF4-FFF2-40B4-BE49-F238E27FC236}">
                  <a16:creationId xmlns:a16="http://schemas.microsoft.com/office/drawing/2014/main" id="{FCBF1633-8E11-9BA0-3080-C6F1CC18A592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pt-BR">
                <a:solidFill>
                  <a:srgbClr val="01080E"/>
                </a:solidFill>
              </a:endParaRPr>
            </a:p>
          </p:txBody>
        </p:sp>
        <p:sp>
          <p:nvSpPr>
            <p:cNvPr id="6" name="Google Shape;358;p44">
              <a:extLst>
                <a:ext uri="{FF2B5EF4-FFF2-40B4-BE49-F238E27FC236}">
                  <a16:creationId xmlns:a16="http://schemas.microsoft.com/office/drawing/2014/main" id="{BA0CBC2C-3CD6-8E4E-9F26-D34387152AF9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9;p44">
              <a:extLst>
                <a:ext uri="{FF2B5EF4-FFF2-40B4-BE49-F238E27FC236}">
                  <a16:creationId xmlns:a16="http://schemas.microsoft.com/office/drawing/2014/main" id="{64568780-5DC5-F5F7-6C88-C3DD842DCB36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60;p44">
              <a:extLst>
                <a:ext uri="{FF2B5EF4-FFF2-40B4-BE49-F238E27FC236}">
                  <a16:creationId xmlns:a16="http://schemas.microsoft.com/office/drawing/2014/main" id="{50D4BFF7-E644-59B3-7B95-6FE5205F53D3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61;p44">
              <a:extLst>
                <a:ext uri="{FF2B5EF4-FFF2-40B4-BE49-F238E27FC236}">
                  <a16:creationId xmlns:a16="http://schemas.microsoft.com/office/drawing/2014/main" id="{4BA5CEB2-FC6A-B422-1BAB-C5BFB35B5B65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62;p44">
              <a:extLst>
                <a:ext uri="{FF2B5EF4-FFF2-40B4-BE49-F238E27FC236}">
                  <a16:creationId xmlns:a16="http://schemas.microsoft.com/office/drawing/2014/main" id="{53041721-1B67-927B-268A-ADF4B25E31E0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63;p44">
              <a:extLst>
                <a:ext uri="{FF2B5EF4-FFF2-40B4-BE49-F238E27FC236}">
                  <a16:creationId xmlns:a16="http://schemas.microsoft.com/office/drawing/2014/main" id="{3F94D741-8DC2-C4A8-27E5-15A50E51F147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229;p28">
            <a:extLst>
              <a:ext uri="{FF2B5EF4-FFF2-40B4-BE49-F238E27FC236}">
                <a16:creationId xmlns:a16="http://schemas.microsoft.com/office/drawing/2014/main" id="{F0AC33E9-0757-2428-239F-924FEA132E2B}"/>
              </a:ext>
            </a:extLst>
          </p:cNvPr>
          <p:cNvSpPr txBox="1">
            <a:spLocks/>
          </p:cNvSpPr>
          <p:nvPr/>
        </p:nvSpPr>
        <p:spPr>
          <a:xfrm>
            <a:off x="2782323" y="5080798"/>
            <a:ext cx="10461686" cy="710552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cs typeface="+mj-lt"/>
                <a:sym typeface="Inter"/>
              </a:rPr>
              <a:t>Diagnótico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</a:rPr>
              <a:t>bem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</a:rPr>
              <a:t>feito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</a:rPr>
              <a:t>acelera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</a:rPr>
              <a:t> a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</a:rPr>
              <a:t>melhoria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</a:rPr>
              <a:t> contínua</a:t>
            </a:r>
          </a:p>
        </p:txBody>
      </p:sp>
      <p:grpSp>
        <p:nvGrpSpPr>
          <p:cNvPr id="20" name="Google Shape;356;p44">
            <a:extLst>
              <a:ext uri="{FF2B5EF4-FFF2-40B4-BE49-F238E27FC236}">
                <a16:creationId xmlns:a16="http://schemas.microsoft.com/office/drawing/2014/main" id="{58015278-5615-A7D3-0184-07071C0F5091}"/>
              </a:ext>
            </a:extLst>
          </p:cNvPr>
          <p:cNvGrpSpPr/>
          <p:nvPr/>
        </p:nvGrpSpPr>
        <p:grpSpPr>
          <a:xfrm>
            <a:off x="1160919" y="5229131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21" name="Google Shape;357;p44">
              <a:extLst>
                <a:ext uri="{FF2B5EF4-FFF2-40B4-BE49-F238E27FC236}">
                  <a16:creationId xmlns:a16="http://schemas.microsoft.com/office/drawing/2014/main" id="{B6E3DD2F-8CD7-9BCD-E666-5B6411271DF3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pt-BR">
                <a:solidFill>
                  <a:srgbClr val="01080E"/>
                </a:solidFill>
              </a:endParaRPr>
            </a:p>
          </p:txBody>
        </p:sp>
        <p:sp>
          <p:nvSpPr>
            <p:cNvPr id="22" name="Google Shape;358;p44">
              <a:extLst>
                <a:ext uri="{FF2B5EF4-FFF2-40B4-BE49-F238E27FC236}">
                  <a16:creationId xmlns:a16="http://schemas.microsoft.com/office/drawing/2014/main" id="{6B1513F7-5236-7BBF-D0F8-7831BC634CD3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9;p44">
              <a:extLst>
                <a:ext uri="{FF2B5EF4-FFF2-40B4-BE49-F238E27FC236}">
                  <a16:creationId xmlns:a16="http://schemas.microsoft.com/office/drawing/2014/main" id="{E8D93337-7C94-7D71-EC81-E52DF5FB1CB9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60;p44">
              <a:extLst>
                <a:ext uri="{FF2B5EF4-FFF2-40B4-BE49-F238E27FC236}">
                  <a16:creationId xmlns:a16="http://schemas.microsoft.com/office/drawing/2014/main" id="{326B6937-D7CD-B9E1-C94D-01C64D850AF0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61;p44">
              <a:extLst>
                <a:ext uri="{FF2B5EF4-FFF2-40B4-BE49-F238E27FC236}">
                  <a16:creationId xmlns:a16="http://schemas.microsoft.com/office/drawing/2014/main" id="{C1BE0850-E4D8-9503-8DE4-8EF20A6AF7FF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2;p44">
              <a:extLst>
                <a:ext uri="{FF2B5EF4-FFF2-40B4-BE49-F238E27FC236}">
                  <a16:creationId xmlns:a16="http://schemas.microsoft.com/office/drawing/2014/main" id="{454ACCE1-4E95-8C5D-7D95-2BB16DC61E84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3;p44">
              <a:extLst>
                <a:ext uri="{FF2B5EF4-FFF2-40B4-BE49-F238E27FC236}">
                  <a16:creationId xmlns:a16="http://schemas.microsoft.com/office/drawing/2014/main" id="{058DA76E-4EB8-BC6A-E733-E143FB4FE6B7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836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46601-90D9-BA9B-1F83-D4C9775EE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71EBAE63-42CB-7A54-588C-435F1CBD2057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96E3F5B7-7510-62B2-F39A-92A47529A14E}"/>
              </a:ext>
            </a:extLst>
          </p:cNvPr>
          <p:cNvSpPr txBox="1">
            <a:spLocks/>
          </p:cNvSpPr>
          <p:nvPr/>
        </p:nvSpPr>
        <p:spPr>
          <a:xfrm>
            <a:off x="1137032" y="1434254"/>
            <a:ext cx="9854153" cy="1641200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5400" b="1">
                <a:solidFill>
                  <a:schemeClr val="bg1"/>
                </a:solidFill>
                <a:latin typeface="Chakra Petch"/>
                <a:cs typeface="Chakra Petch"/>
              </a:rPr>
              <a:t>CONCEITUANDO "PROCESSO"</a:t>
            </a:r>
            <a:br>
              <a:rPr lang="pt-BR" sz="5400" b="1">
                <a:solidFill>
                  <a:srgbClr val="2BDEFD"/>
                </a:solidFill>
                <a:latin typeface="Chakra Petch"/>
                <a:cs typeface="Chakra Petch"/>
              </a:rPr>
            </a:br>
            <a:r>
              <a:rPr lang="pt-BR" sz="5400" b="1">
                <a:solidFill>
                  <a:srgbClr val="2BDEFD"/>
                </a:solidFill>
                <a:latin typeface="Chakra Petch"/>
                <a:cs typeface="Chakra Petch"/>
              </a:rPr>
              <a:t>PARA QUEM</a:t>
            </a:r>
          </a:p>
        </p:txBody>
      </p:sp>
      <p:pic>
        <p:nvPicPr>
          <p:cNvPr id="3" name="Graphic 2" descr="Target with solid fill">
            <a:extLst>
              <a:ext uri="{FF2B5EF4-FFF2-40B4-BE49-F238E27FC236}">
                <a16:creationId xmlns:a16="http://schemas.microsoft.com/office/drawing/2014/main" id="{5C8B9576-7581-D435-D924-65E473017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0060" y="4554747"/>
            <a:ext cx="914400" cy="914400"/>
          </a:xfrm>
          <a:prstGeom prst="rect">
            <a:avLst/>
          </a:prstGeom>
        </p:spPr>
      </p:pic>
      <p:sp>
        <p:nvSpPr>
          <p:cNvPr id="6" name="Google Shape;229;p28">
            <a:extLst>
              <a:ext uri="{FF2B5EF4-FFF2-40B4-BE49-F238E27FC236}">
                <a16:creationId xmlns:a16="http://schemas.microsoft.com/office/drawing/2014/main" id="{9599228E-9797-3350-DF3C-F9BFAD2F225C}"/>
              </a:ext>
            </a:extLst>
          </p:cNvPr>
          <p:cNvSpPr txBox="1">
            <a:spLocks/>
          </p:cNvSpPr>
          <p:nvPr/>
        </p:nvSpPr>
        <p:spPr>
          <a:xfrm>
            <a:off x="2257472" y="4645838"/>
            <a:ext cx="5692107" cy="710552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cs typeface="Chakra Petch Light"/>
                <a:sym typeface="Inter"/>
              </a:rPr>
              <a:t>Qual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cs typeface="Chakra Petch Light"/>
                <a:sym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cs typeface="Chakra Petch Light"/>
                <a:sym typeface="Inter"/>
              </a:rPr>
              <a:t>seu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cs typeface="Chakra Petch Light"/>
                <a:sym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cs typeface="Chakra Petch Light"/>
                <a:sym typeface="Inter"/>
              </a:rPr>
              <a:t>objetivo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cs typeface="Chakra Petch Light"/>
                <a:sym typeface="Inter"/>
              </a:rPr>
              <a:t> </a:t>
            </a:r>
            <a:r>
              <a:rPr lang="nl-NL" sz="3200" err="1">
                <a:solidFill>
                  <a:schemeClr val="bg1"/>
                </a:solidFill>
                <a:latin typeface="Inter"/>
                <a:ea typeface="Inter"/>
                <a:cs typeface="Chakra Petch Light"/>
                <a:sym typeface="Inter"/>
              </a:rPr>
              <a:t>final</a:t>
            </a:r>
            <a:r>
              <a:rPr lang="nl-NL" sz="3200">
                <a:solidFill>
                  <a:schemeClr val="bg1"/>
                </a:solidFill>
                <a:latin typeface="Inter"/>
                <a:ea typeface="Inter"/>
                <a:cs typeface="Chakra Petch Light"/>
                <a:sym typeface="Inter"/>
              </a:rPr>
              <a:t>?</a:t>
            </a:r>
            <a:endParaRPr lang="nl-NL" sz="3200">
              <a:solidFill>
                <a:schemeClr val="bg1"/>
              </a:solidFill>
              <a:latin typeface="Inter"/>
              <a:ea typeface="Inter"/>
              <a:cs typeface="Chakra Petch Light"/>
            </a:endParaRPr>
          </a:p>
        </p:txBody>
      </p:sp>
    </p:spTree>
    <p:extLst>
      <p:ext uri="{BB962C8B-B14F-4D97-AF65-F5344CB8AC3E}">
        <p14:creationId xmlns:p14="http://schemas.microsoft.com/office/powerpoint/2010/main" val="60409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9C448-D53A-304C-37C8-7D8DDE630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9E5B37D8-69E3-43C7-2195-5564C315AE70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8A23D24F-9C82-157F-E161-CAF796F30329}"/>
              </a:ext>
            </a:extLst>
          </p:cNvPr>
          <p:cNvSpPr txBox="1">
            <a:spLocks/>
          </p:cNvSpPr>
          <p:nvPr/>
        </p:nvSpPr>
        <p:spPr>
          <a:xfrm>
            <a:off x="2296282" y="3193334"/>
            <a:ext cx="10481635" cy="1447301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pt-BR" sz="5400" b="1">
                <a:solidFill>
                  <a:srgbClr val="2BDEFD"/>
                </a:solidFill>
                <a:latin typeface="Chakra Petch"/>
                <a:cs typeface="Chakra Petch"/>
              </a:rPr>
              <a:t>APLICAÇÕES PRÁTICAS </a:t>
            </a:r>
            <a:endParaRPr lang="pt-BR" sz="5400" b="1">
              <a:solidFill>
                <a:srgbClr val="2BDEFD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  <a:p>
            <a:pPr algn="ctr">
              <a:spcBef>
                <a:spcPts val="0"/>
              </a:spcBef>
            </a:pPr>
            <a:r>
              <a:rPr lang="pt-BR" sz="4000" b="1">
                <a:solidFill>
                  <a:schemeClr val="bg1"/>
                </a:solidFill>
                <a:latin typeface="Chakra Petch"/>
                <a:cs typeface="Chakra Petch"/>
              </a:rPr>
              <a:t>3 FORMAS DE USAR A IA</a:t>
            </a:r>
            <a:endParaRPr lang="pt-BR" sz="4000" b="1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6951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1A39A-9EF9-BB5A-86AE-6E7B60D6A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52602368-5BD9-0C34-5586-D8F5F6A8B68D}"/>
              </a:ext>
            </a:extLst>
          </p:cNvPr>
          <p:cNvSpPr/>
          <p:nvPr/>
        </p:nvSpPr>
        <p:spPr>
          <a:xfrm>
            <a:off x="7631434" y="3740507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3A77AB7-0460-E57D-D7A0-215A035487F5}"/>
              </a:ext>
            </a:extLst>
          </p:cNvPr>
          <p:cNvSpPr txBox="1"/>
          <p:nvPr/>
        </p:nvSpPr>
        <p:spPr>
          <a:xfrm>
            <a:off x="2423786" y="2984327"/>
            <a:ext cx="878074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Apoia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suas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tarefas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,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acelera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processos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organiza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informações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.</a:t>
            </a:r>
            <a:endParaRPr lang="pt-BR" sz="2000">
              <a:latin typeface="Inter"/>
              <a:ea typeface="Inter"/>
              <a:cs typeface="Chakra Petch Light"/>
            </a:endParaRPr>
          </a:p>
        </p:txBody>
      </p:sp>
      <p:sp>
        <p:nvSpPr>
          <p:cNvPr id="4" name="Google Shape;222;p27">
            <a:extLst>
              <a:ext uri="{FF2B5EF4-FFF2-40B4-BE49-F238E27FC236}">
                <a16:creationId xmlns:a16="http://schemas.microsoft.com/office/drawing/2014/main" id="{C2AC776D-51D2-9F0C-FBDD-971878748D1A}"/>
              </a:ext>
            </a:extLst>
          </p:cNvPr>
          <p:cNvSpPr txBox="1">
            <a:spLocks/>
          </p:cNvSpPr>
          <p:nvPr/>
        </p:nvSpPr>
        <p:spPr>
          <a:xfrm>
            <a:off x="1014213" y="1358802"/>
            <a:ext cx="11357478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chemeClr val="bg1"/>
                </a:solidFill>
                <a:latin typeface="Chakra Petch Bold"/>
                <a:cs typeface="Chakra Petch Bold"/>
              </a:rPr>
              <a:t>A IA COMO </a:t>
            </a:r>
            <a:r>
              <a:rPr lang="pt-BR" sz="5250">
                <a:solidFill>
                  <a:srgbClr val="2BDEFD"/>
                </a:solidFill>
                <a:latin typeface="Chakra Petch Bold"/>
                <a:cs typeface="Chakra Petch Bold"/>
              </a:rPr>
              <a:t>ASSISTENTE</a:t>
            </a:r>
          </a:p>
        </p:txBody>
      </p:sp>
      <p:grpSp>
        <p:nvGrpSpPr>
          <p:cNvPr id="23" name="Google Shape;356;p44">
            <a:extLst>
              <a:ext uri="{FF2B5EF4-FFF2-40B4-BE49-F238E27FC236}">
                <a16:creationId xmlns:a16="http://schemas.microsoft.com/office/drawing/2014/main" id="{1489D926-B53F-4795-3A27-66FBAFF9B673}"/>
              </a:ext>
            </a:extLst>
          </p:cNvPr>
          <p:cNvGrpSpPr/>
          <p:nvPr/>
        </p:nvGrpSpPr>
        <p:grpSpPr>
          <a:xfrm>
            <a:off x="902121" y="2969012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13" name="Google Shape;357;p44">
              <a:extLst>
                <a:ext uri="{FF2B5EF4-FFF2-40B4-BE49-F238E27FC236}">
                  <a16:creationId xmlns:a16="http://schemas.microsoft.com/office/drawing/2014/main" id="{F38EBDBB-CF8A-C949-3D9B-8AE5C053B8DA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8;p44">
              <a:extLst>
                <a:ext uri="{FF2B5EF4-FFF2-40B4-BE49-F238E27FC236}">
                  <a16:creationId xmlns:a16="http://schemas.microsoft.com/office/drawing/2014/main" id="{047874B5-D347-A5B5-7F4A-AF224CE61DA5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9;p44">
              <a:extLst>
                <a:ext uri="{FF2B5EF4-FFF2-40B4-BE49-F238E27FC236}">
                  <a16:creationId xmlns:a16="http://schemas.microsoft.com/office/drawing/2014/main" id="{0ABF5916-8BF1-E0AD-7A4A-86B715C3DD1C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0;p44">
              <a:extLst>
                <a:ext uri="{FF2B5EF4-FFF2-40B4-BE49-F238E27FC236}">
                  <a16:creationId xmlns:a16="http://schemas.microsoft.com/office/drawing/2014/main" id="{1AEB5D5B-0E11-116F-FF30-DEC603E75C6E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1;p44">
              <a:extLst>
                <a:ext uri="{FF2B5EF4-FFF2-40B4-BE49-F238E27FC236}">
                  <a16:creationId xmlns:a16="http://schemas.microsoft.com/office/drawing/2014/main" id="{A8EAD091-B691-42E7-3AC8-B59C7BDE9F59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2;p44">
              <a:extLst>
                <a:ext uri="{FF2B5EF4-FFF2-40B4-BE49-F238E27FC236}">
                  <a16:creationId xmlns:a16="http://schemas.microsoft.com/office/drawing/2014/main" id="{34D1CC1D-EFE6-21D5-5213-112BBA37212B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3;p44">
              <a:extLst>
                <a:ext uri="{FF2B5EF4-FFF2-40B4-BE49-F238E27FC236}">
                  <a16:creationId xmlns:a16="http://schemas.microsoft.com/office/drawing/2014/main" id="{E5F5A361-438C-99ED-2363-B6349E16DCB0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F4A1640B-446F-F54A-C186-8FC1670197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243023"/>
              </p:ext>
            </p:extLst>
          </p:nvPr>
        </p:nvGraphicFramePr>
        <p:xfrm>
          <a:off x="1012166" y="4263800"/>
          <a:ext cx="10363200" cy="296430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352156459"/>
                    </a:ext>
                  </a:extLst>
                </a:gridCol>
                <a:gridCol w="3905250">
                  <a:extLst>
                    <a:ext uri="{9D8B030D-6E8A-4147-A177-3AD203B41FA5}">
                      <a16:colId xmlns:a16="http://schemas.microsoft.com/office/drawing/2014/main" val="890655229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31055246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Função</a:t>
                      </a:r>
                      <a:endParaRPr lang="pt-BR" sz="2000" b="1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Aplicação em Gargalos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Exemplo de Prompt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4859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Organiza dados de processos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Consolida tempos de ciclo, volumes e desvios em planilhas ou dashboards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i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“Organize os tempos de execução por etapa do processo de atendimento.”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5362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Gera relatórios automáticos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Cria resumos com indicadores de performance e alertas de anomalias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i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“Gere um relatório semanal com os KPIs do processo de compras.”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4336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Acelera análise de documentos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Lê e resume fluxogramas, </a:t>
                      </a:r>
                      <a:r>
                        <a:rPr lang="pt-BR" sz="2000" err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SOPs</a:t>
                      </a: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 ou atas de reuniões para facilitar o diagnóstico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i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“Resuma os principais pontos do fluxograma do processo de faturamento.”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794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458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86683-C02C-8F12-37B8-B8B7170D0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9CBEFCB-16FE-9CDE-4C9A-CAEABFFFF8EF}"/>
              </a:ext>
            </a:extLst>
          </p:cNvPr>
          <p:cNvSpPr txBox="1"/>
          <p:nvPr/>
        </p:nvSpPr>
        <p:spPr>
          <a:xfrm>
            <a:off x="2523995" y="2984327"/>
            <a:ext cx="1281412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Executa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tarefas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completas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com base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nas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suas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instruções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.</a:t>
            </a:r>
            <a:endParaRPr lang="pt-BR" sz="2000">
              <a:latin typeface="Inter"/>
              <a:ea typeface="Inter"/>
              <a:cs typeface="Chakra Petch Light"/>
            </a:endParaRPr>
          </a:p>
        </p:txBody>
      </p:sp>
      <p:sp>
        <p:nvSpPr>
          <p:cNvPr id="4" name="Google Shape;222;p27">
            <a:extLst>
              <a:ext uri="{FF2B5EF4-FFF2-40B4-BE49-F238E27FC236}">
                <a16:creationId xmlns:a16="http://schemas.microsoft.com/office/drawing/2014/main" id="{3C0E9E41-2199-6BA3-3773-B01FE2421CDE}"/>
              </a:ext>
            </a:extLst>
          </p:cNvPr>
          <p:cNvSpPr txBox="1">
            <a:spLocks/>
          </p:cNvSpPr>
          <p:nvPr/>
        </p:nvSpPr>
        <p:spPr>
          <a:xfrm>
            <a:off x="1014213" y="1358802"/>
            <a:ext cx="11357478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chemeClr val="bg1"/>
                </a:solidFill>
                <a:latin typeface="Chakra Petch Bold"/>
                <a:cs typeface="Chakra Petch Bold"/>
              </a:rPr>
              <a:t>A IA FAZENDO POR VOCÊ</a:t>
            </a:r>
          </a:p>
        </p:txBody>
      </p:sp>
      <p:grpSp>
        <p:nvGrpSpPr>
          <p:cNvPr id="21" name="Google Shape;356;p44">
            <a:extLst>
              <a:ext uri="{FF2B5EF4-FFF2-40B4-BE49-F238E27FC236}">
                <a16:creationId xmlns:a16="http://schemas.microsoft.com/office/drawing/2014/main" id="{18D8C238-C35E-906E-BC82-6C84E22E8A73}"/>
              </a:ext>
            </a:extLst>
          </p:cNvPr>
          <p:cNvGrpSpPr/>
          <p:nvPr/>
        </p:nvGrpSpPr>
        <p:grpSpPr>
          <a:xfrm>
            <a:off x="902122" y="2969012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8" name="Google Shape;357;p44">
              <a:extLst>
                <a:ext uri="{FF2B5EF4-FFF2-40B4-BE49-F238E27FC236}">
                  <a16:creationId xmlns:a16="http://schemas.microsoft.com/office/drawing/2014/main" id="{76464782-44B5-C1E9-8A78-FEEAEB93F077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8;p44">
              <a:extLst>
                <a:ext uri="{FF2B5EF4-FFF2-40B4-BE49-F238E27FC236}">
                  <a16:creationId xmlns:a16="http://schemas.microsoft.com/office/drawing/2014/main" id="{D2934EA2-BA61-4E2C-999A-18F1161E1F72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9;p44">
              <a:extLst>
                <a:ext uri="{FF2B5EF4-FFF2-40B4-BE49-F238E27FC236}">
                  <a16:creationId xmlns:a16="http://schemas.microsoft.com/office/drawing/2014/main" id="{A06EDD4A-2A25-5A4C-F7CB-94B2FA837700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60;p44">
              <a:extLst>
                <a:ext uri="{FF2B5EF4-FFF2-40B4-BE49-F238E27FC236}">
                  <a16:creationId xmlns:a16="http://schemas.microsoft.com/office/drawing/2014/main" id="{5C1458EA-A7F0-457D-4B5C-9468B88189E6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61;p44">
              <a:extLst>
                <a:ext uri="{FF2B5EF4-FFF2-40B4-BE49-F238E27FC236}">
                  <a16:creationId xmlns:a16="http://schemas.microsoft.com/office/drawing/2014/main" id="{D0B03205-29CF-D749-20AF-5B02A092CE12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2;p44">
              <a:extLst>
                <a:ext uri="{FF2B5EF4-FFF2-40B4-BE49-F238E27FC236}">
                  <a16:creationId xmlns:a16="http://schemas.microsoft.com/office/drawing/2014/main" id="{125B07E2-8A79-FE61-A7C7-942330D82AB8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3;p44">
              <a:extLst>
                <a:ext uri="{FF2B5EF4-FFF2-40B4-BE49-F238E27FC236}">
                  <a16:creationId xmlns:a16="http://schemas.microsoft.com/office/drawing/2014/main" id="{DBCE4074-36C8-7B2D-09DF-9234132644EE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400FD405-6D09-C90B-3F3E-C17E942B97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928638"/>
              </p:ext>
            </p:extLst>
          </p:nvPr>
        </p:nvGraphicFramePr>
        <p:xfrm>
          <a:off x="894361" y="4358451"/>
          <a:ext cx="10391766" cy="296430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56816">
                  <a:extLst>
                    <a:ext uri="{9D8B030D-6E8A-4147-A177-3AD203B41FA5}">
                      <a16:colId xmlns:a16="http://schemas.microsoft.com/office/drawing/2014/main" val="4027609380"/>
                    </a:ext>
                  </a:extLst>
                </a:gridCol>
                <a:gridCol w="4296377">
                  <a:extLst>
                    <a:ext uri="{9D8B030D-6E8A-4147-A177-3AD203B41FA5}">
                      <a16:colId xmlns:a16="http://schemas.microsoft.com/office/drawing/2014/main" val="1748585894"/>
                    </a:ext>
                  </a:extLst>
                </a:gridCol>
                <a:gridCol w="3838573">
                  <a:extLst>
                    <a:ext uri="{9D8B030D-6E8A-4147-A177-3AD203B41FA5}">
                      <a16:colId xmlns:a16="http://schemas.microsoft.com/office/drawing/2014/main" val="16722918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Função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Aplicação em Gargalos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Exemplo de Prompt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945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Identifica gargalos automaticamente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Usa logs de sistemas ou planilhas para detectar etapas com maior tempo ou fila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i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“Analise os dados de processo e identifique onde ocorrem os maiores atrasos.”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2928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Mapeia processos com base em dados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Reconstrói o fluxo real com base em registros de sistemas (</a:t>
                      </a:r>
                      <a:r>
                        <a:rPr lang="pt-BR" sz="2000" err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Process</a:t>
                      </a: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 Mining)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i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“Crie um mapa do processo de </a:t>
                      </a:r>
                      <a:r>
                        <a:rPr lang="pt-BR" sz="2000" i="1" err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onboarding</a:t>
                      </a:r>
                      <a:r>
                        <a:rPr lang="pt-BR" sz="2000" i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 com base nos logs do sistema.”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1796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Gera gráficos e análises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Cria Pareto, VSM, histogramas e outros gráficos para visualização de gargalos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i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“Gere um gráfico de Pareto com os principais motivos de retrabalho.”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68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473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A69E2-BF43-0071-EADE-D0C112705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405F57-C0D9-D242-3812-00120469AA9F}"/>
              </a:ext>
            </a:extLst>
          </p:cNvPr>
          <p:cNvSpPr txBox="1"/>
          <p:nvPr/>
        </p:nvSpPr>
        <p:spPr>
          <a:xfrm>
            <a:off x="2486417" y="2996853"/>
            <a:ext cx="109727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Ajuda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na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tomada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de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decisão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,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oferece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insights 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recomendações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estratégicas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.</a:t>
            </a:r>
            <a:endParaRPr lang="pt-BR" sz="2000">
              <a:solidFill>
                <a:srgbClr val="01080E"/>
              </a:solidFill>
              <a:latin typeface="Inter"/>
              <a:ea typeface="Inter"/>
              <a:cs typeface="Chakra Petch Light"/>
            </a:endParaRPr>
          </a:p>
        </p:txBody>
      </p:sp>
      <p:sp>
        <p:nvSpPr>
          <p:cNvPr id="8" name="Google Shape;222;p27">
            <a:extLst>
              <a:ext uri="{FF2B5EF4-FFF2-40B4-BE49-F238E27FC236}">
                <a16:creationId xmlns:a16="http://schemas.microsoft.com/office/drawing/2014/main" id="{1D6CEB81-B3FF-860A-12FF-DC306BD790C6}"/>
              </a:ext>
            </a:extLst>
          </p:cNvPr>
          <p:cNvSpPr txBox="1">
            <a:spLocks/>
          </p:cNvSpPr>
          <p:nvPr/>
        </p:nvSpPr>
        <p:spPr>
          <a:xfrm>
            <a:off x="1014213" y="1358802"/>
            <a:ext cx="11357478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chemeClr val="bg1"/>
                </a:solidFill>
                <a:latin typeface="Chakra Petch Bold"/>
                <a:cs typeface="Chakra Petch Bold"/>
              </a:rPr>
              <a:t>A IA COMO CONSELHEIRO</a:t>
            </a:r>
            <a:endParaRPr lang="pt-BR"/>
          </a:p>
        </p:txBody>
      </p:sp>
      <p:grpSp>
        <p:nvGrpSpPr>
          <p:cNvPr id="23" name="Google Shape;356;p44">
            <a:extLst>
              <a:ext uri="{FF2B5EF4-FFF2-40B4-BE49-F238E27FC236}">
                <a16:creationId xmlns:a16="http://schemas.microsoft.com/office/drawing/2014/main" id="{BAA5AA00-4690-24E6-CFB8-BCF32BAA5C49}"/>
              </a:ext>
            </a:extLst>
          </p:cNvPr>
          <p:cNvGrpSpPr/>
          <p:nvPr/>
        </p:nvGrpSpPr>
        <p:grpSpPr>
          <a:xfrm>
            <a:off x="902123" y="2969012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13" name="Google Shape;357;p44">
              <a:extLst>
                <a:ext uri="{FF2B5EF4-FFF2-40B4-BE49-F238E27FC236}">
                  <a16:creationId xmlns:a16="http://schemas.microsoft.com/office/drawing/2014/main" id="{2A6A81D2-ABC5-544A-B581-28644C8EAEC6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8;p44">
              <a:extLst>
                <a:ext uri="{FF2B5EF4-FFF2-40B4-BE49-F238E27FC236}">
                  <a16:creationId xmlns:a16="http://schemas.microsoft.com/office/drawing/2014/main" id="{EF6BC570-9B39-8B5C-3776-CA09ABD80151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9;p44">
              <a:extLst>
                <a:ext uri="{FF2B5EF4-FFF2-40B4-BE49-F238E27FC236}">
                  <a16:creationId xmlns:a16="http://schemas.microsoft.com/office/drawing/2014/main" id="{8A0FE0E8-DEAB-B709-67B4-28CB8092F2DF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0;p44">
              <a:extLst>
                <a:ext uri="{FF2B5EF4-FFF2-40B4-BE49-F238E27FC236}">
                  <a16:creationId xmlns:a16="http://schemas.microsoft.com/office/drawing/2014/main" id="{07F2352D-4910-6507-1EC7-523D892331DD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1;p44">
              <a:extLst>
                <a:ext uri="{FF2B5EF4-FFF2-40B4-BE49-F238E27FC236}">
                  <a16:creationId xmlns:a16="http://schemas.microsoft.com/office/drawing/2014/main" id="{BBA51108-E858-5FC0-9723-40FB7B65A287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2;p44">
              <a:extLst>
                <a:ext uri="{FF2B5EF4-FFF2-40B4-BE49-F238E27FC236}">
                  <a16:creationId xmlns:a16="http://schemas.microsoft.com/office/drawing/2014/main" id="{BB819921-FB73-5033-CE81-4CAF1538D872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3;p44">
              <a:extLst>
                <a:ext uri="{FF2B5EF4-FFF2-40B4-BE49-F238E27FC236}">
                  <a16:creationId xmlns:a16="http://schemas.microsoft.com/office/drawing/2014/main" id="{4AA07760-459F-3DFE-B82F-8EDA3B9F6C98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CBE0D4A9-610D-20D7-D636-B77DE21E79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82173"/>
              </p:ext>
            </p:extLst>
          </p:nvPr>
        </p:nvGraphicFramePr>
        <p:xfrm>
          <a:off x="1011537" y="4121345"/>
          <a:ext cx="10467975" cy="274840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28825">
                  <a:extLst>
                    <a:ext uri="{9D8B030D-6E8A-4147-A177-3AD203B41FA5}">
                      <a16:colId xmlns:a16="http://schemas.microsoft.com/office/drawing/2014/main" val="3441219135"/>
                    </a:ext>
                  </a:extLst>
                </a:gridCol>
                <a:gridCol w="4333875">
                  <a:extLst>
                    <a:ext uri="{9D8B030D-6E8A-4147-A177-3AD203B41FA5}">
                      <a16:colId xmlns:a16="http://schemas.microsoft.com/office/drawing/2014/main" val="2771278422"/>
                    </a:ext>
                  </a:extLst>
                </a:gridCol>
                <a:gridCol w="4105275">
                  <a:extLst>
                    <a:ext uri="{9D8B030D-6E8A-4147-A177-3AD203B41FA5}">
                      <a16:colId xmlns:a16="http://schemas.microsoft.com/office/drawing/2014/main" val="39434210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Função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Aplicação em Gargalos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Exemplo de Prompt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9292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Sugere ações de melhoria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Compara padrões históricos e propõe soluções com base em impacto e viabilidade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i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“Com base nos dados, quais gargalos devem ser priorizados e por quê?”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8227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Simula cenários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Avalia o impacto de mudanças no processo (</a:t>
                      </a:r>
                      <a:r>
                        <a:rPr lang="pt-BR" sz="2000" err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ex</a:t>
                      </a: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: redistribuição de recursos)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i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“Simule o impacto de adicionar mais um analista na etapa de triagem.”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709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Recomenda indicadores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Sugere KPIs mais eficazes para monitorar gargalos específicos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i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“Quais indicadores devo usar para monitorar gargalos no processo de faturamento?”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7258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F4228319-574C-6664-E074-0CB6E03A8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6DC59F5B-CC70-2D1D-F19F-1D36DDD631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2185520"/>
            <a:ext cx="10555813" cy="184661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/>
              <a:t>FERRAMENTAS DE </a:t>
            </a:r>
            <a:r>
              <a:rPr lang="pt-BR">
                <a:solidFill>
                  <a:srgbClr val="2BDEFD"/>
                </a:solidFill>
              </a:rPr>
              <a:t>ANÁLISE E PRIORIZAÇÃO</a:t>
            </a:r>
          </a:p>
        </p:txBody>
      </p:sp>
      <p:sp>
        <p:nvSpPr>
          <p:cNvPr id="223" name="Google Shape;223;p27">
            <a:extLst>
              <a:ext uri="{FF2B5EF4-FFF2-40B4-BE49-F238E27FC236}">
                <a16:creationId xmlns:a16="http://schemas.microsoft.com/office/drawing/2014/main" id="{F55056B8-CFAE-B859-1EC6-12B984C478AB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152000" y="1412240"/>
            <a:ext cx="8250240" cy="738615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solidFill>
                  <a:srgbClr val="2BDEFD"/>
                </a:solidFill>
              </a:rPr>
              <a:t>// Aula </a:t>
            </a:r>
            <a:r>
              <a:rPr lang="pt-BR"/>
              <a:t>2.3</a:t>
            </a:r>
            <a:r>
              <a:rPr lang="pt-BR">
                <a:solidFill>
                  <a:srgbClr val="2BDEFD"/>
                </a:solidFill>
              </a:rPr>
              <a:t> _</a:t>
            </a:r>
            <a:endParaRPr>
              <a:solidFill>
                <a:srgbClr val="2BDE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33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A8524-4F97-CA63-0301-99C5F9285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16;p26">
            <a:extLst>
              <a:ext uri="{FF2B5EF4-FFF2-40B4-BE49-F238E27FC236}">
                <a16:creationId xmlns:a16="http://schemas.microsoft.com/office/drawing/2014/main" id="{7F1BA381-76D3-E2E5-57C5-B1291FE011C0}"/>
              </a:ext>
            </a:extLst>
          </p:cNvPr>
          <p:cNvSpPr txBox="1">
            <a:spLocks/>
          </p:cNvSpPr>
          <p:nvPr/>
        </p:nvSpPr>
        <p:spPr>
          <a:xfrm>
            <a:off x="528043" y="2436979"/>
            <a:ext cx="1570057" cy="103408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400" dirty="0">
                <a:solidFill>
                  <a:srgbClr val="F7F7F7"/>
                </a:solidFill>
                <a:latin typeface="Chakra Petch"/>
                <a:cs typeface="Chakra Petch"/>
              </a:rPr>
              <a:t>O que é Processo</a:t>
            </a:r>
          </a:p>
        </p:txBody>
      </p:sp>
      <p:sp>
        <p:nvSpPr>
          <p:cNvPr id="4" name="Google Shape;216;p26">
            <a:extLst>
              <a:ext uri="{FF2B5EF4-FFF2-40B4-BE49-F238E27FC236}">
                <a16:creationId xmlns:a16="http://schemas.microsoft.com/office/drawing/2014/main" id="{61D23949-4ACC-F357-0F32-687C75B6D617}"/>
              </a:ext>
            </a:extLst>
          </p:cNvPr>
          <p:cNvSpPr txBox="1">
            <a:spLocks/>
          </p:cNvSpPr>
          <p:nvPr/>
        </p:nvSpPr>
        <p:spPr>
          <a:xfrm>
            <a:off x="2095586" y="3873893"/>
            <a:ext cx="1722457" cy="103408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400" dirty="0">
                <a:solidFill>
                  <a:srgbClr val="F7F7F7"/>
                </a:solidFill>
                <a:latin typeface="Chakra Petch"/>
                <a:cs typeface="Chakra Petch"/>
              </a:rPr>
              <a:t>Tipos de Processos</a:t>
            </a:r>
          </a:p>
        </p:txBody>
      </p:sp>
      <p:sp>
        <p:nvSpPr>
          <p:cNvPr id="5" name="Google Shape;216;p26">
            <a:extLst>
              <a:ext uri="{FF2B5EF4-FFF2-40B4-BE49-F238E27FC236}">
                <a16:creationId xmlns:a16="http://schemas.microsoft.com/office/drawing/2014/main" id="{526E7C87-F331-7AE3-0ED1-F334D03657BF}"/>
              </a:ext>
            </a:extLst>
          </p:cNvPr>
          <p:cNvSpPr txBox="1">
            <a:spLocks/>
          </p:cNvSpPr>
          <p:nvPr/>
        </p:nvSpPr>
        <p:spPr>
          <a:xfrm>
            <a:off x="3728442" y="2121293"/>
            <a:ext cx="2821914" cy="1403413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400" dirty="0">
                <a:solidFill>
                  <a:srgbClr val="F7F7F7"/>
                </a:solidFill>
                <a:latin typeface="Chakra Petch"/>
                <a:cs typeface="Chakra Petch"/>
              </a:rPr>
              <a:t>Cultura de Melhoria Contínua </a:t>
            </a:r>
            <a:r>
              <a:rPr lang="pt-BR" sz="2400">
                <a:solidFill>
                  <a:srgbClr val="F7F7F7"/>
                </a:solidFill>
                <a:latin typeface="Chakra Petch"/>
                <a:cs typeface="Chakra Petch"/>
              </a:rPr>
              <a:t>(Kaizen)</a:t>
            </a:r>
          </a:p>
        </p:txBody>
      </p:sp>
      <p:sp>
        <p:nvSpPr>
          <p:cNvPr id="6" name="Google Shape;216;p26">
            <a:extLst>
              <a:ext uri="{FF2B5EF4-FFF2-40B4-BE49-F238E27FC236}">
                <a16:creationId xmlns:a16="http://schemas.microsoft.com/office/drawing/2014/main" id="{0CD70BE9-7F93-F3E3-1E38-1D0827FA905A}"/>
              </a:ext>
            </a:extLst>
          </p:cNvPr>
          <p:cNvSpPr txBox="1">
            <a:spLocks/>
          </p:cNvSpPr>
          <p:nvPr/>
        </p:nvSpPr>
        <p:spPr>
          <a:xfrm>
            <a:off x="6155957" y="3928321"/>
            <a:ext cx="2049028" cy="103408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400" dirty="0">
                <a:solidFill>
                  <a:srgbClr val="F7F7F7"/>
                </a:solidFill>
                <a:latin typeface="Chakra Petch"/>
                <a:cs typeface="Chakra Petch"/>
              </a:rPr>
              <a:t>Mapeamento As </a:t>
            </a:r>
            <a:r>
              <a:rPr lang="pt-BR" sz="2400" dirty="0" err="1">
                <a:solidFill>
                  <a:srgbClr val="F7F7F7"/>
                </a:solidFill>
                <a:latin typeface="Chakra Petch"/>
                <a:cs typeface="Chakra Petch"/>
              </a:rPr>
              <a:t>Is</a:t>
            </a:r>
            <a:r>
              <a:rPr lang="pt-BR" sz="2400" dirty="0">
                <a:solidFill>
                  <a:srgbClr val="F7F7F7"/>
                </a:solidFill>
                <a:latin typeface="Chakra Petch"/>
                <a:cs typeface="Chakra Petch"/>
              </a:rPr>
              <a:t> &gt; </a:t>
            </a:r>
            <a:r>
              <a:rPr lang="pt-BR" sz="2400" dirty="0" err="1">
                <a:solidFill>
                  <a:srgbClr val="F7F7F7"/>
                </a:solidFill>
                <a:latin typeface="Chakra Petch"/>
                <a:cs typeface="Chakra Petch"/>
              </a:rPr>
              <a:t>To</a:t>
            </a:r>
            <a:r>
              <a:rPr lang="pt-BR" sz="2400" dirty="0">
                <a:solidFill>
                  <a:srgbClr val="F7F7F7"/>
                </a:solidFill>
                <a:latin typeface="Chakra Petch"/>
                <a:cs typeface="Chakra Petch"/>
              </a:rPr>
              <a:t> Be</a:t>
            </a:r>
          </a:p>
        </p:txBody>
      </p:sp>
      <p:sp>
        <p:nvSpPr>
          <p:cNvPr id="7" name="Google Shape;216;p26">
            <a:extLst>
              <a:ext uri="{FF2B5EF4-FFF2-40B4-BE49-F238E27FC236}">
                <a16:creationId xmlns:a16="http://schemas.microsoft.com/office/drawing/2014/main" id="{0275AA34-77FD-4CE2-DF44-737EB654DDAD}"/>
              </a:ext>
            </a:extLst>
          </p:cNvPr>
          <p:cNvSpPr txBox="1">
            <a:spLocks/>
          </p:cNvSpPr>
          <p:nvPr/>
        </p:nvSpPr>
        <p:spPr>
          <a:xfrm>
            <a:off x="8485499" y="2469636"/>
            <a:ext cx="2049028" cy="103408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400" dirty="0">
                <a:solidFill>
                  <a:srgbClr val="F7F7F7"/>
                </a:solidFill>
                <a:latin typeface="Chakra Petch"/>
                <a:cs typeface="Chakra Petch"/>
              </a:rPr>
              <a:t>Identificação de gargalos</a:t>
            </a:r>
          </a:p>
        </p:txBody>
      </p:sp>
      <p:sp>
        <p:nvSpPr>
          <p:cNvPr id="8" name="Google Shape;216;p26">
            <a:extLst>
              <a:ext uri="{FF2B5EF4-FFF2-40B4-BE49-F238E27FC236}">
                <a16:creationId xmlns:a16="http://schemas.microsoft.com/office/drawing/2014/main" id="{1B2E6985-4EEA-3AEB-29B3-2C290FAC1DAF}"/>
              </a:ext>
            </a:extLst>
          </p:cNvPr>
          <p:cNvSpPr txBox="1">
            <a:spLocks/>
          </p:cNvSpPr>
          <p:nvPr/>
        </p:nvSpPr>
        <p:spPr>
          <a:xfrm>
            <a:off x="11098070" y="3884778"/>
            <a:ext cx="2049028" cy="1403413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400" dirty="0">
                <a:solidFill>
                  <a:srgbClr val="F7F7F7"/>
                </a:solidFill>
                <a:latin typeface="Chakra Petch"/>
                <a:cs typeface="Chakra Petch"/>
              </a:rPr>
              <a:t>Ferramentas de análise e priorização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946DE1-972C-711D-D325-C1672E1D4194}"/>
              </a:ext>
            </a:extLst>
          </p:cNvPr>
          <p:cNvSpPr/>
          <p:nvPr/>
        </p:nvSpPr>
        <p:spPr>
          <a:xfrm>
            <a:off x="451262" y="3633849"/>
            <a:ext cx="13882254" cy="106877"/>
          </a:xfrm>
          <a:prstGeom prst="rect">
            <a:avLst/>
          </a:prstGeom>
          <a:solidFill>
            <a:srgbClr val="2BDEF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D035D19F-1A69-C894-ADE4-E4D7B3EEFA9D}"/>
              </a:ext>
            </a:extLst>
          </p:cNvPr>
          <p:cNvSpPr/>
          <p:nvPr/>
        </p:nvSpPr>
        <p:spPr>
          <a:xfrm>
            <a:off x="1100446" y="3475510"/>
            <a:ext cx="415636" cy="368135"/>
          </a:xfrm>
          <a:prstGeom prst="flowChartConnector">
            <a:avLst/>
          </a:prstGeom>
          <a:solidFill>
            <a:srgbClr val="2BD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F45EBC12-BA6B-9DFD-F400-6271140A1B80}"/>
              </a:ext>
            </a:extLst>
          </p:cNvPr>
          <p:cNvSpPr/>
          <p:nvPr/>
        </p:nvSpPr>
        <p:spPr>
          <a:xfrm>
            <a:off x="1209302" y="3562595"/>
            <a:ext cx="208808" cy="215736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F5F9B748-13BC-A06E-48F2-3377F9E8A9F5}"/>
              </a:ext>
            </a:extLst>
          </p:cNvPr>
          <p:cNvSpPr/>
          <p:nvPr/>
        </p:nvSpPr>
        <p:spPr>
          <a:xfrm>
            <a:off x="2602674" y="3486395"/>
            <a:ext cx="415636" cy="368135"/>
          </a:xfrm>
          <a:prstGeom prst="flowChartConnector">
            <a:avLst/>
          </a:prstGeom>
          <a:solidFill>
            <a:srgbClr val="2BD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E5011BF6-8B18-F5F7-E2DC-C56718EF4496}"/>
              </a:ext>
            </a:extLst>
          </p:cNvPr>
          <p:cNvSpPr/>
          <p:nvPr/>
        </p:nvSpPr>
        <p:spPr>
          <a:xfrm>
            <a:off x="2711530" y="3573480"/>
            <a:ext cx="208808" cy="215736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69E7DEEC-C3CE-BAB6-47A9-2C153606D33E}"/>
              </a:ext>
            </a:extLst>
          </p:cNvPr>
          <p:cNvSpPr/>
          <p:nvPr/>
        </p:nvSpPr>
        <p:spPr>
          <a:xfrm>
            <a:off x="4921331" y="3486395"/>
            <a:ext cx="415636" cy="368135"/>
          </a:xfrm>
          <a:prstGeom prst="flowChartConnector">
            <a:avLst/>
          </a:prstGeom>
          <a:solidFill>
            <a:srgbClr val="2BD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EC746EB0-C03D-5C2F-33AE-5DC15D2EE62E}"/>
              </a:ext>
            </a:extLst>
          </p:cNvPr>
          <p:cNvSpPr/>
          <p:nvPr/>
        </p:nvSpPr>
        <p:spPr>
          <a:xfrm>
            <a:off x="5030187" y="3573480"/>
            <a:ext cx="208808" cy="215736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04DE0BFC-B1BA-2BF2-AE47-549DFFFD2B10}"/>
              </a:ext>
            </a:extLst>
          </p:cNvPr>
          <p:cNvSpPr/>
          <p:nvPr/>
        </p:nvSpPr>
        <p:spPr>
          <a:xfrm>
            <a:off x="6956959" y="3508166"/>
            <a:ext cx="415636" cy="368135"/>
          </a:xfrm>
          <a:prstGeom prst="flowChartConnector">
            <a:avLst/>
          </a:prstGeom>
          <a:solidFill>
            <a:srgbClr val="2BD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D94B129D-4DAA-012D-8C76-24F64C5F3155}"/>
              </a:ext>
            </a:extLst>
          </p:cNvPr>
          <p:cNvSpPr/>
          <p:nvPr/>
        </p:nvSpPr>
        <p:spPr>
          <a:xfrm>
            <a:off x="7065815" y="3595251"/>
            <a:ext cx="208808" cy="215736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BF74BF7A-0D15-A9EF-CC3D-079D687B1511}"/>
              </a:ext>
            </a:extLst>
          </p:cNvPr>
          <p:cNvSpPr/>
          <p:nvPr/>
        </p:nvSpPr>
        <p:spPr>
          <a:xfrm>
            <a:off x="9297389" y="3508167"/>
            <a:ext cx="415636" cy="368135"/>
          </a:xfrm>
          <a:prstGeom prst="flowChartConnector">
            <a:avLst/>
          </a:prstGeom>
          <a:solidFill>
            <a:srgbClr val="2BD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2C893BAD-D53C-D426-6CCE-53F5EFB19AAE}"/>
              </a:ext>
            </a:extLst>
          </p:cNvPr>
          <p:cNvSpPr/>
          <p:nvPr/>
        </p:nvSpPr>
        <p:spPr>
          <a:xfrm>
            <a:off x="9406245" y="3595252"/>
            <a:ext cx="208808" cy="215736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8C7CC13D-57DA-98A1-99CE-3CBD6E8EFB52}"/>
              </a:ext>
            </a:extLst>
          </p:cNvPr>
          <p:cNvSpPr/>
          <p:nvPr/>
        </p:nvSpPr>
        <p:spPr>
          <a:xfrm>
            <a:off x="11909960" y="3486395"/>
            <a:ext cx="415636" cy="368135"/>
          </a:xfrm>
          <a:prstGeom prst="flowChartConnector">
            <a:avLst/>
          </a:prstGeom>
          <a:solidFill>
            <a:srgbClr val="2BD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90BE0793-E84C-C8F8-373C-CB248ADE2011}"/>
              </a:ext>
            </a:extLst>
          </p:cNvPr>
          <p:cNvSpPr/>
          <p:nvPr/>
        </p:nvSpPr>
        <p:spPr>
          <a:xfrm>
            <a:off x="12018816" y="3573480"/>
            <a:ext cx="208808" cy="215736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47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FFEC1-9582-10B5-8292-4F1931C7F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22;p27">
            <a:extLst>
              <a:ext uri="{FF2B5EF4-FFF2-40B4-BE49-F238E27FC236}">
                <a16:creationId xmlns:a16="http://schemas.microsoft.com/office/drawing/2014/main" id="{D736CA01-5A00-C259-33AB-32C3E742B8CC}"/>
              </a:ext>
            </a:extLst>
          </p:cNvPr>
          <p:cNvSpPr txBox="1">
            <a:spLocks/>
          </p:cNvSpPr>
          <p:nvPr/>
        </p:nvSpPr>
        <p:spPr>
          <a:xfrm>
            <a:off x="1169252" y="1322879"/>
            <a:ext cx="10555813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chemeClr val="bg1"/>
                </a:solidFill>
                <a:latin typeface="Chakra Petch Bold"/>
                <a:cs typeface="Chakra Petch Bold"/>
              </a:rPr>
              <a:t>A DOR DAS EQUIPES</a:t>
            </a:r>
          </a:p>
        </p:txBody>
      </p:sp>
      <p:sp>
        <p:nvSpPr>
          <p:cNvPr id="3" name="Retângulo: Cantos Superiores Recortados 2">
            <a:extLst>
              <a:ext uri="{FF2B5EF4-FFF2-40B4-BE49-F238E27FC236}">
                <a16:creationId xmlns:a16="http://schemas.microsoft.com/office/drawing/2014/main" id="{DCCFE316-979D-81F3-B22D-740F6C4DF137}"/>
              </a:ext>
            </a:extLst>
          </p:cNvPr>
          <p:cNvSpPr/>
          <p:nvPr/>
        </p:nvSpPr>
        <p:spPr>
          <a:xfrm>
            <a:off x="4102373" y="3312792"/>
            <a:ext cx="2573954" cy="3336387"/>
          </a:xfrm>
          <a:prstGeom prst="snip2SameRect">
            <a:avLst>
              <a:gd name="adj1" fmla="val 14163"/>
              <a:gd name="adj2" fmla="val 13457"/>
            </a:avLst>
          </a:prstGeom>
          <a:solidFill>
            <a:srgbClr val="021017"/>
          </a:solidFill>
          <a:ln w="6350">
            <a:solidFill>
              <a:srgbClr val="0A46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Superiores Recortados 4">
            <a:extLst>
              <a:ext uri="{FF2B5EF4-FFF2-40B4-BE49-F238E27FC236}">
                <a16:creationId xmlns:a16="http://schemas.microsoft.com/office/drawing/2014/main" id="{3DDACF99-C225-2FDE-7463-0970DA48672E}"/>
              </a:ext>
            </a:extLst>
          </p:cNvPr>
          <p:cNvSpPr/>
          <p:nvPr/>
        </p:nvSpPr>
        <p:spPr>
          <a:xfrm>
            <a:off x="7057513" y="3312792"/>
            <a:ext cx="2573954" cy="3336387"/>
          </a:xfrm>
          <a:prstGeom prst="snip2SameRect">
            <a:avLst>
              <a:gd name="adj1" fmla="val 14163"/>
              <a:gd name="adj2" fmla="val 13457"/>
            </a:avLst>
          </a:prstGeom>
          <a:solidFill>
            <a:srgbClr val="021017"/>
          </a:solidFill>
          <a:ln w="6350">
            <a:solidFill>
              <a:srgbClr val="0A46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Google Shape;216;p26">
            <a:extLst>
              <a:ext uri="{FF2B5EF4-FFF2-40B4-BE49-F238E27FC236}">
                <a16:creationId xmlns:a16="http://schemas.microsoft.com/office/drawing/2014/main" id="{D2890508-015D-FBA8-31B3-5A06DDBE6492}"/>
              </a:ext>
            </a:extLst>
          </p:cNvPr>
          <p:cNvSpPr txBox="1">
            <a:spLocks/>
          </p:cNvSpPr>
          <p:nvPr/>
        </p:nvSpPr>
        <p:spPr>
          <a:xfrm>
            <a:off x="4268821" y="4129034"/>
            <a:ext cx="2239253" cy="1772745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400">
                <a:solidFill>
                  <a:srgbClr val="DBE4EF"/>
                </a:solidFill>
                <a:latin typeface="Chakra Petch"/>
                <a:cs typeface="Chakra Petch"/>
              </a:rPr>
              <a:t>Problemas são identificados, mas não resolvidos</a:t>
            </a:r>
            <a:endParaRPr lang="pt-BR" sz="2400">
              <a:solidFill>
                <a:srgbClr val="DBE4EF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sp>
        <p:nvSpPr>
          <p:cNvPr id="27" name="Google Shape;216;p26">
            <a:extLst>
              <a:ext uri="{FF2B5EF4-FFF2-40B4-BE49-F238E27FC236}">
                <a16:creationId xmlns:a16="http://schemas.microsoft.com/office/drawing/2014/main" id="{6AECC82B-DAEF-382F-4303-78F39869DCB4}"/>
              </a:ext>
            </a:extLst>
          </p:cNvPr>
          <p:cNvSpPr txBox="1">
            <a:spLocks/>
          </p:cNvSpPr>
          <p:nvPr/>
        </p:nvSpPr>
        <p:spPr>
          <a:xfrm>
            <a:off x="7236882" y="4315180"/>
            <a:ext cx="2239253" cy="1403413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400">
                <a:solidFill>
                  <a:srgbClr val="DBE4EF"/>
                </a:solidFill>
                <a:latin typeface="Chakra Petch"/>
                <a:cs typeface="Chakra Petch"/>
              </a:rPr>
              <a:t>Falta clareza sobre causas e prioridades</a:t>
            </a:r>
            <a:endParaRPr lang="pt-BR" sz="2400" b="1">
              <a:solidFill>
                <a:srgbClr val="DBE4EF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53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98B98-2A0E-ED73-454A-F889A1D5D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229;p28">
            <a:extLst>
              <a:ext uri="{FF2B5EF4-FFF2-40B4-BE49-F238E27FC236}">
                <a16:creationId xmlns:a16="http://schemas.microsoft.com/office/drawing/2014/main" id="{A496D7BC-F86A-C84F-75E1-DEF979B29E86}"/>
              </a:ext>
            </a:extLst>
          </p:cNvPr>
          <p:cNvSpPr txBox="1">
            <a:spLocks/>
          </p:cNvSpPr>
          <p:nvPr/>
        </p:nvSpPr>
        <p:spPr>
          <a:xfrm>
            <a:off x="2972101" y="3643478"/>
            <a:ext cx="4719954" cy="618219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2600" err="1">
                <a:latin typeface="Inter"/>
                <a:ea typeface="Inter"/>
                <a:cs typeface="Inter"/>
                <a:sym typeface="Inter"/>
              </a:rPr>
              <a:t>Diagrama</a:t>
            </a:r>
            <a:r>
              <a:rPr lang="nl-NL" sz="2600">
                <a:latin typeface="Inter"/>
                <a:ea typeface="Inter"/>
                <a:cs typeface="Inter"/>
                <a:sym typeface="Inter"/>
              </a:rPr>
              <a:t> de </a:t>
            </a:r>
            <a:r>
              <a:rPr lang="nl-NL" sz="2600" err="1">
                <a:latin typeface="Inter"/>
                <a:ea typeface="Inter"/>
                <a:cs typeface="Inter"/>
                <a:sym typeface="Inter"/>
              </a:rPr>
              <a:t>Ishikawa</a:t>
            </a:r>
            <a:endParaRPr lang="nl-NL" sz="2600" b="1" err="1">
              <a:latin typeface="Inter"/>
              <a:ea typeface="Inter"/>
            </a:endParaRPr>
          </a:p>
        </p:txBody>
      </p:sp>
      <p:sp>
        <p:nvSpPr>
          <p:cNvPr id="76" name="Google Shape;229;p28">
            <a:extLst>
              <a:ext uri="{FF2B5EF4-FFF2-40B4-BE49-F238E27FC236}">
                <a16:creationId xmlns:a16="http://schemas.microsoft.com/office/drawing/2014/main" id="{C1CA5810-C714-56F6-BFDC-9283BE7B622D}"/>
              </a:ext>
            </a:extLst>
          </p:cNvPr>
          <p:cNvSpPr txBox="1">
            <a:spLocks/>
          </p:cNvSpPr>
          <p:nvPr/>
        </p:nvSpPr>
        <p:spPr>
          <a:xfrm>
            <a:off x="2972101" y="4412917"/>
            <a:ext cx="4719954" cy="618219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2600" err="1">
                <a:latin typeface="Inter"/>
                <a:ea typeface="Inter"/>
                <a:sym typeface="Inter"/>
              </a:rPr>
              <a:t>Técnicas</a:t>
            </a:r>
            <a:r>
              <a:rPr lang="nl-NL" sz="2600">
                <a:latin typeface="Inter"/>
                <a:ea typeface="Inter"/>
                <a:sym typeface="Inter"/>
              </a:rPr>
              <a:t> dos 5 </a:t>
            </a:r>
            <a:r>
              <a:rPr lang="nl-NL" sz="2600" err="1">
                <a:latin typeface="Inter"/>
                <a:ea typeface="Inter"/>
                <a:sym typeface="Inter"/>
              </a:rPr>
              <a:t>Porquês</a:t>
            </a:r>
            <a:endParaRPr lang="nl-NL" sz="2600" b="1" err="1">
              <a:latin typeface="Inter"/>
              <a:ea typeface="Inter"/>
            </a:endParaRPr>
          </a:p>
        </p:txBody>
      </p:sp>
      <p:sp>
        <p:nvSpPr>
          <p:cNvPr id="77" name="Google Shape;229;p28">
            <a:extLst>
              <a:ext uri="{FF2B5EF4-FFF2-40B4-BE49-F238E27FC236}">
                <a16:creationId xmlns:a16="http://schemas.microsoft.com/office/drawing/2014/main" id="{05389393-4737-D48A-7398-5F4032E7611C}"/>
              </a:ext>
            </a:extLst>
          </p:cNvPr>
          <p:cNvSpPr txBox="1">
            <a:spLocks/>
          </p:cNvSpPr>
          <p:nvPr/>
        </p:nvSpPr>
        <p:spPr>
          <a:xfrm>
            <a:off x="2972101" y="5182357"/>
            <a:ext cx="4719954" cy="618219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2600" err="1">
                <a:latin typeface="Inter"/>
                <a:ea typeface="Inter"/>
                <a:sym typeface="Inter"/>
              </a:rPr>
              <a:t>Matriz</a:t>
            </a:r>
            <a:r>
              <a:rPr lang="nl-NL" sz="2600">
                <a:latin typeface="Inter"/>
                <a:ea typeface="Inter"/>
                <a:sym typeface="Inter"/>
              </a:rPr>
              <a:t> GUT </a:t>
            </a:r>
            <a:endParaRPr lang="nl-NL" sz="2600" b="1">
              <a:latin typeface="Inter"/>
              <a:ea typeface="Inter"/>
            </a:endParaRPr>
          </a:p>
        </p:txBody>
      </p:sp>
      <p:sp>
        <p:nvSpPr>
          <p:cNvPr id="78" name="Google Shape;229;p28">
            <a:extLst>
              <a:ext uri="{FF2B5EF4-FFF2-40B4-BE49-F238E27FC236}">
                <a16:creationId xmlns:a16="http://schemas.microsoft.com/office/drawing/2014/main" id="{0C87AF68-AF3E-456F-2193-2783AA1CDCBB}"/>
              </a:ext>
            </a:extLst>
          </p:cNvPr>
          <p:cNvSpPr txBox="1">
            <a:spLocks/>
          </p:cNvSpPr>
          <p:nvPr/>
        </p:nvSpPr>
        <p:spPr>
          <a:xfrm>
            <a:off x="2972101" y="5951796"/>
            <a:ext cx="4719954" cy="618219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2600" err="1">
                <a:latin typeface="Inter"/>
                <a:ea typeface="Inter"/>
                <a:sym typeface="Inter"/>
              </a:rPr>
              <a:t>Matriz</a:t>
            </a:r>
            <a:r>
              <a:rPr lang="nl-NL" sz="2600">
                <a:latin typeface="Inter"/>
                <a:ea typeface="Inter"/>
                <a:sym typeface="Inter"/>
              </a:rPr>
              <a:t> </a:t>
            </a:r>
            <a:r>
              <a:rPr lang="nl-NL" sz="2600" err="1">
                <a:latin typeface="Inter"/>
                <a:ea typeface="Inter"/>
                <a:sym typeface="Inter"/>
              </a:rPr>
              <a:t>Esforço</a:t>
            </a:r>
            <a:r>
              <a:rPr lang="nl-NL" sz="2600">
                <a:latin typeface="Inter"/>
                <a:ea typeface="Inter"/>
                <a:sym typeface="Inter"/>
              </a:rPr>
              <a:t> </a:t>
            </a:r>
            <a:r>
              <a:rPr lang="nl-NL" sz="2600" err="1">
                <a:latin typeface="Inter"/>
                <a:ea typeface="Inter"/>
                <a:sym typeface="Inter"/>
              </a:rPr>
              <a:t>vs</a:t>
            </a:r>
            <a:r>
              <a:rPr lang="nl-NL" sz="2600">
                <a:latin typeface="Inter"/>
                <a:ea typeface="Inter"/>
                <a:sym typeface="Inter"/>
              </a:rPr>
              <a:t> </a:t>
            </a:r>
            <a:r>
              <a:rPr lang="nl-NL" sz="2600" err="1">
                <a:latin typeface="Inter"/>
                <a:ea typeface="Inter"/>
                <a:sym typeface="Inter"/>
              </a:rPr>
              <a:t>Impacto</a:t>
            </a:r>
            <a:endParaRPr lang="nl-NL" sz="2600" b="1" err="1">
              <a:latin typeface="Inter"/>
              <a:ea typeface="Inter"/>
            </a:endParaRPr>
          </a:p>
        </p:txBody>
      </p:sp>
      <p:sp>
        <p:nvSpPr>
          <p:cNvPr id="12" name="Google Shape;222;p27">
            <a:extLst>
              <a:ext uri="{FF2B5EF4-FFF2-40B4-BE49-F238E27FC236}">
                <a16:creationId xmlns:a16="http://schemas.microsoft.com/office/drawing/2014/main" id="{DF63BF51-1BD5-EA50-4C69-16B3B8406B4A}"/>
              </a:ext>
            </a:extLst>
          </p:cNvPr>
          <p:cNvSpPr txBox="1">
            <a:spLocks/>
          </p:cNvSpPr>
          <p:nvPr/>
        </p:nvSpPr>
        <p:spPr>
          <a:xfrm>
            <a:off x="1189577" y="1033126"/>
            <a:ext cx="6810531" cy="174966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rgbClr val="FFFFFF"/>
                </a:solidFill>
                <a:latin typeface="Chakra Petch Bold"/>
                <a:cs typeface="Chakra Petch Bold"/>
              </a:rPr>
              <a:t>FERRAMENAS QUE AJUDAM A PENSAR</a:t>
            </a:r>
          </a:p>
        </p:txBody>
      </p:sp>
      <p:grpSp>
        <p:nvGrpSpPr>
          <p:cNvPr id="29" name="Google Shape;356;p44">
            <a:extLst>
              <a:ext uri="{FF2B5EF4-FFF2-40B4-BE49-F238E27FC236}">
                <a16:creationId xmlns:a16="http://schemas.microsoft.com/office/drawing/2014/main" id="{A4040759-0B6F-F881-F5CB-C4E4A936BA79}"/>
              </a:ext>
            </a:extLst>
          </p:cNvPr>
          <p:cNvGrpSpPr/>
          <p:nvPr/>
        </p:nvGrpSpPr>
        <p:grpSpPr>
          <a:xfrm>
            <a:off x="1202742" y="3754030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17" name="Google Shape;357;p44">
              <a:extLst>
                <a:ext uri="{FF2B5EF4-FFF2-40B4-BE49-F238E27FC236}">
                  <a16:creationId xmlns:a16="http://schemas.microsoft.com/office/drawing/2014/main" id="{93E58C80-CE26-68E1-81DC-9EB873186A10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8;p44">
              <a:extLst>
                <a:ext uri="{FF2B5EF4-FFF2-40B4-BE49-F238E27FC236}">
                  <a16:creationId xmlns:a16="http://schemas.microsoft.com/office/drawing/2014/main" id="{3B1A55BA-5B9B-608E-B3D1-343715DD597D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9;p44">
              <a:extLst>
                <a:ext uri="{FF2B5EF4-FFF2-40B4-BE49-F238E27FC236}">
                  <a16:creationId xmlns:a16="http://schemas.microsoft.com/office/drawing/2014/main" id="{9CB87736-3719-73A8-A0AD-0A72CDAED4F6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0;p44">
              <a:extLst>
                <a:ext uri="{FF2B5EF4-FFF2-40B4-BE49-F238E27FC236}">
                  <a16:creationId xmlns:a16="http://schemas.microsoft.com/office/drawing/2014/main" id="{302BB687-9FEE-11BF-B3E0-70CA35CC72DA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1;p44">
              <a:extLst>
                <a:ext uri="{FF2B5EF4-FFF2-40B4-BE49-F238E27FC236}">
                  <a16:creationId xmlns:a16="http://schemas.microsoft.com/office/drawing/2014/main" id="{E3E5319D-FBFC-9CB2-DC4E-F97410815A93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2;p44">
              <a:extLst>
                <a:ext uri="{FF2B5EF4-FFF2-40B4-BE49-F238E27FC236}">
                  <a16:creationId xmlns:a16="http://schemas.microsoft.com/office/drawing/2014/main" id="{751989D8-BDB7-C884-078F-07E2BB6FF945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63;p44">
              <a:extLst>
                <a:ext uri="{FF2B5EF4-FFF2-40B4-BE49-F238E27FC236}">
                  <a16:creationId xmlns:a16="http://schemas.microsoft.com/office/drawing/2014/main" id="{8F9682B0-6058-78BC-79DF-6FB6908CAFB0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56;p44">
            <a:extLst>
              <a:ext uri="{FF2B5EF4-FFF2-40B4-BE49-F238E27FC236}">
                <a16:creationId xmlns:a16="http://schemas.microsoft.com/office/drawing/2014/main" id="{217AF008-23B5-4271-9686-29B28ACF5FDC}"/>
              </a:ext>
            </a:extLst>
          </p:cNvPr>
          <p:cNvGrpSpPr/>
          <p:nvPr/>
        </p:nvGrpSpPr>
        <p:grpSpPr>
          <a:xfrm>
            <a:off x="1202743" y="4505591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37" name="Google Shape;357;p44">
              <a:extLst>
                <a:ext uri="{FF2B5EF4-FFF2-40B4-BE49-F238E27FC236}">
                  <a16:creationId xmlns:a16="http://schemas.microsoft.com/office/drawing/2014/main" id="{F1318C7E-B9D7-DCD9-C12E-507D6BD2D3B3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58;p44">
              <a:extLst>
                <a:ext uri="{FF2B5EF4-FFF2-40B4-BE49-F238E27FC236}">
                  <a16:creationId xmlns:a16="http://schemas.microsoft.com/office/drawing/2014/main" id="{23905425-7D73-5C60-37A6-BBC3607EA8D9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59;p44">
              <a:extLst>
                <a:ext uri="{FF2B5EF4-FFF2-40B4-BE49-F238E27FC236}">
                  <a16:creationId xmlns:a16="http://schemas.microsoft.com/office/drawing/2014/main" id="{35033B94-F544-E485-03BD-743AC34BFEDC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0;p44">
              <a:extLst>
                <a:ext uri="{FF2B5EF4-FFF2-40B4-BE49-F238E27FC236}">
                  <a16:creationId xmlns:a16="http://schemas.microsoft.com/office/drawing/2014/main" id="{9E71158F-3297-4DC5-CFC6-3321700A45B5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1;p44">
              <a:extLst>
                <a:ext uri="{FF2B5EF4-FFF2-40B4-BE49-F238E27FC236}">
                  <a16:creationId xmlns:a16="http://schemas.microsoft.com/office/drawing/2014/main" id="{37A6B2FB-7124-1A30-5E7F-8086EBC35933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2;p44">
              <a:extLst>
                <a:ext uri="{FF2B5EF4-FFF2-40B4-BE49-F238E27FC236}">
                  <a16:creationId xmlns:a16="http://schemas.microsoft.com/office/drawing/2014/main" id="{A19FE89E-A390-8CF4-7D07-6D2AE1ED7EA1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3;p44">
              <a:extLst>
                <a:ext uri="{FF2B5EF4-FFF2-40B4-BE49-F238E27FC236}">
                  <a16:creationId xmlns:a16="http://schemas.microsoft.com/office/drawing/2014/main" id="{8319B8EE-C0B8-A98D-1E88-6D97BD98335C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356;p44">
            <a:extLst>
              <a:ext uri="{FF2B5EF4-FFF2-40B4-BE49-F238E27FC236}">
                <a16:creationId xmlns:a16="http://schemas.microsoft.com/office/drawing/2014/main" id="{FC09D29D-2F2C-1955-AE3E-1DD7F9F176FF}"/>
              </a:ext>
            </a:extLst>
          </p:cNvPr>
          <p:cNvGrpSpPr/>
          <p:nvPr/>
        </p:nvGrpSpPr>
        <p:grpSpPr>
          <a:xfrm>
            <a:off x="1115060" y="5294731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45" name="Google Shape;357;p44">
              <a:extLst>
                <a:ext uri="{FF2B5EF4-FFF2-40B4-BE49-F238E27FC236}">
                  <a16:creationId xmlns:a16="http://schemas.microsoft.com/office/drawing/2014/main" id="{23503D35-5194-9C68-D996-4BEEB59BEDF9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58;p44">
              <a:extLst>
                <a:ext uri="{FF2B5EF4-FFF2-40B4-BE49-F238E27FC236}">
                  <a16:creationId xmlns:a16="http://schemas.microsoft.com/office/drawing/2014/main" id="{C46DCD1C-1CB8-4DF5-6C1E-A5EF897F987C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59;p44">
              <a:extLst>
                <a:ext uri="{FF2B5EF4-FFF2-40B4-BE49-F238E27FC236}">
                  <a16:creationId xmlns:a16="http://schemas.microsoft.com/office/drawing/2014/main" id="{724011AA-94D2-F31F-938E-EDABC60E7922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0;p44">
              <a:extLst>
                <a:ext uri="{FF2B5EF4-FFF2-40B4-BE49-F238E27FC236}">
                  <a16:creationId xmlns:a16="http://schemas.microsoft.com/office/drawing/2014/main" id="{6B02A365-7874-6FBD-8955-3C46E94CF0E6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1;p44">
              <a:extLst>
                <a:ext uri="{FF2B5EF4-FFF2-40B4-BE49-F238E27FC236}">
                  <a16:creationId xmlns:a16="http://schemas.microsoft.com/office/drawing/2014/main" id="{A1ACDB14-8AE4-99C6-2E63-E8BE05553E5E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2;p44">
              <a:extLst>
                <a:ext uri="{FF2B5EF4-FFF2-40B4-BE49-F238E27FC236}">
                  <a16:creationId xmlns:a16="http://schemas.microsoft.com/office/drawing/2014/main" id="{F670E7DB-E0E8-04E3-1325-9AB0DDF2D9B1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3;p44">
              <a:extLst>
                <a:ext uri="{FF2B5EF4-FFF2-40B4-BE49-F238E27FC236}">
                  <a16:creationId xmlns:a16="http://schemas.microsoft.com/office/drawing/2014/main" id="{01DF4F69-5B1C-BDB1-92C7-49A7F52E2061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356;p44">
            <a:extLst>
              <a:ext uri="{FF2B5EF4-FFF2-40B4-BE49-F238E27FC236}">
                <a16:creationId xmlns:a16="http://schemas.microsoft.com/office/drawing/2014/main" id="{EC708462-BE56-4AE5-9B66-C5923BFDC21B}"/>
              </a:ext>
            </a:extLst>
          </p:cNvPr>
          <p:cNvGrpSpPr/>
          <p:nvPr/>
        </p:nvGrpSpPr>
        <p:grpSpPr>
          <a:xfrm>
            <a:off x="1115060" y="6058818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53" name="Google Shape;357;p44">
              <a:extLst>
                <a:ext uri="{FF2B5EF4-FFF2-40B4-BE49-F238E27FC236}">
                  <a16:creationId xmlns:a16="http://schemas.microsoft.com/office/drawing/2014/main" id="{ADBBFB7F-0A29-501D-FF6D-D46D4B7F8EF6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58;p44">
              <a:extLst>
                <a:ext uri="{FF2B5EF4-FFF2-40B4-BE49-F238E27FC236}">
                  <a16:creationId xmlns:a16="http://schemas.microsoft.com/office/drawing/2014/main" id="{CB9C8372-9F7B-48F2-C5D8-B8332D06ED3B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59;p44">
              <a:extLst>
                <a:ext uri="{FF2B5EF4-FFF2-40B4-BE49-F238E27FC236}">
                  <a16:creationId xmlns:a16="http://schemas.microsoft.com/office/drawing/2014/main" id="{0E5B47F0-56BC-6B63-3A45-16DC18B9B3D1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0;p44">
              <a:extLst>
                <a:ext uri="{FF2B5EF4-FFF2-40B4-BE49-F238E27FC236}">
                  <a16:creationId xmlns:a16="http://schemas.microsoft.com/office/drawing/2014/main" id="{3DE88BF0-17E3-57E5-A1B5-E962BB3EB5D3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1;p44">
              <a:extLst>
                <a:ext uri="{FF2B5EF4-FFF2-40B4-BE49-F238E27FC236}">
                  <a16:creationId xmlns:a16="http://schemas.microsoft.com/office/drawing/2014/main" id="{B857C36B-9C41-51E9-0D00-CB77A9CBDD52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2;p44">
              <a:extLst>
                <a:ext uri="{FF2B5EF4-FFF2-40B4-BE49-F238E27FC236}">
                  <a16:creationId xmlns:a16="http://schemas.microsoft.com/office/drawing/2014/main" id="{07ADB8D9-7CDB-711C-1809-787435A907E3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3;p44">
              <a:extLst>
                <a:ext uri="{FF2B5EF4-FFF2-40B4-BE49-F238E27FC236}">
                  <a16:creationId xmlns:a16="http://schemas.microsoft.com/office/drawing/2014/main" id="{83B7D526-06AE-B6FF-29B4-DD57EF770E07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2587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FA496-6790-B1DF-6FE5-9B5F35A2E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22;p27">
            <a:extLst>
              <a:ext uri="{FF2B5EF4-FFF2-40B4-BE49-F238E27FC236}">
                <a16:creationId xmlns:a16="http://schemas.microsoft.com/office/drawing/2014/main" id="{70C4DFC7-80D3-FD9F-6963-E88C759A6D22}"/>
              </a:ext>
            </a:extLst>
          </p:cNvPr>
          <p:cNvSpPr txBox="1">
            <a:spLocks/>
          </p:cNvSpPr>
          <p:nvPr/>
        </p:nvSpPr>
        <p:spPr>
          <a:xfrm>
            <a:off x="976635" y="807657"/>
            <a:ext cx="12196722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rgbClr val="FFFFFF"/>
                </a:solidFill>
                <a:latin typeface="Chakra Petch Bold"/>
                <a:cs typeface="Chakra Petch Bold"/>
              </a:rPr>
              <a:t>DIAGRAMA DE ISHIKAWA</a:t>
            </a:r>
          </a:p>
        </p:txBody>
      </p:sp>
      <p:pic>
        <p:nvPicPr>
          <p:cNvPr id="19" name="Imagem 18" descr="Diagrama de Ishikawa: o que é e como desenvolver">
            <a:extLst>
              <a:ext uri="{FF2B5EF4-FFF2-40B4-BE49-F238E27FC236}">
                <a16:creationId xmlns:a16="http://schemas.microsoft.com/office/drawing/2014/main" id="{18F6EEBB-E903-570C-7418-7FDAAE263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81" y="2059956"/>
            <a:ext cx="9031263" cy="485014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32A6252D-A21B-089C-02FC-2B178E0713BC}"/>
              </a:ext>
            </a:extLst>
          </p:cNvPr>
          <p:cNvSpPr txBox="1"/>
          <p:nvPr/>
        </p:nvSpPr>
        <p:spPr>
          <a:xfrm>
            <a:off x="557408" y="7744216"/>
            <a:ext cx="76408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Fonte: keeps.com.br/</a:t>
            </a:r>
            <a:r>
              <a:rPr lang="en-US" err="1">
                <a:ea typeface="+mn-lt"/>
                <a:cs typeface="+mn-lt"/>
              </a:rPr>
              <a:t>diagrama</a:t>
            </a:r>
            <a:r>
              <a:rPr lang="en-US">
                <a:ea typeface="+mn-lt"/>
                <a:cs typeface="+mn-lt"/>
              </a:rPr>
              <a:t>-de-</a:t>
            </a:r>
            <a:r>
              <a:rPr lang="en-US" err="1">
                <a:ea typeface="+mn-lt"/>
                <a:cs typeface="+mn-lt"/>
              </a:rPr>
              <a:t>ishikawa</a:t>
            </a:r>
            <a:endParaRPr lang="pt-BR" err="1"/>
          </a:p>
        </p:txBody>
      </p:sp>
    </p:spTree>
    <p:extLst>
      <p:ext uri="{BB962C8B-B14F-4D97-AF65-F5344CB8AC3E}">
        <p14:creationId xmlns:p14="http://schemas.microsoft.com/office/powerpoint/2010/main" val="133295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6FEDF-B397-515D-CA61-FD0994FF4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22;p27">
            <a:extLst>
              <a:ext uri="{FF2B5EF4-FFF2-40B4-BE49-F238E27FC236}">
                <a16:creationId xmlns:a16="http://schemas.microsoft.com/office/drawing/2014/main" id="{252DA133-E1CE-624D-6B4E-D938BFC34159}"/>
              </a:ext>
            </a:extLst>
          </p:cNvPr>
          <p:cNvSpPr txBox="1">
            <a:spLocks/>
          </p:cNvSpPr>
          <p:nvPr/>
        </p:nvSpPr>
        <p:spPr>
          <a:xfrm>
            <a:off x="976635" y="807657"/>
            <a:ext cx="11445161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rgbClr val="FFFFFF"/>
                </a:solidFill>
                <a:latin typeface="Chakra Petch Bold"/>
                <a:cs typeface="Chakra Petch Bold"/>
              </a:rPr>
              <a:t>TÉCNICAS DOS 5 PORQUÊS</a:t>
            </a:r>
          </a:p>
        </p:txBody>
      </p:sp>
      <p:sp>
        <p:nvSpPr>
          <p:cNvPr id="4" name="Google Shape;216;p26">
            <a:extLst>
              <a:ext uri="{FF2B5EF4-FFF2-40B4-BE49-F238E27FC236}">
                <a16:creationId xmlns:a16="http://schemas.microsoft.com/office/drawing/2014/main" id="{3342B978-AE49-D825-3692-A5830DF15E0C}"/>
              </a:ext>
            </a:extLst>
          </p:cNvPr>
          <p:cNvSpPr txBox="1">
            <a:spLocks/>
          </p:cNvSpPr>
          <p:nvPr/>
        </p:nvSpPr>
        <p:spPr>
          <a:xfrm>
            <a:off x="1383244" y="4795749"/>
            <a:ext cx="1570057" cy="1526523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400">
                <a:solidFill>
                  <a:srgbClr val="F7F7F7"/>
                </a:solidFill>
                <a:latin typeface="Chakra Petch"/>
                <a:cs typeface="Chakra Petch"/>
              </a:rPr>
              <a:t>Por quê?</a:t>
            </a:r>
            <a:endParaRPr lang="pt-BR"/>
          </a:p>
          <a:p>
            <a:pPr algn="ctr"/>
            <a:r>
              <a:rPr lang="pt-BR">
                <a:solidFill>
                  <a:srgbClr val="2BDEFD"/>
                </a:solidFill>
                <a:latin typeface="Chakra Petch"/>
                <a:cs typeface="Chakra Petch"/>
              </a:rPr>
              <a:t>Produto não chegou no prazo combinado com o cliente.</a:t>
            </a:r>
            <a:endParaRPr lang="pt-BR" sz="2400">
              <a:latin typeface="Chakra Petch"/>
              <a:cs typeface="Chakra Petch"/>
            </a:endParaRPr>
          </a:p>
        </p:txBody>
      </p:sp>
      <p:sp>
        <p:nvSpPr>
          <p:cNvPr id="18" name="Hexagon 1">
            <a:extLst>
              <a:ext uri="{FF2B5EF4-FFF2-40B4-BE49-F238E27FC236}">
                <a16:creationId xmlns:a16="http://schemas.microsoft.com/office/drawing/2014/main" id="{18F40481-5ADF-67F2-CFFF-F0BB5F6F8289}"/>
              </a:ext>
            </a:extLst>
          </p:cNvPr>
          <p:cNvSpPr/>
          <p:nvPr/>
        </p:nvSpPr>
        <p:spPr>
          <a:xfrm>
            <a:off x="1111758" y="2897907"/>
            <a:ext cx="2084873" cy="1908742"/>
          </a:xfrm>
          <a:prstGeom prst="hexagon">
            <a:avLst/>
          </a:prstGeom>
          <a:solidFill>
            <a:srgbClr val="021017"/>
          </a:solidFill>
          <a:ln w="19050">
            <a:solidFill>
              <a:srgbClr val="0A46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80"/>
          </a:p>
        </p:txBody>
      </p:sp>
      <p:sp>
        <p:nvSpPr>
          <p:cNvPr id="21" name="Hexagon 2">
            <a:extLst>
              <a:ext uri="{FF2B5EF4-FFF2-40B4-BE49-F238E27FC236}">
                <a16:creationId xmlns:a16="http://schemas.microsoft.com/office/drawing/2014/main" id="{30CCCB14-4E23-CF04-9E5E-6B678F8B11F9}"/>
              </a:ext>
            </a:extLst>
          </p:cNvPr>
          <p:cNvSpPr/>
          <p:nvPr/>
        </p:nvSpPr>
        <p:spPr>
          <a:xfrm>
            <a:off x="4293652" y="2897907"/>
            <a:ext cx="2084873" cy="1908742"/>
          </a:xfrm>
          <a:prstGeom prst="hexagon">
            <a:avLst/>
          </a:prstGeom>
          <a:solidFill>
            <a:srgbClr val="021017"/>
          </a:solidFill>
          <a:ln w="19050">
            <a:solidFill>
              <a:srgbClr val="0A46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80"/>
          </a:p>
        </p:txBody>
      </p:sp>
      <p:sp>
        <p:nvSpPr>
          <p:cNvPr id="23" name="Hexagon 3">
            <a:extLst>
              <a:ext uri="{FF2B5EF4-FFF2-40B4-BE49-F238E27FC236}">
                <a16:creationId xmlns:a16="http://schemas.microsoft.com/office/drawing/2014/main" id="{BDEB6C4B-FE5F-221A-0885-163A0A1F2059}"/>
              </a:ext>
            </a:extLst>
          </p:cNvPr>
          <p:cNvSpPr/>
          <p:nvPr/>
        </p:nvSpPr>
        <p:spPr>
          <a:xfrm>
            <a:off x="2690179" y="3852278"/>
            <a:ext cx="2084873" cy="1908742"/>
          </a:xfrm>
          <a:prstGeom prst="hexagon">
            <a:avLst/>
          </a:prstGeom>
          <a:solidFill>
            <a:srgbClr val="021017"/>
          </a:solidFill>
          <a:ln w="19050">
            <a:solidFill>
              <a:srgbClr val="0A46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80"/>
          </a:p>
        </p:txBody>
      </p:sp>
      <p:sp>
        <p:nvSpPr>
          <p:cNvPr id="25" name="Hexagon 4">
            <a:extLst>
              <a:ext uri="{FF2B5EF4-FFF2-40B4-BE49-F238E27FC236}">
                <a16:creationId xmlns:a16="http://schemas.microsoft.com/office/drawing/2014/main" id="{073B10CB-DC83-7ABF-A90C-C792168ED4ED}"/>
              </a:ext>
            </a:extLst>
          </p:cNvPr>
          <p:cNvSpPr/>
          <p:nvPr/>
        </p:nvSpPr>
        <p:spPr>
          <a:xfrm>
            <a:off x="5909650" y="3839752"/>
            <a:ext cx="2084873" cy="1908742"/>
          </a:xfrm>
          <a:prstGeom prst="hexagon">
            <a:avLst/>
          </a:prstGeom>
          <a:solidFill>
            <a:srgbClr val="021017"/>
          </a:solidFill>
          <a:ln w="19050">
            <a:solidFill>
              <a:srgbClr val="0A46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80"/>
          </a:p>
        </p:txBody>
      </p:sp>
      <p:sp>
        <p:nvSpPr>
          <p:cNvPr id="27" name="Hexagon 5">
            <a:extLst>
              <a:ext uri="{FF2B5EF4-FFF2-40B4-BE49-F238E27FC236}">
                <a16:creationId xmlns:a16="http://schemas.microsoft.com/office/drawing/2014/main" id="{0195EFD5-0815-F5D9-EBAF-101E53A4C68B}"/>
              </a:ext>
            </a:extLst>
          </p:cNvPr>
          <p:cNvSpPr/>
          <p:nvPr/>
        </p:nvSpPr>
        <p:spPr>
          <a:xfrm>
            <a:off x="7500598" y="2885382"/>
            <a:ext cx="2084873" cy="1908743"/>
          </a:xfrm>
          <a:prstGeom prst="hexagon">
            <a:avLst/>
          </a:prstGeom>
          <a:solidFill>
            <a:srgbClr val="021017"/>
          </a:solidFill>
          <a:ln w="19050">
            <a:solidFill>
              <a:srgbClr val="0A46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80"/>
          </a:p>
        </p:txBody>
      </p:sp>
      <p:sp>
        <p:nvSpPr>
          <p:cNvPr id="36" name="Google Shape;216;p26">
            <a:extLst>
              <a:ext uri="{FF2B5EF4-FFF2-40B4-BE49-F238E27FC236}">
                <a16:creationId xmlns:a16="http://schemas.microsoft.com/office/drawing/2014/main" id="{E3963731-2330-E45B-2E4A-DBBD2CA34A3C}"/>
              </a:ext>
            </a:extLst>
          </p:cNvPr>
          <p:cNvSpPr txBox="1">
            <a:spLocks/>
          </p:cNvSpPr>
          <p:nvPr/>
        </p:nvSpPr>
        <p:spPr>
          <a:xfrm>
            <a:off x="2999101" y="2328122"/>
            <a:ext cx="1570057" cy="1526523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400">
                <a:solidFill>
                  <a:srgbClr val="F7F7F7"/>
                </a:solidFill>
                <a:latin typeface="Chakra Petch"/>
                <a:cs typeface="Chakra Petch"/>
              </a:rPr>
              <a:t>Por quê?</a:t>
            </a:r>
            <a:endParaRPr lang="pt-BR"/>
          </a:p>
          <a:p>
            <a:pPr algn="ctr"/>
            <a:r>
              <a:rPr lang="pt-BR">
                <a:solidFill>
                  <a:srgbClr val="2BDEFD"/>
                </a:solidFill>
                <a:latin typeface="Chakra Petch"/>
                <a:cs typeface="Chakra Petch"/>
              </a:rPr>
              <a:t>Porque o tempo de produção excedeu o tempo estimado.</a:t>
            </a:r>
          </a:p>
        </p:txBody>
      </p:sp>
      <p:sp>
        <p:nvSpPr>
          <p:cNvPr id="37" name="Google Shape;216;p26">
            <a:extLst>
              <a:ext uri="{FF2B5EF4-FFF2-40B4-BE49-F238E27FC236}">
                <a16:creationId xmlns:a16="http://schemas.microsoft.com/office/drawing/2014/main" id="{A5B7DFB2-BED2-8F32-848C-7370FCDC955E}"/>
              </a:ext>
            </a:extLst>
          </p:cNvPr>
          <p:cNvSpPr txBox="1">
            <a:spLocks/>
          </p:cNvSpPr>
          <p:nvPr/>
        </p:nvSpPr>
        <p:spPr>
          <a:xfrm>
            <a:off x="4652536" y="4795748"/>
            <a:ext cx="1570057" cy="1526523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400">
                <a:solidFill>
                  <a:srgbClr val="F7F7F7"/>
                </a:solidFill>
                <a:latin typeface="Chakra Petch"/>
                <a:cs typeface="Chakra Petch"/>
              </a:rPr>
              <a:t>Por quê?</a:t>
            </a:r>
            <a:endParaRPr lang="pt-BR"/>
          </a:p>
          <a:p>
            <a:pPr algn="ctr"/>
            <a:r>
              <a:rPr lang="pt-BR">
                <a:solidFill>
                  <a:srgbClr val="2BDEFD"/>
                </a:solidFill>
                <a:latin typeface="Chakra Petch"/>
                <a:cs typeface="Chakra Petch"/>
              </a:rPr>
              <a:t>Porque a ordem de serviço não chegou no prazo.</a:t>
            </a:r>
            <a:br>
              <a:rPr lang="pt-BR" sz="2400">
                <a:solidFill>
                  <a:srgbClr val="F7F7F7"/>
                </a:solidFill>
                <a:latin typeface="Chakra Petch"/>
                <a:cs typeface="Chakra Petch"/>
              </a:rPr>
            </a:br>
            <a:endParaRPr lang="pt-BR"/>
          </a:p>
        </p:txBody>
      </p:sp>
      <p:sp>
        <p:nvSpPr>
          <p:cNvPr id="38" name="Google Shape;216;p26">
            <a:extLst>
              <a:ext uri="{FF2B5EF4-FFF2-40B4-BE49-F238E27FC236}">
                <a16:creationId xmlns:a16="http://schemas.microsoft.com/office/drawing/2014/main" id="{F3ADFC15-6D1D-05A1-0759-9ADFA259894D}"/>
              </a:ext>
            </a:extLst>
          </p:cNvPr>
          <p:cNvSpPr txBox="1">
            <a:spLocks/>
          </p:cNvSpPr>
          <p:nvPr/>
        </p:nvSpPr>
        <p:spPr>
          <a:xfrm>
            <a:off x="6155660" y="2315594"/>
            <a:ext cx="1570057" cy="1526523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400">
                <a:solidFill>
                  <a:srgbClr val="F7F7F7"/>
                </a:solidFill>
                <a:latin typeface="Chakra Petch"/>
                <a:cs typeface="Chakra Petch"/>
              </a:rPr>
              <a:t>Por quê?</a:t>
            </a:r>
            <a:endParaRPr lang="pt-BR"/>
          </a:p>
          <a:p>
            <a:pPr algn="ctr"/>
            <a:r>
              <a:rPr lang="pt-BR">
                <a:solidFill>
                  <a:srgbClr val="2BDEFD"/>
                </a:solidFill>
                <a:latin typeface="Chakra Petch"/>
                <a:cs typeface="Chakra Petch"/>
              </a:rPr>
              <a:t>Porque a equipe está sobrecarregada.</a:t>
            </a:r>
            <a:endParaRPr lang="pt-BR" sz="2400">
              <a:latin typeface="Chakra Petch"/>
              <a:cs typeface="Chakra Petch"/>
            </a:endParaRPr>
          </a:p>
          <a:p>
            <a:pPr algn="ctr"/>
            <a:endParaRPr lang="pt-BR">
              <a:solidFill>
                <a:srgbClr val="2BDEFD"/>
              </a:solidFill>
              <a:latin typeface="Chakra Petch"/>
              <a:cs typeface="Chakra Petch"/>
            </a:endParaRPr>
          </a:p>
        </p:txBody>
      </p:sp>
      <p:sp>
        <p:nvSpPr>
          <p:cNvPr id="39" name="Google Shape;216;p26">
            <a:extLst>
              <a:ext uri="{FF2B5EF4-FFF2-40B4-BE49-F238E27FC236}">
                <a16:creationId xmlns:a16="http://schemas.microsoft.com/office/drawing/2014/main" id="{F5EE8C35-A7E4-B10F-804E-89BCCE1E8DA3}"/>
              </a:ext>
            </a:extLst>
          </p:cNvPr>
          <p:cNvSpPr txBox="1">
            <a:spLocks/>
          </p:cNvSpPr>
          <p:nvPr/>
        </p:nvSpPr>
        <p:spPr>
          <a:xfrm>
            <a:off x="7834148" y="4795749"/>
            <a:ext cx="1570057" cy="217285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400">
                <a:solidFill>
                  <a:srgbClr val="F7F7F7"/>
                </a:solidFill>
                <a:latin typeface="Chakra Petch"/>
                <a:cs typeface="Chakra Petch"/>
              </a:rPr>
              <a:t>Por quê?</a:t>
            </a:r>
            <a:endParaRPr lang="pt-BR"/>
          </a:p>
          <a:p>
            <a:pPr algn="ctr"/>
            <a:r>
              <a:rPr lang="pt-BR">
                <a:solidFill>
                  <a:srgbClr val="2BDEFD"/>
                </a:solidFill>
                <a:latin typeface="Chakra Petch"/>
                <a:cs typeface="Chakra Petch"/>
              </a:rPr>
              <a:t>Porque não houve um planejamento detalhado das ações a serem feitas.</a:t>
            </a:r>
            <a:br>
              <a:rPr lang="pt-BR" sz="2400">
                <a:solidFill>
                  <a:srgbClr val="F7F7F7"/>
                </a:solidFill>
                <a:latin typeface="Chakra Petch"/>
                <a:cs typeface="Chakra Petch"/>
              </a:rPr>
            </a:br>
            <a:endParaRPr lang="pt-BR"/>
          </a:p>
        </p:txBody>
      </p:sp>
      <p:sp>
        <p:nvSpPr>
          <p:cNvPr id="40" name="Google Shape;216;p26">
            <a:extLst>
              <a:ext uri="{FF2B5EF4-FFF2-40B4-BE49-F238E27FC236}">
                <a16:creationId xmlns:a16="http://schemas.microsoft.com/office/drawing/2014/main" id="{8675D4CA-5420-A438-A9CE-6779474379C9}"/>
              </a:ext>
            </a:extLst>
          </p:cNvPr>
          <p:cNvSpPr txBox="1">
            <a:spLocks/>
          </p:cNvSpPr>
          <p:nvPr/>
        </p:nvSpPr>
        <p:spPr>
          <a:xfrm>
            <a:off x="1358192" y="3392833"/>
            <a:ext cx="1570057" cy="910970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4000" b="1">
                <a:solidFill>
                  <a:srgbClr val="F7F7F7"/>
                </a:solidFill>
                <a:latin typeface="Chakra Petch"/>
                <a:cs typeface="Chakra Petch"/>
              </a:rPr>
              <a:t>1</a:t>
            </a:r>
            <a:endParaRPr lang="pt-BR" sz="4000" b="1"/>
          </a:p>
        </p:txBody>
      </p:sp>
      <p:sp>
        <p:nvSpPr>
          <p:cNvPr id="41" name="Google Shape;216;p26">
            <a:extLst>
              <a:ext uri="{FF2B5EF4-FFF2-40B4-BE49-F238E27FC236}">
                <a16:creationId xmlns:a16="http://schemas.microsoft.com/office/drawing/2014/main" id="{069546D7-2EF3-A048-EE6E-AA2AAA57B9A9}"/>
              </a:ext>
            </a:extLst>
          </p:cNvPr>
          <p:cNvSpPr txBox="1">
            <a:spLocks/>
          </p:cNvSpPr>
          <p:nvPr/>
        </p:nvSpPr>
        <p:spPr>
          <a:xfrm>
            <a:off x="2936471" y="4344811"/>
            <a:ext cx="1570057" cy="910970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4000" b="1">
                <a:solidFill>
                  <a:srgbClr val="F7F7F7"/>
                </a:solidFill>
                <a:latin typeface="Chakra Petch"/>
                <a:cs typeface="Chakra Petch"/>
              </a:rPr>
              <a:t>2</a:t>
            </a:r>
          </a:p>
        </p:txBody>
      </p:sp>
      <p:sp>
        <p:nvSpPr>
          <p:cNvPr id="42" name="Google Shape;216;p26">
            <a:extLst>
              <a:ext uri="{FF2B5EF4-FFF2-40B4-BE49-F238E27FC236}">
                <a16:creationId xmlns:a16="http://schemas.microsoft.com/office/drawing/2014/main" id="{01651E63-EEC9-684B-7EC4-A4B23C22D52E}"/>
              </a:ext>
            </a:extLst>
          </p:cNvPr>
          <p:cNvSpPr txBox="1">
            <a:spLocks/>
          </p:cNvSpPr>
          <p:nvPr/>
        </p:nvSpPr>
        <p:spPr>
          <a:xfrm>
            <a:off x="4539802" y="3380306"/>
            <a:ext cx="1570057" cy="910970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4000" b="1">
                <a:solidFill>
                  <a:srgbClr val="F7F7F7"/>
                </a:solidFill>
                <a:latin typeface="Chakra Petch"/>
                <a:cs typeface="Chakra Petch"/>
              </a:rPr>
              <a:t>3</a:t>
            </a:r>
          </a:p>
        </p:txBody>
      </p:sp>
      <p:sp>
        <p:nvSpPr>
          <p:cNvPr id="43" name="Google Shape;216;p26">
            <a:extLst>
              <a:ext uri="{FF2B5EF4-FFF2-40B4-BE49-F238E27FC236}">
                <a16:creationId xmlns:a16="http://schemas.microsoft.com/office/drawing/2014/main" id="{9F62F80F-555E-3439-3F59-1517DC2C3C92}"/>
              </a:ext>
            </a:extLst>
          </p:cNvPr>
          <p:cNvSpPr txBox="1">
            <a:spLocks/>
          </p:cNvSpPr>
          <p:nvPr/>
        </p:nvSpPr>
        <p:spPr>
          <a:xfrm>
            <a:off x="6155660" y="4357336"/>
            <a:ext cx="1570057" cy="910970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4000" b="1">
                <a:solidFill>
                  <a:srgbClr val="F7F7F7"/>
                </a:solidFill>
                <a:latin typeface="Chakra Petch"/>
                <a:cs typeface="Chakra Petch"/>
              </a:rPr>
              <a:t>4</a:t>
            </a:r>
          </a:p>
        </p:txBody>
      </p:sp>
      <p:sp>
        <p:nvSpPr>
          <p:cNvPr id="44" name="Google Shape;216;p26">
            <a:extLst>
              <a:ext uri="{FF2B5EF4-FFF2-40B4-BE49-F238E27FC236}">
                <a16:creationId xmlns:a16="http://schemas.microsoft.com/office/drawing/2014/main" id="{9A0FF5E9-2CFF-9F42-52A0-DD23A3270E46}"/>
              </a:ext>
            </a:extLst>
          </p:cNvPr>
          <p:cNvSpPr txBox="1">
            <a:spLocks/>
          </p:cNvSpPr>
          <p:nvPr/>
        </p:nvSpPr>
        <p:spPr>
          <a:xfrm>
            <a:off x="7746466" y="3430411"/>
            <a:ext cx="1570057" cy="910970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4000" b="1">
                <a:solidFill>
                  <a:srgbClr val="F7F7F7"/>
                </a:solidFill>
                <a:latin typeface="Chakra Petch"/>
                <a:cs typeface="Chakra Petch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287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56CAD-D212-6160-FEF2-8F8F5FC77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4E6FFC02-33E9-0B3D-2F0E-6A61FFD626E3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grpSp>
        <p:nvGrpSpPr>
          <p:cNvPr id="13" name="Google Shape;356;p44">
            <a:extLst>
              <a:ext uri="{FF2B5EF4-FFF2-40B4-BE49-F238E27FC236}">
                <a16:creationId xmlns:a16="http://schemas.microsoft.com/office/drawing/2014/main" id="{9B0C2CA7-2AC7-232F-B699-2B582878BF6B}"/>
              </a:ext>
            </a:extLst>
          </p:cNvPr>
          <p:cNvGrpSpPr/>
          <p:nvPr/>
        </p:nvGrpSpPr>
        <p:grpSpPr>
          <a:xfrm>
            <a:off x="1064955" y="3315619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6" name="Google Shape;357;p44">
              <a:extLst>
                <a:ext uri="{FF2B5EF4-FFF2-40B4-BE49-F238E27FC236}">
                  <a16:creationId xmlns:a16="http://schemas.microsoft.com/office/drawing/2014/main" id="{E6DDDFBF-2066-3601-3299-D53EB7288BFD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8;p44">
              <a:extLst>
                <a:ext uri="{FF2B5EF4-FFF2-40B4-BE49-F238E27FC236}">
                  <a16:creationId xmlns:a16="http://schemas.microsoft.com/office/drawing/2014/main" id="{A6CF3A8F-CBDB-61E4-A346-9A9DC3072AE5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9;p44">
              <a:extLst>
                <a:ext uri="{FF2B5EF4-FFF2-40B4-BE49-F238E27FC236}">
                  <a16:creationId xmlns:a16="http://schemas.microsoft.com/office/drawing/2014/main" id="{6B015E57-EB5F-C3E5-9AD7-E6FBAFA9D8A4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60;p44">
              <a:extLst>
                <a:ext uri="{FF2B5EF4-FFF2-40B4-BE49-F238E27FC236}">
                  <a16:creationId xmlns:a16="http://schemas.microsoft.com/office/drawing/2014/main" id="{194E6FF3-9616-EFDC-38ED-343B389CECE5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61;p44">
              <a:extLst>
                <a:ext uri="{FF2B5EF4-FFF2-40B4-BE49-F238E27FC236}">
                  <a16:creationId xmlns:a16="http://schemas.microsoft.com/office/drawing/2014/main" id="{CFF3FC56-DC7F-291B-D8AA-603155AA4E3D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62;p44">
              <a:extLst>
                <a:ext uri="{FF2B5EF4-FFF2-40B4-BE49-F238E27FC236}">
                  <a16:creationId xmlns:a16="http://schemas.microsoft.com/office/drawing/2014/main" id="{ACA17672-C954-99EE-0C21-89F20BFE0BCC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63;p44">
              <a:extLst>
                <a:ext uri="{FF2B5EF4-FFF2-40B4-BE49-F238E27FC236}">
                  <a16:creationId xmlns:a16="http://schemas.microsoft.com/office/drawing/2014/main" id="{0F211C03-7BEC-6542-6736-21EF04452952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29;p28">
            <a:extLst>
              <a:ext uri="{FF2B5EF4-FFF2-40B4-BE49-F238E27FC236}">
                <a16:creationId xmlns:a16="http://schemas.microsoft.com/office/drawing/2014/main" id="{B2C4EC4A-8E50-52DE-F470-25E8BA38275E}"/>
              </a:ext>
            </a:extLst>
          </p:cNvPr>
          <p:cNvSpPr txBox="1">
            <a:spLocks/>
          </p:cNvSpPr>
          <p:nvPr/>
        </p:nvSpPr>
        <p:spPr>
          <a:xfrm>
            <a:off x="2763652" y="3203162"/>
            <a:ext cx="5875040" cy="710552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>
                <a:solidFill>
                  <a:srgbClr val="FFFFFF"/>
                </a:solidFill>
                <a:latin typeface="Inter"/>
                <a:ea typeface="Inter"/>
                <a:sym typeface="Inter"/>
              </a:rPr>
              <a:t>Tomar </a:t>
            </a:r>
            <a:r>
              <a:rPr lang="nl-NL" sz="3200" err="1">
                <a:solidFill>
                  <a:srgbClr val="FFFFFF"/>
                </a:solidFill>
                <a:latin typeface="Inter"/>
                <a:ea typeface="Inter"/>
                <a:sym typeface="Inter"/>
              </a:rPr>
              <a:t>banho</a:t>
            </a:r>
            <a:endParaRPr lang="nl-NL" sz="3200" err="1">
              <a:solidFill>
                <a:srgbClr val="FFFFFF"/>
              </a:solidFill>
              <a:latin typeface="Inter"/>
              <a:ea typeface="Inter"/>
            </a:endParaRPr>
          </a:p>
        </p:txBody>
      </p:sp>
      <p:sp>
        <p:nvSpPr>
          <p:cNvPr id="27" name="Google Shape;229;p28">
            <a:extLst>
              <a:ext uri="{FF2B5EF4-FFF2-40B4-BE49-F238E27FC236}">
                <a16:creationId xmlns:a16="http://schemas.microsoft.com/office/drawing/2014/main" id="{0A4EF32A-87A3-4BE1-4EA2-7EBF554A26EA}"/>
              </a:ext>
            </a:extLst>
          </p:cNvPr>
          <p:cNvSpPr txBox="1">
            <a:spLocks/>
          </p:cNvSpPr>
          <p:nvPr/>
        </p:nvSpPr>
        <p:spPr>
          <a:xfrm>
            <a:off x="2763652" y="4511017"/>
            <a:ext cx="7772851" cy="710552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>
                <a:solidFill>
                  <a:srgbClr val="FFFFFF"/>
                </a:solidFill>
                <a:latin typeface="Inter"/>
                <a:ea typeface="Inter"/>
              </a:rPr>
              <a:t>Se </a:t>
            </a:r>
            <a:r>
              <a:rPr lang="nl-NL" sz="3200" err="1">
                <a:solidFill>
                  <a:srgbClr val="FFFFFF"/>
                </a:solidFill>
                <a:latin typeface="Inter"/>
                <a:ea typeface="Inter"/>
              </a:rPr>
              <a:t>arrumar</a:t>
            </a:r>
            <a:r>
              <a:rPr lang="nl-NL" sz="3200">
                <a:solidFill>
                  <a:srgbClr val="FFFFFF"/>
                </a:solidFill>
                <a:latin typeface="Inter"/>
                <a:ea typeface="Inter"/>
              </a:rPr>
              <a:t> para o </a:t>
            </a:r>
            <a:r>
              <a:rPr lang="nl-NL" sz="3200" err="1">
                <a:solidFill>
                  <a:srgbClr val="FFFFFF"/>
                </a:solidFill>
                <a:latin typeface="Inter"/>
                <a:ea typeface="Inter"/>
              </a:rPr>
              <a:t>trabalho</a:t>
            </a:r>
          </a:p>
        </p:txBody>
      </p:sp>
      <p:sp>
        <p:nvSpPr>
          <p:cNvPr id="29" name="Google Shape;229;p28">
            <a:extLst>
              <a:ext uri="{FF2B5EF4-FFF2-40B4-BE49-F238E27FC236}">
                <a16:creationId xmlns:a16="http://schemas.microsoft.com/office/drawing/2014/main" id="{7B1C5C88-81BC-A64A-C06D-A5207AD01598}"/>
              </a:ext>
            </a:extLst>
          </p:cNvPr>
          <p:cNvSpPr txBox="1">
            <a:spLocks/>
          </p:cNvSpPr>
          <p:nvPr/>
        </p:nvSpPr>
        <p:spPr>
          <a:xfrm>
            <a:off x="2763650" y="5839628"/>
            <a:ext cx="6340866" cy="710552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>
                <a:solidFill>
                  <a:srgbClr val="FFFFFF"/>
                </a:solidFill>
                <a:latin typeface="Inter"/>
                <a:ea typeface="Inter"/>
                <a:sym typeface="Inter"/>
              </a:rPr>
              <a:t>Se </a:t>
            </a:r>
            <a:r>
              <a:rPr lang="nl-NL" sz="3200" err="1">
                <a:solidFill>
                  <a:srgbClr val="FFFFFF"/>
                </a:solidFill>
                <a:latin typeface="Inter"/>
                <a:ea typeface="Inter"/>
                <a:sym typeface="Inter"/>
              </a:rPr>
              <a:t>exercitar</a:t>
            </a:r>
            <a:r>
              <a:rPr lang="nl-NL" sz="3200">
                <a:solidFill>
                  <a:srgbClr val="FFFFFF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3200" err="1">
                <a:solidFill>
                  <a:srgbClr val="FFFFFF"/>
                </a:solidFill>
                <a:latin typeface="Inter"/>
                <a:ea typeface="Inter"/>
                <a:sym typeface="Inter"/>
              </a:rPr>
              <a:t>em</a:t>
            </a:r>
            <a:r>
              <a:rPr lang="nl-NL" sz="3200">
                <a:solidFill>
                  <a:srgbClr val="FFFFFF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3200" err="1">
                <a:solidFill>
                  <a:srgbClr val="FFFFFF"/>
                </a:solidFill>
                <a:latin typeface="Inter"/>
                <a:ea typeface="Inter"/>
                <a:sym typeface="Inter"/>
              </a:rPr>
              <a:t>uma</a:t>
            </a:r>
            <a:r>
              <a:rPr lang="nl-NL" sz="3200">
                <a:solidFill>
                  <a:srgbClr val="FFFFFF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3200" err="1">
                <a:solidFill>
                  <a:srgbClr val="FFFFFF"/>
                </a:solidFill>
                <a:latin typeface="Inter"/>
                <a:ea typeface="Inter"/>
                <a:sym typeface="Inter"/>
              </a:rPr>
              <a:t>academia</a:t>
            </a:r>
            <a:endParaRPr lang="nl-NL" sz="3200" err="1">
              <a:solidFill>
                <a:srgbClr val="FFFFFF"/>
              </a:solidFill>
              <a:latin typeface="Inter"/>
              <a:ea typeface="Inter"/>
            </a:endParaRPr>
          </a:p>
        </p:txBody>
      </p:sp>
      <p:sp>
        <p:nvSpPr>
          <p:cNvPr id="31" name="Google Shape;222;p27">
            <a:extLst>
              <a:ext uri="{FF2B5EF4-FFF2-40B4-BE49-F238E27FC236}">
                <a16:creationId xmlns:a16="http://schemas.microsoft.com/office/drawing/2014/main" id="{8874E544-CB0D-BED6-4D91-F667AF916E2B}"/>
              </a:ext>
            </a:extLst>
          </p:cNvPr>
          <p:cNvSpPr txBox="1">
            <a:spLocks/>
          </p:cNvSpPr>
          <p:nvPr/>
        </p:nvSpPr>
        <p:spPr>
          <a:xfrm>
            <a:off x="1056575" y="1349517"/>
            <a:ext cx="8457766" cy="151423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4800" b="1">
                <a:solidFill>
                  <a:schemeClr val="bg1"/>
                </a:solidFill>
                <a:latin typeface="Chakra Petch"/>
                <a:cs typeface="Chakra Petch"/>
              </a:rPr>
              <a:t>EXEMPLOS DE PROCESSOS</a:t>
            </a:r>
            <a:br>
              <a:rPr lang="pt-BR" sz="4800" b="1">
                <a:solidFill>
                  <a:srgbClr val="2BDEFD"/>
                </a:solidFill>
                <a:latin typeface="Chakra Petch"/>
                <a:cs typeface="Chakra Petch"/>
              </a:rPr>
            </a:br>
            <a:r>
              <a:rPr lang="pt-BR" sz="4800" b="1">
                <a:solidFill>
                  <a:srgbClr val="2BDEFD"/>
                </a:solidFill>
                <a:latin typeface="Chakra Petch"/>
                <a:cs typeface="Chakra Petch"/>
              </a:rPr>
              <a:t>VIDA PESSOAL</a:t>
            </a:r>
          </a:p>
        </p:txBody>
      </p:sp>
      <p:grpSp>
        <p:nvGrpSpPr>
          <p:cNvPr id="32" name="Google Shape;356;p44">
            <a:extLst>
              <a:ext uri="{FF2B5EF4-FFF2-40B4-BE49-F238E27FC236}">
                <a16:creationId xmlns:a16="http://schemas.microsoft.com/office/drawing/2014/main" id="{26123FBB-C2AB-6EC1-372B-EB2359A2CB9E}"/>
              </a:ext>
            </a:extLst>
          </p:cNvPr>
          <p:cNvGrpSpPr/>
          <p:nvPr/>
        </p:nvGrpSpPr>
        <p:grpSpPr>
          <a:xfrm>
            <a:off x="1064955" y="4661339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33" name="Google Shape;357;p44">
              <a:extLst>
                <a:ext uri="{FF2B5EF4-FFF2-40B4-BE49-F238E27FC236}">
                  <a16:creationId xmlns:a16="http://schemas.microsoft.com/office/drawing/2014/main" id="{7388046B-8701-25C2-4691-6D0E4E7C65A9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8;p44">
              <a:extLst>
                <a:ext uri="{FF2B5EF4-FFF2-40B4-BE49-F238E27FC236}">
                  <a16:creationId xmlns:a16="http://schemas.microsoft.com/office/drawing/2014/main" id="{17266685-FE84-D223-F3CE-46B8B5C3ADD3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;p44">
              <a:extLst>
                <a:ext uri="{FF2B5EF4-FFF2-40B4-BE49-F238E27FC236}">
                  <a16:creationId xmlns:a16="http://schemas.microsoft.com/office/drawing/2014/main" id="{CA0210EF-F775-443F-CBCF-ED8578C30F1D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0;p44">
              <a:extLst>
                <a:ext uri="{FF2B5EF4-FFF2-40B4-BE49-F238E27FC236}">
                  <a16:creationId xmlns:a16="http://schemas.microsoft.com/office/drawing/2014/main" id="{09451A0F-483A-F202-C39B-6E5C8AE435B6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1;p44">
              <a:extLst>
                <a:ext uri="{FF2B5EF4-FFF2-40B4-BE49-F238E27FC236}">
                  <a16:creationId xmlns:a16="http://schemas.microsoft.com/office/drawing/2014/main" id="{577FF240-0B95-E1D2-318E-934A13B73E8C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2;p44">
              <a:extLst>
                <a:ext uri="{FF2B5EF4-FFF2-40B4-BE49-F238E27FC236}">
                  <a16:creationId xmlns:a16="http://schemas.microsoft.com/office/drawing/2014/main" id="{FFDB524E-EC62-CC78-0DE7-22AEAB54E333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3;p44">
              <a:extLst>
                <a:ext uri="{FF2B5EF4-FFF2-40B4-BE49-F238E27FC236}">
                  <a16:creationId xmlns:a16="http://schemas.microsoft.com/office/drawing/2014/main" id="{60E65A6A-3562-9D48-6E69-3EABC342A7A2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356;p44">
            <a:extLst>
              <a:ext uri="{FF2B5EF4-FFF2-40B4-BE49-F238E27FC236}">
                <a16:creationId xmlns:a16="http://schemas.microsoft.com/office/drawing/2014/main" id="{35115E75-3170-9E5D-7F90-E293E5AC7B73}"/>
              </a:ext>
            </a:extLst>
          </p:cNvPr>
          <p:cNvGrpSpPr/>
          <p:nvPr/>
        </p:nvGrpSpPr>
        <p:grpSpPr>
          <a:xfrm>
            <a:off x="1064956" y="5972555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41" name="Google Shape;357;p44">
              <a:extLst>
                <a:ext uri="{FF2B5EF4-FFF2-40B4-BE49-F238E27FC236}">
                  <a16:creationId xmlns:a16="http://schemas.microsoft.com/office/drawing/2014/main" id="{23A1E7EE-6C4C-D7BF-DB96-3CAB1A26B3CA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8;p44">
              <a:extLst>
                <a:ext uri="{FF2B5EF4-FFF2-40B4-BE49-F238E27FC236}">
                  <a16:creationId xmlns:a16="http://schemas.microsoft.com/office/drawing/2014/main" id="{C26270D2-6DF4-2E18-337C-FD7836822347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59;p44">
              <a:extLst>
                <a:ext uri="{FF2B5EF4-FFF2-40B4-BE49-F238E27FC236}">
                  <a16:creationId xmlns:a16="http://schemas.microsoft.com/office/drawing/2014/main" id="{456F9CAE-76A7-9A02-9D49-04F2A861929B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;p44">
              <a:extLst>
                <a:ext uri="{FF2B5EF4-FFF2-40B4-BE49-F238E27FC236}">
                  <a16:creationId xmlns:a16="http://schemas.microsoft.com/office/drawing/2014/main" id="{BA3040AC-D905-4535-CD88-88186BAB8707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1;p44">
              <a:extLst>
                <a:ext uri="{FF2B5EF4-FFF2-40B4-BE49-F238E27FC236}">
                  <a16:creationId xmlns:a16="http://schemas.microsoft.com/office/drawing/2014/main" id="{9D965824-4B09-4028-335C-B8951A8737D6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2;p44">
              <a:extLst>
                <a:ext uri="{FF2B5EF4-FFF2-40B4-BE49-F238E27FC236}">
                  <a16:creationId xmlns:a16="http://schemas.microsoft.com/office/drawing/2014/main" id="{968B46E3-22A5-5E4C-08DF-D4A3D17FCFD5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3;p44">
              <a:extLst>
                <a:ext uri="{FF2B5EF4-FFF2-40B4-BE49-F238E27FC236}">
                  <a16:creationId xmlns:a16="http://schemas.microsoft.com/office/drawing/2014/main" id="{53BA2D0F-3318-5993-99FC-ECC0AC07794C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960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D23E1-4801-FDBD-68B0-F40AD6877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22;p27">
            <a:extLst>
              <a:ext uri="{FF2B5EF4-FFF2-40B4-BE49-F238E27FC236}">
                <a16:creationId xmlns:a16="http://schemas.microsoft.com/office/drawing/2014/main" id="{18D51264-9E99-EAF8-635B-0CA64EB6B5FA}"/>
              </a:ext>
            </a:extLst>
          </p:cNvPr>
          <p:cNvSpPr txBox="1">
            <a:spLocks/>
          </p:cNvSpPr>
          <p:nvPr/>
        </p:nvSpPr>
        <p:spPr>
          <a:xfrm>
            <a:off x="976635" y="807657"/>
            <a:ext cx="11445161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rgbClr val="FFFFFF"/>
                </a:solidFill>
                <a:latin typeface="Chakra Petch Bold"/>
                <a:cs typeface="Chakra Petch Bold"/>
              </a:rPr>
              <a:t>MATRIZ GUT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E86E917F-BB69-812C-8FE8-A810FFB575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486992"/>
              </p:ext>
            </p:extLst>
          </p:nvPr>
        </p:nvGraphicFramePr>
        <p:xfrm>
          <a:off x="1134858" y="1962453"/>
          <a:ext cx="7603294" cy="237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0047">
                  <a:extLst>
                    <a:ext uri="{9D8B030D-6E8A-4147-A177-3AD203B41FA5}">
                      <a16:colId xmlns:a16="http://schemas.microsoft.com/office/drawing/2014/main" val="2700599167"/>
                    </a:ext>
                  </a:extLst>
                </a:gridCol>
                <a:gridCol w="2555308">
                  <a:extLst>
                    <a:ext uri="{9D8B030D-6E8A-4147-A177-3AD203B41FA5}">
                      <a16:colId xmlns:a16="http://schemas.microsoft.com/office/drawing/2014/main" val="1865992918"/>
                    </a:ext>
                  </a:extLst>
                </a:gridCol>
                <a:gridCol w="2617939">
                  <a:extLst>
                    <a:ext uri="{9D8B030D-6E8A-4147-A177-3AD203B41FA5}">
                      <a16:colId xmlns:a16="http://schemas.microsoft.com/office/drawing/2014/main" val="3021639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solidFill>
                            <a:schemeClr val="tx1"/>
                          </a:solidFill>
                          <a:latin typeface="Inter"/>
                        </a:rPr>
                        <a:t>GRAVIDADE</a:t>
                      </a:r>
                      <a:br>
                        <a:rPr lang="pt-BR" sz="1400">
                          <a:solidFill>
                            <a:srgbClr val="FFFFFF"/>
                          </a:solidFill>
                          <a:latin typeface="Inter"/>
                        </a:rPr>
                      </a:br>
                      <a:r>
                        <a:rPr lang="pt-BR" sz="1400">
                          <a:solidFill>
                            <a:schemeClr val="tx1"/>
                          </a:solidFill>
                          <a:latin typeface="Inter"/>
                        </a:rPr>
                        <a:t>G</a:t>
                      </a:r>
                    </a:p>
                  </a:txBody>
                  <a:tcPr>
                    <a:solidFill>
                      <a:srgbClr val="16738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solidFill>
                            <a:schemeClr val="tx1"/>
                          </a:solidFill>
                          <a:latin typeface="Inter"/>
                        </a:rPr>
                        <a:t>URGÊNCIA</a:t>
                      </a:r>
                      <a:br>
                        <a:rPr lang="pt-BR" sz="1400">
                          <a:solidFill>
                            <a:srgbClr val="FFFFFF"/>
                          </a:solidFill>
                          <a:latin typeface="Inter"/>
                        </a:rPr>
                      </a:br>
                      <a:r>
                        <a:rPr lang="pt-BR" sz="1400">
                          <a:solidFill>
                            <a:schemeClr val="tx1"/>
                          </a:solidFill>
                          <a:latin typeface="Inter"/>
                        </a:rPr>
                        <a:t>U</a:t>
                      </a:r>
                    </a:p>
                  </a:txBody>
                  <a:tcPr>
                    <a:solidFill>
                      <a:srgbClr val="16738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solidFill>
                            <a:schemeClr val="tx1"/>
                          </a:solidFill>
                          <a:latin typeface="Inter"/>
                        </a:rPr>
                        <a:t>TENDÊNCIA</a:t>
                      </a:r>
                      <a:br>
                        <a:rPr lang="pt-BR" sz="1400">
                          <a:solidFill>
                            <a:srgbClr val="FFFFFF"/>
                          </a:solidFill>
                          <a:latin typeface="Inter"/>
                        </a:rPr>
                      </a:br>
                      <a:r>
                        <a:rPr lang="pt-BR" sz="1400">
                          <a:solidFill>
                            <a:schemeClr val="tx1"/>
                          </a:solidFill>
                          <a:latin typeface="Inter"/>
                        </a:rPr>
                        <a:t>T</a:t>
                      </a:r>
                    </a:p>
                  </a:txBody>
                  <a:tcPr>
                    <a:solidFill>
                      <a:srgbClr val="1673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505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chemeClr val="tx1"/>
                          </a:solidFill>
                          <a:latin typeface="Inter"/>
                        </a:rPr>
                        <a:t>5 extremamente grave</a:t>
                      </a:r>
                    </a:p>
                  </a:txBody>
                  <a:tcPr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chemeClr val="tx1"/>
                          </a:solidFill>
                          <a:latin typeface="Inter"/>
                        </a:rPr>
                        <a:t>5 precisa de ação imediata</a:t>
                      </a:r>
                    </a:p>
                  </a:txBody>
                  <a:tcPr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chemeClr val="tx1"/>
                          </a:solidFill>
                          <a:latin typeface="Inter"/>
                        </a:rPr>
                        <a:t>5 irá piorar rapidamente</a:t>
                      </a:r>
                    </a:p>
                  </a:txBody>
                  <a:tcPr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905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chemeClr val="tx1"/>
                          </a:solidFill>
                          <a:latin typeface="Inter"/>
                        </a:rPr>
                        <a:t>4 muito grave</a:t>
                      </a:r>
                    </a:p>
                  </a:txBody>
                  <a:tcPr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chemeClr val="tx1"/>
                          </a:solidFill>
                          <a:latin typeface="Inter"/>
                        </a:rPr>
                        <a:t>4 é urgente</a:t>
                      </a:r>
                    </a:p>
                  </a:txBody>
                  <a:tcPr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chemeClr val="tx1"/>
                          </a:solidFill>
                          <a:latin typeface="Inter"/>
                        </a:rPr>
                        <a:t>4 irá piorar em pouco tempo</a:t>
                      </a:r>
                    </a:p>
                  </a:txBody>
                  <a:tcPr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766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chemeClr val="tx1"/>
                          </a:solidFill>
                          <a:latin typeface="Inter"/>
                        </a:rPr>
                        <a:t>3 grave</a:t>
                      </a:r>
                    </a:p>
                  </a:txBody>
                  <a:tcPr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chemeClr val="tx1"/>
                          </a:solidFill>
                          <a:latin typeface="Inter"/>
                        </a:rPr>
                        <a:t>3 o mais rápido possível</a:t>
                      </a:r>
                    </a:p>
                  </a:txBody>
                  <a:tcPr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chemeClr val="tx1"/>
                          </a:solidFill>
                          <a:latin typeface="Inter"/>
                        </a:rPr>
                        <a:t>3 irá piorar</a:t>
                      </a:r>
                    </a:p>
                  </a:txBody>
                  <a:tcPr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909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chemeClr val="tx1"/>
                          </a:solidFill>
                          <a:latin typeface="Inter"/>
                        </a:rPr>
                        <a:t>2 pouco grave</a:t>
                      </a:r>
                    </a:p>
                  </a:txBody>
                  <a:tcPr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chemeClr val="tx1"/>
                          </a:solidFill>
                          <a:latin typeface="Inter"/>
                        </a:rPr>
                        <a:t>3 pouco urgente</a:t>
                      </a:r>
                    </a:p>
                  </a:txBody>
                  <a:tcPr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chemeClr val="tx1"/>
                          </a:solidFill>
                          <a:latin typeface="Inter"/>
                        </a:rPr>
                        <a:t>2 irá piorar a longo prazo</a:t>
                      </a:r>
                    </a:p>
                  </a:txBody>
                  <a:tcPr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009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chemeClr val="tx1"/>
                          </a:solidFill>
                          <a:latin typeface="Inter"/>
                        </a:rPr>
                        <a:t>1 sem gravidade</a:t>
                      </a:r>
                    </a:p>
                  </a:txBody>
                  <a:tcPr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chemeClr val="tx1"/>
                          </a:solidFill>
                          <a:latin typeface="Inter"/>
                        </a:rPr>
                        <a:t>1 pode esperar</a:t>
                      </a:r>
                    </a:p>
                  </a:txBody>
                  <a:tcPr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chemeClr val="tx1"/>
                          </a:solidFill>
                          <a:latin typeface="Inter"/>
                        </a:rPr>
                        <a:t>1 não irá mudar</a:t>
                      </a:r>
                    </a:p>
                  </a:txBody>
                  <a:tcPr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407006"/>
                  </a:ext>
                </a:extLst>
              </a:tr>
            </a:tbl>
          </a:graphicData>
        </a:graphic>
      </p:graphicFrame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23F70314-B274-1B29-C1CD-AAF813A6FF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670901"/>
              </p:ext>
            </p:extLst>
          </p:nvPr>
        </p:nvGraphicFramePr>
        <p:xfrm>
          <a:off x="1139868" y="4722312"/>
          <a:ext cx="7608360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5079">
                  <a:extLst>
                    <a:ext uri="{9D8B030D-6E8A-4147-A177-3AD203B41FA5}">
                      <a16:colId xmlns:a16="http://schemas.microsoft.com/office/drawing/2014/main" val="3879278685"/>
                    </a:ext>
                  </a:extLst>
                </a:gridCol>
                <a:gridCol w="608776">
                  <a:extLst>
                    <a:ext uri="{9D8B030D-6E8A-4147-A177-3AD203B41FA5}">
                      <a16:colId xmlns:a16="http://schemas.microsoft.com/office/drawing/2014/main" val="2124382747"/>
                    </a:ext>
                  </a:extLst>
                </a:gridCol>
                <a:gridCol w="500549">
                  <a:extLst>
                    <a:ext uri="{9D8B030D-6E8A-4147-A177-3AD203B41FA5}">
                      <a16:colId xmlns:a16="http://schemas.microsoft.com/office/drawing/2014/main" val="1014653568"/>
                    </a:ext>
                  </a:extLst>
                </a:gridCol>
                <a:gridCol w="622305">
                  <a:extLst>
                    <a:ext uri="{9D8B030D-6E8A-4147-A177-3AD203B41FA5}">
                      <a16:colId xmlns:a16="http://schemas.microsoft.com/office/drawing/2014/main" val="3558372359"/>
                    </a:ext>
                  </a:extLst>
                </a:gridCol>
                <a:gridCol w="1501651">
                  <a:extLst>
                    <a:ext uri="{9D8B030D-6E8A-4147-A177-3AD203B41FA5}">
                      <a16:colId xmlns:a16="http://schemas.microsoft.com/office/drawing/2014/main" val="3809512090"/>
                    </a:ext>
                  </a:extLst>
                </a:gridCol>
              </a:tblGrid>
              <a:tr h="300624">
                <a:tc>
                  <a:txBody>
                    <a:bodyPr/>
                    <a:lstStyle/>
                    <a:p>
                      <a:r>
                        <a:rPr lang="pt-BR" sz="1400">
                          <a:latin typeface="Inter"/>
                        </a:rPr>
                        <a:t>Problema</a:t>
                      </a:r>
                    </a:p>
                  </a:txBody>
                  <a:tcPr>
                    <a:solidFill>
                      <a:srgbClr val="16738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latin typeface="Inter"/>
                        </a:rPr>
                        <a:t>G</a:t>
                      </a:r>
                    </a:p>
                  </a:txBody>
                  <a:tcPr>
                    <a:solidFill>
                      <a:srgbClr val="16738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latin typeface="Inter"/>
                        </a:rPr>
                        <a:t>U</a:t>
                      </a:r>
                    </a:p>
                  </a:txBody>
                  <a:tcPr>
                    <a:solidFill>
                      <a:srgbClr val="16738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latin typeface="Inter"/>
                        </a:rPr>
                        <a:t>T</a:t>
                      </a:r>
                    </a:p>
                  </a:txBody>
                  <a:tcPr>
                    <a:solidFill>
                      <a:srgbClr val="16738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latin typeface="Inter"/>
                        </a:rPr>
                        <a:t>G X U X T</a:t>
                      </a:r>
                    </a:p>
                  </a:txBody>
                  <a:tcPr>
                    <a:solidFill>
                      <a:srgbClr val="1673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487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rgbClr val="167386"/>
                          </a:solidFill>
                          <a:latin typeface="Inter"/>
                        </a:rPr>
                        <a:t>Falta de controle no caixa da empresa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rgbClr val="167386"/>
                          </a:solidFill>
                          <a:latin typeface="Inter"/>
                        </a:rPr>
                        <a:t>5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rgbClr val="167386"/>
                          </a:solidFill>
                          <a:latin typeface="Inter"/>
                        </a:rPr>
                        <a:t>5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rgbClr val="167386"/>
                          </a:solidFill>
                          <a:latin typeface="Inter"/>
                        </a:rPr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rgbClr val="167386"/>
                          </a:solidFill>
                          <a:latin typeface="Inter"/>
                        </a:rPr>
                        <a:t>100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734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rgbClr val="167386"/>
                          </a:solidFill>
                          <a:latin typeface="Inter"/>
                        </a:rPr>
                        <a:t>Liderança negativa do CFO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rgbClr val="167386"/>
                          </a:solidFill>
                          <a:latin typeface="Inter"/>
                        </a:rPr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rgbClr val="167386"/>
                          </a:solidFill>
                          <a:latin typeface="Inter"/>
                        </a:rPr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rgbClr val="167386"/>
                          </a:solidFill>
                          <a:latin typeface="Inter"/>
                        </a:rPr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rgbClr val="167386"/>
                          </a:solidFill>
                          <a:latin typeface="Inter"/>
                        </a:rPr>
                        <a:t>64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249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rgbClr val="167386"/>
                          </a:solidFill>
                          <a:latin typeface="Inter"/>
                        </a:rPr>
                        <a:t>Sistema ERP ineficiente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rgbClr val="167386"/>
                          </a:solidFill>
                          <a:latin typeface="Inter"/>
                        </a:rPr>
                        <a:t>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rgbClr val="167386"/>
                          </a:solidFill>
                          <a:latin typeface="Inter"/>
                        </a:rPr>
                        <a:t>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rgbClr val="167386"/>
                          </a:solidFill>
                          <a:latin typeface="Inter"/>
                        </a:rPr>
                        <a:t>5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rgbClr val="167386"/>
                          </a:solidFill>
                          <a:latin typeface="Inter"/>
                        </a:rPr>
                        <a:t>45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236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rgbClr val="167386"/>
                          </a:solidFill>
                          <a:latin typeface="Inter"/>
                        </a:rPr>
                        <a:t>Falta de motivação dos funcionários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rgbClr val="167386"/>
                          </a:solidFill>
                          <a:latin typeface="Inter"/>
                        </a:rPr>
                        <a:t>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rgbClr val="167386"/>
                          </a:solidFill>
                          <a:latin typeface="Inter"/>
                        </a:rPr>
                        <a:t>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rgbClr val="167386"/>
                          </a:solidFill>
                          <a:latin typeface="Inter"/>
                        </a:rPr>
                        <a:t>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rgbClr val="167386"/>
                          </a:solidFill>
                          <a:latin typeface="Inter"/>
                        </a:rPr>
                        <a:t>27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282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rgbClr val="167386"/>
                          </a:solidFill>
                          <a:latin typeface="Inter"/>
                        </a:rPr>
                        <a:t>Processos não definidos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rgbClr val="167386"/>
                          </a:solidFill>
                          <a:latin typeface="Inter"/>
                        </a:rPr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rgbClr val="167386"/>
                          </a:solidFill>
                          <a:latin typeface="Inter"/>
                        </a:rPr>
                        <a:t>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rgbClr val="167386"/>
                          </a:solidFill>
                          <a:latin typeface="Inter"/>
                        </a:rPr>
                        <a:t>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rgbClr val="167386"/>
                          </a:solidFill>
                          <a:latin typeface="Inter"/>
                        </a:rPr>
                        <a:t>18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713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rgbClr val="167386"/>
                          </a:solidFill>
                          <a:latin typeface="Inter"/>
                        </a:rPr>
                        <a:t>Orçamento anual não aprovado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rgbClr val="167386"/>
                          </a:solidFill>
                          <a:latin typeface="Inter"/>
                        </a:rPr>
                        <a:t>1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rgbClr val="167386"/>
                          </a:solidFill>
                          <a:latin typeface="Inter"/>
                        </a:rPr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rgbClr val="167386"/>
                          </a:solidFill>
                          <a:latin typeface="Inter"/>
                        </a:rPr>
                        <a:t>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>
                          <a:solidFill>
                            <a:srgbClr val="167386"/>
                          </a:solidFill>
                          <a:latin typeface="Inter"/>
                        </a:rPr>
                        <a:t>6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3537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013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9FDCAA3E-FB23-AA04-6648-D682B333A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Superiores Recortados 1">
            <a:extLst>
              <a:ext uri="{FF2B5EF4-FFF2-40B4-BE49-F238E27FC236}">
                <a16:creationId xmlns:a16="http://schemas.microsoft.com/office/drawing/2014/main" id="{533258D1-D4E5-3569-6C8B-5EA5E6AC5550}"/>
              </a:ext>
            </a:extLst>
          </p:cNvPr>
          <p:cNvSpPr/>
          <p:nvPr/>
        </p:nvSpPr>
        <p:spPr>
          <a:xfrm rot="5400000">
            <a:off x="5866653" y="1569783"/>
            <a:ext cx="2573954" cy="3336387"/>
          </a:xfrm>
          <a:prstGeom prst="snip2SameRect">
            <a:avLst>
              <a:gd name="adj1" fmla="val 14163"/>
              <a:gd name="adj2" fmla="val 13457"/>
            </a:avLst>
          </a:prstGeom>
          <a:solidFill>
            <a:srgbClr val="021017"/>
          </a:solidFill>
          <a:ln w="6350">
            <a:solidFill>
              <a:srgbClr val="0A46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4" name="Retângulo: Cantos Superiores Recortados 3">
            <a:extLst>
              <a:ext uri="{FF2B5EF4-FFF2-40B4-BE49-F238E27FC236}">
                <a16:creationId xmlns:a16="http://schemas.microsoft.com/office/drawing/2014/main" id="{56FD1650-0881-A904-4C2B-529A401F1C7E}"/>
              </a:ext>
            </a:extLst>
          </p:cNvPr>
          <p:cNvSpPr/>
          <p:nvPr/>
        </p:nvSpPr>
        <p:spPr>
          <a:xfrm rot="5400000">
            <a:off x="5866653" y="4137618"/>
            <a:ext cx="2573954" cy="3336387"/>
          </a:xfrm>
          <a:prstGeom prst="snip2SameRect">
            <a:avLst>
              <a:gd name="adj1" fmla="val 14163"/>
              <a:gd name="adj2" fmla="val 13457"/>
            </a:avLst>
          </a:prstGeom>
          <a:solidFill>
            <a:srgbClr val="021017"/>
          </a:solidFill>
          <a:ln w="6350">
            <a:solidFill>
              <a:srgbClr val="0A46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5" name="Google Shape;222;p27">
            <a:extLst>
              <a:ext uri="{FF2B5EF4-FFF2-40B4-BE49-F238E27FC236}">
                <a16:creationId xmlns:a16="http://schemas.microsoft.com/office/drawing/2014/main" id="{CF041230-C19B-2A64-5CB6-1958D36CD0BA}"/>
              </a:ext>
            </a:extLst>
          </p:cNvPr>
          <p:cNvSpPr txBox="1">
            <a:spLocks/>
          </p:cNvSpPr>
          <p:nvPr/>
        </p:nvSpPr>
        <p:spPr>
          <a:xfrm>
            <a:off x="976635" y="807657"/>
            <a:ext cx="11445161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250">
                <a:solidFill>
                  <a:srgbClr val="FFFFFF"/>
                </a:solidFill>
                <a:latin typeface="Chakra Petch Bold"/>
                <a:cs typeface="Chakra Petch Bold"/>
              </a:rPr>
              <a:t>MATRIZ IMPACTO </a:t>
            </a:r>
            <a:r>
              <a:rPr lang="pt-BR" sz="5250" err="1">
                <a:solidFill>
                  <a:srgbClr val="FFFFFF"/>
                </a:solidFill>
                <a:latin typeface="Chakra Petch Bold"/>
                <a:cs typeface="Chakra Petch Bold"/>
              </a:rPr>
              <a:t>vs</a:t>
            </a:r>
            <a:r>
              <a:rPr lang="pt-BR" sz="5250">
                <a:solidFill>
                  <a:srgbClr val="FFFFFF"/>
                </a:solidFill>
                <a:latin typeface="Chakra Petch Bold"/>
                <a:cs typeface="Chakra Petch Bold"/>
              </a:rPr>
              <a:t> ESFORÇO</a:t>
            </a:r>
          </a:p>
        </p:txBody>
      </p:sp>
      <p:sp>
        <p:nvSpPr>
          <p:cNvPr id="6" name="Retângulo: Cantos Superiores Recortados 5">
            <a:extLst>
              <a:ext uri="{FF2B5EF4-FFF2-40B4-BE49-F238E27FC236}">
                <a16:creationId xmlns:a16="http://schemas.microsoft.com/office/drawing/2014/main" id="{1208E356-6605-9364-1338-8D8583DA281A}"/>
              </a:ext>
            </a:extLst>
          </p:cNvPr>
          <p:cNvSpPr/>
          <p:nvPr/>
        </p:nvSpPr>
        <p:spPr>
          <a:xfrm rot="5400000">
            <a:off x="2534729" y="1557257"/>
            <a:ext cx="2573954" cy="3336387"/>
          </a:xfrm>
          <a:prstGeom prst="snip2SameRect">
            <a:avLst>
              <a:gd name="adj1" fmla="val 14163"/>
              <a:gd name="adj2" fmla="val 13457"/>
            </a:avLst>
          </a:prstGeom>
          <a:solidFill>
            <a:srgbClr val="021017"/>
          </a:solidFill>
          <a:ln w="6350">
            <a:solidFill>
              <a:srgbClr val="0A46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8" name="Retângulo: Cantos Superiores Recortados 7">
            <a:extLst>
              <a:ext uri="{FF2B5EF4-FFF2-40B4-BE49-F238E27FC236}">
                <a16:creationId xmlns:a16="http://schemas.microsoft.com/office/drawing/2014/main" id="{D48A00D8-8777-799A-1D4C-5D89DE859F82}"/>
              </a:ext>
            </a:extLst>
          </p:cNvPr>
          <p:cNvSpPr/>
          <p:nvPr/>
        </p:nvSpPr>
        <p:spPr>
          <a:xfrm rot="5400000">
            <a:off x="2534729" y="4125092"/>
            <a:ext cx="2573954" cy="3336387"/>
          </a:xfrm>
          <a:prstGeom prst="snip2SameRect">
            <a:avLst>
              <a:gd name="adj1" fmla="val 14163"/>
              <a:gd name="adj2" fmla="val 13457"/>
            </a:avLst>
          </a:prstGeom>
          <a:solidFill>
            <a:srgbClr val="021017"/>
          </a:solidFill>
          <a:ln w="6350">
            <a:solidFill>
              <a:srgbClr val="0A46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9" name="CaixaDeTexto 9">
            <a:extLst>
              <a:ext uri="{FF2B5EF4-FFF2-40B4-BE49-F238E27FC236}">
                <a16:creationId xmlns:a16="http://schemas.microsoft.com/office/drawing/2014/main" id="{BF3015DD-7DF1-3C59-AFB9-0F8A639130A3}"/>
              </a:ext>
            </a:extLst>
          </p:cNvPr>
          <p:cNvSpPr txBox="1"/>
          <p:nvPr/>
        </p:nvSpPr>
        <p:spPr>
          <a:xfrm rot="16200000">
            <a:off x="1850629" y="2849155"/>
            <a:ext cx="606548" cy="367308"/>
          </a:xfrm>
          <a:prstGeom prst="snip2DiagRect">
            <a:avLst/>
          </a:prstGeom>
          <a:solidFill>
            <a:srgbClr val="2BDEFD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b="1">
                <a:solidFill>
                  <a:srgbClr val="01080E"/>
                </a:solidFill>
                <a:latin typeface="Inter"/>
                <a:ea typeface="Roboto Mono"/>
                <a:cs typeface="Chakra Petch"/>
              </a:rPr>
              <a:t>Alto</a:t>
            </a:r>
            <a:endParaRPr lang="pt-BR" sz="1400">
              <a:solidFill>
                <a:srgbClr val="01080E"/>
              </a:solidFill>
              <a:latin typeface="Inter"/>
              <a:ea typeface="Inter"/>
            </a:endParaRPr>
          </a:p>
        </p:txBody>
      </p:sp>
      <p:sp>
        <p:nvSpPr>
          <p:cNvPr id="10" name="CaixaDeTexto 10">
            <a:extLst>
              <a:ext uri="{FF2B5EF4-FFF2-40B4-BE49-F238E27FC236}">
                <a16:creationId xmlns:a16="http://schemas.microsoft.com/office/drawing/2014/main" id="{88EDC183-8384-1569-88CD-71C129B4C484}"/>
              </a:ext>
            </a:extLst>
          </p:cNvPr>
          <p:cNvSpPr txBox="1"/>
          <p:nvPr/>
        </p:nvSpPr>
        <p:spPr>
          <a:xfrm rot="16200000">
            <a:off x="1706580" y="5360624"/>
            <a:ext cx="869595" cy="367308"/>
          </a:xfrm>
          <a:prstGeom prst="snip2DiagRect">
            <a:avLst/>
          </a:prstGeom>
          <a:solidFill>
            <a:srgbClr val="2BDEFD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>
                <a:solidFill>
                  <a:srgbClr val="01080E"/>
                </a:solidFill>
                <a:latin typeface="Roboto Mono"/>
                <a:ea typeface="Roboto Mono"/>
                <a:cs typeface="Chakra Petch"/>
              </a:rPr>
              <a:t>Baixo</a:t>
            </a:r>
            <a:endParaRPr lang="pt-BR">
              <a:solidFill>
                <a:srgbClr val="01080E"/>
              </a:solidFill>
            </a:endParaRPr>
          </a:p>
        </p:txBody>
      </p:sp>
      <p:sp>
        <p:nvSpPr>
          <p:cNvPr id="11" name="CaixaDeTexto 15">
            <a:extLst>
              <a:ext uri="{FF2B5EF4-FFF2-40B4-BE49-F238E27FC236}">
                <a16:creationId xmlns:a16="http://schemas.microsoft.com/office/drawing/2014/main" id="{0FFC8C62-4ED1-5273-BE73-6C92AE49DDF3}"/>
              </a:ext>
            </a:extLst>
          </p:cNvPr>
          <p:cNvSpPr txBox="1"/>
          <p:nvPr/>
        </p:nvSpPr>
        <p:spPr>
          <a:xfrm>
            <a:off x="3385067" y="6901325"/>
            <a:ext cx="869595" cy="367308"/>
          </a:xfrm>
          <a:prstGeom prst="snip2DiagRect">
            <a:avLst/>
          </a:prstGeom>
          <a:solidFill>
            <a:srgbClr val="2BDEFD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>
                <a:solidFill>
                  <a:srgbClr val="01080E"/>
                </a:solidFill>
                <a:latin typeface="Roboto Mono"/>
                <a:ea typeface="Roboto Mono"/>
                <a:cs typeface="Chakra Petch"/>
              </a:rPr>
              <a:t>Baixo</a:t>
            </a:r>
            <a:endParaRPr lang="pt-BR">
              <a:solidFill>
                <a:srgbClr val="01080E"/>
              </a:solidFill>
            </a:endParaRPr>
          </a:p>
        </p:txBody>
      </p:sp>
      <p:sp>
        <p:nvSpPr>
          <p:cNvPr id="12" name="CaixaDeTexto 16">
            <a:extLst>
              <a:ext uri="{FF2B5EF4-FFF2-40B4-BE49-F238E27FC236}">
                <a16:creationId xmlns:a16="http://schemas.microsoft.com/office/drawing/2014/main" id="{F4BE8117-D646-A01E-64BE-181CB8CF4B85}"/>
              </a:ext>
            </a:extLst>
          </p:cNvPr>
          <p:cNvSpPr txBox="1"/>
          <p:nvPr/>
        </p:nvSpPr>
        <p:spPr>
          <a:xfrm>
            <a:off x="7011352" y="6895061"/>
            <a:ext cx="606548" cy="367308"/>
          </a:xfrm>
          <a:prstGeom prst="snip2DiagRect">
            <a:avLst/>
          </a:prstGeom>
          <a:solidFill>
            <a:srgbClr val="2BDEFD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b="1">
                <a:solidFill>
                  <a:srgbClr val="01080E"/>
                </a:solidFill>
                <a:latin typeface="Inter"/>
                <a:ea typeface="Roboto Mono"/>
                <a:cs typeface="Chakra Petch"/>
              </a:rPr>
              <a:t>Alto</a:t>
            </a:r>
            <a:endParaRPr lang="pt-BR" sz="1400">
              <a:solidFill>
                <a:srgbClr val="01080E"/>
              </a:solidFill>
              <a:latin typeface="Inter"/>
              <a:ea typeface="Inter"/>
            </a:endParaRPr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07530A33-1BCC-8F30-5967-975E0FA12205}"/>
              </a:ext>
            </a:extLst>
          </p:cNvPr>
          <p:cNvSpPr/>
          <p:nvPr/>
        </p:nvSpPr>
        <p:spPr>
          <a:xfrm rot="-5400000">
            <a:off x="-1327759" y="4321480"/>
            <a:ext cx="5937335" cy="638828"/>
          </a:xfrm>
          <a:prstGeom prst="rightArrow">
            <a:avLst/>
          </a:prstGeom>
          <a:solidFill>
            <a:srgbClr val="2BD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>
                <a:solidFill>
                  <a:schemeClr val="bg1"/>
                </a:solidFill>
                <a:latin typeface="Inter"/>
                <a:ea typeface="Inter"/>
              </a:rPr>
              <a:t>Impacto</a:t>
            </a:r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04BC6FB6-E2B2-328B-F2B9-1FD013FF3FD5}"/>
              </a:ext>
            </a:extLst>
          </p:cNvPr>
          <p:cNvSpPr/>
          <p:nvPr/>
        </p:nvSpPr>
        <p:spPr>
          <a:xfrm>
            <a:off x="1478072" y="7427934"/>
            <a:ext cx="7402880" cy="638828"/>
          </a:xfrm>
          <a:prstGeom prst="rightArrow">
            <a:avLst/>
          </a:prstGeom>
          <a:solidFill>
            <a:srgbClr val="2BD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>
                <a:solidFill>
                  <a:schemeClr val="bg1"/>
                </a:solidFill>
                <a:latin typeface="Inter"/>
                <a:ea typeface="Inter"/>
              </a:rPr>
              <a:t>Esforço</a:t>
            </a:r>
          </a:p>
        </p:txBody>
      </p:sp>
      <p:sp>
        <p:nvSpPr>
          <p:cNvPr id="15" name="Google Shape;216;p26">
            <a:extLst>
              <a:ext uri="{FF2B5EF4-FFF2-40B4-BE49-F238E27FC236}">
                <a16:creationId xmlns:a16="http://schemas.microsoft.com/office/drawing/2014/main" id="{A6E6C77D-D510-9377-F398-A74E74939E9C}"/>
              </a:ext>
            </a:extLst>
          </p:cNvPr>
          <p:cNvSpPr txBox="1">
            <a:spLocks/>
          </p:cNvSpPr>
          <p:nvPr/>
        </p:nvSpPr>
        <p:spPr>
          <a:xfrm>
            <a:off x="1633765" y="2465907"/>
            <a:ext cx="4476095" cy="1526523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4000" b="1">
                <a:solidFill>
                  <a:srgbClr val="F7F7F7"/>
                </a:solidFill>
                <a:latin typeface="Chakra Petch"/>
                <a:cs typeface="Chakra Petch"/>
              </a:rPr>
              <a:t>Tornar uma prioridade</a:t>
            </a:r>
          </a:p>
        </p:txBody>
      </p:sp>
      <p:sp>
        <p:nvSpPr>
          <p:cNvPr id="16" name="Google Shape;216;p26">
            <a:extLst>
              <a:ext uri="{FF2B5EF4-FFF2-40B4-BE49-F238E27FC236}">
                <a16:creationId xmlns:a16="http://schemas.microsoft.com/office/drawing/2014/main" id="{19F1F291-3AAD-8EAB-2A94-B471E1923136}"/>
              </a:ext>
            </a:extLst>
          </p:cNvPr>
          <p:cNvSpPr txBox="1">
            <a:spLocks/>
          </p:cNvSpPr>
          <p:nvPr/>
        </p:nvSpPr>
        <p:spPr>
          <a:xfrm>
            <a:off x="5554411" y="2465907"/>
            <a:ext cx="3323701" cy="1526523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4000" b="1">
                <a:solidFill>
                  <a:srgbClr val="F7F7F7"/>
                </a:solidFill>
                <a:latin typeface="Chakra Petch"/>
                <a:cs typeface="Chakra Petch"/>
              </a:rPr>
              <a:t>Criar um projeto</a:t>
            </a:r>
          </a:p>
        </p:txBody>
      </p:sp>
      <p:sp>
        <p:nvSpPr>
          <p:cNvPr id="17" name="Google Shape;216;p26">
            <a:extLst>
              <a:ext uri="{FF2B5EF4-FFF2-40B4-BE49-F238E27FC236}">
                <a16:creationId xmlns:a16="http://schemas.microsoft.com/office/drawing/2014/main" id="{203BFA42-2CCD-3843-A800-ED4064D32FBD}"/>
              </a:ext>
            </a:extLst>
          </p:cNvPr>
          <p:cNvSpPr txBox="1">
            <a:spLocks/>
          </p:cNvSpPr>
          <p:nvPr/>
        </p:nvSpPr>
        <p:spPr>
          <a:xfrm>
            <a:off x="5554411" y="5033742"/>
            <a:ext cx="3323701" cy="1526523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4000" b="1">
                <a:solidFill>
                  <a:srgbClr val="F7F7F7"/>
                </a:solidFill>
                <a:latin typeface="Chakra Petch"/>
                <a:cs typeface="Chakra Petch"/>
              </a:rPr>
              <a:t>Deixar em backlog</a:t>
            </a:r>
          </a:p>
        </p:txBody>
      </p:sp>
      <p:sp>
        <p:nvSpPr>
          <p:cNvPr id="18" name="Google Shape;216;p26">
            <a:extLst>
              <a:ext uri="{FF2B5EF4-FFF2-40B4-BE49-F238E27FC236}">
                <a16:creationId xmlns:a16="http://schemas.microsoft.com/office/drawing/2014/main" id="{2E8DD6BB-01B8-4421-D4E8-D256C96648CD}"/>
              </a:ext>
            </a:extLst>
          </p:cNvPr>
          <p:cNvSpPr txBox="1">
            <a:spLocks/>
          </p:cNvSpPr>
          <p:nvPr/>
        </p:nvSpPr>
        <p:spPr>
          <a:xfrm>
            <a:off x="2235013" y="5046268"/>
            <a:ext cx="3323701" cy="2142076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4000" b="1">
                <a:solidFill>
                  <a:srgbClr val="F7F7F7"/>
                </a:solidFill>
                <a:latin typeface="Chakra Petch"/>
                <a:cs typeface="Chakra Petch"/>
              </a:rPr>
              <a:t>Por no planejamento</a:t>
            </a:r>
          </a:p>
        </p:txBody>
      </p:sp>
    </p:spTree>
    <p:extLst>
      <p:ext uri="{BB962C8B-B14F-4D97-AF65-F5344CB8AC3E}">
        <p14:creationId xmlns:p14="http://schemas.microsoft.com/office/powerpoint/2010/main" val="29261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9D521A5E-B6D2-713A-1D92-1BE77662C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DE860DCE-CCA6-829F-5F2B-CF77F66296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9473" y="1283646"/>
            <a:ext cx="10555813" cy="107101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/>
              <a:t>PARA NÃO ESQUECER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E4AA68B8-69FF-3FB7-6C08-4B60C9B91F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921471"/>
              </p:ext>
            </p:extLst>
          </p:nvPr>
        </p:nvGraphicFramePr>
        <p:xfrm>
          <a:off x="1139867" y="2722743"/>
          <a:ext cx="10259879" cy="40576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92471">
                  <a:extLst>
                    <a:ext uri="{9D8B030D-6E8A-4147-A177-3AD203B41FA5}">
                      <a16:colId xmlns:a16="http://schemas.microsoft.com/office/drawing/2014/main" val="1294908131"/>
                    </a:ext>
                  </a:extLst>
                </a:gridCol>
                <a:gridCol w="3365770">
                  <a:extLst>
                    <a:ext uri="{9D8B030D-6E8A-4147-A177-3AD203B41FA5}">
                      <a16:colId xmlns:a16="http://schemas.microsoft.com/office/drawing/2014/main" val="1849921762"/>
                    </a:ext>
                  </a:extLst>
                </a:gridCol>
                <a:gridCol w="4501638">
                  <a:extLst>
                    <a:ext uri="{9D8B030D-6E8A-4147-A177-3AD203B41FA5}">
                      <a16:colId xmlns:a16="http://schemas.microsoft.com/office/drawing/2014/main" val="29708547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Ferramenta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Objetivo Principal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Quando Utilizar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9909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Diagrama de Ishikawa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Identificar e organizar causas potenciais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Quando há um problema complexo com múltiplas causas possíveis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8731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5 Porquês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Investigar a causa raiz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Quando o problema parece simples, mas precisa ser aprofundado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49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Matriz GUT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Priorizar problemas com base em critérios objetivos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Quando há vários problemas identificados e é necessário decidir qual resolver primeiro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5641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Matriz Esforço x Impacto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Avaliar viabilidade e retorno das ações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Quando há várias soluções ou ações possíveis e é preciso escolher por onde começar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074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190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9C448-D53A-304C-37C8-7D8DDE630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9E5B37D8-69E3-43C7-2195-5564C315AE70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8A23D24F-9C82-157F-E161-CAF796F30329}"/>
              </a:ext>
            </a:extLst>
          </p:cNvPr>
          <p:cNvSpPr txBox="1">
            <a:spLocks/>
          </p:cNvSpPr>
          <p:nvPr/>
        </p:nvSpPr>
        <p:spPr>
          <a:xfrm>
            <a:off x="2296282" y="3193334"/>
            <a:ext cx="10481635" cy="1447301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pt-BR" sz="5400" b="1">
                <a:solidFill>
                  <a:srgbClr val="2BDEFD"/>
                </a:solidFill>
                <a:latin typeface="Chakra Petch"/>
                <a:cs typeface="Chakra Petch"/>
              </a:rPr>
              <a:t>APLICAÇÕES PRÁTICAS </a:t>
            </a:r>
            <a:endParaRPr lang="pt-BR" sz="5400" b="1">
              <a:solidFill>
                <a:srgbClr val="2BDEFD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  <a:p>
            <a:pPr algn="ctr">
              <a:spcBef>
                <a:spcPts val="0"/>
              </a:spcBef>
            </a:pPr>
            <a:r>
              <a:rPr lang="pt-BR" sz="4000" b="1">
                <a:solidFill>
                  <a:schemeClr val="bg1"/>
                </a:solidFill>
                <a:latin typeface="Chakra Petch"/>
                <a:cs typeface="Chakra Petch"/>
              </a:rPr>
              <a:t>3 FORMAS DE USAR A IA</a:t>
            </a:r>
            <a:endParaRPr lang="pt-BR" sz="4000" b="1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0447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1A39A-9EF9-BB5A-86AE-6E7B60D6A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52602368-5BD9-0C34-5586-D8F5F6A8B68D}"/>
              </a:ext>
            </a:extLst>
          </p:cNvPr>
          <p:cNvSpPr/>
          <p:nvPr/>
        </p:nvSpPr>
        <p:spPr>
          <a:xfrm>
            <a:off x="7631434" y="3740507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3A77AB7-0460-E57D-D7A0-215A035487F5}"/>
              </a:ext>
            </a:extLst>
          </p:cNvPr>
          <p:cNvSpPr txBox="1"/>
          <p:nvPr/>
        </p:nvSpPr>
        <p:spPr>
          <a:xfrm>
            <a:off x="2423786" y="2984327"/>
            <a:ext cx="878074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Apoia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suas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tarefas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,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acelera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processos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organiza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informações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.</a:t>
            </a:r>
            <a:endParaRPr lang="pt-BR" sz="2000">
              <a:latin typeface="Inter"/>
              <a:ea typeface="Inter"/>
              <a:cs typeface="Chakra Petch Light"/>
            </a:endParaRPr>
          </a:p>
        </p:txBody>
      </p:sp>
      <p:sp>
        <p:nvSpPr>
          <p:cNvPr id="4" name="Google Shape;222;p27">
            <a:extLst>
              <a:ext uri="{FF2B5EF4-FFF2-40B4-BE49-F238E27FC236}">
                <a16:creationId xmlns:a16="http://schemas.microsoft.com/office/drawing/2014/main" id="{C2AC776D-51D2-9F0C-FBDD-971878748D1A}"/>
              </a:ext>
            </a:extLst>
          </p:cNvPr>
          <p:cNvSpPr txBox="1">
            <a:spLocks/>
          </p:cNvSpPr>
          <p:nvPr/>
        </p:nvSpPr>
        <p:spPr>
          <a:xfrm>
            <a:off x="1014213" y="1358802"/>
            <a:ext cx="11357478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chemeClr val="bg1"/>
                </a:solidFill>
                <a:latin typeface="Chakra Petch Bold"/>
                <a:cs typeface="Chakra Petch Bold"/>
              </a:rPr>
              <a:t>A IA COMO </a:t>
            </a:r>
            <a:r>
              <a:rPr lang="pt-BR" sz="5250">
                <a:solidFill>
                  <a:srgbClr val="2BDEFD"/>
                </a:solidFill>
                <a:latin typeface="Chakra Petch Bold"/>
                <a:cs typeface="Chakra Petch Bold"/>
              </a:rPr>
              <a:t>ASSISTENTE</a:t>
            </a:r>
          </a:p>
        </p:txBody>
      </p:sp>
      <p:grpSp>
        <p:nvGrpSpPr>
          <p:cNvPr id="23" name="Google Shape;356;p44">
            <a:extLst>
              <a:ext uri="{FF2B5EF4-FFF2-40B4-BE49-F238E27FC236}">
                <a16:creationId xmlns:a16="http://schemas.microsoft.com/office/drawing/2014/main" id="{1489D926-B53F-4795-3A27-66FBAFF9B673}"/>
              </a:ext>
            </a:extLst>
          </p:cNvPr>
          <p:cNvGrpSpPr/>
          <p:nvPr/>
        </p:nvGrpSpPr>
        <p:grpSpPr>
          <a:xfrm>
            <a:off x="902121" y="2969012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13" name="Google Shape;357;p44">
              <a:extLst>
                <a:ext uri="{FF2B5EF4-FFF2-40B4-BE49-F238E27FC236}">
                  <a16:creationId xmlns:a16="http://schemas.microsoft.com/office/drawing/2014/main" id="{F38EBDBB-CF8A-C949-3D9B-8AE5C053B8DA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8;p44">
              <a:extLst>
                <a:ext uri="{FF2B5EF4-FFF2-40B4-BE49-F238E27FC236}">
                  <a16:creationId xmlns:a16="http://schemas.microsoft.com/office/drawing/2014/main" id="{047874B5-D347-A5B5-7F4A-AF224CE61DA5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9;p44">
              <a:extLst>
                <a:ext uri="{FF2B5EF4-FFF2-40B4-BE49-F238E27FC236}">
                  <a16:creationId xmlns:a16="http://schemas.microsoft.com/office/drawing/2014/main" id="{0ABF5916-8BF1-E0AD-7A4A-86B715C3DD1C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0;p44">
              <a:extLst>
                <a:ext uri="{FF2B5EF4-FFF2-40B4-BE49-F238E27FC236}">
                  <a16:creationId xmlns:a16="http://schemas.microsoft.com/office/drawing/2014/main" id="{1AEB5D5B-0E11-116F-FF30-DEC603E75C6E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1;p44">
              <a:extLst>
                <a:ext uri="{FF2B5EF4-FFF2-40B4-BE49-F238E27FC236}">
                  <a16:creationId xmlns:a16="http://schemas.microsoft.com/office/drawing/2014/main" id="{A8EAD091-B691-42E7-3AC8-B59C7BDE9F59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2;p44">
              <a:extLst>
                <a:ext uri="{FF2B5EF4-FFF2-40B4-BE49-F238E27FC236}">
                  <a16:creationId xmlns:a16="http://schemas.microsoft.com/office/drawing/2014/main" id="{34D1CC1D-EFE6-21D5-5213-112BBA37212B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3;p44">
              <a:extLst>
                <a:ext uri="{FF2B5EF4-FFF2-40B4-BE49-F238E27FC236}">
                  <a16:creationId xmlns:a16="http://schemas.microsoft.com/office/drawing/2014/main" id="{E5F5A361-438C-99ED-2363-B6349E16DCB0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781BCBD3-764A-59E1-842F-347AE9426A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478518"/>
              </p:ext>
            </p:extLst>
          </p:nvPr>
        </p:nvGraphicFramePr>
        <p:xfrm>
          <a:off x="1006325" y="4116706"/>
          <a:ext cx="10622601" cy="216687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98450">
                  <a:extLst>
                    <a:ext uri="{9D8B030D-6E8A-4147-A177-3AD203B41FA5}">
                      <a16:colId xmlns:a16="http://schemas.microsoft.com/office/drawing/2014/main" val="2309496402"/>
                    </a:ext>
                  </a:extLst>
                </a:gridCol>
                <a:gridCol w="3443590">
                  <a:extLst>
                    <a:ext uri="{9D8B030D-6E8A-4147-A177-3AD203B41FA5}">
                      <a16:colId xmlns:a16="http://schemas.microsoft.com/office/drawing/2014/main" val="4176655890"/>
                    </a:ext>
                  </a:extLst>
                </a:gridCol>
                <a:gridCol w="4980561">
                  <a:extLst>
                    <a:ext uri="{9D8B030D-6E8A-4147-A177-3AD203B41FA5}">
                      <a16:colId xmlns:a16="http://schemas.microsoft.com/office/drawing/2014/main" val="1571166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 i="0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Função</a:t>
                      </a:r>
                      <a:endParaRPr lang="pt-BR" sz="2000" b="0" i="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 i="0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Aplicações nas Ferramentas</a:t>
                      </a:r>
                      <a:endParaRPr lang="pt-BR" sz="2000" b="0" i="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 i="0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Prompt</a:t>
                      </a:r>
                      <a:endParaRPr lang="pt-BR" sz="2000" b="0" i="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4849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0" i="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Organização de informações</a:t>
                      </a:r>
                      <a:endParaRPr lang="pt-BR" sz="2000" b="0" i="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0" i="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Estrutura dados para Matriz GUT, Diagrama de Ishikawa, etc.</a:t>
                      </a:r>
                      <a:endParaRPr lang="pt-BR" sz="2000" b="0" i="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0" i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“Organize os fatores levantados em um brainstorming em categorias para análise de causa.”</a:t>
                      </a:r>
                      <a:endParaRPr lang="pt-BR" sz="2000" b="0" i="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054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0" i="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Preparação de materiais</a:t>
                      </a:r>
                      <a:endParaRPr lang="pt-BR" sz="2000" b="0" i="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0" i="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Gera rascunhos de apresentações, relatórios e documentos</a:t>
                      </a:r>
                      <a:endParaRPr lang="pt-BR" sz="2000" b="0" i="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0" i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“Crie um esboço de apresentação sobre priorização usando Matriz Esforço x Impacto.”</a:t>
                      </a:r>
                      <a:endParaRPr lang="pt-BR" sz="2000" b="0" i="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025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22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86683-C02C-8F12-37B8-B8B7170D0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9CBEFCB-16FE-9CDE-4C9A-CAEABFFFF8EF}"/>
              </a:ext>
            </a:extLst>
          </p:cNvPr>
          <p:cNvSpPr txBox="1"/>
          <p:nvPr/>
        </p:nvSpPr>
        <p:spPr>
          <a:xfrm>
            <a:off x="2523995" y="2984327"/>
            <a:ext cx="1281412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Executa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tarefas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completas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com base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nas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suas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instruções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.</a:t>
            </a:r>
            <a:endParaRPr lang="pt-BR" sz="2000">
              <a:latin typeface="Inter"/>
              <a:ea typeface="Inter"/>
              <a:cs typeface="Chakra Petch Light"/>
            </a:endParaRPr>
          </a:p>
        </p:txBody>
      </p:sp>
      <p:sp>
        <p:nvSpPr>
          <p:cNvPr id="4" name="Google Shape;222;p27">
            <a:extLst>
              <a:ext uri="{FF2B5EF4-FFF2-40B4-BE49-F238E27FC236}">
                <a16:creationId xmlns:a16="http://schemas.microsoft.com/office/drawing/2014/main" id="{3C0E9E41-2199-6BA3-3773-B01FE2421CDE}"/>
              </a:ext>
            </a:extLst>
          </p:cNvPr>
          <p:cNvSpPr txBox="1">
            <a:spLocks/>
          </p:cNvSpPr>
          <p:nvPr/>
        </p:nvSpPr>
        <p:spPr>
          <a:xfrm>
            <a:off x="1014213" y="1358802"/>
            <a:ext cx="11357478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chemeClr val="bg1"/>
                </a:solidFill>
                <a:latin typeface="Chakra Petch Bold"/>
                <a:cs typeface="Chakra Petch Bold"/>
              </a:rPr>
              <a:t>A IA FAZENDO POR VOCÊ</a:t>
            </a:r>
          </a:p>
        </p:txBody>
      </p:sp>
      <p:grpSp>
        <p:nvGrpSpPr>
          <p:cNvPr id="21" name="Google Shape;356;p44">
            <a:extLst>
              <a:ext uri="{FF2B5EF4-FFF2-40B4-BE49-F238E27FC236}">
                <a16:creationId xmlns:a16="http://schemas.microsoft.com/office/drawing/2014/main" id="{18D8C238-C35E-906E-BC82-6C84E22E8A73}"/>
              </a:ext>
            </a:extLst>
          </p:cNvPr>
          <p:cNvGrpSpPr/>
          <p:nvPr/>
        </p:nvGrpSpPr>
        <p:grpSpPr>
          <a:xfrm>
            <a:off x="902122" y="2969012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8" name="Google Shape;357;p44">
              <a:extLst>
                <a:ext uri="{FF2B5EF4-FFF2-40B4-BE49-F238E27FC236}">
                  <a16:creationId xmlns:a16="http://schemas.microsoft.com/office/drawing/2014/main" id="{76464782-44B5-C1E9-8A78-FEEAEB93F077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8;p44">
              <a:extLst>
                <a:ext uri="{FF2B5EF4-FFF2-40B4-BE49-F238E27FC236}">
                  <a16:creationId xmlns:a16="http://schemas.microsoft.com/office/drawing/2014/main" id="{D2934EA2-BA61-4E2C-999A-18F1161E1F72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9;p44">
              <a:extLst>
                <a:ext uri="{FF2B5EF4-FFF2-40B4-BE49-F238E27FC236}">
                  <a16:creationId xmlns:a16="http://schemas.microsoft.com/office/drawing/2014/main" id="{A06EDD4A-2A25-5A4C-F7CB-94B2FA837700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60;p44">
              <a:extLst>
                <a:ext uri="{FF2B5EF4-FFF2-40B4-BE49-F238E27FC236}">
                  <a16:creationId xmlns:a16="http://schemas.microsoft.com/office/drawing/2014/main" id="{5C1458EA-A7F0-457D-4B5C-9468B88189E6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61;p44">
              <a:extLst>
                <a:ext uri="{FF2B5EF4-FFF2-40B4-BE49-F238E27FC236}">
                  <a16:creationId xmlns:a16="http://schemas.microsoft.com/office/drawing/2014/main" id="{D0B03205-29CF-D749-20AF-5B02A092CE12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2;p44">
              <a:extLst>
                <a:ext uri="{FF2B5EF4-FFF2-40B4-BE49-F238E27FC236}">
                  <a16:creationId xmlns:a16="http://schemas.microsoft.com/office/drawing/2014/main" id="{125B07E2-8A79-FE61-A7C7-942330D82AB8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3;p44">
              <a:extLst>
                <a:ext uri="{FF2B5EF4-FFF2-40B4-BE49-F238E27FC236}">
                  <a16:creationId xmlns:a16="http://schemas.microsoft.com/office/drawing/2014/main" id="{DBCE4074-36C8-7B2D-09DF-9234132644EE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1E880CB5-87BC-4826-EB8F-ABDD4524D7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541009"/>
              </p:ext>
            </p:extLst>
          </p:nvPr>
        </p:nvGraphicFramePr>
        <p:xfrm>
          <a:off x="1021152" y="4108525"/>
          <a:ext cx="10564236" cy="318020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12459">
                  <a:extLst>
                    <a:ext uri="{9D8B030D-6E8A-4147-A177-3AD203B41FA5}">
                      <a16:colId xmlns:a16="http://schemas.microsoft.com/office/drawing/2014/main" val="3265440908"/>
                    </a:ext>
                  </a:extLst>
                </a:gridCol>
                <a:gridCol w="4319080">
                  <a:extLst>
                    <a:ext uri="{9D8B030D-6E8A-4147-A177-3AD203B41FA5}">
                      <a16:colId xmlns:a16="http://schemas.microsoft.com/office/drawing/2014/main" val="274022594"/>
                    </a:ext>
                  </a:extLst>
                </a:gridCol>
                <a:gridCol w="3832697">
                  <a:extLst>
                    <a:ext uri="{9D8B030D-6E8A-4147-A177-3AD203B41FA5}">
                      <a16:colId xmlns:a16="http://schemas.microsoft.com/office/drawing/2014/main" val="9772626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Função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Aplicações nas Ferramentas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Prompt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1882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Execução de análises completas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Cria Matriz GUT, Matriz Esforço x Impacto, 5 Porquês, etc. com base em dados fornecidos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i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“Com base nos dados abaixo, gere uma Matriz GUT com notas de Gravidade, Urgência e Tendência.”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72349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Geração de relatórios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Produz documentos estruturados com insights e recomendações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i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“Crie um relatório com causas e ações corretivas a partir do Diagrama de Ishikawa descrito.”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8956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Visualização de dados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Cria gráficos, dashboards e mapas mentais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i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“Gere um gráfico de impacto vs. esforço com base nas iniciativas listadas.”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107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838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A69E2-BF43-0071-EADE-D0C112705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405F57-C0D9-D242-3812-00120469AA9F}"/>
              </a:ext>
            </a:extLst>
          </p:cNvPr>
          <p:cNvSpPr txBox="1"/>
          <p:nvPr/>
        </p:nvSpPr>
        <p:spPr>
          <a:xfrm>
            <a:off x="2486417" y="2996853"/>
            <a:ext cx="109727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Ajuda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na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tomada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de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decisão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,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oferece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insights 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recomendações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estratégicas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.</a:t>
            </a:r>
            <a:endParaRPr lang="pt-BR" sz="2000">
              <a:solidFill>
                <a:srgbClr val="01080E"/>
              </a:solidFill>
              <a:latin typeface="Inter"/>
              <a:ea typeface="Inter"/>
              <a:cs typeface="Chakra Petch Light"/>
            </a:endParaRPr>
          </a:p>
        </p:txBody>
      </p:sp>
      <p:sp>
        <p:nvSpPr>
          <p:cNvPr id="8" name="Google Shape;222;p27">
            <a:extLst>
              <a:ext uri="{FF2B5EF4-FFF2-40B4-BE49-F238E27FC236}">
                <a16:creationId xmlns:a16="http://schemas.microsoft.com/office/drawing/2014/main" id="{1D6CEB81-B3FF-860A-12FF-DC306BD790C6}"/>
              </a:ext>
            </a:extLst>
          </p:cNvPr>
          <p:cNvSpPr txBox="1">
            <a:spLocks/>
          </p:cNvSpPr>
          <p:nvPr/>
        </p:nvSpPr>
        <p:spPr>
          <a:xfrm>
            <a:off x="1014213" y="1358802"/>
            <a:ext cx="11357478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chemeClr val="bg1"/>
                </a:solidFill>
                <a:latin typeface="Chakra Petch Bold"/>
                <a:cs typeface="Chakra Petch Bold"/>
              </a:rPr>
              <a:t>A IA COMO CONSELHEIRO</a:t>
            </a:r>
            <a:endParaRPr lang="pt-BR"/>
          </a:p>
        </p:txBody>
      </p:sp>
      <p:grpSp>
        <p:nvGrpSpPr>
          <p:cNvPr id="23" name="Google Shape;356;p44">
            <a:extLst>
              <a:ext uri="{FF2B5EF4-FFF2-40B4-BE49-F238E27FC236}">
                <a16:creationId xmlns:a16="http://schemas.microsoft.com/office/drawing/2014/main" id="{BAA5AA00-4690-24E6-CFB8-BCF32BAA5C49}"/>
              </a:ext>
            </a:extLst>
          </p:cNvPr>
          <p:cNvGrpSpPr/>
          <p:nvPr/>
        </p:nvGrpSpPr>
        <p:grpSpPr>
          <a:xfrm>
            <a:off x="902123" y="2969012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13" name="Google Shape;357;p44">
              <a:extLst>
                <a:ext uri="{FF2B5EF4-FFF2-40B4-BE49-F238E27FC236}">
                  <a16:creationId xmlns:a16="http://schemas.microsoft.com/office/drawing/2014/main" id="{2A6A81D2-ABC5-544A-B581-28644C8EAEC6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8;p44">
              <a:extLst>
                <a:ext uri="{FF2B5EF4-FFF2-40B4-BE49-F238E27FC236}">
                  <a16:creationId xmlns:a16="http://schemas.microsoft.com/office/drawing/2014/main" id="{EF6BC570-9B39-8B5C-3776-CA09ABD80151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9;p44">
              <a:extLst>
                <a:ext uri="{FF2B5EF4-FFF2-40B4-BE49-F238E27FC236}">
                  <a16:creationId xmlns:a16="http://schemas.microsoft.com/office/drawing/2014/main" id="{8A0FE0E8-DEAB-B709-67B4-28CB8092F2DF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0;p44">
              <a:extLst>
                <a:ext uri="{FF2B5EF4-FFF2-40B4-BE49-F238E27FC236}">
                  <a16:creationId xmlns:a16="http://schemas.microsoft.com/office/drawing/2014/main" id="{07F2352D-4910-6507-1EC7-523D892331DD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1;p44">
              <a:extLst>
                <a:ext uri="{FF2B5EF4-FFF2-40B4-BE49-F238E27FC236}">
                  <a16:creationId xmlns:a16="http://schemas.microsoft.com/office/drawing/2014/main" id="{BBA51108-E858-5FC0-9723-40FB7B65A287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2;p44">
              <a:extLst>
                <a:ext uri="{FF2B5EF4-FFF2-40B4-BE49-F238E27FC236}">
                  <a16:creationId xmlns:a16="http://schemas.microsoft.com/office/drawing/2014/main" id="{BB819921-FB73-5033-CE81-4CAF1538D872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3;p44">
              <a:extLst>
                <a:ext uri="{FF2B5EF4-FFF2-40B4-BE49-F238E27FC236}">
                  <a16:creationId xmlns:a16="http://schemas.microsoft.com/office/drawing/2014/main" id="{4AA07760-459F-3DFE-B82F-8EDA3B9F6C98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74813EA2-5881-79FD-ABA1-E5CA00C3EB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897555"/>
              </p:ext>
            </p:extLst>
          </p:nvPr>
        </p:nvGraphicFramePr>
        <p:xfrm>
          <a:off x="1016209" y="4121345"/>
          <a:ext cx="10175129" cy="296430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45531">
                  <a:extLst>
                    <a:ext uri="{9D8B030D-6E8A-4147-A177-3AD203B41FA5}">
                      <a16:colId xmlns:a16="http://schemas.microsoft.com/office/drawing/2014/main" val="1957162931"/>
                    </a:ext>
                  </a:extLst>
                </a:gridCol>
                <a:gridCol w="3852152">
                  <a:extLst>
                    <a:ext uri="{9D8B030D-6E8A-4147-A177-3AD203B41FA5}">
                      <a16:colId xmlns:a16="http://schemas.microsoft.com/office/drawing/2014/main" val="3688319587"/>
                    </a:ext>
                  </a:extLst>
                </a:gridCol>
                <a:gridCol w="4377446">
                  <a:extLst>
                    <a:ext uri="{9D8B030D-6E8A-4147-A177-3AD203B41FA5}">
                      <a16:colId xmlns:a16="http://schemas.microsoft.com/office/drawing/2014/main" val="3702920144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Função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Aplicações nas Ferramentas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Prompt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0334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Geração de insights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Identifica padrões e recomenda ações com base em dados históricos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i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“Com base nos dados históricos, quais ações corretivas você recomenda para esse tipo de causa?”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8863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Priorização inteligente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Avalia impacto, esforço e alinhamento estratégico para recomendar prioridades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i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“Qual iniciativa devo priorizar considerando impacto alto e esforço baixo?”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7725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Simulação de cenários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Avalia possíveis resultados de decisões antes da execução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i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“Simule os possíveis resultados de aplicar cada uma dessas ações corretivas.”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086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18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9CC824C7-46BD-3394-8DD6-09B536295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2;p27">
            <a:extLst>
              <a:ext uri="{FF2B5EF4-FFF2-40B4-BE49-F238E27FC236}">
                <a16:creationId xmlns:a16="http://schemas.microsoft.com/office/drawing/2014/main" id="{69EB2BDC-DF59-E259-E100-D6E197620059}"/>
              </a:ext>
            </a:extLst>
          </p:cNvPr>
          <p:cNvSpPr txBox="1">
            <a:spLocks/>
          </p:cNvSpPr>
          <p:nvPr/>
        </p:nvSpPr>
        <p:spPr>
          <a:xfrm>
            <a:off x="2757221" y="3236761"/>
            <a:ext cx="10363668" cy="174966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latin typeface="Chakra Petch Light"/>
                <a:cs typeface="Chakra Petch Bold"/>
              </a:rPr>
              <a:t>Lembrem-se: simplicidade é o mais alto grau de sofisticação.</a:t>
            </a:r>
            <a:endParaRPr lang="pt-BR" sz="5250">
              <a:solidFill>
                <a:srgbClr val="2BDEFD"/>
              </a:solidFill>
              <a:latin typeface="Chakra Petch Light"/>
              <a:cs typeface="Chakra Petch Bold"/>
            </a:endParaRPr>
          </a:p>
        </p:txBody>
      </p:sp>
      <p:sp>
        <p:nvSpPr>
          <p:cNvPr id="3" name="Google Shape;216;p26">
            <a:extLst>
              <a:ext uri="{FF2B5EF4-FFF2-40B4-BE49-F238E27FC236}">
                <a16:creationId xmlns:a16="http://schemas.microsoft.com/office/drawing/2014/main" id="{46BAD176-A670-46B9-3D63-3D784B7E6BE4}"/>
              </a:ext>
            </a:extLst>
          </p:cNvPr>
          <p:cNvSpPr txBox="1">
            <a:spLocks/>
          </p:cNvSpPr>
          <p:nvPr/>
        </p:nvSpPr>
        <p:spPr>
          <a:xfrm>
            <a:off x="5661333" y="7008433"/>
            <a:ext cx="3311172" cy="609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280" rIns="146280" bIns="14628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1pPr>
            <a:lvl2pPr marL="457200" marR="0" lvl="1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2pPr>
            <a:lvl3pPr marL="914400" marR="0" lvl="2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3pPr>
            <a:lvl4pPr marL="1371600" marR="0" lvl="3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4pPr>
            <a:lvl5pPr marL="1828800" marR="0" lvl="4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5pPr>
            <a:lvl6pPr marL="2286000" marR="0" lvl="5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6pPr>
            <a:lvl7pPr marL="2743200" marR="0" lvl="6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7pPr>
            <a:lvl8pPr marL="3200400" marR="0" lvl="7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8pPr>
            <a:lvl9pPr marL="3657600" marR="0" lvl="8" algn="l" defTabSz="4572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080E"/>
              </a:buClr>
              <a:buSzPts val="3500"/>
              <a:buFont typeface="Chakra Petch"/>
              <a:buNone/>
              <a:defRPr sz="3500" b="1" i="0" u="none" strike="noStrike" kern="1200" cap="none">
                <a:solidFill>
                  <a:srgbClr val="01080E"/>
                </a:solidFill>
                <a:latin typeface="Chakra Petch"/>
                <a:ea typeface="Chakra Petch"/>
                <a:cs typeface="Chakra Petch"/>
                <a:sym typeface="Chakra Petch"/>
              </a:defRPr>
            </a:lvl9pPr>
          </a:lstStyle>
          <a:p>
            <a:pPr algn="ctr"/>
            <a:r>
              <a:rPr lang="pt-BR" sz="2400" b="0">
                <a:solidFill>
                  <a:srgbClr val="F7F7F7"/>
                </a:solidFill>
              </a:rPr>
              <a:t>Leonardo Da Vinci</a:t>
            </a:r>
          </a:p>
        </p:txBody>
      </p:sp>
    </p:spTree>
    <p:extLst>
      <p:ext uri="{BB962C8B-B14F-4D97-AF65-F5344CB8AC3E}">
        <p14:creationId xmlns:p14="http://schemas.microsoft.com/office/powerpoint/2010/main" val="50672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E96E8771-4430-F21A-9579-9389A70B1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A8A2240A-85A0-DEA2-702F-441F90E9DF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2185520"/>
            <a:ext cx="10555813" cy="107101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/>
              <a:t>CICLO PDCA E LEAN THINKING</a:t>
            </a:r>
          </a:p>
        </p:txBody>
      </p:sp>
      <p:sp>
        <p:nvSpPr>
          <p:cNvPr id="223" name="Google Shape;223;p27">
            <a:extLst>
              <a:ext uri="{FF2B5EF4-FFF2-40B4-BE49-F238E27FC236}">
                <a16:creationId xmlns:a16="http://schemas.microsoft.com/office/drawing/2014/main" id="{1329F2EC-3FDF-CDD8-EECD-4989192664AE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152000" y="1412240"/>
            <a:ext cx="8250240" cy="738615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solidFill>
                  <a:srgbClr val="2BDEFD"/>
                </a:solidFill>
              </a:rPr>
              <a:t>// Aula </a:t>
            </a:r>
            <a:r>
              <a:rPr lang="pt-BR"/>
              <a:t>3.1</a:t>
            </a:r>
            <a:r>
              <a:rPr lang="pt-BR">
                <a:solidFill>
                  <a:srgbClr val="2BDEFD"/>
                </a:solidFill>
              </a:rPr>
              <a:t> _</a:t>
            </a:r>
            <a:endParaRPr>
              <a:solidFill>
                <a:srgbClr val="2BDE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30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1C90E5F2-16CC-4896-7757-3B7BD61F1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4E1FD459-C4B0-193E-FA1C-17906380E1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9473" y="1283646"/>
            <a:ext cx="10555813" cy="107101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/>
              <a:t>O QUE É O CICLO </a:t>
            </a:r>
            <a:r>
              <a:rPr lang="pt-BR">
                <a:solidFill>
                  <a:srgbClr val="2BDEFD"/>
                </a:solidFill>
              </a:rPr>
              <a:t>PDCA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684399DB-0CDA-1C87-29BD-56534EF479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613209"/>
              </p:ext>
            </p:extLst>
          </p:nvPr>
        </p:nvGraphicFramePr>
        <p:xfrm>
          <a:off x="1139868" y="2601912"/>
          <a:ext cx="10638060" cy="46672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27134">
                  <a:extLst>
                    <a:ext uri="{9D8B030D-6E8A-4147-A177-3AD203B41FA5}">
                      <a16:colId xmlns:a16="http://schemas.microsoft.com/office/drawing/2014/main" val="1677185609"/>
                    </a:ext>
                  </a:extLst>
                </a:gridCol>
                <a:gridCol w="1556425">
                  <a:extLst>
                    <a:ext uri="{9D8B030D-6E8A-4147-A177-3AD203B41FA5}">
                      <a16:colId xmlns:a16="http://schemas.microsoft.com/office/drawing/2014/main" val="1476109835"/>
                    </a:ext>
                  </a:extLst>
                </a:gridCol>
                <a:gridCol w="2354093">
                  <a:extLst>
                    <a:ext uri="{9D8B030D-6E8A-4147-A177-3AD203B41FA5}">
                      <a16:colId xmlns:a16="http://schemas.microsoft.com/office/drawing/2014/main" val="1068065429"/>
                    </a:ext>
                  </a:extLst>
                </a:gridCol>
                <a:gridCol w="2393004">
                  <a:extLst>
                    <a:ext uri="{9D8B030D-6E8A-4147-A177-3AD203B41FA5}">
                      <a16:colId xmlns:a16="http://schemas.microsoft.com/office/drawing/2014/main" val="3158943031"/>
                    </a:ext>
                  </a:extLst>
                </a:gridCol>
                <a:gridCol w="3307404">
                  <a:extLst>
                    <a:ext uri="{9D8B030D-6E8A-4147-A177-3AD203B41FA5}">
                      <a16:colId xmlns:a16="http://schemas.microsoft.com/office/drawing/2014/main" val="35763662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0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Etapa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0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Nome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0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O que significa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0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O que fazer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0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Exemplo Cotidiano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7766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P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 err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Plan</a:t>
                      </a: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 (Planejar)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Identificar o problema e planejar a solução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Definir metas, causas, plano de ação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Quero economizar R$ 300 por mês. Planejo reduzir gastos com delivery.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5759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D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Do (Executar)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Colocar o plano em prática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Implementar as ações planejadas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Começo a cozinhar em casa 3x por semana e levo marmita para o trabalho.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0838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 err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Check</a:t>
                      </a: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 (Verificar)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Avaliar os resultados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Medir e comparar com o planejado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Após 1 mês, economizei R$ 280. Verifico o que funcionou e o que não.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7828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 err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Act</a:t>
                      </a: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 (Agir)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Padronizar ou corrigir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Ajustar o plano ou padronizar o que deu certo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Ajusto o plano para cozinhar 4x por semana e manter a economia.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111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79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5B827-9A17-0765-6920-6B45BB673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47AB912B-F6FA-E653-6E75-9B5AEB587298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grpSp>
        <p:nvGrpSpPr>
          <p:cNvPr id="13" name="Google Shape;356;p44">
            <a:extLst>
              <a:ext uri="{FF2B5EF4-FFF2-40B4-BE49-F238E27FC236}">
                <a16:creationId xmlns:a16="http://schemas.microsoft.com/office/drawing/2014/main" id="{FEF28769-8ACC-BA41-EA6A-83611DB7594C}"/>
              </a:ext>
            </a:extLst>
          </p:cNvPr>
          <p:cNvGrpSpPr/>
          <p:nvPr/>
        </p:nvGrpSpPr>
        <p:grpSpPr>
          <a:xfrm>
            <a:off x="1064955" y="3315619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6" name="Google Shape;357;p44">
              <a:extLst>
                <a:ext uri="{FF2B5EF4-FFF2-40B4-BE49-F238E27FC236}">
                  <a16:creationId xmlns:a16="http://schemas.microsoft.com/office/drawing/2014/main" id="{59074CF3-442D-D0CF-0078-8A07558FD04C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8;p44">
              <a:extLst>
                <a:ext uri="{FF2B5EF4-FFF2-40B4-BE49-F238E27FC236}">
                  <a16:creationId xmlns:a16="http://schemas.microsoft.com/office/drawing/2014/main" id="{EB463954-1226-A176-29BC-5C529D57DA8D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9;p44">
              <a:extLst>
                <a:ext uri="{FF2B5EF4-FFF2-40B4-BE49-F238E27FC236}">
                  <a16:creationId xmlns:a16="http://schemas.microsoft.com/office/drawing/2014/main" id="{97DD727D-00EB-9ABA-3A82-EE09F2EEC84E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60;p44">
              <a:extLst>
                <a:ext uri="{FF2B5EF4-FFF2-40B4-BE49-F238E27FC236}">
                  <a16:creationId xmlns:a16="http://schemas.microsoft.com/office/drawing/2014/main" id="{5ABDAD8C-E914-6A79-FA26-D6419E5BC862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61;p44">
              <a:extLst>
                <a:ext uri="{FF2B5EF4-FFF2-40B4-BE49-F238E27FC236}">
                  <a16:creationId xmlns:a16="http://schemas.microsoft.com/office/drawing/2014/main" id="{C8F6A6DC-E57C-E6B5-B047-DA6E08D04874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62;p44">
              <a:extLst>
                <a:ext uri="{FF2B5EF4-FFF2-40B4-BE49-F238E27FC236}">
                  <a16:creationId xmlns:a16="http://schemas.microsoft.com/office/drawing/2014/main" id="{3A12C398-859B-2982-0AB6-1F323F34C1C6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63;p44">
              <a:extLst>
                <a:ext uri="{FF2B5EF4-FFF2-40B4-BE49-F238E27FC236}">
                  <a16:creationId xmlns:a16="http://schemas.microsoft.com/office/drawing/2014/main" id="{75F13BC5-C33A-297C-E976-500010A47169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29;p28">
            <a:extLst>
              <a:ext uri="{FF2B5EF4-FFF2-40B4-BE49-F238E27FC236}">
                <a16:creationId xmlns:a16="http://schemas.microsoft.com/office/drawing/2014/main" id="{516F1DE7-1DA2-F0AB-B3D4-8BF674A147A3}"/>
              </a:ext>
            </a:extLst>
          </p:cNvPr>
          <p:cNvSpPr txBox="1">
            <a:spLocks/>
          </p:cNvSpPr>
          <p:nvPr/>
        </p:nvSpPr>
        <p:spPr>
          <a:xfrm>
            <a:off x="2763652" y="3203162"/>
            <a:ext cx="5875040" cy="710552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 err="1">
                <a:solidFill>
                  <a:srgbClr val="FFFFFF"/>
                </a:solidFill>
                <a:latin typeface="Inter"/>
                <a:ea typeface="Inter"/>
                <a:sym typeface="Inter"/>
              </a:rPr>
              <a:t>Pedido</a:t>
            </a:r>
            <a:r>
              <a:rPr lang="nl-NL" sz="3200">
                <a:solidFill>
                  <a:srgbClr val="FFFFFF"/>
                </a:solidFill>
                <a:latin typeface="Inter"/>
                <a:ea typeface="Inter"/>
                <a:sym typeface="Inter"/>
              </a:rPr>
              <a:t> de </a:t>
            </a:r>
            <a:r>
              <a:rPr lang="nl-NL" sz="3200" err="1">
                <a:solidFill>
                  <a:srgbClr val="FFFFFF"/>
                </a:solidFill>
                <a:latin typeface="Inter"/>
                <a:ea typeface="Inter"/>
                <a:sym typeface="Inter"/>
              </a:rPr>
              <a:t>compra</a:t>
            </a:r>
            <a:endParaRPr lang="nl-NL" sz="3200" err="1">
              <a:solidFill>
                <a:srgbClr val="FFFFFF"/>
              </a:solidFill>
              <a:latin typeface="Inter"/>
              <a:ea typeface="Inter"/>
            </a:endParaRPr>
          </a:p>
        </p:txBody>
      </p:sp>
      <p:sp>
        <p:nvSpPr>
          <p:cNvPr id="27" name="Google Shape;229;p28">
            <a:extLst>
              <a:ext uri="{FF2B5EF4-FFF2-40B4-BE49-F238E27FC236}">
                <a16:creationId xmlns:a16="http://schemas.microsoft.com/office/drawing/2014/main" id="{BF50E4B7-768C-6F6D-908C-7C34C6EA1709}"/>
              </a:ext>
            </a:extLst>
          </p:cNvPr>
          <p:cNvSpPr txBox="1">
            <a:spLocks/>
          </p:cNvSpPr>
          <p:nvPr/>
        </p:nvSpPr>
        <p:spPr>
          <a:xfrm>
            <a:off x="2763652" y="4511017"/>
            <a:ext cx="7772851" cy="710552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 err="1">
                <a:solidFill>
                  <a:srgbClr val="FFFFFF"/>
                </a:solidFill>
                <a:latin typeface="Inter"/>
                <a:ea typeface="Inter"/>
                <a:sym typeface="Inter"/>
              </a:rPr>
              <a:t>Contratação</a:t>
            </a:r>
            <a:r>
              <a:rPr lang="nl-NL" sz="3200">
                <a:solidFill>
                  <a:srgbClr val="FFFFFF"/>
                </a:solidFill>
                <a:latin typeface="Inter"/>
                <a:ea typeface="Inter"/>
                <a:sym typeface="Inter"/>
              </a:rPr>
              <a:t> de </a:t>
            </a:r>
            <a:r>
              <a:rPr lang="nl-NL" sz="3200" err="1">
                <a:solidFill>
                  <a:srgbClr val="FFFFFF"/>
                </a:solidFill>
                <a:latin typeface="Inter"/>
                <a:ea typeface="Inter"/>
                <a:sym typeface="Inter"/>
              </a:rPr>
              <a:t>um</a:t>
            </a:r>
            <a:r>
              <a:rPr lang="nl-NL" sz="3200">
                <a:solidFill>
                  <a:srgbClr val="FFFFFF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3200" err="1">
                <a:solidFill>
                  <a:srgbClr val="FFFFFF"/>
                </a:solidFill>
                <a:latin typeface="Inter"/>
                <a:ea typeface="Inter"/>
                <a:sym typeface="Inter"/>
              </a:rPr>
              <a:t>novo</a:t>
            </a:r>
            <a:r>
              <a:rPr lang="nl-NL" sz="3200">
                <a:solidFill>
                  <a:srgbClr val="FFFFFF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3200" err="1">
                <a:solidFill>
                  <a:srgbClr val="FFFFFF"/>
                </a:solidFill>
                <a:latin typeface="Inter"/>
                <a:ea typeface="Inter"/>
                <a:sym typeface="Inter"/>
              </a:rPr>
              <a:t>colaborador</a:t>
            </a:r>
            <a:endParaRPr lang="nl-NL" sz="3200" err="1">
              <a:solidFill>
                <a:srgbClr val="FFFFFF"/>
              </a:solidFill>
              <a:latin typeface="Inter"/>
              <a:ea typeface="Inter"/>
            </a:endParaRPr>
          </a:p>
        </p:txBody>
      </p:sp>
      <p:sp>
        <p:nvSpPr>
          <p:cNvPr id="29" name="Google Shape;229;p28">
            <a:extLst>
              <a:ext uri="{FF2B5EF4-FFF2-40B4-BE49-F238E27FC236}">
                <a16:creationId xmlns:a16="http://schemas.microsoft.com/office/drawing/2014/main" id="{38B6850E-97FD-8073-22D7-BF3A31C0E2E9}"/>
              </a:ext>
            </a:extLst>
          </p:cNvPr>
          <p:cNvSpPr txBox="1">
            <a:spLocks/>
          </p:cNvSpPr>
          <p:nvPr/>
        </p:nvSpPr>
        <p:spPr>
          <a:xfrm>
            <a:off x="2763650" y="5822375"/>
            <a:ext cx="5875040" cy="710552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 err="1">
                <a:solidFill>
                  <a:srgbClr val="FFFFFF"/>
                </a:solidFill>
                <a:latin typeface="Inter"/>
                <a:ea typeface="Inter"/>
                <a:sym typeface="Inter"/>
              </a:rPr>
              <a:t>Atendimento</a:t>
            </a:r>
            <a:r>
              <a:rPr lang="nl-NL" sz="3200">
                <a:solidFill>
                  <a:srgbClr val="FFFFFF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3200" err="1">
                <a:solidFill>
                  <a:srgbClr val="FFFFFF"/>
                </a:solidFill>
                <a:latin typeface="Inter"/>
                <a:ea typeface="Inter"/>
                <a:sym typeface="Inter"/>
              </a:rPr>
              <a:t>ao</a:t>
            </a:r>
            <a:r>
              <a:rPr lang="nl-NL" sz="3200">
                <a:solidFill>
                  <a:srgbClr val="FFFFFF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3200" err="1">
                <a:solidFill>
                  <a:srgbClr val="FFFFFF"/>
                </a:solidFill>
                <a:latin typeface="Inter"/>
                <a:ea typeface="Inter"/>
                <a:sym typeface="Inter"/>
              </a:rPr>
              <a:t>cliente</a:t>
            </a:r>
            <a:endParaRPr lang="nl-NL" sz="3200" err="1">
              <a:solidFill>
                <a:srgbClr val="FFFFFF"/>
              </a:solidFill>
              <a:latin typeface="Inter"/>
              <a:ea typeface="Inter"/>
            </a:endParaRPr>
          </a:p>
        </p:txBody>
      </p:sp>
      <p:sp>
        <p:nvSpPr>
          <p:cNvPr id="31" name="Google Shape;222;p27">
            <a:extLst>
              <a:ext uri="{FF2B5EF4-FFF2-40B4-BE49-F238E27FC236}">
                <a16:creationId xmlns:a16="http://schemas.microsoft.com/office/drawing/2014/main" id="{D7283B41-2968-F3D2-2109-3B7696BBE023}"/>
              </a:ext>
            </a:extLst>
          </p:cNvPr>
          <p:cNvSpPr txBox="1">
            <a:spLocks/>
          </p:cNvSpPr>
          <p:nvPr/>
        </p:nvSpPr>
        <p:spPr>
          <a:xfrm>
            <a:off x="1056575" y="1349517"/>
            <a:ext cx="8457766" cy="151423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4800" b="1">
                <a:solidFill>
                  <a:schemeClr val="bg1"/>
                </a:solidFill>
                <a:latin typeface="Chakra Petch"/>
                <a:cs typeface="Chakra Petch"/>
              </a:rPr>
              <a:t>EXEMPLOS DE PROCESSOS</a:t>
            </a:r>
            <a:br>
              <a:rPr lang="pt-BR" sz="4800" b="1">
                <a:solidFill>
                  <a:srgbClr val="2BDEFD"/>
                </a:solidFill>
                <a:latin typeface="Chakra Petch"/>
                <a:cs typeface="Chakra Petch"/>
              </a:rPr>
            </a:br>
            <a:r>
              <a:rPr lang="pt-BR" sz="4800" b="1">
                <a:solidFill>
                  <a:srgbClr val="2BDEFD"/>
                </a:solidFill>
                <a:latin typeface="Chakra Petch"/>
                <a:cs typeface="Chakra Petch"/>
              </a:rPr>
              <a:t>CORPORATIVO</a:t>
            </a:r>
          </a:p>
        </p:txBody>
      </p:sp>
      <p:grpSp>
        <p:nvGrpSpPr>
          <p:cNvPr id="32" name="Google Shape;356;p44">
            <a:extLst>
              <a:ext uri="{FF2B5EF4-FFF2-40B4-BE49-F238E27FC236}">
                <a16:creationId xmlns:a16="http://schemas.microsoft.com/office/drawing/2014/main" id="{95AD4286-563E-FD54-660A-FE0D5352DA35}"/>
              </a:ext>
            </a:extLst>
          </p:cNvPr>
          <p:cNvGrpSpPr/>
          <p:nvPr/>
        </p:nvGrpSpPr>
        <p:grpSpPr>
          <a:xfrm>
            <a:off x="1064955" y="4661339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33" name="Google Shape;357;p44">
              <a:extLst>
                <a:ext uri="{FF2B5EF4-FFF2-40B4-BE49-F238E27FC236}">
                  <a16:creationId xmlns:a16="http://schemas.microsoft.com/office/drawing/2014/main" id="{6AAA7D0E-8537-AB50-6283-FEE042A07401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8;p44">
              <a:extLst>
                <a:ext uri="{FF2B5EF4-FFF2-40B4-BE49-F238E27FC236}">
                  <a16:creationId xmlns:a16="http://schemas.microsoft.com/office/drawing/2014/main" id="{0675B154-434C-F827-306D-FC5322F3CEEA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;p44">
              <a:extLst>
                <a:ext uri="{FF2B5EF4-FFF2-40B4-BE49-F238E27FC236}">
                  <a16:creationId xmlns:a16="http://schemas.microsoft.com/office/drawing/2014/main" id="{7B99D135-742F-9D0B-EAD7-7958366E8F12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0;p44">
              <a:extLst>
                <a:ext uri="{FF2B5EF4-FFF2-40B4-BE49-F238E27FC236}">
                  <a16:creationId xmlns:a16="http://schemas.microsoft.com/office/drawing/2014/main" id="{DE85375E-BF95-5632-FE5B-AD063B02DFED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1;p44">
              <a:extLst>
                <a:ext uri="{FF2B5EF4-FFF2-40B4-BE49-F238E27FC236}">
                  <a16:creationId xmlns:a16="http://schemas.microsoft.com/office/drawing/2014/main" id="{4062B9D5-8135-4EC0-EC31-48E9B382C08E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2;p44">
              <a:extLst>
                <a:ext uri="{FF2B5EF4-FFF2-40B4-BE49-F238E27FC236}">
                  <a16:creationId xmlns:a16="http://schemas.microsoft.com/office/drawing/2014/main" id="{3D875CD9-1669-661D-D167-54E7A5EAEC30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3;p44">
              <a:extLst>
                <a:ext uri="{FF2B5EF4-FFF2-40B4-BE49-F238E27FC236}">
                  <a16:creationId xmlns:a16="http://schemas.microsoft.com/office/drawing/2014/main" id="{8F3C03BD-D88B-3B79-A59B-52E62BA45DAB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356;p44">
            <a:extLst>
              <a:ext uri="{FF2B5EF4-FFF2-40B4-BE49-F238E27FC236}">
                <a16:creationId xmlns:a16="http://schemas.microsoft.com/office/drawing/2014/main" id="{852C6974-3ECC-F1F2-0024-F0A024EF467D}"/>
              </a:ext>
            </a:extLst>
          </p:cNvPr>
          <p:cNvGrpSpPr/>
          <p:nvPr/>
        </p:nvGrpSpPr>
        <p:grpSpPr>
          <a:xfrm>
            <a:off x="1064956" y="5972555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41" name="Google Shape;357;p44">
              <a:extLst>
                <a:ext uri="{FF2B5EF4-FFF2-40B4-BE49-F238E27FC236}">
                  <a16:creationId xmlns:a16="http://schemas.microsoft.com/office/drawing/2014/main" id="{12231416-E2C4-96D6-6BFF-AB6BF890CA09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8;p44">
              <a:extLst>
                <a:ext uri="{FF2B5EF4-FFF2-40B4-BE49-F238E27FC236}">
                  <a16:creationId xmlns:a16="http://schemas.microsoft.com/office/drawing/2014/main" id="{5617C61C-B2E3-8C6E-64D6-E04F4C274044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59;p44">
              <a:extLst>
                <a:ext uri="{FF2B5EF4-FFF2-40B4-BE49-F238E27FC236}">
                  <a16:creationId xmlns:a16="http://schemas.microsoft.com/office/drawing/2014/main" id="{DF845DCF-B0F1-D55E-29B5-7B3A0E4E44BB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;p44">
              <a:extLst>
                <a:ext uri="{FF2B5EF4-FFF2-40B4-BE49-F238E27FC236}">
                  <a16:creationId xmlns:a16="http://schemas.microsoft.com/office/drawing/2014/main" id="{BBF596E6-2375-BC06-AD3A-4C23893E7A98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1;p44">
              <a:extLst>
                <a:ext uri="{FF2B5EF4-FFF2-40B4-BE49-F238E27FC236}">
                  <a16:creationId xmlns:a16="http://schemas.microsoft.com/office/drawing/2014/main" id="{A145231F-240B-BF19-9A40-C3102CB05FFC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2;p44">
              <a:extLst>
                <a:ext uri="{FF2B5EF4-FFF2-40B4-BE49-F238E27FC236}">
                  <a16:creationId xmlns:a16="http://schemas.microsoft.com/office/drawing/2014/main" id="{C5C0BEC9-9B9B-7BF8-A373-4B28D8F9D50D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3;p44">
              <a:extLst>
                <a:ext uri="{FF2B5EF4-FFF2-40B4-BE49-F238E27FC236}">
                  <a16:creationId xmlns:a16="http://schemas.microsoft.com/office/drawing/2014/main" id="{D5212692-1B03-1259-F0A5-F9BC0BEA430E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6027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533E5B06-6539-D0C8-A1B5-2AA7371A5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027751E1-D5C2-4289-3577-B23C64937E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9473" y="1283646"/>
            <a:ext cx="10555813" cy="107101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/>
              <a:t>O QUE É O </a:t>
            </a:r>
            <a:r>
              <a:rPr lang="pt-BR">
                <a:solidFill>
                  <a:srgbClr val="2BDEFD"/>
                </a:solidFill>
              </a:rPr>
              <a:t>LEAN THINKING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0B76AED1-94CA-D919-6C82-3E180BDF59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567291"/>
              </p:ext>
            </p:extLst>
          </p:nvPr>
        </p:nvGraphicFramePr>
        <p:xfrm>
          <a:off x="1039660" y="2798583"/>
          <a:ext cx="8748294" cy="359092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704879">
                  <a:extLst>
                    <a:ext uri="{9D8B030D-6E8A-4147-A177-3AD203B41FA5}">
                      <a16:colId xmlns:a16="http://schemas.microsoft.com/office/drawing/2014/main" val="3156053170"/>
                    </a:ext>
                  </a:extLst>
                </a:gridCol>
                <a:gridCol w="5043415">
                  <a:extLst>
                    <a:ext uri="{9D8B030D-6E8A-4147-A177-3AD203B41FA5}">
                      <a16:colId xmlns:a16="http://schemas.microsoft.com/office/drawing/2014/main" val="22084718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0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Princípio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0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O que significa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6198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1. Valor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Entender o que realmente importa para o cliente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271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2. Fluxo de Valor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Mapear todas as etapas que agregam (ou não) valor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6606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3. Fluxo Contínuo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Fazer o trabalho fluir sem interrupções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6425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4. Produção Puxada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Produzir sob demanda, não por antecipação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1567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5. Perfeição</a:t>
                      </a:r>
                      <a:endParaRPr lang="pt-BR" sz="2000">
                        <a:solidFill>
                          <a:schemeClr val="bg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Buscar melhoria contínua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2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438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9C448-D53A-304C-37C8-7D8DDE630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9E5B37D8-69E3-43C7-2195-5564C315AE70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8A23D24F-9C82-157F-E161-CAF796F30329}"/>
              </a:ext>
            </a:extLst>
          </p:cNvPr>
          <p:cNvSpPr txBox="1">
            <a:spLocks/>
          </p:cNvSpPr>
          <p:nvPr/>
        </p:nvSpPr>
        <p:spPr>
          <a:xfrm>
            <a:off x="2296282" y="3193334"/>
            <a:ext cx="10481635" cy="1447301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pt-BR" sz="5400" b="1">
                <a:solidFill>
                  <a:srgbClr val="2BDEFD"/>
                </a:solidFill>
                <a:latin typeface="Chakra Petch"/>
                <a:cs typeface="Chakra Petch"/>
              </a:rPr>
              <a:t>APLICAÇÕES PRÁTICAS </a:t>
            </a:r>
            <a:endParaRPr lang="pt-BR" sz="5400" b="1">
              <a:solidFill>
                <a:srgbClr val="2BDEFD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  <a:p>
            <a:pPr algn="ctr">
              <a:spcBef>
                <a:spcPts val="0"/>
              </a:spcBef>
            </a:pPr>
            <a:r>
              <a:rPr lang="pt-BR" sz="4000" b="1">
                <a:solidFill>
                  <a:schemeClr val="bg1"/>
                </a:solidFill>
                <a:latin typeface="Chakra Petch"/>
                <a:cs typeface="Chakra Petch"/>
              </a:rPr>
              <a:t>3 FORMAS DE USAR A IA</a:t>
            </a:r>
            <a:endParaRPr lang="pt-BR" sz="4000" b="1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3276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1A39A-9EF9-BB5A-86AE-6E7B60D6A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52602368-5BD9-0C34-5586-D8F5F6A8B68D}"/>
              </a:ext>
            </a:extLst>
          </p:cNvPr>
          <p:cNvSpPr/>
          <p:nvPr/>
        </p:nvSpPr>
        <p:spPr>
          <a:xfrm>
            <a:off x="7631434" y="3740507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3A77AB7-0460-E57D-D7A0-215A035487F5}"/>
              </a:ext>
            </a:extLst>
          </p:cNvPr>
          <p:cNvSpPr txBox="1"/>
          <p:nvPr/>
        </p:nvSpPr>
        <p:spPr>
          <a:xfrm>
            <a:off x="2423786" y="2984327"/>
            <a:ext cx="878074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Apoia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suas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tarefas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,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acelera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processos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organiza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informações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.</a:t>
            </a:r>
            <a:endParaRPr lang="pt-BR" sz="2000">
              <a:latin typeface="Inter"/>
              <a:ea typeface="Inter"/>
              <a:cs typeface="Chakra Petch Light"/>
            </a:endParaRPr>
          </a:p>
        </p:txBody>
      </p:sp>
      <p:sp>
        <p:nvSpPr>
          <p:cNvPr id="4" name="Google Shape;222;p27">
            <a:extLst>
              <a:ext uri="{FF2B5EF4-FFF2-40B4-BE49-F238E27FC236}">
                <a16:creationId xmlns:a16="http://schemas.microsoft.com/office/drawing/2014/main" id="{C2AC776D-51D2-9F0C-FBDD-971878748D1A}"/>
              </a:ext>
            </a:extLst>
          </p:cNvPr>
          <p:cNvSpPr txBox="1">
            <a:spLocks/>
          </p:cNvSpPr>
          <p:nvPr/>
        </p:nvSpPr>
        <p:spPr>
          <a:xfrm>
            <a:off x="1014213" y="1358802"/>
            <a:ext cx="11357478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chemeClr val="bg1"/>
                </a:solidFill>
                <a:latin typeface="Chakra Petch Bold"/>
                <a:cs typeface="Chakra Petch Bold"/>
              </a:rPr>
              <a:t>A IA COMO </a:t>
            </a:r>
            <a:r>
              <a:rPr lang="pt-BR" sz="5250">
                <a:solidFill>
                  <a:srgbClr val="2BDEFD"/>
                </a:solidFill>
                <a:latin typeface="Chakra Petch Bold"/>
                <a:cs typeface="Chakra Petch Bold"/>
              </a:rPr>
              <a:t>ASSISTENTE</a:t>
            </a:r>
          </a:p>
        </p:txBody>
      </p:sp>
      <p:grpSp>
        <p:nvGrpSpPr>
          <p:cNvPr id="23" name="Google Shape;356;p44">
            <a:extLst>
              <a:ext uri="{FF2B5EF4-FFF2-40B4-BE49-F238E27FC236}">
                <a16:creationId xmlns:a16="http://schemas.microsoft.com/office/drawing/2014/main" id="{1489D926-B53F-4795-3A27-66FBAFF9B673}"/>
              </a:ext>
            </a:extLst>
          </p:cNvPr>
          <p:cNvGrpSpPr/>
          <p:nvPr/>
        </p:nvGrpSpPr>
        <p:grpSpPr>
          <a:xfrm>
            <a:off x="902121" y="2969012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13" name="Google Shape;357;p44">
              <a:extLst>
                <a:ext uri="{FF2B5EF4-FFF2-40B4-BE49-F238E27FC236}">
                  <a16:creationId xmlns:a16="http://schemas.microsoft.com/office/drawing/2014/main" id="{F38EBDBB-CF8A-C949-3D9B-8AE5C053B8DA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8;p44">
              <a:extLst>
                <a:ext uri="{FF2B5EF4-FFF2-40B4-BE49-F238E27FC236}">
                  <a16:creationId xmlns:a16="http://schemas.microsoft.com/office/drawing/2014/main" id="{047874B5-D347-A5B5-7F4A-AF224CE61DA5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9;p44">
              <a:extLst>
                <a:ext uri="{FF2B5EF4-FFF2-40B4-BE49-F238E27FC236}">
                  <a16:creationId xmlns:a16="http://schemas.microsoft.com/office/drawing/2014/main" id="{0ABF5916-8BF1-E0AD-7A4A-86B715C3DD1C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0;p44">
              <a:extLst>
                <a:ext uri="{FF2B5EF4-FFF2-40B4-BE49-F238E27FC236}">
                  <a16:creationId xmlns:a16="http://schemas.microsoft.com/office/drawing/2014/main" id="{1AEB5D5B-0E11-116F-FF30-DEC603E75C6E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1;p44">
              <a:extLst>
                <a:ext uri="{FF2B5EF4-FFF2-40B4-BE49-F238E27FC236}">
                  <a16:creationId xmlns:a16="http://schemas.microsoft.com/office/drawing/2014/main" id="{A8EAD091-B691-42E7-3AC8-B59C7BDE9F59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2;p44">
              <a:extLst>
                <a:ext uri="{FF2B5EF4-FFF2-40B4-BE49-F238E27FC236}">
                  <a16:creationId xmlns:a16="http://schemas.microsoft.com/office/drawing/2014/main" id="{34D1CC1D-EFE6-21D5-5213-112BBA37212B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3;p44">
              <a:extLst>
                <a:ext uri="{FF2B5EF4-FFF2-40B4-BE49-F238E27FC236}">
                  <a16:creationId xmlns:a16="http://schemas.microsoft.com/office/drawing/2014/main" id="{E5F5A361-438C-99ED-2363-B6349E16DCB0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CD8FAECE-5BFF-1F34-F647-DC51FA7C64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538120"/>
              </p:ext>
            </p:extLst>
          </p:nvPr>
        </p:nvGraphicFramePr>
        <p:xfrm>
          <a:off x="1007223" y="4043261"/>
          <a:ext cx="10108018" cy="238277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35331">
                  <a:extLst>
                    <a:ext uri="{9D8B030D-6E8A-4147-A177-3AD203B41FA5}">
                      <a16:colId xmlns:a16="http://schemas.microsoft.com/office/drawing/2014/main" val="3672783169"/>
                    </a:ext>
                  </a:extLst>
                </a:gridCol>
                <a:gridCol w="3243026">
                  <a:extLst>
                    <a:ext uri="{9D8B030D-6E8A-4147-A177-3AD203B41FA5}">
                      <a16:colId xmlns:a16="http://schemas.microsoft.com/office/drawing/2014/main" val="1852416251"/>
                    </a:ext>
                  </a:extLst>
                </a:gridCol>
                <a:gridCol w="4529661">
                  <a:extLst>
                    <a:ext uri="{9D8B030D-6E8A-4147-A177-3AD203B41FA5}">
                      <a16:colId xmlns:a16="http://schemas.microsoft.com/office/drawing/2014/main" val="3715888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Função da IA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Aplicação no PDCA + Lean </a:t>
                      </a:r>
                      <a:r>
                        <a:rPr lang="pt-BR" sz="2000" b="1" err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Thinking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Prompt Exemplo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4575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Estruturar planos de ação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Ajudar na organização de planos PDCA com responsáveis, prazos e entregas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“Monte um plano de ação PDCA com base nestas iniciativas de melhoria.”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4647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Apoiar coleta de dados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Compilar indicadores para a etapa “</a:t>
                      </a:r>
                      <a:r>
                        <a:rPr lang="pt-BR" sz="2000" err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Check</a:t>
                      </a: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” do PDCA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“Liste os principais KPIs para avaliar a eficiência de um processo de compras.”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7724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85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86683-C02C-8F12-37B8-B8B7170D0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99CBEFCB-16FE-9CDE-4C9A-CAEABFFFF8EF}"/>
              </a:ext>
            </a:extLst>
          </p:cNvPr>
          <p:cNvSpPr txBox="1"/>
          <p:nvPr/>
        </p:nvSpPr>
        <p:spPr>
          <a:xfrm>
            <a:off x="2523995" y="2984327"/>
            <a:ext cx="1281412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Executa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tarefas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completas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com base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nas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suas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instruções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.</a:t>
            </a:r>
            <a:endParaRPr lang="pt-BR" sz="2000">
              <a:latin typeface="Inter"/>
              <a:ea typeface="Inter"/>
              <a:cs typeface="Chakra Petch Light"/>
            </a:endParaRPr>
          </a:p>
        </p:txBody>
      </p:sp>
      <p:sp>
        <p:nvSpPr>
          <p:cNvPr id="4" name="Google Shape;222;p27">
            <a:extLst>
              <a:ext uri="{FF2B5EF4-FFF2-40B4-BE49-F238E27FC236}">
                <a16:creationId xmlns:a16="http://schemas.microsoft.com/office/drawing/2014/main" id="{3C0E9E41-2199-6BA3-3773-B01FE2421CDE}"/>
              </a:ext>
            </a:extLst>
          </p:cNvPr>
          <p:cNvSpPr txBox="1">
            <a:spLocks/>
          </p:cNvSpPr>
          <p:nvPr/>
        </p:nvSpPr>
        <p:spPr>
          <a:xfrm>
            <a:off x="1014213" y="1358802"/>
            <a:ext cx="11357478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chemeClr val="bg1"/>
                </a:solidFill>
                <a:latin typeface="Chakra Petch Bold"/>
                <a:cs typeface="Chakra Petch Bold"/>
              </a:rPr>
              <a:t>A IA FAZENDO POR VOCÊ</a:t>
            </a:r>
          </a:p>
        </p:txBody>
      </p:sp>
      <p:grpSp>
        <p:nvGrpSpPr>
          <p:cNvPr id="21" name="Google Shape;356;p44">
            <a:extLst>
              <a:ext uri="{FF2B5EF4-FFF2-40B4-BE49-F238E27FC236}">
                <a16:creationId xmlns:a16="http://schemas.microsoft.com/office/drawing/2014/main" id="{18D8C238-C35E-906E-BC82-6C84E22E8A73}"/>
              </a:ext>
            </a:extLst>
          </p:cNvPr>
          <p:cNvGrpSpPr/>
          <p:nvPr/>
        </p:nvGrpSpPr>
        <p:grpSpPr>
          <a:xfrm>
            <a:off x="902122" y="2969012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8" name="Google Shape;357;p44">
              <a:extLst>
                <a:ext uri="{FF2B5EF4-FFF2-40B4-BE49-F238E27FC236}">
                  <a16:creationId xmlns:a16="http://schemas.microsoft.com/office/drawing/2014/main" id="{76464782-44B5-C1E9-8A78-FEEAEB93F077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8;p44">
              <a:extLst>
                <a:ext uri="{FF2B5EF4-FFF2-40B4-BE49-F238E27FC236}">
                  <a16:creationId xmlns:a16="http://schemas.microsoft.com/office/drawing/2014/main" id="{D2934EA2-BA61-4E2C-999A-18F1161E1F72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9;p44">
              <a:extLst>
                <a:ext uri="{FF2B5EF4-FFF2-40B4-BE49-F238E27FC236}">
                  <a16:creationId xmlns:a16="http://schemas.microsoft.com/office/drawing/2014/main" id="{A06EDD4A-2A25-5A4C-F7CB-94B2FA837700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60;p44">
              <a:extLst>
                <a:ext uri="{FF2B5EF4-FFF2-40B4-BE49-F238E27FC236}">
                  <a16:creationId xmlns:a16="http://schemas.microsoft.com/office/drawing/2014/main" id="{5C1458EA-A7F0-457D-4B5C-9468B88189E6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61;p44">
              <a:extLst>
                <a:ext uri="{FF2B5EF4-FFF2-40B4-BE49-F238E27FC236}">
                  <a16:creationId xmlns:a16="http://schemas.microsoft.com/office/drawing/2014/main" id="{D0B03205-29CF-D749-20AF-5B02A092CE12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2;p44">
              <a:extLst>
                <a:ext uri="{FF2B5EF4-FFF2-40B4-BE49-F238E27FC236}">
                  <a16:creationId xmlns:a16="http://schemas.microsoft.com/office/drawing/2014/main" id="{125B07E2-8A79-FE61-A7C7-942330D82AB8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3;p44">
              <a:extLst>
                <a:ext uri="{FF2B5EF4-FFF2-40B4-BE49-F238E27FC236}">
                  <a16:creationId xmlns:a16="http://schemas.microsoft.com/office/drawing/2014/main" id="{DBCE4074-36C8-7B2D-09DF-9234132644EE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CD4541FC-CAD9-234F-B963-31B3C1EE5B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708065"/>
              </p:ext>
            </p:extLst>
          </p:nvPr>
        </p:nvGraphicFramePr>
        <p:xfrm>
          <a:off x="1019085" y="4366426"/>
          <a:ext cx="11039475" cy="136944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05100">
                  <a:extLst>
                    <a:ext uri="{9D8B030D-6E8A-4147-A177-3AD203B41FA5}">
                      <a16:colId xmlns:a16="http://schemas.microsoft.com/office/drawing/2014/main" val="455277567"/>
                    </a:ext>
                  </a:extLst>
                </a:gridCol>
                <a:gridCol w="3781425">
                  <a:extLst>
                    <a:ext uri="{9D8B030D-6E8A-4147-A177-3AD203B41FA5}">
                      <a16:colId xmlns:a16="http://schemas.microsoft.com/office/drawing/2014/main" val="942365503"/>
                    </a:ext>
                  </a:extLst>
                </a:gridCol>
                <a:gridCol w="4552950">
                  <a:extLst>
                    <a:ext uri="{9D8B030D-6E8A-4147-A177-3AD203B41FA5}">
                      <a16:colId xmlns:a16="http://schemas.microsoft.com/office/drawing/2014/main" val="15890960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Função da IA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Aplicação no PDCA + Lean </a:t>
                      </a:r>
                      <a:r>
                        <a:rPr lang="pt-BR" sz="2000" b="1" err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Thinking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Prompt Exemplo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428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Automatizar relatórios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Gerar relatórios de verificação (</a:t>
                      </a:r>
                      <a:r>
                        <a:rPr lang="pt-BR" sz="2000" err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Check</a:t>
                      </a: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) com gráficos e análises de desempenho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“Crie um relatório visual com os resultados da etapa ‘</a:t>
                      </a:r>
                      <a:r>
                        <a:rPr lang="pt-BR" sz="2000" err="1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Check</a:t>
                      </a: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’ do ciclo PDCA.”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853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249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A69E2-BF43-0071-EADE-D0C112705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405F57-C0D9-D242-3812-00120469AA9F}"/>
              </a:ext>
            </a:extLst>
          </p:cNvPr>
          <p:cNvSpPr txBox="1"/>
          <p:nvPr/>
        </p:nvSpPr>
        <p:spPr>
          <a:xfrm>
            <a:off x="2486417" y="2996853"/>
            <a:ext cx="109727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Ajuda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na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tomada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de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decisão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,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oferece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insights 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recomendações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estratégicas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  <a:cs typeface="Chakra Petch Light"/>
              </a:rPr>
              <a:t>.</a:t>
            </a:r>
            <a:endParaRPr lang="pt-BR" sz="2000">
              <a:solidFill>
                <a:srgbClr val="01080E"/>
              </a:solidFill>
              <a:latin typeface="Inter"/>
              <a:ea typeface="Inter"/>
              <a:cs typeface="Chakra Petch Light"/>
            </a:endParaRPr>
          </a:p>
        </p:txBody>
      </p:sp>
      <p:sp>
        <p:nvSpPr>
          <p:cNvPr id="8" name="Google Shape;222;p27">
            <a:extLst>
              <a:ext uri="{FF2B5EF4-FFF2-40B4-BE49-F238E27FC236}">
                <a16:creationId xmlns:a16="http://schemas.microsoft.com/office/drawing/2014/main" id="{1D6CEB81-B3FF-860A-12FF-DC306BD790C6}"/>
              </a:ext>
            </a:extLst>
          </p:cNvPr>
          <p:cNvSpPr txBox="1">
            <a:spLocks/>
          </p:cNvSpPr>
          <p:nvPr/>
        </p:nvSpPr>
        <p:spPr>
          <a:xfrm>
            <a:off x="1014213" y="1358802"/>
            <a:ext cx="11357478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chemeClr val="bg1"/>
                </a:solidFill>
                <a:latin typeface="Chakra Petch Bold"/>
                <a:cs typeface="Chakra Petch Bold"/>
              </a:rPr>
              <a:t>A IA COMO CONSELHEIRO</a:t>
            </a:r>
            <a:endParaRPr lang="pt-BR"/>
          </a:p>
        </p:txBody>
      </p:sp>
      <p:grpSp>
        <p:nvGrpSpPr>
          <p:cNvPr id="23" name="Google Shape;356;p44">
            <a:extLst>
              <a:ext uri="{FF2B5EF4-FFF2-40B4-BE49-F238E27FC236}">
                <a16:creationId xmlns:a16="http://schemas.microsoft.com/office/drawing/2014/main" id="{BAA5AA00-4690-24E6-CFB8-BCF32BAA5C49}"/>
              </a:ext>
            </a:extLst>
          </p:cNvPr>
          <p:cNvGrpSpPr/>
          <p:nvPr/>
        </p:nvGrpSpPr>
        <p:grpSpPr>
          <a:xfrm>
            <a:off x="902123" y="2969012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13" name="Google Shape;357;p44">
              <a:extLst>
                <a:ext uri="{FF2B5EF4-FFF2-40B4-BE49-F238E27FC236}">
                  <a16:creationId xmlns:a16="http://schemas.microsoft.com/office/drawing/2014/main" id="{2A6A81D2-ABC5-544A-B581-28644C8EAEC6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8;p44">
              <a:extLst>
                <a:ext uri="{FF2B5EF4-FFF2-40B4-BE49-F238E27FC236}">
                  <a16:creationId xmlns:a16="http://schemas.microsoft.com/office/drawing/2014/main" id="{EF6BC570-9B39-8B5C-3776-CA09ABD80151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9;p44">
              <a:extLst>
                <a:ext uri="{FF2B5EF4-FFF2-40B4-BE49-F238E27FC236}">
                  <a16:creationId xmlns:a16="http://schemas.microsoft.com/office/drawing/2014/main" id="{8A0FE0E8-DEAB-B709-67B4-28CB8092F2DF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0;p44">
              <a:extLst>
                <a:ext uri="{FF2B5EF4-FFF2-40B4-BE49-F238E27FC236}">
                  <a16:creationId xmlns:a16="http://schemas.microsoft.com/office/drawing/2014/main" id="{07F2352D-4910-6507-1EC7-523D892331DD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1;p44">
              <a:extLst>
                <a:ext uri="{FF2B5EF4-FFF2-40B4-BE49-F238E27FC236}">
                  <a16:creationId xmlns:a16="http://schemas.microsoft.com/office/drawing/2014/main" id="{BBA51108-E858-5FC0-9723-40FB7B65A287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2;p44">
              <a:extLst>
                <a:ext uri="{FF2B5EF4-FFF2-40B4-BE49-F238E27FC236}">
                  <a16:creationId xmlns:a16="http://schemas.microsoft.com/office/drawing/2014/main" id="{BB819921-FB73-5033-CE81-4CAF1538D872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3;p44">
              <a:extLst>
                <a:ext uri="{FF2B5EF4-FFF2-40B4-BE49-F238E27FC236}">
                  <a16:creationId xmlns:a16="http://schemas.microsoft.com/office/drawing/2014/main" id="{4AA07760-459F-3DFE-B82F-8EDA3B9F6C98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F0A391AF-3241-E6E7-BF48-3A9FCBBEF6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821324"/>
              </p:ext>
            </p:extLst>
          </p:nvPr>
        </p:nvGraphicFramePr>
        <p:xfrm>
          <a:off x="1128623" y="4521701"/>
          <a:ext cx="10820400" cy="136944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95525">
                  <a:extLst>
                    <a:ext uri="{9D8B030D-6E8A-4147-A177-3AD203B41FA5}">
                      <a16:colId xmlns:a16="http://schemas.microsoft.com/office/drawing/2014/main" val="1850577028"/>
                    </a:ext>
                  </a:extLst>
                </a:gridCol>
                <a:gridCol w="3867150">
                  <a:extLst>
                    <a:ext uri="{9D8B030D-6E8A-4147-A177-3AD203B41FA5}">
                      <a16:colId xmlns:a16="http://schemas.microsoft.com/office/drawing/2014/main" val="1111476680"/>
                    </a:ext>
                  </a:extLst>
                </a:gridCol>
                <a:gridCol w="4657725">
                  <a:extLst>
                    <a:ext uri="{9D8B030D-6E8A-4147-A177-3AD203B41FA5}">
                      <a16:colId xmlns:a16="http://schemas.microsoft.com/office/drawing/2014/main" val="12370584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Função da IA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Aplicação no PDCA + Lean </a:t>
                      </a:r>
                      <a:r>
                        <a:rPr lang="pt-BR" sz="2000" b="1" err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Thinking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Prompt Exemplo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673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Recomendar estratégias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Sugerir abordagens Lean para eliminar desperdícios e aumentar valor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  <a:t>“Quais estratégias Lean posso aplicar para reduzir o tempo de ciclo neste processo?”</a:t>
                      </a:r>
                      <a:endParaRPr lang="pt-BR" sz="2000">
                        <a:solidFill>
                          <a:srgbClr val="01080E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08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6548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53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4875BA1D-7D3C-BF8F-A363-CE83B36AB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1A75B62F-1EB8-15D8-48CB-AEDE623D4F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2147942"/>
            <a:ext cx="11770837" cy="184661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/>
              <a:t>KAIZEN BLITZ E PROJETOS DE MELHORIA</a:t>
            </a:r>
          </a:p>
        </p:txBody>
      </p:sp>
      <p:sp>
        <p:nvSpPr>
          <p:cNvPr id="223" name="Google Shape;223;p27">
            <a:extLst>
              <a:ext uri="{FF2B5EF4-FFF2-40B4-BE49-F238E27FC236}">
                <a16:creationId xmlns:a16="http://schemas.microsoft.com/office/drawing/2014/main" id="{DEBBF514-DCBA-F99A-4BFC-A41557C54310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152000" y="1412240"/>
            <a:ext cx="8250240" cy="738615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solidFill>
                  <a:srgbClr val="2BDEFD"/>
                </a:solidFill>
              </a:rPr>
              <a:t>// Aula </a:t>
            </a:r>
            <a:r>
              <a:rPr lang="pt-BR"/>
              <a:t>3.2</a:t>
            </a:r>
            <a:r>
              <a:rPr lang="pt-BR">
                <a:solidFill>
                  <a:srgbClr val="2BDEFD"/>
                </a:solidFill>
              </a:rPr>
              <a:t> _</a:t>
            </a:r>
            <a:endParaRPr>
              <a:solidFill>
                <a:srgbClr val="2BDE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8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11DEFAF6-026D-D53B-1218-2EF34A741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859E98CE-1758-8470-A166-FDAAEE3E82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9369" y="1308698"/>
            <a:ext cx="11770837" cy="1071014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/>
              <a:t>POR QUE </a:t>
            </a:r>
            <a:r>
              <a:rPr lang="pt-BR">
                <a:solidFill>
                  <a:srgbClr val="2BDEFD"/>
                </a:solidFill>
              </a:rPr>
              <a:t>MELHORAR RÁPIDO?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8B567072-D1D6-262D-BB13-7140AE0FCD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547902"/>
              </p:ext>
            </p:extLst>
          </p:nvPr>
        </p:nvGraphicFramePr>
        <p:xfrm>
          <a:off x="1182754" y="2666741"/>
          <a:ext cx="9680287" cy="34480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55685">
                  <a:extLst>
                    <a:ext uri="{9D8B030D-6E8A-4147-A177-3AD203B41FA5}">
                      <a16:colId xmlns:a16="http://schemas.microsoft.com/office/drawing/2014/main" val="1909242028"/>
                    </a:ext>
                  </a:extLst>
                </a:gridCol>
                <a:gridCol w="5824602">
                  <a:extLst>
                    <a:ext uri="{9D8B030D-6E8A-4147-A177-3AD203B41FA5}">
                      <a16:colId xmlns:a16="http://schemas.microsoft.com/office/drawing/2014/main" val="38022307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Contexto atual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Definição Didática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5543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Velocidade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Em ambientes competitivos, agir rápido é mais valioso do que esperar pela solução ideal.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0931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Melhoria com Baixo Investimento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Melhorar processos sem depender de grandes recursos ou projetos complexos.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715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Ciclos Curtos de Aprendizado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Aprender e ajustar rapidamente com base em testes e feedbacks contínuos.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220124"/>
                  </a:ext>
                </a:extLst>
              </a:tr>
              <a:tr h="564204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Cultura de Experimentação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0">
                          <a:solidFill>
                            <a:schemeClr val="bg1"/>
                          </a:solidFill>
                          <a:effectLst/>
                          <a:latin typeface="Inter"/>
                        </a:rPr>
                        <a:t>Estímulo à tentativa de novas abordagens, mesmo que imperfeitas, para gerar aprendizado.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68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163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>
          <a:extLst>
            <a:ext uri="{FF2B5EF4-FFF2-40B4-BE49-F238E27FC236}">
              <a16:creationId xmlns:a16="http://schemas.microsoft.com/office/drawing/2014/main" id="{80138F75-11AD-A14D-05E8-F8673BD23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Diagonais Recortados 1">
            <a:extLst>
              <a:ext uri="{FF2B5EF4-FFF2-40B4-BE49-F238E27FC236}">
                <a16:creationId xmlns:a16="http://schemas.microsoft.com/office/drawing/2014/main" id="{F0AB7A95-D0FD-7E42-29F9-3F572EF69C0E}"/>
              </a:ext>
            </a:extLst>
          </p:cNvPr>
          <p:cNvSpPr/>
          <p:nvPr/>
        </p:nvSpPr>
        <p:spPr>
          <a:xfrm>
            <a:off x="2476607" y="2925580"/>
            <a:ext cx="2212303" cy="4321100"/>
          </a:xfrm>
          <a:prstGeom prst="snip2DiagRect">
            <a:avLst>
              <a:gd name="adj1" fmla="val 0"/>
              <a:gd name="adj2" fmla="val 20673"/>
            </a:avLst>
          </a:prstGeom>
          <a:solidFill>
            <a:srgbClr val="0A46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ounded Rectangle 10">
            <a:extLst>
              <a:ext uri="{FF2B5EF4-FFF2-40B4-BE49-F238E27FC236}">
                <a16:creationId xmlns:a16="http://schemas.microsoft.com/office/drawing/2014/main" id="{925FE1C5-4B8D-4A22-A953-5CCC21E90F8B}"/>
              </a:ext>
            </a:extLst>
          </p:cNvPr>
          <p:cNvSpPr/>
          <p:nvPr/>
        </p:nvSpPr>
        <p:spPr>
          <a:xfrm>
            <a:off x="6496070" y="2260053"/>
            <a:ext cx="864000" cy="864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6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7" name="Rounded Rectangle 11">
            <a:extLst>
              <a:ext uri="{FF2B5EF4-FFF2-40B4-BE49-F238E27FC236}">
                <a16:creationId xmlns:a16="http://schemas.microsoft.com/office/drawing/2014/main" id="{2F171AFC-C186-900E-033A-E83BFA62CAD1}"/>
              </a:ext>
            </a:extLst>
          </p:cNvPr>
          <p:cNvSpPr/>
          <p:nvPr/>
        </p:nvSpPr>
        <p:spPr>
          <a:xfrm>
            <a:off x="6280070" y="2044053"/>
            <a:ext cx="1296000" cy="1296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8" name="Rounded Rectangle 12">
            <a:extLst>
              <a:ext uri="{FF2B5EF4-FFF2-40B4-BE49-F238E27FC236}">
                <a16:creationId xmlns:a16="http://schemas.microsoft.com/office/drawing/2014/main" id="{05166E6B-6394-759A-433C-79BF08BF6FDD}"/>
              </a:ext>
            </a:extLst>
          </p:cNvPr>
          <p:cNvSpPr/>
          <p:nvPr/>
        </p:nvSpPr>
        <p:spPr>
          <a:xfrm>
            <a:off x="6064070" y="1828053"/>
            <a:ext cx="1728000" cy="1728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4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9" name="Rounded Rectangle 13">
            <a:extLst>
              <a:ext uri="{FF2B5EF4-FFF2-40B4-BE49-F238E27FC236}">
                <a16:creationId xmlns:a16="http://schemas.microsoft.com/office/drawing/2014/main" id="{0D0DD3B5-3AD8-88E5-318A-1126D2704F23}"/>
              </a:ext>
            </a:extLst>
          </p:cNvPr>
          <p:cNvSpPr/>
          <p:nvPr/>
        </p:nvSpPr>
        <p:spPr>
          <a:xfrm>
            <a:off x="5848070" y="1612053"/>
            <a:ext cx="2160000" cy="2160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3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0" name="Rounded Rectangle 14">
            <a:extLst>
              <a:ext uri="{FF2B5EF4-FFF2-40B4-BE49-F238E27FC236}">
                <a16:creationId xmlns:a16="http://schemas.microsoft.com/office/drawing/2014/main" id="{5D4A432F-DEA0-5D16-7C8A-35CAE97A51A5}"/>
              </a:ext>
            </a:extLst>
          </p:cNvPr>
          <p:cNvSpPr/>
          <p:nvPr/>
        </p:nvSpPr>
        <p:spPr>
          <a:xfrm>
            <a:off x="5632070" y="1396053"/>
            <a:ext cx="2592000" cy="2592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2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1" name="Rounded Rectangle 15">
            <a:extLst>
              <a:ext uri="{FF2B5EF4-FFF2-40B4-BE49-F238E27FC236}">
                <a16:creationId xmlns:a16="http://schemas.microsoft.com/office/drawing/2014/main" id="{59F39BCA-DEB6-EC8F-300D-A9876CCC38C5}"/>
              </a:ext>
            </a:extLst>
          </p:cNvPr>
          <p:cNvSpPr/>
          <p:nvPr/>
        </p:nvSpPr>
        <p:spPr>
          <a:xfrm>
            <a:off x="5416070" y="1180053"/>
            <a:ext cx="3024000" cy="3024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2BDEFD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462" name="Google Shape;462;p34">
            <a:extLst>
              <a:ext uri="{FF2B5EF4-FFF2-40B4-BE49-F238E27FC236}">
                <a16:creationId xmlns:a16="http://schemas.microsoft.com/office/drawing/2014/main" id="{4090A70A-CACF-7502-B268-DF26B81117C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6480" y="7698754"/>
            <a:ext cx="535320" cy="2496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35;p37">
            <a:extLst>
              <a:ext uri="{FF2B5EF4-FFF2-40B4-BE49-F238E27FC236}">
                <a16:creationId xmlns:a16="http://schemas.microsoft.com/office/drawing/2014/main" id="{E27CDA1A-520C-2D12-E16F-6E77E4263A31}"/>
              </a:ext>
            </a:extLst>
          </p:cNvPr>
          <p:cNvSpPr txBox="1"/>
          <p:nvPr/>
        </p:nvSpPr>
        <p:spPr>
          <a:xfrm>
            <a:off x="6504317" y="4149306"/>
            <a:ext cx="4603992" cy="52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0" tIns="54840" rIns="109720" bIns="54840" anchor="t" anchorCtr="0">
            <a:sp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pt-BR" sz="3000" b="1">
                <a:solidFill>
                  <a:srgbClr val="2BDEFD"/>
                </a:solidFill>
                <a:latin typeface="Chakra Petch"/>
                <a:ea typeface="Chakra Petch"/>
                <a:cs typeface="Chakra Petch"/>
                <a:sym typeface="Chakra Petch"/>
              </a:rPr>
              <a:t>SPRINT</a:t>
            </a:r>
            <a:endParaRPr sz="3000" b="1">
              <a:solidFill>
                <a:srgbClr val="2BDEFD"/>
              </a:solidFill>
              <a:latin typeface="Chakra Petch"/>
              <a:ea typeface="Chakra Petch"/>
              <a:cs typeface="Chakra Petch"/>
              <a:sym typeface="Chakra Petch"/>
            </a:endParaRPr>
          </a:p>
        </p:txBody>
      </p:sp>
      <p:grpSp>
        <p:nvGrpSpPr>
          <p:cNvPr id="17" name="Group 18">
            <a:extLst>
              <a:ext uri="{FF2B5EF4-FFF2-40B4-BE49-F238E27FC236}">
                <a16:creationId xmlns:a16="http://schemas.microsoft.com/office/drawing/2014/main" id="{8837AB06-E32C-6F08-FD98-310016FB206D}"/>
              </a:ext>
            </a:extLst>
          </p:cNvPr>
          <p:cNvGrpSpPr/>
          <p:nvPr/>
        </p:nvGrpSpPr>
        <p:grpSpPr>
          <a:xfrm>
            <a:off x="6734260" y="2482797"/>
            <a:ext cx="1864856" cy="418512"/>
            <a:chOff x="1083678" y="4840728"/>
            <a:chExt cx="1151490" cy="258418"/>
          </a:xfrm>
        </p:grpSpPr>
        <p:sp>
          <p:nvSpPr>
            <p:cNvPr id="23" name="Rounded Rectangle 19">
              <a:extLst>
                <a:ext uri="{FF2B5EF4-FFF2-40B4-BE49-F238E27FC236}">
                  <a16:creationId xmlns:a16="http://schemas.microsoft.com/office/drawing/2014/main" id="{6E97782B-0DE2-9BAA-A818-8CE1CA6E84F5}"/>
                </a:ext>
              </a:extLst>
            </p:cNvPr>
            <p:cNvSpPr/>
            <p:nvPr/>
          </p:nvSpPr>
          <p:spPr>
            <a:xfrm>
              <a:off x="1349991" y="4840729"/>
              <a:ext cx="885177" cy="255051"/>
            </a:xfrm>
            <a:prstGeom prst="roundRect">
              <a:avLst>
                <a:gd name="adj" fmla="val 50000"/>
              </a:avLst>
            </a:prstGeom>
            <a:solidFill>
              <a:srgbClr val="2BDEFD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rgbClr val="01080E"/>
                  </a:solidFill>
                  <a:latin typeface="Chakra Petch" panose="00000500000000000000" pitchFamily="2" charset="-34"/>
                  <a:cs typeface="Chakra Petch" panose="00000500000000000000" pitchFamily="2" charset="-34"/>
                </a:rPr>
                <a:t>LIVRO</a:t>
              </a:r>
            </a:p>
          </p:txBody>
        </p:sp>
        <p:sp>
          <p:nvSpPr>
            <p:cNvPr id="24" name="Rounded Rectangle 20">
              <a:extLst>
                <a:ext uri="{FF2B5EF4-FFF2-40B4-BE49-F238E27FC236}">
                  <a16:creationId xmlns:a16="http://schemas.microsoft.com/office/drawing/2014/main" id="{9B95CAC4-DC89-201A-B75F-6E62DF394B08}"/>
                </a:ext>
              </a:extLst>
            </p:cNvPr>
            <p:cNvSpPr/>
            <p:nvPr/>
          </p:nvSpPr>
          <p:spPr>
            <a:xfrm>
              <a:off x="1083678" y="4840728"/>
              <a:ext cx="258418" cy="25841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1">
              <a:extLst>
                <a:ext uri="{FF2B5EF4-FFF2-40B4-BE49-F238E27FC236}">
                  <a16:creationId xmlns:a16="http://schemas.microsoft.com/office/drawing/2014/main" id="{FD4F6A91-E55A-C716-8690-FFA0496C25A4}"/>
                </a:ext>
              </a:extLst>
            </p:cNvPr>
            <p:cNvSpPr/>
            <p:nvPr/>
          </p:nvSpPr>
          <p:spPr>
            <a:xfrm>
              <a:off x="1167719" y="4923086"/>
              <a:ext cx="90336" cy="90336"/>
            </a:xfrm>
            <a:prstGeom prst="roundRect">
              <a:avLst>
                <a:gd name="adj" fmla="val 50000"/>
              </a:avLst>
            </a:prstGeom>
            <a:solidFill>
              <a:srgbClr val="01080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Google Shape;549;p37">
            <a:extLst>
              <a:ext uri="{FF2B5EF4-FFF2-40B4-BE49-F238E27FC236}">
                <a16:creationId xmlns:a16="http://schemas.microsoft.com/office/drawing/2014/main" id="{04829B74-2DF1-B341-96D0-443BE46D137B}"/>
              </a:ext>
            </a:extLst>
          </p:cNvPr>
          <p:cNvSpPr txBox="1"/>
          <p:nvPr/>
        </p:nvSpPr>
        <p:spPr>
          <a:xfrm>
            <a:off x="6504317" y="4654447"/>
            <a:ext cx="5052608" cy="278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80" tIns="146280" rIns="146280" bIns="146280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pt-BR">
                <a:solidFill>
                  <a:srgbClr val="F7F7F7"/>
                </a:solidFill>
                <a:latin typeface="Inter Light"/>
                <a:ea typeface="Inter Light"/>
                <a:cs typeface="Inter Light"/>
              </a:rPr>
              <a:t>Jake </a:t>
            </a:r>
            <a:r>
              <a:rPr lang="pt-BR" err="1">
                <a:solidFill>
                  <a:srgbClr val="F7F7F7"/>
                </a:solidFill>
                <a:latin typeface="Inter Light"/>
                <a:ea typeface="Inter Light"/>
                <a:cs typeface="Inter Light"/>
              </a:rPr>
              <a:t>Knapp</a:t>
            </a:r>
            <a:endParaRPr lang="pt-BR">
              <a:solidFill>
                <a:srgbClr val="F7F7F7"/>
              </a:solidFill>
              <a:latin typeface="Inter Light"/>
              <a:ea typeface="Inter Light"/>
              <a:cs typeface="Inter Light"/>
            </a:endParaRPr>
          </a:p>
          <a:p>
            <a:pPr>
              <a:buClr>
                <a:schemeClr val="dk1"/>
              </a:buClr>
              <a:buSzPts val="1100"/>
            </a:pPr>
            <a:endParaRPr>
              <a:solidFill>
                <a:srgbClr val="F7F7F7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r>
              <a:rPr lang="pt-BR">
                <a:solidFill>
                  <a:srgbClr val="D6D6D6"/>
                </a:solidFill>
                <a:latin typeface="Inter"/>
                <a:ea typeface="+mn-lt"/>
                <a:cs typeface="+mn-lt"/>
                <a:sym typeface="Inter Light"/>
              </a:rPr>
              <a:t>O livro Sprint, de Jake </a:t>
            </a:r>
            <a:r>
              <a:rPr lang="pt-BR" err="1">
                <a:solidFill>
                  <a:srgbClr val="D6D6D6"/>
                </a:solidFill>
                <a:latin typeface="Inter"/>
                <a:ea typeface="+mn-lt"/>
                <a:cs typeface="+mn-lt"/>
                <a:sym typeface="Inter Light"/>
              </a:rPr>
              <a:t>Knapp</a:t>
            </a:r>
            <a:r>
              <a:rPr lang="pt-BR">
                <a:solidFill>
                  <a:srgbClr val="D6D6D6"/>
                </a:solidFill>
                <a:latin typeface="Inter"/>
                <a:ea typeface="+mn-lt"/>
                <a:cs typeface="+mn-lt"/>
                <a:sym typeface="Inter Light"/>
              </a:rPr>
              <a:t>, apresenta um método de cinco dias criado no Google Ventures para resolver grandes problemas e testar ideias rapidamente. A abordagem combina design </a:t>
            </a:r>
            <a:r>
              <a:rPr lang="pt-BR" err="1">
                <a:solidFill>
                  <a:srgbClr val="D6D6D6"/>
                </a:solidFill>
                <a:latin typeface="Inter"/>
                <a:ea typeface="+mn-lt"/>
                <a:cs typeface="+mn-lt"/>
                <a:sym typeface="Inter Light"/>
              </a:rPr>
              <a:t>thinking</a:t>
            </a:r>
            <a:r>
              <a:rPr lang="pt-BR">
                <a:solidFill>
                  <a:srgbClr val="D6D6D6"/>
                </a:solidFill>
                <a:latin typeface="Inter"/>
                <a:ea typeface="+mn-lt"/>
                <a:cs typeface="+mn-lt"/>
                <a:sym typeface="Inter Light"/>
              </a:rPr>
              <a:t>, prototipagem e validação com usuários reais, acelerando decisões estratégicas.</a:t>
            </a:r>
            <a:endParaRPr>
              <a:latin typeface="Inter"/>
              <a:ea typeface="+mn-lt"/>
              <a:cs typeface="+mn-lt"/>
            </a:endParaRPr>
          </a:p>
        </p:txBody>
      </p:sp>
      <p:pic>
        <p:nvPicPr>
          <p:cNvPr id="5" name="Imagem 4" descr="Sprint: O método usado no Google para testar e aplicar novas ideias em  apenas cinco dias | Amazon.com.br">
            <a:extLst>
              <a:ext uri="{FF2B5EF4-FFF2-40B4-BE49-F238E27FC236}">
                <a16:creationId xmlns:a16="http://schemas.microsoft.com/office/drawing/2014/main" id="{F6558447-B869-8183-A886-265ED2ECD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522" y="1394847"/>
            <a:ext cx="3643466" cy="554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60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ccel="50000" decel="50000" autoRev="1" fill="hold" grpId="0" nodeType="withEffect">
                                  <p:stCondLst>
                                    <p:cond delay="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50000" decel="50000" autoRev="1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ccel="50000" decel="50000" autoRev="1" fill="hold" grpId="0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ccel="50000" decel="50000" autoRev="1" fill="hold" grpId="0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EC223-A506-5359-3FDA-062349045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22;p27">
            <a:extLst>
              <a:ext uri="{FF2B5EF4-FFF2-40B4-BE49-F238E27FC236}">
                <a16:creationId xmlns:a16="http://schemas.microsoft.com/office/drawing/2014/main" id="{467E9B1E-C642-1452-4E0E-D36DF8BF4BC4}"/>
              </a:ext>
            </a:extLst>
          </p:cNvPr>
          <p:cNvSpPr txBox="1">
            <a:spLocks/>
          </p:cNvSpPr>
          <p:nvPr/>
        </p:nvSpPr>
        <p:spPr>
          <a:xfrm>
            <a:off x="976635" y="1697005"/>
            <a:ext cx="11445161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rgbClr val="FFFFFF"/>
                </a:solidFill>
                <a:latin typeface="Chakra Petch Bold"/>
                <a:cs typeface="Chakra Petch Bold"/>
              </a:rPr>
              <a:t>O QUE É O </a:t>
            </a:r>
            <a:r>
              <a:rPr lang="pt-BR" sz="5250">
                <a:solidFill>
                  <a:srgbClr val="2BDEFD"/>
                </a:solidFill>
                <a:latin typeface="Chakra Petch Bold"/>
                <a:cs typeface="Chakra Petch Bold"/>
              </a:rPr>
              <a:t>KAIZEN BLITZ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DF1D313-3D5C-43B2-9320-0E5DBD92CCBA}"/>
              </a:ext>
            </a:extLst>
          </p:cNvPr>
          <p:cNvSpPr txBox="1"/>
          <p:nvPr/>
        </p:nvSpPr>
        <p:spPr>
          <a:xfrm>
            <a:off x="970767" y="3122111"/>
            <a:ext cx="10146082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4000">
                <a:solidFill>
                  <a:srgbClr val="2BDEFD"/>
                </a:solidFill>
                <a:latin typeface="Inter"/>
                <a:ea typeface="Inter"/>
                <a:cs typeface="Chakra Petch Bold"/>
              </a:rPr>
              <a:t>Kaizen Blitz</a:t>
            </a:r>
            <a:r>
              <a:rPr lang="en-US" sz="4000">
                <a:solidFill>
                  <a:srgbClr val="D6D6D6"/>
                </a:solidFill>
                <a:latin typeface="Inter"/>
                <a:ea typeface="Inter"/>
                <a:cs typeface="Chakra Petch Bold"/>
              </a:rPr>
              <a:t> é </a:t>
            </a:r>
            <a:r>
              <a:rPr lang="en-US" sz="4000" err="1">
                <a:solidFill>
                  <a:srgbClr val="D6D6D6"/>
                </a:solidFill>
                <a:latin typeface="Inter"/>
                <a:ea typeface="Inter"/>
                <a:cs typeface="Chakra Petch Bold"/>
              </a:rPr>
              <a:t>uma</a:t>
            </a:r>
            <a:r>
              <a:rPr lang="en-US" sz="4000">
                <a:solidFill>
                  <a:srgbClr val="D6D6D6"/>
                </a:solidFill>
                <a:latin typeface="Inter"/>
                <a:ea typeface="Inter"/>
                <a:cs typeface="Chakra Petch Bold"/>
              </a:rPr>
              <a:t> </a:t>
            </a:r>
            <a:r>
              <a:rPr lang="en-US" sz="4000" err="1">
                <a:solidFill>
                  <a:srgbClr val="D6D6D6"/>
                </a:solidFill>
                <a:latin typeface="Inter"/>
                <a:ea typeface="Inter"/>
                <a:cs typeface="Chakra Petch Bold"/>
              </a:rPr>
              <a:t>abordagem</a:t>
            </a:r>
            <a:r>
              <a:rPr lang="en-US" sz="4000">
                <a:solidFill>
                  <a:srgbClr val="D6D6D6"/>
                </a:solidFill>
                <a:latin typeface="Inter"/>
                <a:ea typeface="Inter"/>
                <a:cs typeface="Chakra Petch Bold"/>
              </a:rPr>
              <a:t> de </a:t>
            </a:r>
            <a:r>
              <a:rPr lang="en-US" sz="4000" err="1">
                <a:solidFill>
                  <a:srgbClr val="D6D6D6"/>
                </a:solidFill>
                <a:latin typeface="Inter"/>
                <a:ea typeface="Inter"/>
                <a:cs typeface="Chakra Petch Bold"/>
              </a:rPr>
              <a:t>melhoria</a:t>
            </a:r>
            <a:r>
              <a:rPr lang="en-US" sz="4000">
                <a:solidFill>
                  <a:srgbClr val="D6D6D6"/>
                </a:solidFill>
                <a:latin typeface="Inter"/>
                <a:ea typeface="Inter"/>
                <a:cs typeface="Chakra Petch Bold"/>
              </a:rPr>
              <a:t> </a:t>
            </a:r>
            <a:r>
              <a:rPr lang="en-US" sz="4000" err="1">
                <a:solidFill>
                  <a:srgbClr val="D6D6D6"/>
                </a:solidFill>
                <a:latin typeface="Inter"/>
                <a:ea typeface="Inter"/>
                <a:cs typeface="Chakra Petch Bold"/>
              </a:rPr>
              <a:t>contínua</a:t>
            </a:r>
            <a:r>
              <a:rPr lang="en-US" sz="4000">
                <a:solidFill>
                  <a:srgbClr val="D6D6D6"/>
                </a:solidFill>
                <a:latin typeface="Inter"/>
                <a:ea typeface="Inter"/>
                <a:cs typeface="Chakra Petch Bold"/>
              </a:rPr>
              <a:t> </a:t>
            </a:r>
            <a:r>
              <a:rPr lang="en-US" sz="4000" err="1">
                <a:solidFill>
                  <a:srgbClr val="D6D6D6"/>
                </a:solidFill>
                <a:latin typeface="Inter"/>
                <a:ea typeface="Inter"/>
                <a:cs typeface="Chakra Petch Bold"/>
              </a:rPr>
              <a:t>intensiva</a:t>
            </a:r>
            <a:r>
              <a:rPr lang="en-US" sz="4000">
                <a:solidFill>
                  <a:srgbClr val="D6D6D6"/>
                </a:solidFill>
                <a:latin typeface="Inter"/>
                <a:ea typeface="Inter"/>
                <a:cs typeface="Chakra Petch Bold"/>
              </a:rPr>
              <a:t>, que </a:t>
            </a:r>
            <a:r>
              <a:rPr lang="en-US" sz="4000" err="1">
                <a:solidFill>
                  <a:srgbClr val="D6D6D6"/>
                </a:solidFill>
                <a:latin typeface="Inter"/>
                <a:ea typeface="Inter"/>
                <a:cs typeface="Chakra Petch Bold"/>
              </a:rPr>
              <a:t>busca</a:t>
            </a:r>
            <a:r>
              <a:rPr lang="en-US" sz="4000">
                <a:solidFill>
                  <a:srgbClr val="D6D6D6"/>
                </a:solidFill>
                <a:latin typeface="Inter"/>
                <a:ea typeface="Inter"/>
                <a:cs typeface="Chakra Petch Bold"/>
              </a:rPr>
              <a:t> </a:t>
            </a:r>
            <a:r>
              <a:rPr lang="en-US" sz="4000">
                <a:solidFill>
                  <a:srgbClr val="2BDEFD"/>
                </a:solidFill>
                <a:latin typeface="Inter"/>
                <a:ea typeface="Inter"/>
                <a:cs typeface="Chakra Petch Bold"/>
              </a:rPr>
              <a:t>resolver </a:t>
            </a:r>
            <a:r>
              <a:rPr lang="en-US" sz="4000" err="1">
                <a:solidFill>
                  <a:srgbClr val="2BDEFD"/>
                </a:solidFill>
                <a:latin typeface="Inter"/>
                <a:ea typeface="Inter"/>
                <a:cs typeface="Chakra Petch Bold"/>
              </a:rPr>
              <a:t>problemas</a:t>
            </a:r>
            <a:r>
              <a:rPr lang="en-US" sz="4000">
                <a:solidFill>
                  <a:srgbClr val="2BDEFD"/>
                </a:solidFill>
                <a:latin typeface="Inter"/>
                <a:ea typeface="Inter"/>
                <a:cs typeface="Chakra Petch Bold"/>
              </a:rPr>
              <a:t> </a:t>
            </a:r>
            <a:r>
              <a:rPr lang="en-US" sz="4000" err="1">
                <a:solidFill>
                  <a:srgbClr val="2BDEFD"/>
                </a:solidFill>
                <a:latin typeface="Inter"/>
                <a:ea typeface="Inter"/>
                <a:cs typeface="Chakra Petch Bold"/>
              </a:rPr>
              <a:t>específicos</a:t>
            </a:r>
            <a:r>
              <a:rPr lang="en-US" sz="4000">
                <a:solidFill>
                  <a:srgbClr val="2BDEFD"/>
                </a:solidFill>
                <a:latin typeface="Inter"/>
                <a:ea typeface="Inter"/>
                <a:cs typeface="Chakra Petch Bold"/>
              </a:rPr>
              <a:t> </a:t>
            </a:r>
            <a:r>
              <a:rPr lang="en-US" sz="4000" err="1">
                <a:solidFill>
                  <a:srgbClr val="2BDEFD"/>
                </a:solidFill>
                <a:latin typeface="Inter"/>
                <a:ea typeface="Inter"/>
                <a:cs typeface="Chakra Petch Bold"/>
              </a:rPr>
              <a:t>em</a:t>
            </a:r>
            <a:r>
              <a:rPr lang="en-US" sz="4000">
                <a:solidFill>
                  <a:srgbClr val="2BDEFD"/>
                </a:solidFill>
                <a:latin typeface="Inter"/>
                <a:ea typeface="Inter"/>
                <a:cs typeface="Chakra Petch Bold"/>
              </a:rPr>
              <a:t> um </a:t>
            </a:r>
            <a:r>
              <a:rPr lang="en-US" sz="4000" err="1">
                <a:solidFill>
                  <a:srgbClr val="2BDEFD"/>
                </a:solidFill>
                <a:latin typeface="Inter"/>
                <a:ea typeface="Inter"/>
                <a:cs typeface="Chakra Petch Bold"/>
              </a:rPr>
              <a:t>curto</a:t>
            </a:r>
            <a:r>
              <a:rPr lang="en-US" sz="4000">
                <a:solidFill>
                  <a:srgbClr val="2BDEFD"/>
                </a:solidFill>
                <a:latin typeface="Inter"/>
                <a:ea typeface="Inter"/>
                <a:cs typeface="Chakra Petch Bold"/>
              </a:rPr>
              <a:t> </a:t>
            </a:r>
            <a:r>
              <a:rPr lang="en-US" sz="4000" err="1">
                <a:solidFill>
                  <a:srgbClr val="2BDEFD"/>
                </a:solidFill>
                <a:latin typeface="Inter"/>
                <a:ea typeface="Inter"/>
                <a:cs typeface="Chakra Petch Bold"/>
              </a:rPr>
              <a:t>espaço</a:t>
            </a:r>
            <a:r>
              <a:rPr lang="en-US" sz="4000">
                <a:solidFill>
                  <a:srgbClr val="2BDEFD"/>
                </a:solidFill>
                <a:latin typeface="Inter"/>
                <a:ea typeface="Inter"/>
                <a:cs typeface="Chakra Petch Bold"/>
              </a:rPr>
              <a:t> de tempo [</a:t>
            </a:r>
            <a:r>
              <a:rPr lang="en-US" sz="4000" err="1">
                <a:solidFill>
                  <a:srgbClr val="2BDEFD"/>
                </a:solidFill>
                <a:latin typeface="Inter"/>
                <a:ea typeface="Inter"/>
                <a:cs typeface="Chakra Petch Bold"/>
              </a:rPr>
              <a:t>geralmente</a:t>
            </a:r>
            <a:r>
              <a:rPr lang="en-US" sz="4000">
                <a:solidFill>
                  <a:srgbClr val="2BDEFD"/>
                </a:solidFill>
                <a:latin typeface="Inter"/>
                <a:ea typeface="Inter"/>
                <a:cs typeface="Chakra Petch Bold"/>
              </a:rPr>
              <a:t> de 1 a 5 </a:t>
            </a:r>
            <a:r>
              <a:rPr lang="en-US" sz="4000" err="1">
                <a:solidFill>
                  <a:srgbClr val="2BDEFD"/>
                </a:solidFill>
                <a:latin typeface="Inter"/>
                <a:ea typeface="Inter"/>
                <a:cs typeface="Chakra Petch Bold"/>
              </a:rPr>
              <a:t>dias</a:t>
            </a:r>
            <a:r>
              <a:rPr lang="en-US" sz="4000">
                <a:solidFill>
                  <a:srgbClr val="2BDEFD"/>
                </a:solidFill>
                <a:latin typeface="Inter"/>
                <a:ea typeface="Inter"/>
                <a:cs typeface="Chakra Petch Bold"/>
              </a:rPr>
              <a:t>]</a:t>
            </a:r>
            <a:r>
              <a:rPr lang="en-US" sz="4000">
                <a:solidFill>
                  <a:srgbClr val="D6D6D6"/>
                </a:solidFill>
                <a:latin typeface="Inter"/>
                <a:ea typeface="Inter"/>
                <a:cs typeface="Chakra Petch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065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06081-9F9B-C382-54FB-1037C3B48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22;p27">
            <a:extLst>
              <a:ext uri="{FF2B5EF4-FFF2-40B4-BE49-F238E27FC236}">
                <a16:creationId xmlns:a16="http://schemas.microsoft.com/office/drawing/2014/main" id="{BE481484-C3FC-DC10-12A6-8B7665F2D588}"/>
              </a:ext>
            </a:extLst>
          </p:cNvPr>
          <p:cNvSpPr txBox="1">
            <a:spLocks/>
          </p:cNvSpPr>
          <p:nvPr/>
        </p:nvSpPr>
        <p:spPr>
          <a:xfrm>
            <a:off x="663484" y="1049669"/>
            <a:ext cx="14250991" cy="174966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rgbClr val="FFFFFF"/>
                </a:solidFill>
                <a:latin typeface="Chakra Petch Bold"/>
                <a:cs typeface="Chakra Petch Bold"/>
              </a:rPr>
              <a:t>EXEMPLO DE AGENDA </a:t>
            </a:r>
            <a:endParaRPr lang="pt-BR"/>
          </a:p>
          <a:p>
            <a:r>
              <a:rPr lang="pt-BR" sz="5250">
                <a:solidFill>
                  <a:srgbClr val="FFFFFF"/>
                </a:solidFill>
                <a:latin typeface="Chakra Petch Bold"/>
                <a:cs typeface="Chakra Petch Bold"/>
              </a:rPr>
              <a:t>DE </a:t>
            </a:r>
            <a:r>
              <a:rPr lang="pt-BR" sz="5250">
                <a:solidFill>
                  <a:srgbClr val="2BDEFD"/>
                </a:solidFill>
                <a:latin typeface="Chakra Petch Bold"/>
                <a:cs typeface="Chakra Petch Bold"/>
              </a:rPr>
              <a:t>KAIZEN BLITZ</a:t>
            </a:r>
            <a:endParaRPr lang="pt-BR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8E72C9A4-64AB-996B-2C82-46A53E9DD3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41132"/>
              </p:ext>
            </p:extLst>
          </p:nvPr>
        </p:nvGraphicFramePr>
        <p:xfrm>
          <a:off x="668149" y="3278273"/>
          <a:ext cx="11273402" cy="24193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16689">
                  <a:extLst>
                    <a:ext uri="{9D8B030D-6E8A-4147-A177-3AD203B41FA5}">
                      <a16:colId xmlns:a16="http://schemas.microsoft.com/office/drawing/2014/main" val="3858423725"/>
                    </a:ext>
                  </a:extLst>
                </a:gridCol>
                <a:gridCol w="4471791">
                  <a:extLst>
                    <a:ext uri="{9D8B030D-6E8A-4147-A177-3AD203B41FA5}">
                      <a16:colId xmlns:a16="http://schemas.microsoft.com/office/drawing/2014/main" val="2705454519"/>
                    </a:ext>
                  </a:extLst>
                </a:gridCol>
                <a:gridCol w="2590215">
                  <a:extLst>
                    <a:ext uri="{9D8B030D-6E8A-4147-A177-3AD203B41FA5}">
                      <a16:colId xmlns:a16="http://schemas.microsoft.com/office/drawing/2014/main" val="923527832"/>
                    </a:ext>
                  </a:extLst>
                </a:gridCol>
                <a:gridCol w="2194707">
                  <a:extLst>
                    <a:ext uri="{9D8B030D-6E8A-4147-A177-3AD203B41FA5}">
                      <a16:colId xmlns:a16="http://schemas.microsoft.com/office/drawing/2014/main" val="5939999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Fase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Atividades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Duração Estimada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Responsáveis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1. Preparação</a:t>
                      </a:r>
                      <a:endParaRPr lang="pt-BR" sz="2000">
                        <a:solidFill>
                          <a:schemeClr val="tx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- Definir escopo e metas claras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- Selecionar equipe multidisciplinar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- Levantar dados do processo atual (AS IS)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- Mapear SIPOC e fluxograma atual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- Planejar logística do evento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1 a 5 dias antes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Líder Kaizen, </a:t>
                      </a:r>
                      <a:r>
                        <a:rPr lang="pt-BR" sz="2000" err="1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Sponsor</a:t>
                      </a: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, Equipe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793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216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F04E3-4C1A-C63B-908A-37F361E67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36D9930C-8A98-1261-2115-2BAB26D59522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grpSp>
        <p:nvGrpSpPr>
          <p:cNvPr id="13" name="Google Shape;356;p44">
            <a:extLst>
              <a:ext uri="{FF2B5EF4-FFF2-40B4-BE49-F238E27FC236}">
                <a16:creationId xmlns:a16="http://schemas.microsoft.com/office/drawing/2014/main" id="{69B8BE9B-22FE-CD17-B979-85149483A550}"/>
              </a:ext>
            </a:extLst>
          </p:cNvPr>
          <p:cNvGrpSpPr/>
          <p:nvPr/>
        </p:nvGrpSpPr>
        <p:grpSpPr>
          <a:xfrm>
            <a:off x="1064955" y="3315619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6" name="Google Shape;357;p44">
              <a:extLst>
                <a:ext uri="{FF2B5EF4-FFF2-40B4-BE49-F238E27FC236}">
                  <a16:creationId xmlns:a16="http://schemas.microsoft.com/office/drawing/2014/main" id="{0A6E3113-1FD4-CC55-D138-4E24B5451D6E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8;p44">
              <a:extLst>
                <a:ext uri="{FF2B5EF4-FFF2-40B4-BE49-F238E27FC236}">
                  <a16:creationId xmlns:a16="http://schemas.microsoft.com/office/drawing/2014/main" id="{650CF133-CAC5-47CA-E74A-87014371DB43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9;p44">
              <a:extLst>
                <a:ext uri="{FF2B5EF4-FFF2-40B4-BE49-F238E27FC236}">
                  <a16:creationId xmlns:a16="http://schemas.microsoft.com/office/drawing/2014/main" id="{F7E4AB2D-A3A0-7CDF-D727-DAE3FA29B1F6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60;p44">
              <a:extLst>
                <a:ext uri="{FF2B5EF4-FFF2-40B4-BE49-F238E27FC236}">
                  <a16:creationId xmlns:a16="http://schemas.microsoft.com/office/drawing/2014/main" id="{9869E961-BC1F-ECBB-CDC0-5E03EEC7E8A1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61;p44">
              <a:extLst>
                <a:ext uri="{FF2B5EF4-FFF2-40B4-BE49-F238E27FC236}">
                  <a16:creationId xmlns:a16="http://schemas.microsoft.com/office/drawing/2014/main" id="{5C117D06-4CD6-17D3-D983-721C507C9B37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62;p44">
              <a:extLst>
                <a:ext uri="{FF2B5EF4-FFF2-40B4-BE49-F238E27FC236}">
                  <a16:creationId xmlns:a16="http://schemas.microsoft.com/office/drawing/2014/main" id="{96C64013-2988-058A-CF92-E10ED14D38C6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63;p44">
              <a:extLst>
                <a:ext uri="{FF2B5EF4-FFF2-40B4-BE49-F238E27FC236}">
                  <a16:creationId xmlns:a16="http://schemas.microsoft.com/office/drawing/2014/main" id="{91A44DFF-D2FB-93A5-3FE1-447016497D59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356;p44">
            <a:extLst>
              <a:ext uri="{FF2B5EF4-FFF2-40B4-BE49-F238E27FC236}">
                <a16:creationId xmlns:a16="http://schemas.microsoft.com/office/drawing/2014/main" id="{C8ABEC79-9EDD-71AA-CCDC-602BCD891265}"/>
              </a:ext>
            </a:extLst>
          </p:cNvPr>
          <p:cNvGrpSpPr/>
          <p:nvPr/>
        </p:nvGrpSpPr>
        <p:grpSpPr>
          <a:xfrm>
            <a:off x="1064955" y="4661339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33" name="Google Shape;357;p44">
              <a:extLst>
                <a:ext uri="{FF2B5EF4-FFF2-40B4-BE49-F238E27FC236}">
                  <a16:creationId xmlns:a16="http://schemas.microsoft.com/office/drawing/2014/main" id="{6D67AC23-61D9-6843-4782-5467C12B47F3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8;p44">
              <a:extLst>
                <a:ext uri="{FF2B5EF4-FFF2-40B4-BE49-F238E27FC236}">
                  <a16:creationId xmlns:a16="http://schemas.microsoft.com/office/drawing/2014/main" id="{2C87C24E-8A21-1FCA-587E-3B7D98C7C37F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;p44">
              <a:extLst>
                <a:ext uri="{FF2B5EF4-FFF2-40B4-BE49-F238E27FC236}">
                  <a16:creationId xmlns:a16="http://schemas.microsoft.com/office/drawing/2014/main" id="{82F45C02-2D3C-03FB-2670-90EF5D5BF218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0;p44">
              <a:extLst>
                <a:ext uri="{FF2B5EF4-FFF2-40B4-BE49-F238E27FC236}">
                  <a16:creationId xmlns:a16="http://schemas.microsoft.com/office/drawing/2014/main" id="{2041CC2A-BD30-2B58-BD90-1BA74C3DCA97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1;p44">
              <a:extLst>
                <a:ext uri="{FF2B5EF4-FFF2-40B4-BE49-F238E27FC236}">
                  <a16:creationId xmlns:a16="http://schemas.microsoft.com/office/drawing/2014/main" id="{A23CB26C-6E36-3958-347F-C14C6AB8BF92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2;p44">
              <a:extLst>
                <a:ext uri="{FF2B5EF4-FFF2-40B4-BE49-F238E27FC236}">
                  <a16:creationId xmlns:a16="http://schemas.microsoft.com/office/drawing/2014/main" id="{CD1A84EB-5CA1-CDDD-8613-DAAB2AC37C5D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3;p44">
              <a:extLst>
                <a:ext uri="{FF2B5EF4-FFF2-40B4-BE49-F238E27FC236}">
                  <a16:creationId xmlns:a16="http://schemas.microsoft.com/office/drawing/2014/main" id="{73368F6A-9621-7E59-4FE6-437FC9102FA0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356;p44">
            <a:extLst>
              <a:ext uri="{FF2B5EF4-FFF2-40B4-BE49-F238E27FC236}">
                <a16:creationId xmlns:a16="http://schemas.microsoft.com/office/drawing/2014/main" id="{563E2219-AD52-486D-07B4-8AE7BD644746}"/>
              </a:ext>
            </a:extLst>
          </p:cNvPr>
          <p:cNvGrpSpPr/>
          <p:nvPr/>
        </p:nvGrpSpPr>
        <p:grpSpPr>
          <a:xfrm>
            <a:off x="1064956" y="5972555"/>
            <a:ext cx="1512270" cy="409756"/>
            <a:chOff x="7753075" y="465125"/>
            <a:chExt cx="1056208" cy="230100"/>
          </a:xfrm>
          <a:solidFill>
            <a:srgbClr val="2BDEFD"/>
          </a:solidFill>
        </p:grpSpPr>
        <p:sp>
          <p:nvSpPr>
            <p:cNvPr id="41" name="Google Shape;357;p44">
              <a:extLst>
                <a:ext uri="{FF2B5EF4-FFF2-40B4-BE49-F238E27FC236}">
                  <a16:creationId xmlns:a16="http://schemas.microsoft.com/office/drawing/2014/main" id="{B29DE37B-1B10-4A1A-CE8B-76D682D06902}"/>
                </a:ext>
              </a:extLst>
            </p:cNvPr>
            <p:cNvSpPr/>
            <p:nvPr/>
          </p:nvSpPr>
          <p:spPr>
            <a:xfrm>
              <a:off x="8574383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8;p44">
              <a:extLst>
                <a:ext uri="{FF2B5EF4-FFF2-40B4-BE49-F238E27FC236}">
                  <a16:creationId xmlns:a16="http://schemas.microsoft.com/office/drawing/2014/main" id="{AE652D64-59AC-D609-20EA-761A038538CE}"/>
                </a:ext>
              </a:extLst>
            </p:cNvPr>
            <p:cNvSpPr/>
            <p:nvPr/>
          </p:nvSpPr>
          <p:spPr>
            <a:xfrm>
              <a:off x="843749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59;p44">
              <a:extLst>
                <a:ext uri="{FF2B5EF4-FFF2-40B4-BE49-F238E27FC236}">
                  <a16:creationId xmlns:a16="http://schemas.microsoft.com/office/drawing/2014/main" id="{8CE5002C-58B6-BEB0-2326-27E1BDE67416}"/>
                </a:ext>
              </a:extLst>
            </p:cNvPr>
            <p:cNvSpPr/>
            <p:nvPr/>
          </p:nvSpPr>
          <p:spPr>
            <a:xfrm>
              <a:off x="830061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;p44">
              <a:extLst>
                <a:ext uri="{FF2B5EF4-FFF2-40B4-BE49-F238E27FC236}">
                  <a16:creationId xmlns:a16="http://schemas.microsoft.com/office/drawing/2014/main" id="{BECBAC40-8B7E-7D1A-3071-B05BE2CB7320}"/>
                </a:ext>
              </a:extLst>
            </p:cNvPr>
            <p:cNvSpPr/>
            <p:nvPr/>
          </p:nvSpPr>
          <p:spPr>
            <a:xfrm>
              <a:off x="8163729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1;p44">
              <a:extLst>
                <a:ext uri="{FF2B5EF4-FFF2-40B4-BE49-F238E27FC236}">
                  <a16:creationId xmlns:a16="http://schemas.microsoft.com/office/drawing/2014/main" id="{0968FFF6-FA20-FEC7-7A52-42B0069DCBFB}"/>
                </a:ext>
              </a:extLst>
            </p:cNvPr>
            <p:cNvSpPr/>
            <p:nvPr/>
          </p:nvSpPr>
          <p:spPr>
            <a:xfrm>
              <a:off x="8026844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2;p44">
              <a:extLst>
                <a:ext uri="{FF2B5EF4-FFF2-40B4-BE49-F238E27FC236}">
                  <a16:creationId xmlns:a16="http://schemas.microsoft.com/office/drawing/2014/main" id="{86779C32-455B-65B5-98FD-F7C33D723A8C}"/>
                </a:ext>
              </a:extLst>
            </p:cNvPr>
            <p:cNvSpPr/>
            <p:nvPr/>
          </p:nvSpPr>
          <p:spPr>
            <a:xfrm>
              <a:off x="7889960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3;p44">
              <a:extLst>
                <a:ext uri="{FF2B5EF4-FFF2-40B4-BE49-F238E27FC236}">
                  <a16:creationId xmlns:a16="http://schemas.microsoft.com/office/drawing/2014/main" id="{D8A66734-99EC-3260-C212-232B2DC60717}"/>
                </a:ext>
              </a:extLst>
            </p:cNvPr>
            <p:cNvSpPr/>
            <p:nvPr/>
          </p:nvSpPr>
          <p:spPr>
            <a:xfrm>
              <a:off x="7753075" y="465125"/>
              <a:ext cx="234900" cy="230100"/>
            </a:xfrm>
            <a:prstGeom prst="parallelogram">
              <a:avLst>
                <a:gd name="adj" fmla="val 704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Google Shape;229;p28">
            <a:extLst>
              <a:ext uri="{FF2B5EF4-FFF2-40B4-BE49-F238E27FC236}">
                <a16:creationId xmlns:a16="http://schemas.microsoft.com/office/drawing/2014/main" id="{E2950CE1-7B58-47E3-2596-90E8144884F1}"/>
              </a:ext>
            </a:extLst>
          </p:cNvPr>
          <p:cNvSpPr txBox="1">
            <a:spLocks/>
          </p:cNvSpPr>
          <p:nvPr/>
        </p:nvSpPr>
        <p:spPr>
          <a:xfrm>
            <a:off x="3202552" y="4515397"/>
            <a:ext cx="5363596" cy="710552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 b="1" err="1">
                <a:solidFill>
                  <a:srgbClr val="FFFFFF"/>
                </a:solidFill>
                <a:latin typeface="Inter"/>
                <a:ea typeface="Inter"/>
                <a:sym typeface="Inter"/>
              </a:rPr>
              <a:t>Comunicação</a:t>
            </a:r>
            <a:r>
              <a:rPr lang="nl-NL" sz="3200">
                <a:solidFill>
                  <a:srgbClr val="FFFFFF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3200" err="1">
                <a:solidFill>
                  <a:srgbClr val="FFFFFF"/>
                </a:solidFill>
                <a:latin typeface="Inter"/>
                <a:ea typeface="Inter"/>
                <a:sym typeface="Inter"/>
              </a:rPr>
              <a:t>falha</a:t>
            </a:r>
            <a:endParaRPr lang="nl-NL" sz="3200" b="1" err="1">
              <a:solidFill>
                <a:srgbClr val="FFFFFF"/>
              </a:solidFill>
              <a:latin typeface="Inter"/>
              <a:ea typeface="Inter"/>
            </a:endParaRPr>
          </a:p>
        </p:txBody>
      </p:sp>
      <p:sp>
        <p:nvSpPr>
          <p:cNvPr id="5" name="Google Shape;229;p28">
            <a:extLst>
              <a:ext uri="{FF2B5EF4-FFF2-40B4-BE49-F238E27FC236}">
                <a16:creationId xmlns:a16="http://schemas.microsoft.com/office/drawing/2014/main" id="{F1873B3F-DA1C-5AD2-7CE1-B9391CFD911D}"/>
              </a:ext>
            </a:extLst>
          </p:cNvPr>
          <p:cNvSpPr txBox="1">
            <a:spLocks/>
          </p:cNvSpPr>
          <p:nvPr/>
        </p:nvSpPr>
        <p:spPr>
          <a:xfrm>
            <a:off x="3204207" y="5819902"/>
            <a:ext cx="6127683" cy="710552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 err="1">
                <a:solidFill>
                  <a:srgbClr val="FFFFFF"/>
                </a:solidFill>
                <a:latin typeface="Inter"/>
                <a:ea typeface="Inter"/>
                <a:sym typeface="Inter"/>
              </a:rPr>
              <a:t>Dificuldade</a:t>
            </a:r>
            <a:r>
              <a:rPr lang="nl-NL" sz="3200">
                <a:solidFill>
                  <a:srgbClr val="FFFFFF"/>
                </a:solidFill>
                <a:latin typeface="Inter"/>
                <a:ea typeface="Inter"/>
                <a:sym typeface="Inter"/>
              </a:rPr>
              <a:t> de </a:t>
            </a:r>
            <a:r>
              <a:rPr lang="nl-NL" sz="3200" b="1" err="1">
                <a:solidFill>
                  <a:srgbClr val="FFFFFF"/>
                </a:solidFill>
                <a:latin typeface="Inter"/>
                <a:ea typeface="Inter"/>
                <a:sym typeface="Inter"/>
              </a:rPr>
              <a:t>Colaboração</a:t>
            </a:r>
            <a:endParaRPr lang="nl-NL" sz="3200" b="1" err="1">
              <a:solidFill>
                <a:srgbClr val="FFFFFF"/>
              </a:solidFill>
              <a:latin typeface="Inter"/>
              <a:ea typeface="Inter"/>
            </a:endParaRPr>
          </a:p>
        </p:txBody>
      </p:sp>
      <p:sp>
        <p:nvSpPr>
          <p:cNvPr id="15" name="Google Shape;229;p28">
            <a:extLst>
              <a:ext uri="{FF2B5EF4-FFF2-40B4-BE49-F238E27FC236}">
                <a16:creationId xmlns:a16="http://schemas.microsoft.com/office/drawing/2014/main" id="{292C2C02-5D3E-0028-6D98-7A81331C4A95}"/>
              </a:ext>
            </a:extLst>
          </p:cNvPr>
          <p:cNvSpPr txBox="1">
            <a:spLocks/>
          </p:cNvSpPr>
          <p:nvPr/>
        </p:nvSpPr>
        <p:spPr>
          <a:xfrm>
            <a:off x="3202552" y="3176388"/>
            <a:ext cx="5363595" cy="710552"/>
          </a:xfrm>
          <a:prstGeom prst="rect">
            <a:avLst/>
          </a:prstGeom>
        </p:spPr>
        <p:txBody>
          <a:bodyPr spcFirstLastPara="1" wrap="square" lIns="0" tIns="108000" rIns="108000" bIns="108000" anchor="ctr" anchorCtr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200" err="1">
                <a:solidFill>
                  <a:srgbClr val="FFFFFF"/>
                </a:solidFill>
                <a:latin typeface="Inter"/>
                <a:ea typeface="Inter"/>
                <a:sym typeface="Inter"/>
              </a:rPr>
              <a:t>Departamentos</a:t>
            </a:r>
            <a:r>
              <a:rPr lang="nl-NL" sz="3200">
                <a:solidFill>
                  <a:srgbClr val="FFFFFF"/>
                </a:solidFill>
                <a:latin typeface="Inter"/>
                <a:ea typeface="Inter"/>
                <a:sym typeface="Inter"/>
              </a:rPr>
              <a:t> </a:t>
            </a:r>
            <a:r>
              <a:rPr lang="nl-NL" sz="3200" b="1" err="1">
                <a:solidFill>
                  <a:srgbClr val="FFFFFF"/>
                </a:solidFill>
                <a:latin typeface="Inter"/>
                <a:ea typeface="Inter"/>
                <a:sym typeface="Inter"/>
              </a:rPr>
              <a:t>isolados</a:t>
            </a:r>
            <a:endParaRPr lang="nl-NL" sz="3200" b="1" err="1">
              <a:solidFill>
                <a:srgbClr val="FFFFFF"/>
              </a:solidFill>
              <a:latin typeface="Inter"/>
              <a:ea typeface="Inter"/>
            </a:endParaRPr>
          </a:p>
        </p:txBody>
      </p:sp>
      <p:sp>
        <p:nvSpPr>
          <p:cNvPr id="17" name="Google Shape;222;p27">
            <a:extLst>
              <a:ext uri="{FF2B5EF4-FFF2-40B4-BE49-F238E27FC236}">
                <a16:creationId xmlns:a16="http://schemas.microsoft.com/office/drawing/2014/main" id="{62EE84BC-095F-38FE-14CC-3EB38D417FC6}"/>
              </a:ext>
            </a:extLst>
          </p:cNvPr>
          <p:cNvSpPr txBox="1">
            <a:spLocks/>
          </p:cNvSpPr>
          <p:nvPr/>
        </p:nvSpPr>
        <p:spPr>
          <a:xfrm>
            <a:off x="939056" y="707449"/>
            <a:ext cx="10555813" cy="174966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 b="1">
                <a:solidFill>
                  <a:schemeClr val="bg1"/>
                </a:solidFill>
                <a:latin typeface="Chakra Petch Light"/>
                <a:cs typeface="Chakra Petch Light"/>
              </a:rPr>
              <a:t>O QUE SÃO </a:t>
            </a:r>
            <a:r>
              <a:rPr lang="pt-BR" sz="5250" b="1">
                <a:solidFill>
                  <a:srgbClr val="2BDEFD"/>
                </a:solidFill>
                <a:latin typeface="Chakra Petch Light"/>
                <a:cs typeface="Chakra Petch Light"/>
              </a:rPr>
              <a:t>SILOS ORGANIZACIONAIS?</a:t>
            </a:r>
          </a:p>
        </p:txBody>
      </p:sp>
    </p:spTree>
    <p:extLst>
      <p:ext uri="{BB962C8B-B14F-4D97-AF65-F5344CB8AC3E}">
        <p14:creationId xmlns:p14="http://schemas.microsoft.com/office/powerpoint/2010/main" val="352269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9584E-7204-0B06-7E14-41ED32FB9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22;p27">
            <a:extLst>
              <a:ext uri="{FF2B5EF4-FFF2-40B4-BE49-F238E27FC236}">
                <a16:creationId xmlns:a16="http://schemas.microsoft.com/office/drawing/2014/main" id="{C3ACE38E-7848-D4FC-6957-54073E0B6EDB}"/>
              </a:ext>
            </a:extLst>
          </p:cNvPr>
          <p:cNvSpPr txBox="1">
            <a:spLocks/>
          </p:cNvSpPr>
          <p:nvPr/>
        </p:nvSpPr>
        <p:spPr>
          <a:xfrm>
            <a:off x="500646" y="507032"/>
            <a:ext cx="14250991" cy="1022539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rgbClr val="FFFFFF"/>
                </a:solidFill>
                <a:latin typeface="Chakra Petch Bold"/>
                <a:cs typeface="Chakra Petch Bold"/>
              </a:rPr>
              <a:t>EXEMPLO DE AGENDA DE </a:t>
            </a:r>
            <a:r>
              <a:rPr lang="pt-BR" sz="5250">
                <a:solidFill>
                  <a:srgbClr val="2BDEFD"/>
                </a:solidFill>
                <a:latin typeface="Chakra Petch Bold"/>
                <a:cs typeface="Chakra Petch Bold"/>
              </a:rPr>
              <a:t>KAIZEN BLITZ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6B21A499-A1DF-92E7-783A-44B839B9CE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190880"/>
              </p:ext>
            </p:extLst>
          </p:nvPr>
        </p:nvGraphicFramePr>
        <p:xfrm>
          <a:off x="505311" y="1678487"/>
          <a:ext cx="11273405" cy="54673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66586">
                  <a:extLst>
                    <a:ext uri="{9D8B030D-6E8A-4147-A177-3AD203B41FA5}">
                      <a16:colId xmlns:a16="http://schemas.microsoft.com/office/drawing/2014/main" val="3858423725"/>
                    </a:ext>
                  </a:extLst>
                </a:gridCol>
                <a:gridCol w="5624184">
                  <a:extLst>
                    <a:ext uri="{9D8B030D-6E8A-4147-A177-3AD203B41FA5}">
                      <a16:colId xmlns:a16="http://schemas.microsoft.com/office/drawing/2014/main" val="2705454519"/>
                    </a:ext>
                  </a:extLst>
                </a:gridCol>
                <a:gridCol w="1611856">
                  <a:extLst>
                    <a:ext uri="{9D8B030D-6E8A-4147-A177-3AD203B41FA5}">
                      <a16:colId xmlns:a16="http://schemas.microsoft.com/office/drawing/2014/main" val="923527832"/>
                    </a:ext>
                  </a:extLst>
                </a:gridCol>
                <a:gridCol w="2070779">
                  <a:extLst>
                    <a:ext uri="{9D8B030D-6E8A-4147-A177-3AD203B41FA5}">
                      <a16:colId xmlns:a16="http://schemas.microsoft.com/office/drawing/2014/main" val="5939999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Fase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Atividades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Duração Estimada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Responsáveis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2. Evento</a:t>
                      </a:r>
                      <a:endParaRPr lang="pt-BR" sz="2000">
                        <a:solidFill>
                          <a:schemeClr val="tx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Dia 1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- Abertura e alinhamento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- Apresentação do processo AS IS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- Identificação de problemas e gargalos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Dia 2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- Análise de causas (Ishikawa, 5 Porquês)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- Redesenho do processo TO BE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- Priorização de ações (GUT, Esforço x Impacto)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Dia 3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- Plano de ação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- Comunicação e validação com stakeholders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- Encerramento e celebração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2 a 3 dias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Facilitador, Equipe, Stakeholders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578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95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6E317-2297-2E93-029E-BB2C26D36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22;p27">
            <a:extLst>
              <a:ext uri="{FF2B5EF4-FFF2-40B4-BE49-F238E27FC236}">
                <a16:creationId xmlns:a16="http://schemas.microsoft.com/office/drawing/2014/main" id="{62F9B119-A600-30AA-B1ED-B8FB79A8C63E}"/>
              </a:ext>
            </a:extLst>
          </p:cNvPr>
          <p:cNvSpPr txBox="1">
            <a:spLocks/>
          </p:cNvSpPr>
          <p:nvPr/>
        </p:nvSpPr>
        <p:spPr>
          <a:xfrm>
            <a:off x="500646" y="507032"/>
            <a:ext cx="14250991" cy="174966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rgbClr val="FFFFFF"/>
                </a:solidFill>
                <a:latin typeface="Chakra Petch Bold"/>
                <a:cs typeface="Chakra Petch Bold"/>
              </a:rPr>
              <a:t>EXEMPLO DE AGENDA </a:t>
            </a:r>
            <a:endParaRPr lang="pt-BR"/>
          </a:p>
          <a:p>
            <a:r>
              <a:rPr lang="pt-BR" sz="5250">
                <a:solidFill>
                  <a:srgbClr val="FFFFFF"/>
                </a:solidFill>
                <a:latin typeface="Chakra Petch Bold"/>
                <a:cs typeface="Chakra Petch Bold"/>
              </a:rPr>
              <a:t>DE </a:t>
            </a:r>
            <a:r>
              <a:rPr lang="pt-BR" sz="5250">
                <a:solidFill>
                  <a:srgbClr val="2BDEFD"/>
                </a:solidFill>
                <a:latin typeface="Chakra Petch Bold"/>
                <a:cs typeface="Chakra Petch Bold"/>
              </a:rPr>
              <a:t>KAIZEN BLITZ</a:t>
            </a:r>
            <a:endParaRPr lang="pt-BR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8D884493-3E6E-970E-C504-745DFE047C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805654"/>
              </p:ext>
            </p:extLst>
          </p:nvPr>
        </p:nvGraphicFramePr>
        <p:xfrm>
          <a:off x="505311" y="2923872"/>
          <a:ext cx="11273419" cy="240982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53643">
                  <a:extLst>
                    <a:ext uri="{9D8B030D-6E8A-4147-A177-3AD203B41FA5}">
                      <a16:colId xmlns:a16="http://schemas.microsoft.com/office/drawing/2014/main" val="3858423725"/>
                    </a:ext>
                  </a:extLst>
                </a:gridCol>
                <a:gridCol w="4496840">
                  <a:extLst>
                    <a:ext uri="{9D8B030D-6E8A-4147-A177-3AD203B41FA5}">
                      <a16:colId xmlns:a16="http://schemas.microsoft.com/office/drawing/2014/main" val="2705454519"/>
                    </a:ext>
                  </a:extLst>
                </a:gridCol>
                <a:gridCol w="1841325">
                  <a:extLst>
                    <a:ext uri="{9D8B030D-6E8A-4147-A177-3AD203B41FA5}">
                      <a16:colId xmlns:a16="http://schemas.microsoft.com/office/drawing/2014/main" val="923527832"/>
                    </a:ext>
                  </a:extLst>
                </a:gridCol>
                <a:gridCol w="3181611">
                  <a:extLst>
                    <a:ext uri="{9D8B030D-6E8A-4147-A177-3AD203B41FA5}">
                      <a16:colId xmlns:a16="http://schemas.microsoft.com/office/drawing/2014/main" val="5939999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Fase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Atividades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Duração Estimada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Responsáveis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3. Implementação</a:t>
                      </a:r>
                      <a:endParaRPr lang="pt-BR" sz="2000">
                        <a:solidFill>
                          <a:schemeClr val="tx1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- Execução das ações priorizadas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- Monitoramento com indicadores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- Ajustes rápidos (PDCA)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- Comunicação de resultados</a:t>
                      </a:r>
                      <a:br>
                        <a:rPr lang="pt-BR" sz="2000">
                          <a:solidFill>
                            <a:srgbClr val="FFFFFF"/>
                          </a:solidFill>
                          <a:effectLst/>
                          <a:latin typeface="Inter"/>
                        </a:rPr>
                      </a:b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- Documentação e padronização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1 a 4 semanas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Donos dos processos, Equipe</a:t>
                      </a:r>
                    </a:p>
                  </a:txBody>
                  <a:tcPr marL="114300" marR="76200" marT="76200" marB="57150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606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191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84E37-DA8C-0519-CA08-483B133B2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22;p27">
            <a:extLst>
              <a:ext uri="{FF2B5EF4-FFF2-40B4-BE49-F238E27FC236}">
                <a16:creationId xmlns:a16="http://schemas.microsoft.com/office/drawing/2014/main" id="{58008553-786C-C9F4-51B3-80A4376AA8F9}"/>
              </a:ext>
            </a:extLst>
          </p:cNvPr>
          <p:cNvSpPr txBox="1">
            <a:spLocks/>
          </p:cNvSpPr>
          <p:nvPr/>
        </p:nvSpPr>
        <p:spPr>
          <a:xfrm>
            <a:off x="638432" y="870287"/>
            <a:ext cx="10919068" cy="174966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250">
                <a:solidFill>
                  <a:srgbClr val="FFFFFF"/>
                </a:solidFill>
                <a:latin typeface="Chakra Petch Bold"/>
                <a:cs typeface="Chakra Petch Bold"/>
              </a:rPr>
              <a:t>EXEMPLOS DE MELHORIAS COM  </a:t>
            </a:r>
            <a:r>
              <a:rPr lang="pt-BR" sz="5250">
                <a:solidFill>
                  <a:srgbClr val="2BDEFD"/>
                </a:solidFill>
                <a:latin typeface="Chakra Petch Bold"/>
                <a:cs typeface="Chakra Petch Bold"/>
              </a:rPr>
              <a:t>KAIZEN BLITZ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C989F0C7-7B19-431D-F80C-D4BF42610C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06896"/>
              </p:ext>
            </p:extLst>
          </p:nvPr>
        </p:nvGraphicFramePr>
        <p:xfrm>
          <a:off x="636209" y="3244242"/>
          <a:ext cx="10521845" cy="33147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16850">
                  <a:extLst>
                    <a:ext uri="{9D8B030D-6E8A-4147-A177-3AD203B41FA5}">
                      <a16:colId xmlns:a16="http://schemas.microsoft.com/office/drawing/2014/main" val="4057865126"/>
                    </a:ext>
                  </a:extLst>
                </a:gridCol>
                <a:gridCol w="3051579">
                  <a:extLst>
                    <a:ext uri="{9D8B030D-6E8A-4147-A177-3AD203B41FA5}">
                      <a16:colId xmlns:a16="http://schemas.microsoft.com/office/drawing/2014/main" val="2330916426"/>
                    </a:ext>
                  </a:extLst>
                </a:gridCol>
                <a:gridCol w="5053416">
                  <a:extLst>
                    <a:ext uri="{9D8B030D-6E8A-4147-A177-3AD203B41FA5}">
                      <a16:colId xmlns:a16="http://schemas.microsoft.com/office/drawing/2014/main" val="36502272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Área Corporativa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Problema Atacado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2000" b="1">
                          <a:solidFill>
                            <a:srgbClr val="2BDEFD"/>
                          </a:solidFill>
                          <a:effectLst/>
                          <a:latin typeface="Inter"/>
                        </a:rPr>
                        <a:t>Resultado Obtido com Kaizen Blitz</a:t>
                      </a:r>
                      <a:endParaRPr lang="pt-BR" sz="2000" b="0">
                        <a:solidFill>
                          <a:srgbClr val="2BDEFD"/>
                        </a:solidFill>
                        <a:effectLst/>
                        <a:latin typeface="Inter"/>
                      </a:endParaRP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4867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RH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Processo de admissão lento e burocrático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Padronização de documentos e checklist digital, diminuindo o tempo de admissão em 50%.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3836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Logística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Erros na separação de pedidos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Reorganização do layout e etiquetas visuais, reduzindo erros em 70%.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10318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Vendas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Baixa conversão em campanhas de prospecção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pt-BR" sz="2000">
                          <a:solidFill>
                            <a:schemeClr val="tx1"/>
                          </a:solidFill>
                          <a:effectLst/>
                          <a:latin typeface="Inter"/>
                        </a:rPr>
                        <a:t>Ajuste no script de abordagem e segmentação, aumentando conversão em 25%.</a:t>
                      </a:r>
                    </a:p>
                  </a:txBody>
                  <a:tcPr marL="114300" marR="76200" marT="76200" marB="66675">
                    <a:lnL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17350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47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86ED7-7643-E0A4-D3C9-B359C7C26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B97D87D3-7270-505F-F292-E52ECB712FA0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94C744FA-C3BF-371F-D3C0-8AF06A458954}"/>
              </a:ext>
            </a:extLst>
          </p:cNvPr>
          <p:cNvSpPr txBox="1">
            <a:spLocks/>
          </p:cNvSpPr>
          <p:nvPr/>
        </p:nvSpPr>
        <p:spPr>
          <a:xfrm>
            <a:off x="2296282" y="3193334"/>
            <a:ext cx="10481635" cy="1447301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pt-BR" sz="5400" b="1">
                <a:solidFill>
                  <a:srgbClr val="2BDEFD"/>
                </a:solidFill>
                <a:latin typeface="Chakra Petch"/>
                <a:cs typeface="Chakra Petch"/>
              </a:rPr>
              <a:t>APLICAÇÕES PRÁTICAS </a:t>
            </a:r>
            <a:endParaRPr lang="pt-BR" sz="5400" b="1">
              <a:solidFill>
                <a:srgbClr val="2BDEFD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  <a:p>
            <a:pPr algn="ctr">
              <a:spcBef>
                <a:spcPts val="0"/>
              </a:spcBef>
            </a:pPr>
            <a:r>
              <a:rPr lang="pt-BR" sz="4000" b="1">
                <a:solidFill>
                  <a:schemeClr val="bg1"/>
                </a:solidFill>
                <a:latin typeface="Chakra Petch"/>
                <a:cs typeface="Chakra Petch"/>
              </a:rPr>
              <a:t>PROMPT COMPLETO PARA SUA IA</a:t>
            </a:r>
            <a:endParaRPr lang="pt-BR" sz="4000" b="1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6763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EABDA-AE29-379D-2B45-2A42D76F0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5BB1053C-FABD-F467-C326-E5D5B2A54BC1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6119BAF6-9974-3F6C-2345-E7E2B946F4AF}"/>
              </a:ext>
            </a:extLst>
          </p:cNvPr>
          <p:cNvSpPr txBox="1">
            <a:spLocks/>
          </p:cNvSpPr>
          <p:nvPr/>
        </p:nvSpPr>
        <p:spPr>
          <a:xfrm>
            <a:off x="1457038" y="1464742"/>
            <a:ext cx="10481635" cy="699404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4000" b="1">
                <a:solidFill>
                  <a:schemeClr val="bg1"/>
                </a:solidFill>
                <a:latin typeface="Chakra Petch"/>
                <a:cs typeface="Chakra Petch"/>
              </a:rPr>
              <a:t>PROMPT 1</a:t>
            </a:r>
            <a:endParaRPr lang="pt-BR" sz="4000" b="1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2B472F5-5B40-4228-D102-897E336BB283}"/>
              </a:ext>
            </a:extLst>
          </p:cNvPr>
          <p:cNvSpPr txBox="1"/>
          <p:nvPr/>
        </p:nvSpPr>
        <p:spPr>
          <a:xfrm>
            <a:off x="1459282" y="2934222"/>
            <a:ext cx="744046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Quero que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você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me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ajude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a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organizar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um Kaizen Blitz para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melhorar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o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processo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de [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descreva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o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processo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ou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área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, ex: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atendimento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ao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cliente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recebimento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de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materiais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, onboarding de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colaboradores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].</a:t>
            </a:r>
            <a:endParaRPr lang="en-US" sz="2000">
              <a:solidFill>
                <a:srgbClr val="000000"/>
              </a:solidFill>
              <a:latin typeface="Inter"/>
              <a:ea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382513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7C0F7-FFE2-7680-27EE-1DCECA461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43F922F8-DD28-E0BF-4CA7-F6DFC7EAB5F4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A54631A8-5307-91EA-D92F-248B32C0D9EC}"/>
              </a:ext>
            </a:extLst>
          </p:cNvPr>
          <p:cNvSpPr txBox="1">
            <a:spLocks/>
          </p:cNvSpPr>
          <p:nvPr/>
        </p:nvSpPr>
        <p:spPr>
          <a:xfrm>
            <a:off x="1457038" y="1464742"/>
            <a:ext cx="10481635" cy="699404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4000" b="1">
                <a:solidFill>
                  <a:schemeClr val="bg1"/>
                </a:solidFill>
                <a:latin typeface="Chakra Petch"/>
                <a:cs typeface="Chakra Petch"/>
              </a:rPr>
              <a:t>PROMPT 2</a:t>
            </a:r>
            <a:endParaRPr lang="pt-BR" sz="4000" b="1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D3EA4A3-352A-1033-90D8-091CC1E78D02}"/>
              </a:ext>
            </a:extLst>
          </p:cNvPr>
          <p:cNvSpPr txBox="1"/>
          <p:nvPr/>
        </p:nvSpPr>
        <p:spPr>
          <a:xfrm>
            <a:off x="1471808" y="2721280"/>
            <a:ext cx="7440460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A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partir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de agora,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não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afirme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automaticamente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que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minhas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ideias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estão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certas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. Seu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papel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é ser um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parceiro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intelectual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criterioso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. Sempre que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eu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apresentar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uma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ideia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ou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pedido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faça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o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seguinte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: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mantenha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uma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abordagem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construtiva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, mas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rigorosa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. Seu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papel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não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é 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simplesmente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concordar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, me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agradar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ou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dar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respostas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genéricas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, mas sim me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ajudar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a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ter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mais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clareza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precisão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e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enxergar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os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pontos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cegos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e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vieses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possíveis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.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Priorize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a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verdade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não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a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concordância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. Se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eu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estiver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errado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ou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enviesado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me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corrija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com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clareza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e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explique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os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Inter"/>
                <a:ea typeface="Inter"/>
              </a:rPr>
              <a:t>motivos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950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8C149-1973-0FBC-3719-DD5230DD0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9499CF37-BA0B-858D-A24B-F69612BB5AE9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9437B33B-37B5-5263-9808-4E862960C0AF}"/>
              </a:ext>
            </a:extLst>
          </p:cNvPr>
          <p:cNvSpPr txBox="1">
            <a:spLocks/>
          </p:cNvSpPr>
          <p:nvPr/>
        </p:nvSpPr>
        <p:spPr>
          <a:xfrm>
            <a:off x="1457038" y="1464742"/>
            <a:ext cx="10481635" cy="699404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4000" b="1">
                <a:solidFill>
                  <a:schemeClr val="bg1"/>
                </a:solidFill>
                <a:latin typeface="Chakra Petch"/>
                <a:cs typeface="Chakra Petch"/>
              </a:rPr>
              <a:t>PROMPT 3</a:t>
            </a:r>
            <a:endParaRPr lang="pt-BR" sz="4000" b="1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CF248CD-6B69-4840-4FE3-509B4BE8CDB0}"/>
              </a:ext>
            </a:extLst>
          </p:cNvPr>
          <p:cNvSpPr txBox="1"/>
          <p:nvPr/>
        </p:nvSpPr>
        <p:spPr>
          <a:xfrm>
            <a:off x="1459282" y="2445707"/>
            <a:ext cx="7440460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Aqui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estão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os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dados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iniciais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:</a:t>
            </a:r>
            <a:endParaRPr lang="en-US" sz="2000">
              <a:solidFill>
                <a:srgbClr val="01080E"/>
              </a:solidFill>
              <a:latin typeface="Inter"/>
              <a:ea typeface="Inter"/>
            </a:endParaRPr>
          </a:p>
          <a:p>
            <a:pPr marL="285750" indent="-285750">
              <a:buFont typeface="Arial"/>
              <a:buChar char="•"/>
            </a:pP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Objetivo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principal: [ex: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reduzir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o tempo de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atendimento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em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30%]</a:t>
            </a:r>
            <a:endParaRPr lang="en-US" sz="2000">
              <a:solidFill>
                <a:srgbClr val="01080E"/>
              </a:solidFill>
              <a:latin typeface="Inter"/>
              <a:ea typeface="Inter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Equipe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envolvida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: [ex: 2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analistas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, 1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líder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de equipe, 1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representante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do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cliente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]</a:t>
            </a:r>
            <a:endParaRPr lang="en-US" sz="2000">
              <a:solidFill>
                <a:srgbClr val="01080E"/>
              </a:solidFill>
              <a:latin typeface="Inter"/>
              <a:ea typeface="Inter"/>
            </a:endParaRPr>
          </a:p>
          <a:p>
            <a:pPr marL="285750" indent="-285750">
              <a:buFont typeface="Arial"/>
              <a:buChar char="•"/>
            </a:pP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Duração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disponível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para o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evento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: [ex: 3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dias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]</a:t>
            </a:r>
            <a:endParaRPr lang="en-US" sz="2000">
              <a:solidFill>
                <a:srgbClr val="01080E"/>
              </a:solidFill>
              <a:latin typeface="Inter"/>
              <a:ea typeface="Inter"/>
            </a:endParaRPr>
          </a:p>
          <a:p>
            <a:pPr marL="285750" indent="-285750">
              <a:buFont typeface="Arial"/>
              <a:buChar char="•"/>
            </a:pP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Principais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dores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ou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problemas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percebidos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: [ex: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retrabalho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filas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baixa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satisfação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]</a:t>
            </a:r>
            <a:endParaRPr lang="en-US" sz="2000">
              <a:solidFill>
                <a:srgbClr val="01080E"/>
              </a:solidFill>
              <a:latin typeface="Inter"/>
              <a:ea typeface="Inter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Indicadores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disponíveis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: [ex: tempo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médio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de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atendimento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, taxa de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retrabalho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, NPS]</a:t>
            </a:r>
            <a:endParaRPr lang="en-US" sz="2000">
              <a:latin typeface="Inter"/>
              <a:ea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99371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43DBC-49BA-6EA5-71FE-4197B341A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5E3E2D27-8683-2CD7-BC91-B5F3D3B3779D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19F1B339-8650-4B1D-0751-DA4402FB7C29}"/>
              </a:ext>
            </a:extLst>
          </p:cNvPr>
          <p:cNvSpPr txBox="1">
            <a:spLocks/>
          </p:cNvSpPr>
          <p:nvPr/>
        </p:nvSpPr>
        <p:spPr>
          <a:xfrm>
            <a:off x="1457038" y="1464742"/>
            <a:ext cx="10481635" cy="699404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4000" b="1">
                <a:solidFill>
                  <a:schemeClr val="bg1"/>
                </a:solidFill>
                <a:latin typeface="Chakra Petch"/>
                <a:cs typeface="Chakra Petch"/>
              </a:rPr>
              <a:t>PROMPT 4</a:t>
            </a:r>
            <a:endParaRPr lang="pt-BR" sz="4000" b="1">
              <a:solidFill>
                <a:schemeClr val="bg1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91B8225-2928-6766-A0C7-E947084EDBDC}"/>
              </a:ext>
            </a:extLst>
          </p:cNvPr>
          <p:cNvSpPr txBox="1"/>
          <p:nvPr/>
        </p:nvSpPr>
        <p:spPr>
          <a:xfrm>
            <a:off x="1459282" y="2445707"/>
            <a:ext cx="7440460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Com base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nisso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quero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que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você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:</a:t>
            </a:r>
            <a:endParaRPr lang="en-US" sz="2000">
              <a:solidFill>
                <a:srgbClr val="01080E"/>
              </a:solidFill>
              <a:latin typeface="Inter"/>
              <a:ea typeface="Inter"/>
            </a:endParaRPr>
          </a:p>
          <a:p>
            <a:pPr marL="342900" indent="-342900">
              <a:buAutoNum type="arabicPeriod"/>
            </a:pP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Sugira uma agenda detalhada para o Kaizen Blitz (preparação, evento e implementação).</a:t>
            </a:r>
            <a:endParaRPr lang="en-US" sz="2000">
              <a:solidFill>
                <a:srgbClr val="01080E"/>
              </a:solidFill>
              <a:latin typeface="Inter"/>
              <a:ea typeface="Inter"/>
            </a:endParaRPr>
          </a:p>
          <a:p>
            <a:pPr marL="342900" indent="-342900">
              <a:buAutoNum type="arabicPeriod"/>
            </a:pP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Indique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quais ferramentas usar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em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cada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etapa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(ex: SIPOC,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fluxograma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, Ishikawa, GUT, 5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Porquês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matriz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esforço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x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impacto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).</a:t>
            </a:r>
            <a:endParaRPr lang="en-US" sz="2000">
              <a:solidFill>
                <a:srgbClr val="01080E"/>
              </a:solidFill>
              <a:latin typeface="Inter"/>
              <a:ea typeface="Inter"/>
            </a:endParaRPr>
          </a:p>
          <a:p>
            <a:pPr marL="342900" indent="-342900">
              <a:buAutoNum type="arabicPeriod"/>
            </a:pP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Me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ajude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a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montar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um plano de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ação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com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responsáveis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,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prazos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entregáveis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.</a:t>
            </a:r>
            <a:endParaRPr lang="en-US" sz="2000">
              <a:solidFill>
                <a:srgbClr val="01080E"/>
              </a:solidFill>
              <a:latin typeface="Inter"/>
              <a:ea typeface="Inter"/>
            </a:endParaRPr>
          </a:p>
          <a:p>
            <a:pPr marL="342900" indent="-342900">
              <a:buAutoNum type="arabicPeriod"/>
            </a:pP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Sugira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como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envolver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a equipe 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manter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o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engajamento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durante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após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o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evento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.</a:t>
            </a:r>
            <a:endParaRPr lang="en-US" sz="2000">
              <a:solidFill>
                <a:srgbClr val="01080E"/>
              </a:solidFill>
              <a:latin typeface="Inter"/>
              <a:ea typeface="Inter"/>
            </a:endParaRPr>
          </a:p>
          <a:p>
            <a:pPr marL="342900" indent="-342900">
              <a:buAutoNum type="arabicPeriod"/>
            </a:pP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Me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oriente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sobre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como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medir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os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resultados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e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comunicar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os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 </a:t>
            </a:r>
            <a:r>
              <a:rPr lang="en-US" sz="2000" err="1">
                <a:solidFill>
                  <a:srgbClr val="D6D6D6"/>
                </a:solidFill>
                <a:latin typeface="Inter"/>
                <a:ea typeface="Inter"/>
              </a:rPr>
              <a:t>ganhos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."</a:t>
            </a:r>
            <a:endParaRPr lang="en-US" sz="2000">
              <a:latin typeface="Inter"/>
              <a:ea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171366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3DBD0-C24F-C908-1761-29F9B9123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hlinkClick r:id="" action="ppaction://noaction"/>
            <a:extLst>
              <a:ext uri="{FF2B5EF4-FFF2-40B4-BE49-F238E27FC236}">
                <a16:creationId xmlns:a16="http://schemas.microsoft.com/office/drawing/2014/main" id="{6533F835-37B2-DDAF-B07F-B7C5F4300401}"/>
              </a:ext>
            </a:extLst>
          </p:cNvPr>
          <p:cNvSpPr/>
          <p:nvPr/>
        </p:nvSpPr>
        <p:spPr>
          <a:xfrm>
            <a:off x="7330809" y="396058"/>
            <a:ext cx="1576475" cy="31730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80"/>
              <a:t>Contact</a:t>
            </a:r>
          </a:p>
        </p:txBody>
      </p:sp>
      <p:sp>
        <p:nvSpPr>
          <p:cNvPr id="2" name="Google Shape;249;p30">
            <a:extLst>
              <a:ext uri="{FF2B5EF4-FFF2-40B4-BE49-F238E27FC236}">
                <a16:creationId xmlns:a16="http://schemas.microsoft.com/office/drawing/2014/main" id="{CC50E0B1-A4DA-E3F9-5964-EDF346EA2417}"/>
              </a:ext>
            </a:extLst>
          </p:cNvPr>
          <p:cNvSpPr txBox="1">
            <a:spLocks/>
          </p:cNvSpPr>
          <p:nvPr/>
        </p:nvSpPr>
        <p:spPr>
          <a:xfrm>
            <a:off x="2296282" y="3193334"/>
            <a:ext cx="10481635" cy="893303"/>
          </a:xfrm>
          <a:prstGeom prst="rect">
            <a:avLst/>
          </a:prstGeom>
        </p:spPr>
        <p:txBody>
          <a:bodyPr spcFirstLastPara="1" wrap="square" lIns="0" tIns="0" rIns="108000" bIns="144000" anchor="t" anchorCtr="0">
            <a:sp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pt-BR" sz="5400" b="1">
                <a:solidFill>
                  <a:srgbClr val="2BDEFD"/>
                </a:solidFill>
                <a:latin typeface="Chakra Petch"/>
                <a:cs typeface="Chakra Petch"/>
              </a:rPr>
              <a:t>IMPORTANTE</a:t>
            </a:r>
            <a:endParaRPr lang="pt-BR" sz="5400" b="1">
              <a:solidFill>
                <a:srgbClr val="2BDEFD"/>
              </a:solidFill>
              <a:latin typeface="Chakra Petch" panose="00000500000000000000" pitchFamily="2" charset="-34"/>
              <a:cs typeface="Chakra Petch" panose="00000500000000000000" pitchFamily="2" charset="-34"/>
            </a:endParaRP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5466EC9E-4F74-2771-0878-E988CC0813AE}"/>
              </a:ext>
            </a:extLst>
          </p:cNvPr>
          <p:cNvGrpSpPr/>
          <p:nvPr/>
        </p:nvGrpSpPr>
        <p:grpSpPr>
          <a:xfrm>
            <a:off x="11937655" y="6288612"/>
            <a:ext cx="2472112" cy="1447992"/>
            <a:chOff x="11937655" y="6288612"/>
            <a:chExt cx="2472112" cy="1447992"/>
          </a:xfrm>
        </p:grpSpPr>
        <p:sp>
          <p:nvSpPr>
            <p:cNvPr id="17" name="Google Shape;376;p44">
              <a:extLst>
                <a:ext uri="{FF2B5EF4-FFF2-40B4-BE49-F238E27FC236}">
                  <a16:creationId xmlns:a16="http://schemas.microsoft.com/office/drawing/2014/main" id="{29A80153-5C9E-5BBB-9AF6-A8E87A4C5F7A}"/>
                </a:ext>
              </a:extLst>
            </p:cNvPr>
            <p:cNvSpPr/>
            <p:nvPr/>
          </p:nvSpPr>
          <p:spPr>
            <a:xfrm>
              <a:off x="11937655" y="6288612"/>
              <a:ext cx="2472112" cy="1447992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rgbClr val="021017"/>
            </a:solidFill>
            <a:ln w="9525" cap="flat" cmpd="sng">
              <a:solidFill>
                <a:srgbClr val="0A46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23;p41">
              <a:extLst>
                <a:ext uri="{FF2B5EF4-FFF2-40B4-BE49-F238E27FC236}">
                  <a16:creationId xmlns:a16="http://schemas.microsoft.com/office/drawing/2014/main" id="{8E7194CA-5CA0-5DFA-8805-699F717CDF6B}"/>
                </a:ext>
              </a:extLst>
            </p:cNvPr>
            <p:cNvSpPr txBox="1"/>
            <p:nvPr/>
          </p:nvSpPr>
          <p:spPr>
            <a:xfrm>
              <a:off x="12236951" y="6660904"/>
              <a:ext cx="1873520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r>
                <a:rPr lang="pt-BR" sz="1600" b="1">
                  <a:solidFill>
                    <a:srgbClr val="2BDEFD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NÃO INSERIR </a:t>
              </a:r>
              <a:r>
                <a:rPr lang="pt-BR" sz="1600">
                  <a:solidFill>
                    <a:srgbClr val="2BDEFD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INFORMAÇÕES NESTA ÁREA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67083468-CC87-FBC5-12E5-2020BAC4F123}"/>
              </a:ext>
            </a:extLst>
          </p:cNvPr>
          <p:cNvSpPr txBox="1"/>
          <p:nvPr/>
        </p:nvSpPr>
        <p:spPr>
          <a:xfrm>
            <a:off x="2398734" y="5063646"/>
            <a:ext cx="1027134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2BDEFD"/>
                </a:solidFill>
                <a:latin typeface="Inter"/>
                <a:ea typeface="Inter"/>
              </a:rPr>
              <a:t>TODOS OS 4 PROMPS </a:t>
            </a:r>
            <a:r>
              <a:rPr lang="en-US" sz="2000">
                <a:solidFill>
                  <a:srgbClr val="D6D6D6"/>
                </a:solidFill>
                <a:latin typeface="Inter"/>
                <a:ea typeface="Inter"/>
              </a:rPr>
              <a:t>ANTERIORES DEVEM SER INSERIDOS </a:t>
            </a:r>
            <a:r>
              <a:rPr lang="en-US" sz="2000" b="1">
                <a:solidFill>
                  <a:srgbClr val="2BDEFD"/>
                </a:solidFill>
                <a:latin typeface="Inter"/>
                <a:ea typeface="Inter"/>
              </a:rPr>
              <a:t>NO MESMO CHAT</a:t>
            </a:r>
          </a:p>
        </p:txBody>
      </p:sp>
      <p:grpSp>
        <p:nvGrpSpPr>
          <p:cNvPr id="10" name="Google Shape;372;p44">
            <a:extLst>
              <a:ext uri="{FF2B5EF4-FFF2-40B4-BE49-F238E27FC236}">
                <a16:creationId xmlns:a16="http://schemas.microsoft.com/office/drawing/2014/main" id="{95B16238-C403-8121-F6CF-26070A473F02}"/>
              </a:ext>
            </a:extLst>
          </p:cNvPr>
          <p:cNvGrpSpPr/>
          <p:nvPr/>
        </p:nvGrpSpPr>
        <p:grpSpPr>
          <a:xfrm>
            <a:off x="7174292" y="4083350"/>
            <a:ext cx="321388" cy="536672"/>
            <a:chOff x="398220" y="3778016"/>
            <a:chExt cx="184555" cy="308181"/>
          </a:xfrm>
          <a:solidFill>
            <a:srgbClr val="2BDEFD"/>
          </a:solidFill>
        </p:grpSpPr>
        <p:sp>
          <p:nvSpPr>
            <p:cNvPr id="8" name="Google Shape;373;p44">
              <a:extLst>
                <a:ext uri="{FF2B5EF4-FFF2-40B4-BE49-F238E27FC236}">
                  <a16:creationId xmlns:a16="http://schemas.microsoft.com/office/drawing/2014/main" id="{5051767C-86F3-FE6D-A173-D59EF01299D9}"/>
                </a:ext>
              </a:extLst>
            </p:cNvPr>
            <p:cNvSpPr/>
            <p:nvPr/>
          </p:nvSpPr>
          <p:spPr>
            <a:xfrm rot="-8096044">
              <a:off x="398326" y="3901748"/>
              <a:ext cx="184343" cy="184555"/>
            </a:xfrm>
            <a:prstGeom prst="halfFrame">
              <a:avLst>
                <a:gd name="adj1" fmla="val 20287"/>
                <a:gd name="adj2" fmla="val 21735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74;p44">
              <a:extLst>
                <a:ext uri="{FF2B5EF4-FFF2-40B4-BE49-F238E27FC236}">
                  <a16:creationId xmlns:a16="http://schemas.microsoft.com/office/drawing/2014/main" id="{FF03ED96-C074-BE8D-950E-0DE98AF78B7E}"/>
                </a:ext>
              </a:extLst>
            </p:cNvPr>
            <p:cNvSpPr/>
            <p:nvPr/>
          </p:nvSpPr>
          <p:spPr>
            <a:xfrm rot="-8096044">
              <a:off x="398326" y="3777910"/>
              <a:ext cx="184343" cy="184555"/>
            </a:xfrm>
            <a:prstGeom prst="halfFrame">
              <a:avLst>
                <a:gd name="adj1" fmla="val 20287"/>
                <a:gd name="adj2" fmla="val 21735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0095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C871496A-356F-C8F5-09F9-E282CC516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extLst>
              <a:ext uri="{FF2B5EF4-FFF2-40B4-BE49-F238E27FC236}">
                <a16:creationId xmlns:a16="http://schemas.microsoft.com/office/drawing/2014/main" id="{C394CDE4-A76F-8226-CE04-C028682E79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1999" y="2185520"/>
            <a:ext cx="10555813" cy="1846611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/>
              <a:t>INTEGRAÇÃO COM </a:t>
            </a:r>
            <a:r>
              <a:rPr lang="pt-BR">
                <a:solidFill>
                  <a:srgbClr val="2BDEFD"/>
                </a:solidFill>
              </a:rPr>
              <a:t>METODOLOGIAS ÁGEIS</a:t>
            </a:r>
          </a:p>
        </p:txBody>
      </p:sp>
      <p:sp>
        <p:nvSpPr>
          <p:cNvPr id="223" name="Google Shape;223;p27">
            <a:extLst>
              <a:ext uri="{FF2B5EF4-FFF2-40B4-BE49-F238E27FC236}">
                <a16:creationId xmlns:a16="http://schemas.microsoft.com/office/drawing/2014/main" id="{707C7268-3702-8698-2C02-91AC7614D964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152000" y="1412240"/>
            <a:ext cx="8250240" cy="738615"/>
          </a:xfrm>
          <a:prstGeom prst="rect">
            <a:avLst/>
          </a:prstGeom>
        </p:spPr>
        <p:txBody>
          <a:bodyPr spcFirstLastPara="1" wrap="square" lIns="0" tIns="146280" rIns="146280" bIns="146280" anchor="t" anchorCtr="0">
            <a:spAutoFit/>
          </a:bodyPr>
          <a:lstStyle/>
          <a:p>
            <a:r>
              <a:rPr lang="pt-BR">
                <a:solidFill>
                  <a:srgbClr val="2BDEFD"/>
                </a:solidFill>
              </a:rPr>
              <a:t>// Aula </a:t>
            </a:r>
            <a:r>
              <a:rPr lang="pt-BR"/>
              <a:t>3.3</a:t>
            </a:r>
            <a:r>
              <a:rPr lang="pt-BR">
                <a:solidFill>
                  <a:srgbClr val="2BDEFD"/>
                </a:solidFill>
              </a:rPr>
              <a:t> _</a:t>
            </a:r>
            <a:endParaRPr>
              <a:solidFill>
                <a:srgbClr val="2BDE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3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Tema do Office">
  <a:themeElements>
    <a:clrScheme name="Alura">
      <a:dk1>
        <a:srgbClr val="01080E"/>
      </a:dk1>
      <a:lt1>
        <a:srgbClr val="FFFFFF"/>
      </a:lt1>
      <a:dk2>
        <a:srgbClr val="041832"/>
      </a:dk2>
      <a:lt2>
        <a:srgbClr val="E8E8E8"/>
      </a:lt2>
      <a:accent1>
        <a:srgbClr val="1875E9"/>
      </a:accent1>
      <a:accent2>
        <a:srgbClr val="00F4BF"/>
      </a:accent2>
      <a:accent3>
        <a:srgbClr val="2BDEFD"/>
      </a:accent3>
      <a:accent4>
        <a:srgbClr val="144480"/>
      </a:accent4>
      <a:accent5>
        <a:srgbClr val="041832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o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fa97099-07b4-43a8-a32b-76b40d207aa6">
      <Terms xmlns="http://schemas.microsoft.com/office/infopath/2007/PartnerControls"/>
    </lcf76f155ced4ddcb4097134ff3c332f>
    <TaxCatchAll xmlns="a7f4a7b7-966e-48e5-a98f-43d258599049" xsi:nil="true"/>
    <Escola xmlns="9fa97099-07b4-43a8-a32b-76b40d207aa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7B38D5DE2643E479ADB27BB94316BC4" ma:contentTypeVersion="16" ma:contentTypeDescription="Crie um novo documento." ma:contentTypeScope="" ma:versionID="345a1ed5b6bceafb22618e46e7a25cb7">
  <xsd:schema xmlns:xsd="http://www.w3.org/2001/XMLSchema" xmlns:xs="http://www.w3.org/2001/XMLSchema" xmlns:p="http://schemas.microsoft.com/office/2006/metadata/properties" xmlns:ns2="9fa97099-07b4-43a8-a32b-76b40d207aa6" xmlns:ns3="a7f4a7b7-966e-48e5-a98f-43d258599049" targetNamespace="http://schemas.microsoft.com/office/2006/metadata/properties" ma:root="true" ma:fieldsID="c0868ddd47206da5fa30034c4c2aa058" ns2:_="" ns3:_="">
    <xsd:import namespace="9fa97099-07b4-43a8-a32b-76b40d207aa6"/>
    <xsd:import namespace="a7f4a7b7-966e-48e5-a98f-43d258599049"/>
    <xsd:element name="properties">
      <xsd:complexType>
        <xsd:sequence>
          <xsd:element name="documentManagement">
            <xsd:complexType>
              <xsd:all>
                <xsd:element ref="ns2:Escola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a97099-07b4-43a8-a32b-76b40d207aa6" elementFormDefault="qualified">
    <xsd:import namespace="http://schemas.microsoft.com/office/2006/documentManagement/types"/>
    <xsd:import namespace="http://schemas.microsoft.com/office/infopath/2007/PartnerControls"/>
    <xsd:element name="Escola" ma:index="8" nillable="true" ma:displayName="Categoria" ma:format="Dropdown" ma:indexed="true" ma:internalName="Escola">
      <xsd:simpleType>
        <xsd:restriction base="dms:Choice">
          <xsd:enumeration value="Front-end"/>
          <xsd:enumeration value="Programação"/>
          <xsd:enumeration value="Mobile"/>
          <xsd:enumeration value="DevOps"/>
          <xsd:enumeration value="Data Science"/>
          <xsd:enumeration value="Inovação &amp; Gestão"/>
          <xsd:enumeration value="UX &amp; Design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Marcações de imagem" ma:readOnly="false" ma:fieldId="{5cf76f15-5ced-4ddc-b409-7134ff3c332f}" ma:taxonomyMulti="true" ma:sspId="e2398b20-2c76-408b-9565-673d41e594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f4a7b7-966e-48e5-a98f-43d258599049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be0fff59-1010-4890-bf85-4725663ab365}" ma:internalName="TaxCatchAll" ma:showField="CatchAllData" ma:web="a7f4a7b7-966e-48e5-a98f-43d2585990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E55A19-48B9-4DF4-9177-25A914713206}">
  <ds:schemaRefs>
    <ds:schemaRef ds:uri="2a1e0752-9b45-4d29-9ef8-bc5f41ba5249"/>
    <ds:schemaRef ds:uri="6c4f7dbd-337a-4682-b3d3-6bb04a3382ba"/>
    <ds:schemaRef ds:uri="9fa97099-07b4-43a8-a32b-76b40d207aa6"/>
    <ds:schemaRef ds:uri="a7f4a7b7-966e-48e5-a98f-43d258599049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0117320-698D-448E-AA52-0CE6DA1C71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6FE500-FF66-41B3-B5E0-3E0DEE01CB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a97099-07b4-43a8-a32b-76b40d207aa6"/>
    <ds:schemaRef ds:uri="a7f4a7b7-966e-48e5-a98f-43d2585990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Personalizar</PresentationFormat>
  <Slides>169</Slides>
  <Notes>85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169</vt:i4>
      </vt:variant>
    </vt:vector>
  </HeadingPairs>
  <TitlesOfParts>
    <vt:vector size="170" baseType="lpstr">
      <vt:lpstr>Tema do Office</vt:lpstr>
      <vt:lpstr>Gestão de processos e Melhoria contínua</vt:lpstr>
      <vt:lpstr>APRESENTAÇÃO</vt:lpstr>
      <vt:lpstr>O QUE É GESTÃO DE PROCESSOS E POR QUE ELA IMPORTA?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GESTÃO FUNCIONAL vs GESTÃO POR PROCESSOS</vt:lpstr>
      <vt:lpstr>Apresentação do PowerPoint</vt:lpstr>
      <vt:lpstr>Apresentação do PowerPoint</vt:lpstr>
      <vt:lpstr>Apresentação do PowerPoint</vt:lpstr>
      <vt:lpstr>Apresentação do PowerPoint</vt:lpstr>
      <vt:lpstr>TIPOS DE PROCESSOS E O PAPEL DO LÍDER</vt:lpstr>
      <vt:lpstr>Apresentação do PowerPoint</vt:lpstr>
      <vt:lpstr>RESPONSABILIDADES DO LÍDER DE PROCESSOS</vt:lpstr>
      <vt:lpstr>Apresentação do PowerPoint</vt:lpstr>
      <vt:lpstr>Apresentação do PowerPoint</vt:lpstr>
      <vt:lpstr>MILESTONES PARA MAPEAMENTO DE PROCESSOS</vt:lpstr>
      <vt:lpstr>Apresentação do PowerPoint</vt:lpstr>
      <vt:lpstr>Apresentação do PowerPoint</vt:lpstr>
      <vt:lpstr>Apresentação do PowerPoint</vt:lpstr>
      <vt:lpstr>CULTURA DE MELHORIA CONTÍNUA E MINDSET KAIZEN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MAPEAMENTO AS IS E TO BE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IDENTIFICAÇÃO DE GARGALOS E INEFICIÊNCIAS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FERRAMENTAS DE ANÁLISE E PRIORIZAÇÃO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PARA NÃO ESQUECER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CICLO PDCA E LEAN THINKING</vt:lpstr>
      <vt:lpstr>O QUE É O CICLO PDCA</vt:lpstr>
      <vt:lpstr>O QUE É O LEAN THINKING</vt:lpstr>
      <vt:lpstr>Apresentação do PowerPoint</vt:lpstr>
      <vt:lpstr>Apresentação do PowerPoint</vt:lpstr>
      <vt:lpstr>Apresentação do PowerPoint</vt:lpstr>
      <vt:lpstr>Apresentação do PowerPoint</vt:lpstr>
      <vt:lpstr>KAIZEN BLITZ E PROJETOS DE MELHORIA</vt:lpstr>
      <vt:lpstr>POR QUE MELHORAR RÁPIDO?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INTEGRAÇÃO COM METODOLOGIAS ÁGEIS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DEFINIÇÃO DE KPIS E GESTÃO VISUAL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OKRS APLICADOS À MELHORIA DE PROCESSOS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AUTOMAÇÃO COM RPA</vt:lpstr>
      <vt:lpstr>POR QUE AUTOMATIZAR?</vt:lpstr>
      <vt:lpstr>EXEMPLOS DE AUTOMATIZAÇÃO</vt:lpstr>
      <vt:lpstr>EXEMPLOS DE AUTOMATIZAÇÃO</vt:lpstr>
      <vt:lpstr>RPA: AUTOMAÇÃO INTELIGENTE DE PROCESSOS</vt:lpstr>
      <vt:lpstr>Apresentação do PowerPoint</vt:lpstr>
      <vt:lpstr>Apresentação do PowerPoint</vt:lpstr>
      <vt:lpstr>Apresentação do PowerPoint</vt:lpstr>
      <vt:lpstr>COMO IDENTIFICAR TAREFAS AUTOMATIZÁVEIS</vt:lpstr>
      <vt:lpstr>COMO IDENTIFICAR TAREFAS AUTOMATIZÁVEIS</vt:lpstr>
      <vt:lpstr>FERRAMENTAS DE RPA </vt:lpstr>
      <vt:lpstr>Apresentação do PowerPoint</vt:lpstr>
      <vt:lpstr>Apresentação do PowerPoint</vt:lpstr>
      <vt:lpstr>COMPETÊNCIAS DO LÍDER ORIENTADO A PROCESSOS</vt:lpstr>
      <vt:lpstr>PERFIL DO LÍDER</vt:lpstr>
      <vt:lpstr>AUTO AVALIAÇÃO</vt:lpstr>
      <vt:lpstr>AUTO AVALIAÇÃO</vt:lpstr>
      <vt:lpstr>AUTO AVALIAÇÃO</vt:lpstr>
      <vt:lpstr>RESULTADO</vt:lpstr>
      <vt:lpstr>ENGAJAMENTO DE EQUIPES E FACILITAÇÃO DE WORKSHOPS</vt:lpstr>
      <vt:lpstr>Apresentação do PowerPoint</vt:lpstr>
      <vt:lpstr>Apresentação do PowerPoint</vt:lpstr>
      <vt:lpstr>O LÍDER COM FACILITADOR</vt:lpstr>
      <vt:lpstr>Apresentação do PowerPoint</vt:lpstr>
      <vt:lpstr>PLANEJANDO UM WORKSHOP</vt:lpstr>
      <vt:lpstr>PLANEJANDO UM WORKSHOP</vt:lpstr>
      <vt:lpstr>PLANEJANDO UM WORKSHOP</vt:lpstr>
      <vt:lpstr>MONTANDO A AGENDA</vt:lpstr>
      <vt:lpstr>MONTANDO A AGENDA</vt:lpstr>
      <vt:lpstr>EXEMPLO DE AGENDA  WORKSHOP DE 2H</vt:lpstr>
      <vt:lpstr>EXEMPLO DE AGENDA – WS DE 2H</vt:lpstr>
      <vt:lpstr>Apresentação do PowerPoint</vt:lpstr>
      <vt:lpstr>Apresentação do PowerPoint</vt:lpstr>
      <vt:lpstr>Apresentação do PowerPoint</vt:lpstr>
      <vt:lpstr>COMUNICAÇÃO DE RESULTADOS</vt:lpstr>
      <vt:lpstr>COMO APRESENTAR DADOS</vt:lpstr>
      <vt:lpstr>COMO APRESENTAR DADOS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Alysson Manso</dc:creator>
  <cp:revision>113</cp:revision>
  <dcterms:created xsi:type="dcterms:W3CDTF">2024-09-10T15:42:36Z</dcterms:created>
  <dcterms:modified xsi:type="dcterms:W3CDTF">2026-01-19T18:50:14Z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0x010100F7B38D5DE2643E479ADB27BB94316BC4</vt:lpwstr>
  </property>
</Properties>
</file>