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3" r:id="rId2"/>
    <p:sldId id="264" r:id="rId3"/>
    <p:sldId id="257" r:id="rId4"/>
    <p:sldId id="265" r:id="rId5"/>
    <p:sldId id="258" r:id="rId6"/>
    <p:sldId id="259" r:id="rId7"/>
    <p:sldId id="260" r:id="rId8"/>
    <p:sldId id="261" r:id="rId9"/>
    <p:sldId id="268" r:id="rId10"/>
    <p:sldId id="262" r:id="rId11"/>
    <p:sldId id="267" r:id="rId12"/>
    <p:sldId id="269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3C01F"/>
    <a:srgbClr val="003213"/>
    <a:srgbClr val="005722"/>
    <a:srgbClr val="001A0A"/>
    <a:srgbClr val="008D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3" autoAdjust="0"/>
    <p:restoredTop sz="94660"/>
  </p:normalViewPr>
  <p:slideViewPr>
    <p:cSldViewPr snapToGrid="0">
      <p:cViewPr varScale="1">
        <p:scale>
          <a:sx n="61" d="100"/>
          <a:sy n="61" d="100"/>
        </p:scale>
        <p:origin x="84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Uma imagem contendo comida, frutas&#10;&#10;Descrição gerada automaticamente">
            <a:extLst>
              <a:ext uri="{FF2B5EF4-FFF2-40B4-BE49-F238E27FC236}">
                <a16:creationId xmlns:a16="http://schemas.microsoft.com/office/drawing/2014/main" id="{2F938B04-7265-BFBB-65E4-F45A8CE777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Gráfico 9">
            <a:extLst>
              <a:ext uri="{FF2B5EF4-FFF2-40B4-BE49-F238E27FC236}">
                <a16:creationId xmlns:a16="http://schemas.microsoft.com/office/drawing/2014/main" id="{14FC086A-148C-60F3-C1CD-31510D70327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440" y="5220686"/>
            <a:ext cx="2036989" cy="904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6771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NDO CLA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Forma&#10;&#10;Descrição gerada automaticamente com confiança média">
            <a:extLst>
              <a:ext uri="{FF2B5EF4-FFF2-40B4-BE49-F238E27FC236}">
                <a16:creationId xmlns:a16="http://schemas.microsoft.com/office/drawing/2014/main" id="{846C0BB7-FE0B-84B4-BE54-7C6F9D3508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81" b="12756"/>
          <a:stretch/>
        </p:blipFill>
        <p:spPr>
          <a:xfrm>
            <a:off x="0" y="3420335"/>
            <a:ext cx="821803" cy="3437665"/>
          </a:xfrm>
          <a:prstGeom prst="rect">
            <a:avLst/>
          </a:prstGeom>
        </p:spPr>
      </p:pic>
      <p:pic>
        <p:nvPicPr>
          <p:cNvPr id="9" name="Imagem 8" descr="Forma&#10;&#10;Descrição gerada automaticamente com confiança média">
            <a:extLst>
              <a:ext uri="{FF2B5EF4-FFF2-40B4-BE49-F238E27FC236}">
                <a16:creationId xmlns:a16="http://schemas.microsoft.com/office/drawing/2014/main" id="{5593DB9D-D6E2-F257-F033-A8DCE16382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81" b="12756"/>
          <a:stretch/>
        </p:blipFill>
        <p:spPr>
          <a:xfrm rot="10800000">
            <a:off x="11370197" y="0"/>
            <a:ext cx="821803" cy="3437665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DE022EE5-586C-7541-A6D4-78255652F6F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-569001" y="1298678"/>
            <a:ext cx="2168146" cy="374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658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NDO CLA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88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NDO BRANC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Forma&#10;&#10;Descrição gerada automaticamente com confiança média">
            <a:extLst>
              <a:ext uri="{FF2B5EF4-FFF2-40B4-BE49-F238E27FC236}">
                <a16:creationId xmlns:a16="http://schemas.microsoft.com/office/drawing/2014/main" id="{FC225B65-3F35-4B2B-11FD-F8456D7D0E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81" b="12756"/>
          <a:stretch/>
        </p:blipFill>
        <p:spPr>
          <a:xfrm>
            <a:off x="0" y="3420335"/>
            <a:ext cx="821803" cy="3437665"/>
          </a:xfrm>
          <a:prstGeom prst="rect">
            <a:avLst/>
          </a:prstGeom>
        </p:spPr>
      </p:pic>
      <p:pic>
        <p:nvPicPr>
          <p:cNvPr id="10" name="Imagem 9" descr="Forma&#10;&#10;Descrição gerada automaticamente com confiança média">
            <a:extLst>
              <a:ext uri="{FF2B5EF4-FFF2-40B4-BE49-F238E27FC236}">
                <a16:creationId xmlns:a16="http://schemas.microsoft.com/office/drawing/2014/main" id="{5257BFB3-5DC5-7769-AD15-6BAA5275E8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81" b="12756"/>
          <a:stretch/>
        </p:blipFill>
        <p:spPr>
          <a:xfrm rot="10800000">
            <a:off x="11370197" y="0"/>
            <a:ext cx="821803" cy="3437665"/>
          </a:xfrm>
          <a:prstGeom prst="rect">
            <a:avLst/>
          </a:prstGeom>
        </p:spPr>
      </p:pic>
      <p:pic>
        <p:nvPicPr>
          <p:cNvPr id="12" name="Gráfico 11">
            <a:extLst>
              <a:ext uri="{FF2B5EF4-FFF2-40B4-BE49-F238E27FC236}">
                <a16:creationId xmlns:a16="http://schemas.microsoft.com/office/drawing/2014/main" id="{D565390E-553B-917E-74AA-B8CEDEF94F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-569001" y="1298678"/>
            <a:ext cx="2168146" cy="374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4128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NDO BRANC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51625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NDO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ED534CF-665C-2EEE-FAEB-170068881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6447E525-41C5-455C-D8C3-3791D84BD2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9/24/2024</a:t>
            </a:fld>
            <a:endParaRPr lang="en-US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FA9C9F59-101D-EC5D-BA38-BBC6697AA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09C59879-07C2-5CF0-95BA-98E4B55ABF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  <p:pic>
        <p:nvPicPr>
          <p:cNvPr id="13" name="Imagem 12" descr="Pessoa com salada e frutas&#10;&#10;Descrição gerada automaticamente">
            <a:extLst>
              <a:ext uri="{FF2B5EF4-FFF2-40B4-BE49-F238E27FC236}">
                <a16:creationId xmlns:a16="http://schemas.microsoft.com/office/drawing/2014/main" id="{764CA69B-A0D6-E499-EBC6-9D9BFE6A08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6000"/>
                    </a14:imgEffect>
                    <a14:imgEffect>
                      <a14:brightnessContrast brigh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49" t="8881" b="8881"/>
          <a:stretch/>
        </p:blipFill>
        <p:spPr>
          <a:xfrm>
            <a:off x="0" y="0"/>
            <a:ext cx="12221150" cy="6858000"/>
          </a:xfrm>
          <a:prstGeom prst="rect">
            <a:avLst/>
          </a:prstGeom>
        </p:spPr>
      </p:pic>
      <p:sp>
        <p:nvSpPr>
          <p:cNvPr id="14" name="Retângulo: Cantos Diagonais Arredondados 13">
            <a:extLst>
              <a:ext uri="{FF2B5EF4-FFF2-40B4-BE49-F238E27FC236}">
                <a16:creationId xmlns:a16="http://schemas.microsoft.com/office/drawing/2014/main" id="{D9D99076-F2B2-6296-2A10-BB323EC98607}"/>
              </a:ext>
            </a:extLst>
          </p:cNvPr>
          <p:cNvSpPr/>
          <p:nvPr userDrawn="1"/>
        </p:nvSpPr>
        <p:spPr>
          <a:xfrm flipH="1">
            <a:off x="281651" y="254643"/>
            <a:ext cx="11628698" cy="6348714"/>
          </a:xfrm>
          <a:prstGeom prst="round2DiagRect">
            <a:avLst/>
          </a:prstGeom>
          <a:noFill/>
          <a:ln w="12700">
            <a:gradFill flip="none" rotWithShape="1">
              <a:gsLst>
                <a:gs pos="0">
                  <a:srgbClr val="93C01F"/>
                </a:gs>
                <a:gs pos="100000">
                  <a:srgbClr val="93C01F"/>
                </a:gs>
                <a:gs pos="55000">
                  <a:srgbClr val="005722"/>
                </a:gs>
              </a:gsLst>
              <a:path path="circle">
                <a:fillToRect r="100000" b="100000"/>
              </a:path>
              <a:tileRect l="-100000" t="-10000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625307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NDO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 descr="Prato com legumes&#10;&#10;Descrição gerada automaticamente com confiança média">
            <a:extLst>
              <a:ext uri="{FF2B5EF4-FFF2-40B4-BE49-F238E27FC236}">
                <a16:creationId xmlns:a16="http://schemas.microsoft.com/office/drawing/2014/main" id="{369E81F5-8E2D-D425-2C68-D1FF16DE81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40000"/>
                    </a14:imgEffect>
                    <a14:imgEffect>
                      <a14:brightnessContrast brigh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Retângulo: Cantos Diagonais Arredondados 14">
            <a:extLst>
              <a:ext uri="{FF2B5EF4-FFF2-40B4-BE49-F238E27FC236}">
                <a16:creationId xmlns:a16="http://schemas.microsoft.com/office/drawing/2014/main" id="{1F67F51D-FD0E-6ECC-E9B7-80844038E0F8}"/>
              </a:ext>
            </a:extLst>
          </p:cNvPr>
          <p:cNvSpPr/>
          <p:nvPr userDrawn="1"/>
        </p:nvSpPr>
        <p:spPr>
          <a:xfrm flipH="1">
            <a:off x="281651" y="254643"/>
            <a:ext cx="11628698" cy="6348714"/>
          </a:xfrm>
          <a:prstGeom prst="round2DiagRect">
            <a:avLst/>
          </a:prstGeom>
          <a:noFill/>
          <a:ln w="12700">
            <a:gradFill flip="none" rotWithShape="1">
              <a:gsLst>
                <a:gs pos="0">
                  <a:srgbClr val="93C01F"/>
                </a:gs>
                <a:gs pos="100000">
                  <a:srgbClr val="93C01F"/>
                </a:gs>
                <a:gs pos="55000">
                  <a:srgbClr val="005722"/>
                </a:gs>
              </a:gsLst>
              <a:path path="circle">
                <a:fillToRect r="100000" b="100000"/>
              </a:path>
              <a:tileRect l="-100000" t="-10000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17538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UNDO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466C4B61-E047-6647-9D45-557A186F96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40000"/>
                    </a14:imgEffect>
                    <a14:imgEffect>
                      <a14:brightnessContrast brigh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81" b="788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tângulo: Cantos Diagonais Arredondados 4">
            <a:extLst>
              <a:ext uri="{FF2B5EF4-FFF2-40B4-BE49-F238E27FC236}">
                <a16:creationId xmlns:a16="http://schemas.microsoft.com/office/drawing/2014/main" id="{EB6DFBCE-B0CB-DA0B-A08D-CB7211D3A456}"/>
              </a:ext>
            </a:extLst>
          </p:cNvPr>
          <p:cNvSpPr/>
          <p:nvPr userDrawn="1"/>
        </p:nvSpPr>
        <p:spPr>
          <a:xfrm flipH="1">
            <a:off x="281651" y="254643"/>
            <a:ext cx="11628698" cy="6348714"/>
          </a:xfrm>
          <a:prstGeom prst="round2DiagRect">
            <a:avLst/>
          </a:prstGeom>
          <a:noFill/>
          <a:ln w="12700">
            <a:gradFill flip="none" rotWithShape="1">
              <a:gsLst>
                <a:gs pos="0">
                  <a:srgbClr val="93C01F"/>
                </a:gs>
                <a:gs pos="100000">
                  <a:srgbClr val="93C01F"/>
                </a:gs>
                <a:gs pos="55000">
                  <a:srgbClr val="005722"/>
                </a:gs>
              </a:gsLst>
              <a:path path="circle">
                <a:fillToRect r="100000" b="100000"/>
              </a:path>
              <a:tileRect l="-100000" t="-10000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58821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D1A6E6-075E-4828-AF88-09BD0A7425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F3800DB-487B-4E23-AC0B-90C9ED4E10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4DF5B1-3694-42A9-866E-9F1FF6CF0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9/24/2024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718E67-8162-4BE0-9B01-22B89A120A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568B9D-A8C9-40C5-85B0-14F435F39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371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D1C14C-A143-42F5-B247-D0E800131009}" type="datetimeFigureOut">
              <a:rPr lang="en-US" smtClean="0"/>
              <a:t>9/24/2024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191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7" r:id="rId3"/>
    <p:sldLayoutId id="2147483675" r:id="rId4"/>
    <p:sldLayoutId id="2147483676" r:id="rId5"/>
    <p:sldLayoutId id="2147483678" r:id="rId6"/>
    <p:sldLayoutId id="2147483679" r:id="rId7"/>
    <p:sldLayoutId id="2147483680" r:id="rId8"/>
    <p:sldLayoutId id="2147483681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comida, frutas&#10;&#10;Descrição gerada automaticamente">
            <a:extLst>
              <a:ext uri="{FF2B5EF4-FFF2-40B4-BE49-F238E27FC236}">
                <a16:creationId xmlns:a16="http://schemas.microsoft.com/office/drawing/2014/main" id="{4DB58675-6EE6-0320-CA9E-0453551C12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ítulo 5">
            <a:extLst>
              <a:ext uri="{FF2B5EF4-FFF2-40B4-BE49-F238E27FC236}">
                <a16:creationId xmlns:a16="http://schemas.microsoft.com/office/drawing/2014/main" id="{04AB83ED-3C77-90A7-4631-B7A0FD170FAA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 flipH="1">
            <a:off x="685797" y="1550178"/>
            <a:ext cx="8839202" cy="101123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93C01F"/>
          </a:solidFill>
        </p:spPr>
        <p:txBody>
          <a:bodyPr lIns="0" tIns="0" rIns="0" bIns="0">
            <a:normAutofit fontScale="90000"/>
          </a:bodyPr>
          <a:lstStyle/>
          <a:p>
            <a:pPr algn="ctr"/>
            <a:r>
              <a:rPr lang="pt-BR" sz="6600" b="1" dirty="0">
                <a:latin typeface="Barlow" panose="00000500000000000000" pitchFamily="2" charset="0"/>
              </a:rPr>
              <a:t>ORGANOVERDE EM FOCO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A8903142-E65D-2BE2-589F-30D44DAA3976}"/>
              </a:ext>
            </a:extLst>
          </p:cNvPr>
          <p:cNvSpPr txBox="1"/>
          <p:nvPr/>
        </p:nvSpPr>
        <p:spPr>
          <a:xfrm>
            <a:off x="827313" y="2593290"/>
            <a:ext cx="802277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200" dirty="0">
                <a:latin typeface="Barlow" panose="00000500000000000000" pitchFamily="2" charset="0"/>
              </a:rPr>
              <a:t>Analisando a queda de vendas e caminhos para a recuperação</a:t>
            </a:r>
          </a:p>
        </p:txBody>
      </p:sp>
      <p:pic>
        <p:nvPicPr>
          <p:cNvPr id="10" name="Gráfico 9">
            <a:extLst>
              <a:ext uri="{FF2B5EF4-FFF2-40B4-BE49-F238E27FC236}">
                <a16:creationId xmlns:a16="http://schemas.microsoft.com/office/drawing/2014/main" id="{FA749A97-9AF3-CC37-4667-E6A07A3B10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440" y="5220686"/>
            <a:ext cx="2036989" cy="904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5701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lide7" descr="Analise da Queda de Vendas6">
            <a:extLst>
              <a:ext uri="{FF2B5EF4-FFF2-40B4-BE49-F238E27FC236}">
                <a16:creationId xmlns:a16="http://schemas.microsoft.com/office/drawing/2014/main" id="{DEC7E266-87D1-4383-8177-F708A14F73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841" y="0"/>
            <a:ext cx="72283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1828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32BDADB5-8DDF-EF07-FDA3-AE181E4D76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40000"/>
                    </a14:imgEffect>
                    <a14:imgEffect>
                      <a14:brightnessContrast brigh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81" b="788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ítulo 5">
            <a:extLst>
              <a:ext uri="{FF2B5EF4-FFF2-40B4-BE49-F238E27FC236}">
                <a16:creationId xmlns:a16="http://schemas.microsoft.com/office/drawing/2014/main" id="{23C80E96-2931-EF46-A9A6-A822471698B4}"/>
              </a:ext>
            </a:extLst>
          </p:cNvPr>
          <p:cNvSpPr txBox="1">
            <a:spLocks/>
          </p:cNvSpPr>
          <p:nvPr/>
        </p:nvSpPr>
        <p:spPr>
          <a:xfrm>
            <a:off x="3767446" y="2923381"/>
            <a:ext cx="4940136" cy="1011237"/>
          </a:xfrm>
          <a:prstGeom prst="rect">
            <a:avLst/>
          </a:prstGeom>
          <a:noFill/>
          <a:effectLst>
            <a:outerShdw blurRad="88900" dist="50800" dir="5400000" algn="ctr" rotWithShape="0">
              <a:schemeClr val="bg1">
                <a:lumMod val="10000"/>
                <a:alpha val="63000"/>
              </a:scheme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8000" b="1" dirty="0">
                <a:solidFill>
                  <a:schemeClr val="bg1"/>
                </a:solidFill>
                <a:latin typeface="Barlow" panose="00000500000000000000" pitchFamily="2" charset="0"/>
              </a:rPr>
              <a:t>SOLUÇÃO</a:t>
            </a:r>
          </a:p>
        </p:txBody>
      </p:sp>
      <p:sp>
        <p:nvSpPr>
          <p:cNvPr id="4" name="Forma Livre: Forma 3">
            <a:extLst>
              <a:ext uri="{FF2B5EF4-FFF2-40B4-BE49-F238E27FC236}">
                <a16:creationId xmlns:a16="http://schemas.microsoft.com/office/drawing/2014/main" id="{4BD13722-1B99-ED31-5628-1664A79BF9AB}"/>
              </a:ext>
            </a:extLst>
          </p:cNvPr>
          <p:cNvSpPr/>
          <p:nvPr/>
        </p:nvSpPr>
        <p:spPr>
          <a:xfrm>
            <a:off x="7718071" y="3934618"/>
            <a:ext cx="817004" cy="243566"/>
          </a:xfrm>
          <a:custGeom>
            <a:avLst/>
            <a:gdLst>
              <a:gd name="connsiteX0" fmla="*/ 1258824 w 1258823"/>
              <a:gd name="connsiteY0" fmla="*/ 375285 h 375285"/>
              <a:gd name="connsiteX1" fmla="*/ 1258824 w 1258823"/>
              <a:gd name="connsiteY1" fmla="*/ 375285 h 375285"/>
              <a:gd name="connsiteX2" fmla="*/ 375285 w 1258823"/>
              <a:gd name="connsiteY2" fmla="*/ 375285 h 375285"/>
              <a:gd name="connsiteX3" fmla="*/ 0 w 1258823"/>
              <a:gd name="connsiteY3" fmla="*/ 0 h 375285"/>
              <a:gd name="connsiteX4" fmla="*/ 0 w 1258823"/>
              <a:gd name="connsiteY4" fmla="*/ 0 h 375285"/>
              <a:gd name="connsiteX5" fmla="*/ 883539 w 1258823"/>
              <a:gd name="connsiteY5" fmla="*/ 0 h 375285"/>
              <a:gd name="connsiteX6" fmla="*/ 1258824 w 1258823"/>
              <a:gd name="connsiteY6" fmla="*/ 375285 h 375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8823" h="375285">
                <a:moveTo>
                  <a:pt x="1258824" y="375285"/>
                </a:moveTo>
                <a:lnTo>
                  <a:pt x="1258824" y="375285"/>
                </a:lnTo>
                <a:cubicBezTo>
                  <a:pt x="1258824" y="375285"/>
                  <a:pt x="375285" y="375285"/>
                  <a:pt x="375285" y="375285"/>
                </a:cubicBezTo>
                <a:cubicBezTo>
                  <a:pt x="168021" y="375285"/>
                  <a:pt x="0" y="207264"/>
                  <a:pt x="0" y="0"/>
                </a:cubicBezTo>
                <a:lnTo>
                  <a:pt x="0" y="0"/>
                </a:lnTo>
                <a:cubicBezTo>
                  <a:pt x="0" y="0"/>
                  <a:pt x="883539" y="0"/>
                  <a:pt x="883539" y="0"/>
                </a:cubicBezTo>
                <a:cubicBezTo>
                  <a:pt x="1090803" y="0"/>
                  <a:pt x="1258824" y="168021"/>
                  <a:pt x="1258824" y="375285"/>
                </a:cubicBezTo>
                <a:close/>
              </a:path>
            </a:pathLst>
          </a:custGeom>
          <a:solidFill>
            <a:srgbClr val="93C01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pt-BR" dirty="0"/>
          </a:p>
        </p:txBody>
      </p:sp>
      <p:sp>
        <p:nvSpPr>
          <p:cNvPr id="5" name="Retângulo: Cantos Diagonais Arredondados 4">
            <a:extLst>
              <a:ext uri="{FF2B5EF4-FFF2-40B4-BE49-F238E27FC236}">
                <a16:creationId xmlns:a16="http://schemas.microsoft.com/office/drawing/2014/main" id="{1CD96B91-E0D9-5F13-4A2F-0DA89FD9A734}"/>
              </a:ext>
            </a:extLst>
          </p:cNvPr>
          <p:cNvSpPr/>
          <p:nvPr/>
        </p:nvSpPr>
        <p:spPr>
          <a:xfrm flipH="1">
            <a:off x="281651" y="254643"/>
            <a:ext cx="11628698" cy="6348714"/>
          </a:xfrm>
          <a:prstGeom prst="round2DiagRect">
            <a:avLst/>
          </a:prstGeom>
          <a:noFill/>
          <a:ln w="12700">
            <a:gradFill flip="none" rotWithShape="1">
              <a:gsLst>
                <a:gs pos="0">
                  <a:srgbClr val="93C01F"/>
                </a:gs>
                <a:gs pos="100000">
                  <a:srgbClr val="93C01F"/>
                </a:gs>
                <a:gs pos="55000">
                  <a:srgbClr val="005722"/>
                </a:gs>
              </a:gsLst>
              <a:path path="circle">
                <a:fillToRect r="100000" b="100000"/>
              </a:path>
              <a:tileRect l="-100000" t="-10000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240473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lide8" descr="Analise da Queda de Vendas7">
            <a:extLst>
              <a:ext uri="{FF2B5EF4-FFF2-40B4-BE49-F238E27FC236}">
                <a16:creationId xmlns:a16="http://schemas.microsoft.com/office/drawing/2014/main" id="{65D27FAA-4192-411B-BCDD-F123B6F8F6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841" y="0"/>
            <a:ext cx="72283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185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Pessoa com salada e frutas&#10;&#10;Descrição gerada automaticamente">
            <a:extLst>
              <a:ext uri="{FF2B5EF4-FFF2-40B4-BE49-F238E27FC236}">
                <a16:creationId xmlns:a16="http://schemas.microsoft.com/office/drawing/2014/main" id="{050388CC-7E74-2F77-3BAB-09950BBB90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6000"/>
                    </a14:imgEffect>
                    <a14:imgEffect>
                      <a14:brightnessContrast brigh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49" t="8881" b="8881"/>
          <a:stretch/>
        </p:blipFill>
        <p:spPr>
          <a:xfrm>
            <a:off x="0" y="0"/>
            <a:ext cx="12221150" cy="6858000"/>
          </a:xfrm>
          <a:prstGeom prst="rect">
            <a:avLst/>
          </a:prstGeom>
        </p:spPr>
      </p:pic>
      <p:sp>
        <p:nvSpPr>
          <p:cNvPr id="24" name="Retângulo: Cantos Diagonais Arredondados 23">
            <a:extLst>
              <a:ext uri="{FF2B5EF4-FFF2-40B4-BE49-F238E27FC236}">
                <a16:creationId xmlns:a16="http://schemas.microsoft.com/office/drawing/2014/main" id="{8BED9438-34E9-7F7D-6D79-09DDF239210D}"/>
              </a:ext>
            </a:extLst>
          </p:cNvPr>
          <p:cNvSpPr/>
          <p:nvPr/>
        </p:nvSpPr>
        <p:spPr>
          <a:xfrm flipH="1">
            <a:off x="281651" y="254643"/>
            <a:ext cx="11628698" cy="6348714"/>
          </a:xfrm>
          <a:prstGeom prst="round2DiagRect">
            <a:avLst/>
          </a:prstGeom>
          <a:noFill/>
          <a:ln w="12700">
            <a:gradFill flip="none" rotWithShape="1">
              <a:gsLst>
                <a:gs pos="0">
                  <a:srgbClr val="93C01F"/>
                </a:gs>
                <a:gs pos="100000">
                  <a:srgbClr val="93C01F"/>
                </a:gs>
                <a:gs pos="55000">
                  <a:srgbClr val="005722"/>
                </a:gs>
              </a:gsLst>
              <a:path path="circle">
                <a:fillToRect r="100000" b="100000"/>
              </a:path>
              <a:tileRect l="-100000" t="-10000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6" name="Título 5">
            <a:extLst>
              <a:ext uri="{FF2B5EF4-FFF2-40B4-BE49-F238E27FC236}">
                <a16:creationId xmlns:a16="http://schemas.microsoft.com/office/drawing/2014/main" id="{6E8DAF92-5482-7928-B1C6-26612B7A7C26}"/>
              </a:ext>
            </a:extLst>
          </p:cNvPr>
          <p:cNvSpPr txBox="1">
            <a:spLocks/>
          </p:cNvSpPr>
          <p:nvPr/>
        </p:nvSpPr>
        <p:spPr>
          <a:xfrm>
            <a:off x="2372810" y="2923381"/>
            <a:ext cx="7729408" cy="1011237"/>
          </a:xfrm>
          <a:prstGeom prst="rect">
            <a:avLst/>
          </a:prstGeom>
          <a:noFill/>
          <a:effectLst>
            <a:outerShdw blurRad="88900" dist="50800" dir="5400000" algn="ctr" rotWithShape="0">
              <a:schemeClr val="bg1">
                <a:lumMod val="10000"/>
                <a:alpha val="63000"/>
              </a:scheme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8000" b="1" dirty="0">
                <a:solidFill>
                  <a:schemeClr val="bg1"/>
                </a:solidFill>
                <a:latin typeface="Barlow" panose="00000500000000000000" pitchFamily="2" charset="0"/>
              </a:rPr>
              <a:t>SITUAÇÃO</a:t>
            </a:r>
          </a:p>
        </p:txBody>
      </p:sp>
      <p:sp>
        <p:nvSpPr>
          <p:cNvPr id="27" name="Forma Livre: Forma 26">
            <a:extLst>
              <a:ext uri="{FF2B5EF4-FFF2-40B4-BE49-F238E27FC236}">
                <a16:creationId xmlns:a16="http://schemas.microsoft.com/office/drawing/2014/main" id="{DD871CFC-D6F1-B82A-164F-3185278F2058}"/>
              </a:ext>
            </a:extLst>
          </p:cNvPr>
          <p:cNvSpPr/>
          <p:nvPr/>
        </p:nvSpPr>
        <p:spPr>
          <a:xfrm>
            <a:off x="7812509" y="3934618"/>
            <a:ext cx="817004" cy="243566"/>
          </a:xfrm>
          <a:custGeom>
            <a:avLst/>
            <a:gdLst>
              <a:gd name="connsiteX0" fmla="*/ 1258824 w 1258823"/>
              <a:gd name="connsiteY0" fmla="*/ 375285 h 375285"/>
              <a:gd name="connsiteX1" fmla="*/ 1258824 w 1258823"/>
              <a:gd name="connsiteY1" fmla="*/ 375285 h 375285"/>
              <a:gd name="connsiteX2" fmla="*/ 375285 w 1258823"/>
              <a:gd name="connsiteY2" fmla="*/ 375285 h 375285"/>
              <a:gd name="connsiteX3" fmla="*/ 0 w 1258823"/>
              <a:gd name="connsiteY3" fmla="*/ 0 h 375285"/>
              <a:gd name="connsiteX4" fmla="*/ 0 w 1258823"/>
              <a:gd name="connsiteY4" fmla="*/ 0 h 375285"/>
              <a:gd name="connsiteX5" fmla="*/ 883539 w 1258823"/>
              <a:gd name="connsiteY5" fmla="*/ 0 h 375285"/>
              <a:gd name="connsiteX6" fmla="*/ 1258824 w 1258823"/>
              <a:gd name="connsiteY6" fmla="*/ 375285 h 375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8823" h="375285">
                <a:moveTo>
                  <a:pt x="1258824" y="375285"/>
                </a:moveTo>
                <a:lnTo>
                  <a:pt x="1258824" y="375285"/>
                </a:lnTo>
                <a:cubicBezTo>
                  <a:pt x="1258824" y="375285"/>
                  <a:pt x="375285" y="375285"/>
                  <a:pt x="375285" y="375285"/>
                </a:cubicBezTo>
                <a:cubicBezTo>
                  <a:pt x="168021" y="375285"/>
                  <a:pt x="0" y="207264"/>
                  <a:pt x="0" y="0"/>
                </a:cubicBezTo>
                <a:lnTo>
                  <a:pt x="0" y="0"/>
                </a:lnTo>
                <a:cubicBezTo>
                  <a:pt x="0" y="0"/>
                  <a:pt x="883539" y="0"/>
                  <a:pt x="883539" y="0"/>
                </a:cubicBezTo>
                <a:cubicBezTo>
                  <a:pt x="1090803" y="0"/>
                  <a:pt x="1258824" y="168021"/>
                  <a:pt x="1258824" y="375285"/>
                </a:cubicBezTo>
                <a:close/>
              </a:path>
            </a:pathLst>
          </a:custGeom>
          <a:solidFill>
            <a:srgbClr val="93C01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35091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de2" descr="Analise da Queda de Vendas1">
            <a:extLst>
              <a:ext uri="{FF2B5EF4-FFF2-40B4-BE49-F238E27FC236}">
                <a16:creationId xmlns:a16="http://schemas.microsoft.com/office/drawing/2014/main" id="{8DF4CD1B-5884-4A99-B668-579BF94B03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841" y="0"/>
            <a:ext cx="72283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925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Prato com legumes&#10;&#10;Descrição gerada automaticamente com confiança média">
            <a:extLst>
              <a:ext uri="{FF2B5EF4-FFF2-40B4-BE49-F238E27FC236}">
                <a16:creationId xmlns:a16="http://schemas.microsoft.com/office/drawing/2014/main" id="{32BDADB5-8DDF-EF07-FDA3-AE181E4D76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40000"/>
                    </a14:imgEffect>
                    <a14:imgEffect>
                      <a14:brightnessContrast brigh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ítulo 5">
            <a:extLst>
              <a:ext uri="{FF2B5EF4-FFF2-40B4-BE49-F238E27FC236}">
                <a16:creationId xmlns:a16="http://schemas.microsoft.com/office/drawing/2014/main" id="{23C80E96-2931-EF46-A9A6-A822471698B4}"/>
              </a:ext>
            </a:extLst>
          </p:cNvPr>
          <p:cNvSpPr txBox="1">
            <a:spLocks/>
          </p:cNvSpPr>
          <p:nvPr/>
        </p:nvSpPr>
        <p:spPr>
          <a:xfrm>
            <a:off x="2372810" y="2923381"/>
            <a:ext cx="7729408" cy="1011237"/>
          </a:xfrm>
          <a:prstGeom prst="rect">
            <a:avLst/>
          </a:prstGeom>
          <a:noFill/>
          <a:effectLst>
            <a:outerShdw blurRad="88900" dist="50800" dir="5400000" algn="ctr" rotWithShape="0">
              <a:schemeClr val="bg1">
                <a:lumMod val="10000"/>
                <a:alpha val="63000"/>
              </a:scheme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8000" b="1" dirty="0">
                <a:solidFill>
                  <a:schemeClr val="bg1"/>
                </a:solidFill>
                <a:latin typeface="Barlow" panose="00000500000000000000" pitchFamily="2" charset="0"/>
              </a:rPr>
              <a:t>COMPLICAÇÃO</a:t>
            </a:r>
          </a:p>
        </p:txBody>
      </p:sp>
      <p:sp>
        <p:nvSpPr>
          <p:cNvPr id="4" name="Forma Livre: Forma 3">
            <a:extLst>
              <a:ext uri="{FF2B5EF4-FFF2-40B4-BE49-F238E27FC236}">
                <a16:creationId xmlns:a16="http://schemas.microsoft.com/office/drawing/2014/main" id="{4BD13722-1B99-ED31-5628-1664A79BF9AB}"/>
              </a:ext>
            </a:extLst>
          </p:cNvPr>
          <p:cNvSpPr/>
          <p:nvPr/>
        </p:nvSpPr>
        <p:spPr>
          <a:xfrm>
            <a:off x="8819507" y="3934618"/>
            <a:ext cx="817004" cy="243566"/>
          </a:xfrm>
          <a:custGeom>
            <a:avLst/>
            <a:gdLst>
              <a:gd name="connsiteX0" fmla="*/ 1258824 w 1258823"/>
              <a:gd name="connsiteY0" fmla="*/ 375285 h 375285"/>
              <a:gd name="connsiteX1" fmla="*/ 1258824 w 1258823"/>
              <a:gd name="connsiteY1" fmla="*/ 375285 h 375285"/>
              <a:gd name="connsiteX2" fmla="*/ 375285 w 1258823"/>
              <a:gd name="connsiteY2" fmla="*/ 375285 h 375285"/>
              <a:gd name="connsiteX3" fmla="*/ 0 w 1258823"/>
              <a:gd name="connsiteY3" fmla="*/ 0 h 375285"/>
              <a:gd name="connsiteX4" fmla="*/ 0 w 1258823"/>
              <a:gd name="connsiteY4" fmla="*/ 0 h 375285"/>
              <a:gd name="connsiteX5" fmla="*/ 883539 w 1258823"/>
              <a:gd name="connsiteY5" fmla="*/ 0 h 375285"/>
              <a:gd name="connsiteX6" fmla="*/ 1258824 w 1258823"/>
              <a:gd name="connsiteY6" fmla="*/ 375285 h 375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8823" h="375285">
                <a:moveTo>
                  <a:pt x="1258824" y="375285"/>
                </a:moveTo>
                <a:lnTo>
                  <a:pt x="1258824" y="375285"/>
                </a:lnTo>
                <a:cubicBezTo>
                  <a:pt x="1258824" y="375285"/>
                  <a:pt x="375285" y="375285"/>
                  <a:pt x="375285" y="375285"/>
                </a:cubicBezTo>
                <a:cubicBezTo>
                  <a:pt x="168021" y="375285"/>
                  <a:pt x="0" y="207264"/>
                  <a:pt x="0" y="0"/>
                </a:cubicBezTo>
                <a:lnTo>
                  <a:pt x="0" y="0"/>
                </a:lnTo>
                <a:cubicBezTo>
                  <a:pt x="0" y="0"/>
                  <a:pt x="883539" y="0"/>
                  <a:pt x="883539" y="0"/>
                </a:cubicBezTo>
                <a:cubicBezTo>
                  <a:pt x="1090803" y="0"/>
                  <a:pt x="1258824" y="168021"/>
                  <a:pt x="1258824" y="375285"/>
                </a:cubicBezTo>
                <a:close/>
              </a:path>
            </a:pathLst>
          </a:custGeom>
          <a:solidFill>
            <a:srgbClr val="93C01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pt-BR" dirty="0"/>
          </a:p>
        </p:txBody>
      </p:sp>
      <p:sp>
        <p:nvSpPr>
          <p:cNvPr id="12" name="Retângulo: Cantos Diagonais Arredondados 11">
            <a:extLst>
              <a:ext uri="{FF2B5EF4-FFF2-40B4-BE49-F238E27FC236}">
                <a16:creationId xmlns:a16="http://schemas.microsoft.com/office/drawing/2014/main" id="{0EBBE08E-A68E-ADB9-4C9E-4A88EE0AA632}"/>
              </a:ext>
            </a:extLst>
          </p:cNvPr>
          <p:cNvSpPr/>
          <p:nvPr/>
        </p:nvSpPr>
        <p:spPr>
          <a:xfrm flipH="1">
            <a:off x="281651" y="254643"/>
            <a:ext cx="11628698" cy="6348714"/>
          </a:xfrm>
          <a:prstGeom prst="round2DiagRect">
            <a:avLst/>
          </a:prstGeom>
          <a:noFill/>
          <a:ln w="12700">
            <a:gradFill flip="none" rotWithShape="1">
              <a:gsLst>
                <a:gs pos="0">
                  <a:srgbClr val="93C01F"/>
                </a:gs>
                <a:gs pos="100000">
                  <a:srgbClr val="93C01F"/>
                </a:gs>
                <a:gs pos="55000">
                  <a:srgbClr val="005722"/>
                </a:gs>
              </a:gsLst>
              <a:path path="circle">
                <a:fillToRect r="100000" b="100000"/>
              </a:path>
              <a:tileRect l="-100000" t="-10000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84517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de3" descr="Analise da Queda de Vendas2">
            <a:extLst>
              <a:ext uri="{FF2B5EF4-FFF2-40B4-BE49-F238E27FC236}">
                <a16:creationId xmlns:a16="http://schemas.microsoft.com/office/drawing/2014/main" id="{03C73F9D-49FB-4487-BFDB-2A1400A634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841" y="0"/>
            <a:ext cx="72283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5384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de4" descr="Analise da Queda de Vendas3">
            <a:extLst>
              <a:ext uri="{FF2B5EF4-FFF2-40B4-BE49-F238E27FC236}">
                <a16:creationId xmlns:a16="http://schemas.microsoft.com/office/drawing/2014/main" id="{03EEB128-61C0-4DB8-9E40-F6FD458E00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841" y="0"/>
            <a:ext cx="72283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0356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de5" descr="Analise da Queda de Vendas4">
            <a:extLst>
              <a:ext uri="{FF2B5EF4-FFF2-40B4-BE49-F238E27FC236}">
                <a16:creationId xmlns:a16="http://schemas.microsoft.com/office/drawing/2014/main" id="{EEF7BCEF-A90F-43FA-8E48-15FB1B0301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841" y="0"/>
            <a:ext cx="72283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0830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de6" descr="Analise da Queda de Vendas5">
            <a:extLst>
              <a:ext uri="{FF2B5EF4-FFF2-40B4-BE49-F238E27FC236}">
                <a16:creationId xmlns:a16="http://schemas.microsoft.com/office/drawing/2014/main" id="{1FDF7286-AAC6-49B4-8328-CBC152C95C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841" y="0"/>
            <a:ext cx="72283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376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32BDADB5-8DDF-EF07-FDA3-AE181E4D76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40000"/>
                    </a14:imgEffect>
                    <a14:imgEffect>
                      <a14:brightnessContrast brigh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81" b="788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ítulo 5">
            <a:extLst>
              <a:ext uri="{FF2B5EF4-FFF2-40B4-BE49-F238E27FC236}">
                <a16:creationId xmlns:a16="http://schemas.microsoft.com/office/drawing/2014/main" id="{23C80E96-2931-EF46-A9A6-A822471698B4}"/>
              </a:ext>
            </a:extLst>
          </p:cNvPr>
          <p:cNvSpPr txBox="1">
            <a:spLocks/>
          </p:cNvSpPr>
          <p:nvPr/>
        </p:nvSpPr>
        <p:spPr>
          <a:xfrm>
            <a:off x="3767446" y="2923381"/>
            <a:ext cx="4940136" cy="1011237"/>
          </a:xfrm>
          <a:prstGeom prst="rect">
            <a:avLst/>
          </a:prstGeom>
          <a:noFill/>
          <a:effectLst>
            <a:outerShdw blurRad="88900" dist="50800" dir="5400000" algn="ctr" rotWithShape="0">
              <a:schemeClr val="bg1">
                <a:lumMod val="10000"/>
                <a:alpha val="63000"/>
              </a:scheme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8000" b="1" dirty="0">
                <a:solidFill>
                  <a:schemeClr val="bg1"/>
                </a:solidFill>
                <a:latin typeface="Barlow" panose="00000500000000000000" pitchFamily="2" charset="0"/>
              </a:rPr>
              <a:t>CLIMAX</a:t>
            </a:r>
          </a:p>
        </p:txBody>
      </p:sp>
      <p:sp>
        <p:nvSpPr>
          <p:cNvPr id="4" name="Forma Livre: Forma 3">
            <a:extLst>
              <a:ext uri="{FF2B5EF4-FFF2-40B4-BE49-F238E27FC236}">
                <a16:creationId xmlns:a16="http://schemas.microsoft.com/office/drawing/2014/main" id="{4BD13722-1B99-ED31-5628-1664A79BF9AB}"/>
              </a:ext>
            </a:extLst>
          </p:cNvPr>
          <p:cNvSpPr/>
          <p:nvPr/>
        </p:nvSpPr>
        <p:spPr>
          <a:xfrm>
            <a:off x="7718071" y="3934618"/>
            <a:ext cx="817004" cy="243566"/>
          </a:xfrm>
          <a:custGeom>
            <a:avLst/>
            <a:gdLst>
              <a:gd name="connsiteX0" fmla="*/ 1258824 w 1258823"/>
              <a:gd name="connsiteY0" fmla="*/ 375285 h 375285"/>
              <a:gd name="connsiteX1" fmla="*/ 1258824 w 1258823"/>
              <a:gd name="connsiteY1" fmla="*/ 375285 h 375285"/>
              <a:gd name="connsiteX2" fmla="*/ 375285 w 1258823"/>
              <a:gd name="connsiteY2" fmla="*/ 375285 h 375285"/>
              <a:gd name="connsiteX3" fmla="*/ 0 w 1258823"/>
              <a:gd name="connsiteY3" fmla="*/ 0 h 375285"/>
              <a:gd name="connsiteX4" fmla="*/ 0 w 1258823"/>
              <a:gd name="connsiteY4" fmla="*/ 0 h 375285"/>
              <a:gd name="connsiteX5" fmla="*/ 883539 w 1258823"/>
              <a:gd name="connsiteY5" fmla="*/ 0 h 375285"/>
              <a:gd name="connsiteX6" fmla="*/ 1258824 w 1258823"/>
              <a:gd name="connsiteY6" fmla="*/ 375285 h 375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8823" h="375285">
                <a:moveTo>
                  <a:pt x="1258824" y="375285"/>
                </a:moveTo>
                <a:lnTo>
                  <a:pt x="1258824" y="375285"/>
                </a:lnTo>
                <a:cubicBezTo>
                  <a:pt x="1258824" y="375285"/>
                  <a:pt x="375285" y="375285"/>
                  <a:pt x="375285" y="375285"/>
                </a:cubicBezTo>
                <a:cubicBezTo>
                  <a:pt x="168021" y="375285"/>
                  <a:pt x="0" y="207264"/>
                  <a:pt x="0" y="0"/>
                </a:cubicBezTo>
                <a:lnTo>
                  <a:pt x="0" y="0"/>
                </a:lnTo>
                <a:cubicBezTo>
                  <a:pt x="0" y="0"/>
                  <a:pt x="883539" y="0"/>
                  <a:pt x="883539" y="0"/>
                </a:cubicBezTo>
                <a:cubicBezTo>
                  <a:pt x="1090803" y="0"/>
                  <a:pt x="1258824" y="168021"/>
                  <a:pt x="1258824" y="375285"/>
                </a:cubicBezTo>
                <a:close/>
              </a:path>
            </a:pathLst>
          </a:custGeom>
          <a:solidFill>
            <a:srgbClr val="93C01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pt-BR" dirty="0"/>
          </a:p>
        </p:txBody>
      </p:sp>
      <p:sp>
        <p:nvSpPr>
          <p:cNvPr id="5" name="Retângulo: Cantos Diagonais Arredondados 4">
            <a:extLst>
              <a:ext uri="{FF2B5EF4-FFF2-40B4-BE49-F238E27FC236}">
                <a16:creationId xmlns:a16="http://schemas.microsoft.com/office/drawing/2014/main" id="{1CD96B91-E0D9-5F13-4A2F-0DA89FD9A734}"/>
              </a:ext>
            </a:extLst>
          </p:cNvPr>
          <p:cNvSpPr/>
          <p:nvPr/>
        </p:nvSpPr>
        <p:spPr>
          <a:xfrm flipH="1">
            <a:off x="281651" y="254643"/>
            <a:ext cx="11628698" cy="6348714"/>
          </a:xfrm>
          <a:prstGeom prst="round2DiagRect">
            <a:avLst/>
          </a:prstGeom>
          <a:noFill/>
          <a:ln w="12700">
            <a:gradFill flip="none" rotWithShape="1">
              <a:gsLst>
                <a:gs pos="0">
                  <a:srgbClr val="93C01F"/>
                </a:gs>
                <a:gs pos="100000">
                  <a:srgbClr val="93C01F"/>
                </a:gs>
                <a:gs pos="55000">
                  <a:srgbClr val="005722"/>
                </a:gs>
              </a:gsLst>
              <a:path path="circle">
                <a:fillToRect r="100000" b="100000"/>
              </a:path>
              <a:tileRect l="-100000" t="-10000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5880609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 2013 - 2022">
  <a:themeElements>
    <a:clrScheme name="Organo verde">
      <a:dk1>
        <a:srgbClr val="191C1C"/>
      </a:dk1>
      <a:lt1>
        <a:srgbClr val="F8FAF3"/>
      </a:lt1>
      <a:dk2>
        <a:srgbClr val="008D36"/>
      </a:dk2>
      <a:lt2>
        <a:srgbClr val="FFFFFF"/>
      </a:lt2>
      <a:accent1>
        <a:srgbClr val="93C01F"/>
      </a:accent1>
      <a:accent2>
        <a:srgbClr val="008D36"/>
      </a:accent2>
      <a:accent3>
        <a:srgbClr val="A5A5A5"/>
      </a:accent3>
      <a:accent4>
        <a:srgbClr val="FFC000"/>
      </a:accent4>
      <a:accent5>
        <a:srgbClr val="CAE38D"/>
      </a:accent5>
      <a:accent6>
        <a:srgbClr val="70AD47"/>
      </a:accent6>
      <a:hlink>
        <a:srgbClr val="98C230"/>
      </a:hlink>
      <a:folHlink>
        <a:srgbClr val="375623"/>
      </a:folHlink>
    </a:clrScheme>
    <a:fontScheme name="Tema do Office 2013 -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 2013 -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419</TotalTime>
  <Words>17</Words>
  <Application>Microsoft Office PowerPoint</Application>
  <PresentationFormat>Widescreen</PresentationFormat>
  <Paragraphs>6</Paragraphs>
  <Slides>12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12</vt:i4>
      </vt:variant>
    </vt:vector>
  </HeadingPairs>
  <TitlesOfParts>
    <vt:vector size="17" baseType="lpstr">
      <vt:lpstr>Arial</vt:lpstr>
      <vt:lpstr>Barlow</vt:lpstr>
      <vt:lpstr>Calibri</vt:lpstr>
      <vt:lpstr>Calibri Light</vt:lpstr>
      <vt:lpstr>Tema do Office 2013 - 2022</vt:lpstr>
      <vt:lpstr>ORGANOVERDE EM FOCO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Alura-Estudio</dc:creator>
  <cp:lastModifiedBy>Victorino Vila</cp:lastModifiedBy>
  <cp:revision>8</cp:revision>
  <dcterms:created xsi:type="dcterms:W3CDTF">2024-09-23T13:52:20Z</dcterms:created>
  <dcterms:modified xsi:type="dcterms:W3CDTF">2024-09-24T04:16:29Z</dcterms:modified>
</cp:coreProperties>
</file>