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65" r:id="rId4"/>
    <p:sldId id="26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C01F"/>
    <a:srgbClr val="003213"/>
    <a:srgbClr val="005722"/>
    <a:srgbClr val="001A0A"/>
    <a:srgbClr val="008D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65" d="100"/>
          <a:sy n="65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comida, frutas&#10;&#10;Descrição gerada automaticamente">
            <a:extLst>
              <a:ext uri="{FF2B5EF4-FFF2-40B4-BE49-F238E27FC236}">
                <a16:creationId xmlns:a16="http://schemas.microsoft.com/office/drawing/2014/main" id="{2F938B04-7265-BFBB-65E4-F45A8CE777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14FC086A-148C-60F3-C1CD-31510D703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440" y="5220686"/>
            <a:ext cx="2036989" cy="90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77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Forma&#10;&#10;Descrição gerada automaticamente com confiança média">
            <a:extLst>
              <a:ext uri="{FF2B5EF4-FFF2-40B4-BE49-F238E27FC236}">
                <a16:creationId xmlns:a16="http://schemas.microsoft.com/office/drawing/2014/main" id="{846C0BB7-FE0B-84B4-BE54-7C6F9D350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>
            <a:off x="0" y="3420335"/>
            <a:ext cx="821803" cy="3437665"/>
          </a:xfrm>
          <a:prstGeom prst="rect">
            <a:avLst/>
          </a:prstGeom>
        </p:spPr>
      </p:pic>
      <p:pic>
        <p:nvPicPr>
          <p:cNvPr id="9" name="Imagem 8" descr="Forma&#10;&#10;Descrição gerada automaticamente com confiança média">
            <a:extLst>
              <a:ext uri="{FF2B5EF4-FFF2-40B4-BE49-F238E27FC236}">
                <a16:creationId xmlns:a16="http://schemas.microsoft.com/office/drawing/2014/main" id="{5593DB9D-D6E2-F257-F033-A8DCE16382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 rot="10800000">
            <a:off x="11370197" y="0"/>
            <a:ext cx="821803" cy="343766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E022EE5-586C-7541-A6D4-78255652F6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-569001" y="1298678"/>
            <a:ext cx="2168146" cy="3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5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BRAN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Forma&#10;&#10;Descrição gerada automaticamente com confiança média">
            <a:extLst>
              <a:ext uri="{FF2B5EF4-FFF2-40B4-BE49-F238E27FC236}">
                <a16:creationId xmlns:a16="http://schemas.microsoft.com/office/drawing/2014/main" id="{FC225B65-3F35-4B2B-11FD-F8456D7D0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>
            <a:off x="0" y="3420335"/>
            <a:ext cx="821803" cy="3437665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média">
            <a:extLst>
              <a:ext uri="{FF2B5EF4-FFF2-40B4-BE49-F238E27FC236}">
                <a16:creationId xmlns:a16="http://schemas.microsoft.com/office/drawing/2014/main" id="{5257BFB3-5DC5-7769-AD15-6BAA5275E8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 rot="10800000">
            <a:off x="11370197" y="0"/>
            <a:ext cx="821803" cy="3437665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D565390E-553B-917E-74AA-B8CEDEF94F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-569001" y="1298678"/>
            <a:ext cx="2168146" cy="3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12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BRAN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162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534CF-665C-2EEE-FAEB-170068881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447E525-41C5-455C-D8C3-3791D84BD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9C9F59-101D-EC5D-BA38-BBC6697AA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9C59879-07C2-5CF0-95BA-98E4B55A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pic>
        <p:nvPicPr>
          <p:cNvPr id="13" name="Imagem 12" descr="Pessoa com salada e frutas&#10;&#10;Descrição gerada automaticamente">
            <a:extLst>
              <a:ext uri="{FF2B5EF4-FFF2-40B4-BE49-F238E27FC236}">
                <a16:creationId xmlns:a16="http://schemas.microsoft.com/office/drawing/2014/main" id="{764CA69B-A0D6-E499-EBC6-9D9BFE6A08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9" t="8881" b="8881"/>
          <a:stretch/>
        </p:blipFill>
        <p:spPr>
          <a:xfrm>
            <a:off x="0" y="0"/>
            <a:ext cx="12221150" cy="6858000"/>
          </a:xfrm>
          <a:prstGeom prst="rect">
            <a:avLst/>
          </a:prstGeom>
        </p:spPr>
      </p:pic>
      <p:sp>
        <p:nvSpPr>
          <p:cNvPr id="14" name="Retângulo: Cantos Diagonais Arredondados 13">
            <a:extLst>
              <a:ext uri="{FF2B5EF4-FFF2-40B4-BE49-F238E27FC236}">
                <a16:creationId xmlns:a16="http://schemas.microsoft.com/office/drawing/2014/main" id="{D9D99076-F2B2-6296-2A10-BB323EC98607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530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Prato com legumes&#10;&#10;Descrição gerada automaticamente com confiança média">
            <a:extLst>
              <a:ext uri="{FF2B5EF4-FFF2-40B4-BE49-F238E27FC236}">
                <a16:creationId xmlns:a16="http://schemas.microsoft.com/office/drawing/2014/main" id="{369E81F5-8E2D-D425-2C68-D1FF16DE8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tângulo: Cantos Diagonais Arredondados 14">
            <a:extLst>
              <a:ext uri="{FF2B5EF4-FFF2-40B4-BE49-F238E27FC236}">
                <a16:creationId xmlns:a16="http://schemas.microsoft.com/office/drawing/2014/main" id="{1F67F51D-FD0E-6ECC-E9B7-80844038E0F8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53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66C4B61-E047-6647-9D45-557A186F9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81" b="78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tângulo: Cantos Diagonais Arredondados 4">
            <a:extLst>
              <a:ext uri="{FF2B5EF4-FFF2-40B4-BE49-F238E27FC236}">
                <a16:creationId xmlns:a16="http://schemas.microsoft.com/office/drawing/2014/main" id="{EB6DFBCE-B0CB-DA0B-A08D-CB7211D3A456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821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9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7" r:id="rId3"/>
    <p:sldLayoutId id="2147483675" r:id="rId4"/>
    <p:sldLayoutId id="2147483676" r:id="rId5"/>
    <p:sldLayoutId id="2147483678" r:id="rId6"/>
    <p:sldLayoutId id="2147483679" r:id="rId7"/>
    <p:sldLayoutId id="214748368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comida, frutas&#10;&#10;Descrição gerada automaticamente">
            <a:extLst>
              <a:ext uri="{FF2B5EF4-FFF2-40B4-BE49-F238E27FC236}">
                <a16:creationId xmlns:a16="http://schemas.microsoft.com/office/drawing/2014/main" id="{4DB58675-6EE6-0320-CA9E-0453551C1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04AB83ED-3C77-90A7-4631-B7A0FD170F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 flipH="1">
            <a:off x="685797" y="1550178"/>
            <a:ext cx="8839202" cy="10112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3C01F"/>
          </a:solidFill>
        </p:spPr>
        <p:txBody>
          <a:bodyPr lIns="0" tIns="0" rIns="0" bIns="0">
            <a:normAutofit fontScale="90000"/>
          </a:bodyPr>
          <a:lstStyle/>
          <a:p>
            <a:pPr algn="ctr"/>
            <a:r>
              <a:rPr lang="pt-BR" sz="6600" b="1" dirty="0">
                <a:latin typeface="Barlow" panose="00000500000000000000" pitchFamily="2" charset="0"/>
              </a:rPr>
              <a:t>ORGANOVERDE EM FOCO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8903142-E65D-2BE2-589F-30D44DAA3976}"/>
              </a:ext>
            </a:extLst>
          </p:cNvPr>
          <p:cNvSpPr txBox="1"/>
          <p:nvPr/>
        </p:nvSpPr>
        <p:spPr>
          <a:xfrm>
            <a:off x="827313" y="2593290"/>
            <a:ext cx="802277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Barlow" panose="00000500000000000000" pitchFamily="2" charset="0"/>
              </a:rPr>
              <a:t>Analisando a queda de vendas e caminhos para a recuperação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FA749A97-9AF3-CC37-4667-E6A07A3B1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440" y="5220686"/>
            <a:ext cx="2036989" cy="90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70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salada e frutas&#10;&#10;Descrição gerada automaticamente">
            <a:extLst>
              <a:ext uri="{FF2B5EF4-FFF2-40B4-BE49-F238E27FC236}">
                <a16:creationId xmlns:a16="http://schemas.microsoft.com/office/drawing/2014/main" id="{050388CC-7E74-2F77-3BAB-09950BBB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9" t="8881" b="8881"/>
          <a:stretch/>
        </p:blipFill>
        <p:spPr>
          <a:xfrm>
            <a:off x="0" y="0"/>
            <a:ext cx="12221150" cy="6858000"/>
          </a:xfrm>
          <a:prstGeom prst="rect">
            <a:avLst/>
          </a:prstGeom>
        </p:spPr>
      </p:pic>
      <p:sp>
        <p:nvSpPr>
          <p:cNvPr id="24" name="Retângulo: Cantos Diagonais Arredondados 23">
            <a:extLst>
              <a:ext uri="{FF2B5EF4-FFF2-40B4-BE49-F238E27FC236}">
                <a16:creationId xmlns:a16="http://schemas.microsoft.com/office/drawing/2014/main" id="{8BED9438-34E9-7F7D-6D79-09DDF239210D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Título 5">
            <a:extLst>
              <a:ext uri="{FF2B5EF4-FFF2-40B4-BE49-F238E27FC236}">
                <a16:creationId xmlns:a16="http://schemas.microsoft.com/office/drawing/2014/main" id="{6E8DAF92-5482-7928-B1C6-26612B7A7C26}"/>
              </a:ext>
            </a:extLst>
          </p:cNvPr>
          <p:cNvSpPr txBox="1">
            <a:spLocks/>
          </p:cNvSpPr>
          <p:nvPr/>
        </p:nvSpPr>
        <p:spPr>
          <a:xfrm>
            <a:off x="2372810" y="2923381"/>
            <a:ext cx="7729408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SITUAÇÃO</a:t>
            </a: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DD871CFC-D6F1-B82A-164F-3185278F2058}"/>
              </a:ext>
            </a:extLst>
          </p:cNvPr>
          <p:cNvSpPr/>
          <p:nvPr/>
        </p:nvSpPr>
        <p:spPr>
          <a:xfrm>
            <a:off x="7812509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5091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Prato com legumes&#10;&#10;Descrição gerada automaticamente com confiança média">
            <a:extLst>
              <a:ext uri="{FF2B5EF4-FFF2-40B4-BE49-F238E27FC236}">
                <a16:creationId xmlns:a16="http://schemas.microsoft.com/office/drawing/2014/main" id="{32BDADB5-8DDF-EF07-FDA3-AE181E4D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5">
            <a:extLst>
              <a:ext uri="{FF2B5EF4-FFF2-40B4-BE49-F238E27FC236}">
                <a16:creationId xmlns:a16="http://schemas.microsoft.com/office/drawing/2014/main" id="{23C80E96-2931-EF46-A9A6-A822471698B4}"/>
              </a:ext>
            </a:extLst>
          </p:cNvPr>
          <p:cNvSpPr txBox="1">
            <a:spLocks/>
          </p:cNvSpPr>
          <p:nvPr/>
        </p:nvSpPr>
        <p:spPr>
          <a:xfrm>
            <a:off x="2372810" y="2923381"/>
            <a:ext cx="7729408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COMPLICAÇÃO</a:t>
            </a: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4BD13722-1B99-ED31-5628-1664A79BF9AB}"/>
              </a:ext>
            </a:extLst>
          </p:cNvPr>
          <p:cNvSpPr/>
          <p:nvPr/>
        </p:nvSpPr>
        <p:spPr>
          <a:xfrm>
            <a:off x="8819507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2" name="Retângulo: Cantos Diagonais Arredondados 11">
            <a:extLst>
              <a:ext uri="{FF2B5EF4-FFF2-40B4-BE49-F238E27FC236}">
                <a16:creationId xmlns:a16="http://schemas.microsoft.com/office/drawing/2014/main" id="{0EBBE08E-A68E-ADB9-4C9E-4A88EE0AA632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5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2BDADB5-8DDF-EF07-FDA3-AE181E4D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81" b="78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5">
            <a:extLst>
              <a:ext uri="{FF2B5EF4-FFF2-40B4-BE49-F238E27FC236}">
                <a16:creationId xmlns:a16="http://schemas.microsoft.com/office/drawing/2014/main" id="{23C80E96-2931-EF46-A9A6-A822471698B4}"/>
              </a:ext>
            </a:extLst>
          </p:cNvPr>
          <p:cNvSpPr txBox="1">
            <a:spLocks/>
          </p:cNvSpPr>
          <p:nvPr/>
        </p:nvSpPr>
        <p:spPr>
          <a:xfrm>
            <a:off x="3767446" y="2923381"/>
            <a:ext cx="4940136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SOLUÇÃO</a:t>
            </a: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4BD13722-1B99-ED31-5628-1664A79BF9AB}"/>
              </a:ext>
            </a:extLst>
          </p:cNvPr>
          <p:cNvSpPr/>
          <p:nvPr/>
        </p:nvSpPr>
        <p:spPr>
          <a:xfrm>
            <a:off x="7718071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5" name="Retângulo: Cantos Diagonais Arredondados 4">
            <a:extLst>
              <a:ext uri="{FF2B5EF4-FFF2-40B4-BE49-F238E27FC236}">
                <a16:creationId xmlns:a16="http://schemas.microsoft.com/office/drawing/2014/main" id="{1CD96B91-E0D9-5F13-4A2F-0DA89FD9A734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4047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Organo verde">
      <a:dk1>
        <a:srgbClr val="191C1C"/>
      </a:dk1>
      <a:lt1>
        <a:srgbClr val="F8FAF3"/>
      </a:lt1>
      <a:dk2>
        <a:srgbClr val="008D36"/>
      </a:dk2>
      <a:lt2>
        <a:srgbClr val="FFFFFF"/>
      </a:lt2>
      <a:accent1>
        <a:srgbClr val="93C01F"/>
      </a:accent1>
      <a:accent2>
        <a:srgbClr val="008D36"/>
      </a:accent2>
      <a:accent3>
        <a:srgbClr val="A5A5A5"/>
      </a:accent3>
      <a:accent4>
        <a:srgbClr val="FFC000"/>
      </a:accent4>
      <a:accent5>
        <a:srgbClr val="CAE38D"/>
      </a:accent5>
      <a:accent6>
        <a:srgbClr val="70AD47"/>
      </a:accent6>
      <a:hlink>
        <a:srgbClr val="98C230"/>
      </a:hlink>
      <a:folHlink>
        <a:srgbClr val="375623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417</TotalTime>
  <Words>16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9" baseType="lpstr">
      <vt:lpstr>Arial</vt:lpstr>
      <vt:lpstr>Barlow</vt:lpstr>
      <vt:lpstr>Calibri</vt:lpstr>
      <vt:lpstr>Calibri Light</vt:lpstr>
      <vt:lpstr>Tema do Office 2013 - 2022</vt:lpstr>
      <vt:lpstr>ORGANOVERDE EM FOCO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Alura-Estudio</dc:creator>
  <cp:lastModifiedBy>Victorino Vila</cp:lastModifiedBy>
  <cp:revision>7</cp:revision>
  <dcterms:created xsi:type="dcterms:W3CDTF">2024-09-23T13:52:20Z</dcterms:created>
  <dcterms:modified xsi:type="dcterms:W3CDTF">2024-09-24T02:57:17Z</dcterms:modified>
</cp:coreProperties>
</file>